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4" r:id="rId5"/>
    <p:sldId id="259" r:id="rId6"/>
    <p:sldId id="265" r:id="rId7"/>
    <p:sldId id="261" r:id="rId8"/>
    <p:sldId id="262" r:id="rId9"/>
    <p:sldId id="267" r:id="rId10"/>
    <p:sldId id="266" r:id="rId11"/>
    <p:sldId id="275" r:id="rId12"/>
    <p:sldId id="271" r:id="rId13"/>
    <p:sldId id="274" r:id="rId14"/>
    <p:sldId id="272" r:id="rId15"/>
    <p:sldId id="273" r:id="rId16"/>
    <p:sldId id="270" r:id="rId17"/>
    <p:sldId id="277" r:id="rId18"/>
    <p:sldId id="278" r:id="rId19"/>
    <p:sldId id="279" r:id="rId20"/>
    <p:sldId id="280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04"/>
  </p:normalViewPr>
  <p:slideViewPr>
    <p:cSldViewPr snapToGrid="0" snapToObjects="1">
      <p:cViewPr varScale="1">
        <p:scale>
          <a:sx n="100" d="100"/>
          <a:sy n="100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259C4-71E9-4C49-9AE2-EA2913759B08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04F6E-B7C5-434A-BB34-F90F0886D5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907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0D87B7-D416-6845-98AC-9CBF7AD5C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907AF2-4A10-6F4D-9F15-AB4CB0DBB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F23CDD-6957-5547-A44E-D9E074CA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A7DC11-D519-DF42-93B6-C69A695CE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9FD428-1D5A-464B-BD53-A1123B2D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46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E17EAE-A86F-6742-BAC4-B3B514F4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2579591-A38E-0C44-A74A-F20B1F0B3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009D4F-1E88-EB4E-A249-21A506878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B3811B-81D4-6F4D-B7EB-A55D525A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03745A-4218-ED4A-88F5-C8362275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54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5812962-E243-014C-A9BB-9C7D41DE6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B360B1-FB38-704C-A428-21883F8AF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82F8DD-1738-194B-9527-3519233A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190A5A-C6EF-AB4D-A62A-B940AD66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4F2F25-52F2-0241-97A1-664E977F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3D139-685E-3A41-9A4E-2794AEE0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C5FDF-C967-1647-B597-1926B37D1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32F334-3AA4-F14D-A78E-5158E823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F2A4EE-F061-7846-AF48-33142E62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F34BB2-220B-EF46-B9E8-173D99AA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75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C30C71-B2FA-1244-A901-FAF8CB8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17479E-04DB-3A44-9035-788854C7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A0D52A-76A7-D246-BF94-23E78DBE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F94238-E21B-154B-BECC-1838127C7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68790C-8475-AC46-870D-98AB67C8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69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98A7A-EBD7-F542-A884-9040FC790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C71D4E-36B7-C841-BEE8-997DE7F1F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1B330B-BA34-3842-9CA5-80920FF1B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6C5060-61CA-D249-B672-34F7074E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6ACDA1B-917C-3940-A58D-518DDC78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811B9A-E0A6-1049-BD14-6FEB6DCC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17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8CBA42-C084-A749-A57B-FED8F5AF1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3C5BB8-B3E2-4044-BBDB-F873F369F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5F1E9C-9D09-C949-B736-6E3B73187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E05964-8032-F241-B8E2-E36BAD451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4D95E9-962D-C443-AAD3-FAD923346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FF330AC-F4B1-7B4F-9DA6-E80BE04B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0738A8B-E156-2F4E-87FA-F04EB38D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CD83F41-3AF0-8A43-9901-597F866B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46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791C26-22D3-3F4E-9EFE-DCCD86AD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F8ACAE-89D7-A84C-B211-959939B7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78B838-B96E-E546-A50A-B39FA982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52C305-9087-0C49-8AD0-C3C1344F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85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E7AD86-12E0-774A-9BDA-CC524BE52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94E76F5-CBAB-1343-93E5-99F08E8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CF5E3D-BC1B-6241-8A5A-AC858181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46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286890-90B4-974A-A55D-55ACC5A28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B52320-DC3F-7244-9A47-9EDD8AF63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A59F7B-72C9-DE4D-9E86-1A7FC2133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C67B19-EDA2-0F40-81A6-F9E7FE5D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8EC32E-C7B3-0D49-AC9C-727CD27F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05E769-6EED-714A-8F1C-B0A1535D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8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600E5B-52BA-774B-9E88-FAB082618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7A7F46B-8A7E-F247-BC66-257CAAD87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26D7EE-C661-B14A-A4AE-4B10FB9A9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F65693-97A9-5B43-82DA-58D54B6C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D98FC1-0F0E-C147-8376-21D070B5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215BF5-D00F-0943-A64F-312AC55B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66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0DBF64-7AA2-1D48-BEF3-E5E5184E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A5C5F7-BBB6-AD4C-8840-ABC519364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BA8940-E2E3-7F49-A784-BB8DB6231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58A43-200F-FF47-91E2-3006F735022B}" type="datetimeFigureOut">
              <a:rPr lang="it-IT" smtClean="0"/>
              <a:t>25/09/23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F72681-0EF4-1A4A-9118-B9DF278C5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6B379B-38E2-1B48-BAB7-DFFBDC2A0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1CCF-95A5-5A42-900D-1C228C16E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zillis@units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5585F-0A1D-9241-B740-39949B910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Geografia storica dell’odierno Friuli Venezia Giulia</a:t>
            </a:r>
            <a:br>
              <a:rPr lang="it-IT" dirty="0"/>
            </a:br>
            <a:r>
              <a:rPr lang="it-IT" sz="4900" dirty="0"/>
              <a:t>641LM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2CE514-46D1-3544-8779-F18C2BF8B5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M-GGR/01 GEOGRAFIA</a:t>
            </a:r>
          </a:p>
          <a:p>
            <a:r>
              <a:rPr lang="it-IT" b="1" dirty="0"/>
              <a:t>LE65 - STUDI STORICI. DALL'ANTICO AL CONTEMPORANEO </a:t>
            </a:r>
            <a:endParaRPr lang="it-IT" dirty="0"/>
          </a:p>
          <a:p>
            <a:r>
              <a:rPr lang="it-IT" dirty="0"/>
              <a:t>A.A. 2023-2024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ABF38B-071B-294F-A1E5-7BC0BBE4FCC1}"/>
              </a:ext>
            </a:extLst>
          </p:cNvPr>
          <p:cNvSpPr txBox="1"/>
          <p:nvPr/>
        </p:nvSpPr>
        <p:spPr>
          <a:xfrm>
            <a:off x="4689565" y="5603966"/>
            <a:ext cx="3278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/>
              <a:t>SERGIO ZILLI</a:t>
            </a:r>
          </a:p>
        </p:txBody>
      </p:sp>
    </p:spTree>
    <p:extLst>
      <p:ext uri="{BB962C8B-B14F-4D97-AF65-F5344CB8AC3E}">
        <p14:creationId xmlns:p14="http://schemas.microsoft.com/office/powerpoint/2010/main" val="1229580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1DA68C-89F7-1249-AFA0-9AAF7ECEF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Organizzazione del lavoro interno 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FD744D-D987-7A4A-A01B-0B4D6F99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frontali  (30 ore, 15 lezioni)</a:t>
            </a:r>
          </a:p>
          <a:p>
            <a:r>
              <a:rPr lang="it-IT" dirty="0"/>
              <a:t>Proiezioni di presentazioni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 </a:t>
            </a:r>
          </a:p>
          <a:p>
            <a:r>
              <a:rPr lang="it-IT" dirty="0"/>
              <a:t>Conferenze di relatori esterni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(se possibile</a:t>
            </a:r>
            <a:r>
              <a:rPr lang="it-IT" dirty="0">
                <a:sym typeface="Wingdings" pitchFamily="2" charset="2"/>
              </a:rPr>
              <a:t>:)</a:t>
            </a:r>
            <a:r>
              <a:rPr lang="it-IT" dirty="0"/>
              <a:t> </a:t>
            </a:r>
          </a:p>
          <a:p>
            <a:r>
              <a:rPr lang="it-IT" dirty="0"/>
              <a:t>Escursioni </a:t>
            </a:r>
          </a:p>
          <a:p>
            <a:r>
              <a:rPr lang="it-IT" dirty="0"/>
              <a:t>Visione di film </a:t>
            </a:r>
          </a:p>
          <a:p>
            <a:r>
              <a:rPr lang="it-IT" dirty="0"/>
              <a:t>Seminario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639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C753C2-8F19-0740-8BE4-63173621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d’esame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3167E-CB3C-6C07-7FDF-BFD6FC822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Distinto fra non frequentanti e frequentanti</a:t>
            </a:r>
          </a:p>
          <a:p>
            <a:endParaRPr lang="it-IT" dirty="0"/>
          </a:p>
          <a:p>
            <a:r>
              <a:rPr lang="it-IT" u="sng" dirty="0"/>
              <a:t>Non frequentanti</a:t>
            </a:r>
            <a:r>
              <a:rPr lang="it-IT" dirty="0"/>
              <a:t>: otto (complessive 370 pagine circa) più quattro testi, questi ultimi da scegliere fra quattro gruppi proposti, a seconda degli interessi e preferenze.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Frequentanti</a:t>
            </a:r>
            <a:r>
              <a:rPr lang="it-IT" dirty="0"/>
              <a:t>: quanto detto in aula viene dato per acquisito da chi partecipa, quindi programma diverso da chi non c’è.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7428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FDD12-1176-3564-5268-D44792E58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it-IT" b="1" dirty="0"/>
              <a:t>Programma per </a:t>
            </a:r>
            <a:r>
              <a:rPr lang="it-IT" b="1" u="sng" dirty="0"/>
              <a:t>non</a:t>
            </a:r>
            <a:r>
              <a:rPr lang="it-IT" b="1" dirty="0"/>
              <a:t> frequentanti 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43111D-0E42-CB51-9DF1-E2B6AD772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231900"/>
            <a:ext cx="11303000" cy="5511800"/>
          </a:xfrm>
        </p:spPr>
        <p:txBody>
          <a:bodyPr>
            <a:normAutofit lnSpcReduction="10000"/>
          </a:bodyPr>
          <a:lstStyle/>
          <a:p>
            <a:pPr marL="355600" indent="-317500"/>
            <a:r>
              <a:rPr lang="it-IT" sz="2400" i="1" dirty="0">
                <a:effectLst/>
                <a:latin typeface="DejaVuSans"/>
              </a:rPr>
              <a:t>I caratteri geografici del territorio </a:t>
            </a:r>
            <a:r>
              <a:rPr lang="it-IT" sz="2400" dirty="0">
                <a:effectLst/>
                <a:latin typeface="DejaVuSans"/>
              </a:rPr>
              <a:t>(pp. 28-66), </a:t>
            </a:r>
            <a:r>
              <a:rPr lang="it-IT" sz="2400" i="1" dirty="0">
                <a:effectLst/>
                <a:latin typeface="DejaVuSans"/>
              </a:rPr>
              <a:t>Il quadro demografico ed economico </a:t>
            </a:r>
            <a:r>
              <a:rPr lang="it-IT" sz="2400" dirty="0">
                <a:effectLst/>
                <a:latin typeface="DejaVuSans"/>
              </a:rPr>
              <a:t>(pp. 110-129), in Touring Club Italiano, </a:t>
            </a:r>
            <a:r>
              <a:rPr lang="it-IT" sz="2400" i="1" dirty="0">
                <a:effectLst/>
                <a:latin typeface="DejaVuSans"/>
              </a:rPr>
              <a:t>Guide d’Italia. Friuli Venezia Giulia</a:t>
            </a:r>
            <a:r>
              <a:rPr lang="it-IT" sz="2400" dirty="0">
                <a:effectLst/>
                <a:latin typeface="DejaVuSans"/>
              </a:rPr>
              <a:t>, Milano, TCI, 2021 </a:t>
            </a:r>
            <a:endParaRPr lang="it-IT" sz="2400" dirty="0"/>
          </a:p>
          <a:p>
            <a:pPr marL="393700" indent="-393700">
              <a:buNone/>
            </a:pPr>
            <a:r>
              <a:rPr lang="it-IT" sz="2400" dirty="0">
                <a:effectLst/>
                <a:latin typeface="DejaVuSans"/>
              </a:rPr>
              <a:t>• Sergio Zilli, </a:t>
            </a:r>
            <a:r>
              <a:rPr lang="it-IT" sz="2400" i="1" dirty="0">
                <a:effectLst/>
                <a:latin typeface="DejaVuSans"/>
              </a:rPr>
              <a:t>Dal nome composto alla Città metropolitana. Le condizioni del diversificato sviluppo territoriale del Friuli Venezia Giulia</a:t>
            </a:r>
            <a:r>
              <a:rPr lang="it-IT" sz="2400" dirty="0">
                <a:effectLst/>
                <a:latin typeface="DejaVuSans"/>
              </a:rPr>
              <a:t> in S. Zilli (a cura di) </a:t>
            </a:r>
            <a:r>
              <a:rPr lang="it-IT" sz="2400" i="1" dirty="0">
                <a:effectLst/>
                <a:latin typeface="DejaVuSans"/>
              </a:rPr>
              <a:t>Territorio e consumo in una regione composita. Il Friuli Venezia Giulia fra grande distribuzione organizzata e Barcolana</a:t>
            </a:r>
            <a:r>
              <a:rPr lang="it-IT" sz="2400" dirty="0">
                <a:effectLst/>
                <a:latin typeface="DejaVuSans"/>
              </a:rPr>
              <a:t>, Milano, </a:t>
            </a:r>
            <a:r>
              <a:rPr lang="it-IT" sz="2400" dirty="0" err="1">
                <a:effectLst/>
                <a:latin typeface="DejaVuSans"/>
              </a:rPr>
              <a:t>FrancoAngeli</a:t>
            </a:r>
            <a:r>
              <a:rPr lang="it-IT" sz="2400" dirty="0">
                <a:effectLst/>
                <a:latin typeface="DejaVuSans"/>
              </a:rPr>
              <a:t>, 2019, pp.15-40. (on line: </a:t>
            </a:r>
            <a:r>
              <a:rPr lang="it-IT" sz="1600" dirty="0">
                <a:solidFill>
                  <a:srgbClr val="FF0000"/>
                </a:solidFill>
              </a:rPr>
              <a:t>https://</a:t>
            </a:r>
            <a:r>
              <a:rPr lang="it-IT" sz="1600" dirty="0" err="1">
                <a:solidFill>
                  <a:srgbClr val="FF0000"/>
                </a:solidFill>
              </a:rPr>
              <a:t>series.francoangeli.it</a:t>
            </a:r>
            <a:r>
              <a:rPr lang="it-IT" sz="1600" dirty="0">
                <a:solidFill>
                  <a:srgbClr val="FF0000"/>
                </a:solidFill>
              </a:rPr>
              <a:t>/</a:t>
            </a:r>
            <a:r>
              <a:rPr lang="it-IT" sz="1600" dirty="0" err="1">
                <a:solidFill>
                  <a:srgbClr val="FF0000"/>
                </a:solidFill>
              </a:rPr>
              <a:t>index.php</a:t>
            </a:r>
            <a:r>
              <a:rPr lang="it-IT" sz="1600" dirty="0">
                <a:solidFill>
                  <a:srgbClr val="FF0000"/>
                </a:solidFill>
              </a:rPr>
              <a:t>/</a:t>
            </a:r>
            <a:r>
              <a:rPr lang="it-IT" sz="1600" dirty="0" err="1">
                <a:solidFill>
                  <a:srgbClr val="FF0000"/>
                </a:solidFill>
              </a:rPr>
              <a:t>oa</a:t>
            </a:r>
            <a:r>
              <a:rPr lang="it-IT" sz="1600" dirty="0">
                <a:solidFill>
                  <a:srgbClr val="FF0000"/>
                </a:solidFill>
              </a:rPr>
              <a:t>/</a:t>
            </a:r>
            <a:r>
              <a:rPr lang="it-IT" sz="1600" dirty="0" err="1">
                <a:solidFill>
                  <a:srgbClr val="FF0000"/>
                </a:solidFill>
              </a:rPr>
              <a:t>catalog</a:t>
            </a:r>
            <a:r>
              <a:rPr lang="it-IT" sz="1600" dirty="0">
                <a:solidFill>
                  <a:srgbClr val="FF0000"/>
                </a:solidFill>
              </a:rPr>
              <a:t>/book/490</a:t>
            </a:r>
            <a:r>
              <a:rPr lang="it-IT" sz="2400" dirty="0">
                <a:effectLst/>
                <a:latin typeface="DejaVuSans"/>
              </a:rPr>
              <a:t>) </a:t>
            </a:r>
            <a:endParaRPr lang="it-IT" sz="2400" dirty="0"/>
          </a:p>
          <a:p>
            <a:pPr marL="355600" indent="-355600">
              <a:buNone/>
            </a:pPr>
            <a:r>
              <a:rPr lang="it-IT" sz="2400" dirty="0">
                <a:effectLst/>
                <a:latin typeface="DejaVuSans"/>
              </a:rPr>
              <a:t>• S. Zilli, </a:t>
            </a:r>
            <a:r>
              <a:rPr lang="it-IT" sz="2400" i="1" dirty="0">
                <a:effectLst/>
                <a:latin typeface="DejaVuSans"/>
              </a:rPr>
              <a:t>Il confine del Novecento. Ascesa e declino della frontiera orientale italiana tra prima guerra mondiale e allargamento dell’Unione Europea</a:t>
            </a:r>
            <a:r>
              <a:rPr lang="it-IT" sz="2400" dirty="0">
                <a:effectLst/>
                <a:latin typeface="DejaVuSans"/>
              </a:rPr>
              <a:t>, in O. Selva, D. </a:t>
            </a:r>
            <a:r>
              <a:rPr lang="it-IT" sz="2400" dirty="0" err="1">
                <a:effectLst/>
                <a:latin typeface="DejaVuSans"/>
              </a:rPr>
              <a:t>Umek</a:t>
            </a:r>
            <a:r>
              <a:rPr lang="it-IT" sz="2400" dirty="0">
                <a:effectLst/>
                <a:latin typeface="DejaVuSans"/>
              </a:rPr>
              <a:t>, </a:t>
            </a:r>
            <a:r>
              <a:rPr lang="it-IT" sz="2400" i="1" dirty="0">
                <a:effectLst/>
                <a:latin typeface="DejaVuSans"/>
              </a:rPr>
              <a:t>Confini nel tempo. Un viaggio nella storia dell’Alto Adriatico attraverso le carte geografiche (</a:t>
            </a:r>
            <a:r>
              <a:rPr lang="it-IT" sz="2400" i="1" dirty="0" err="1">
                <a:effectLst/>
                <a:latin typeface="DejaVuSans"/>
              </a:rPr>
              <a:t>secc</a:t>
            </a:r>
            <a:r>
              <a:rPr lang="it-IT" sz="2400" i="1" dirty="0">
                <a:effectLst/>
                <a:latin typeface="DejaVuSans"/>
              </a:rPr>
              <a:t>. XVI-XXI), </a:t>
            </a:r>
            <a:r>
              <a:rPr lang="it-IT" sz="2400" dirty="0">
                <a:effectLst/>
                <a:latin typeface="DejaVuSans"/>
              </a:rPr>
              <a:t>Trieste, EUT, 2013, pp.30-43. (on line: </a:t>
            </a:r>
            <a:r>
              <a:rPr lang="it-IT" sz="2400" dirty="0"/>
              <a:t> </a:t>
            </a:r>
            <a:r>
              <a:rPr lang="it-IT" sz="1800" dirty="0">
                <a:solidFill>
                  <a:srgbClr val="FF0000"/>
                </a:solidFill>
              </a:rPr>
              <a:t>https://</a:t>
            </a:r>
            <a:r>
              <a:rPr lang="it-IT" sz="1800" dirty="0" err="1">
                <a:solidFill>
                  <a:srgbClr val="FF0000"/>
                </a:solidFill>
              </a:rPr>
              <a:t>eut.units.it</a:t>
            </a:r>
            <a:r>
              <a:rPr lang="it-IT" sz="1800" dirty="0">
                <a:solidFill>
                  <a:srgbClr val="FF0000"/>
                </a:solidFill>
              </a:rPr>
              <a:t>/</a:t>
            </a:r>
            <a:r>
              <a:rPr lang="it-IT" sz="1800" dirty="0" err="1">
                <a:solidFill>
                  <a:srgbClr val="FF0000"/>
                </a:solidFill>
              </a:rPr>
              <a:t>it</a:t>
            </a:r>
            <a:r>
              <a:rPr lang="it-IT" sz="1800" dirty="0">
                <a:solidFill>
                  <a:srgbClr val="FF0000"/>
                </a:solidFill>
              </a:rPr>
              <a:t>/catalogo/confini-nel-tempo-un-viaggio-nella-storia-dellalto-adriatico-attraverso-le-carte-geografiche-secoli-/1</a:t>
            </a:r>
            <a:r>
              <a:rPr lang="it-IT" sz="2400" dirty="0">
                <a:effectLst/>
                <a:latin typeface="DejaVuSans"/>
              </a:rPr>
              <a:t>) </a:t>
            </a:r>
            <a:endParaRPr lang="it-IT" sz="2400" dirty="0"/>
          </a:p>
          <a:p>
            <a:pPr marL="355600" indent="-355600"/>
            <a:r>
              <a:rPr lang="it-IT" sz="2400" dirty="0">
                <a:effectLst/>
                <a:latin typeface="DejaVuSans"/>
              </a:rPr>
              <a:t>S. Zilli, </a:t>
            </a:r>
            <a:r>
              <a:rPr lang="it-IT" sz="2400" i="1" dirty="0">
                <a:effectLst/>
                <a:latin typeface="DejaVuSans"/>
              </a:rPr>
              <a:t>Il voto a est del Nordest. Per una geografia elettorale del Friuli - Venezia Giulia</a:t>
            </a:r>
            <a:r>
              <a:rPr lang="it-IT" sz="2400" dirty="0">
                <a:effectLst/>
                <a:latin typeface="DejaVuSans"/>
              </a:rPr>
              <a:t>, Firenze, "Rivista Geografica Italiana", CVII (2000), n. 2, pp. 207-232.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46903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2388B7-C837-BD0D-460A-35313272E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per </a:t>
            </a:r>
            <a:r>
              <a:rPr lang="it-IT" b="1" u="sng" dirty="0"/>
              <a:t>non</a:t>
            </a:r>
            <a:r>
              <a:rPr lang="it-IT" b="1" dirty="0"/>
              <a:t> frequentanti 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2C531-0E85-A35D-B1FC-77C9BF05D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6900" cy="4351338"/>
          </a:xfrm>
        </p:spPr>
        <p:txBody>
          <a:bodyPr/>
          <a:lstStyle/>
          <a:p>
            <a:pPr marL="304800" indent="-304800"/>
            <a:r>
              <a:rPr lang="it-IT" sz="2800" dirty="0">
                <a:effectLst/>
                <a:latin typeface="DejaVuSans"/>
              </a:rPr>
              <a:t>Roberta Michieli, Giuliano </a:t>
            </a:r>
            <a:r>
              <a:rPr lang="it-IT" sz="2800" dirty="0" err="1">
                <a:effectLst/>
                <a:latin typeface="DejaVuSans"/>
              </a:rPr>
              <a:t>Zelco</a:t>
            </a:r>
            <a:r>
              <a:rPr lang="it-IT" sz="2800" dirty="0">
                <a:effectLst/>
                <a:latin typeface="DejaVuSans"/>
              </a:rPr>
              <a:t> (a cura di), </a:t>
            </a:r>
            <a:r>
              <a:rPr lang="it-IT" sz="2800" i="1" dirty="0">
                <a:effectLst/>
                <a:latin typeface="DejaVuSans"/>
              </a:rPr>
              <a:t>Venezia Giulia. La regione inventata</a:t>
            </a:r>
            <a:r>
              <a:rPr lang="it-IT" sz="2800" dirty="0">
                <a:effectLst/>
                <a:latin typeface="DejaVuSans"/>
              </a:rPr>
              <a:t>, Udine, </a:t>
            </a:r>
            <a:r>
              <a:rPr lang="it-IT" sz="2800" dirty="0" err="1">
                <a:effectLst/>
                <a:latin typeface="DejaVuSans"/>
              </a:rPr>
              <a:t>Kappavu</a:t>
            </a:r>
            <a:r>
              <a:rPr lang="it-IT" sz="2800" dirty="0">
                <a:effectLst/>
                <a:latin typeface="DejaVuSans"/>
              </a:rPr>
              <a:t>, 2008, in particolare pp. 179-250. </a:t>
            </a:r>
            <a:endParaRPr lang="it-IT" dirty="0"/>
          </a:p>
          <a:p>
            <a:pPr marL="266700" indent="-266700">
              <a:buNone/>
            </a:pPr>
            <a:r>
              <a:rPr lang="it-IT" sz="2800" dirty="0">
                <a:effectLst/>
                <a:latin typeface="DejaVuSans"/>
              </a:rPr>
              <a:t>• Marina Cattaruzza, </a:t>
            </a:r>
            <a:r>
              <a:rPr lang="it-IT" sz="2800" i="1" dirty="0">
                <a:effectLst/>
                <a:latin typeface="DejaVuSans"/>
              </a:rPr>
              <a:t>L’Italia e il confine orientale</a:t>
            </a:r>
            <a:r>
              <a:rPr lang="it-IT" sz="2800" dirty="0">
                <a:effectLst/>
                <a:latin typeface="DejaVuSans"/>
              </a:rPr>
              <a:t>, Bologna, Il Mulino, 2007, in particolare pp. 283-379. </a:t>
            </a:r>
            <a:endParaRPr lang="it-IT" dirty="0"/>
          </a:p>
          <a:p>
            <a:pPr marL="304800" indent="-304800">
              <a:buNone/>
            </a:pPr>
            <a:r>
              <a:rPr lang="it-IT" sz="2800" dirty="0">
                <a:effectLst/>
                <a:latin typeface="DejaVuSans"/>
              </a:rPr>
              <a:t>• Francesca Longo, Matteo Moder, </a:t>
            </a:r>
            <a:r>
              <a:rPr lang="it-IT" sz="2800" i="1" dirty="0">
                <a:effectLst/>
                <a:latin typeface="DejaVuSans"/>
              </a:rPr>
              <a:t>Storia delle Venezia Giulia (1918- 1998). Da Francesco Giuseppe all'incontro Fini-Violante</a:t>
            </a:r>
            <a:r>
              <a:rPr lang="it-IT" sz="2800" dirty="0">
                <a:effectLst/>
                <a:latin typeface="DejaVuSans"/>
              </a:rPr>
              <a:t>, Milano, Baldini Castoldi Dalai, 2004, in particolare pp. 64-143. </a:t>
            </a:r>
            <a:endParaRPr lang="it-IT" dirty="0"/>
          </a:p>
          <a:p>
            <a:pPr marL="355600" indent="-317500">
              <a:buNone/>
            </a:pPr>
            <a:r>
              <a:rPr lang="it-IT" sz="2800" dirty="0">
                <a:effectLst/>
                <a:latin typeface="DejaVuSans"/>
              </a:rPr>
              <a:t>• Tito </a:t>
            </a:r>
            <a:r>
              <a:rPr lang="it-IT" sz="2800" dirty="0" err="1">
                <a:effectLst/>
                <a:latin typeface="DejaVuSans"/>
              </a:rPr>
              <a:t>Maniacco</a:t>
            </a:r>
            <a:r>
              <a:rPr lang="it-IT" sz="2800" dirty="0">
                <a:effectLst/>
                <a:latin typeface="DejaVuSans"/>
              </a:rPr>
              <a:t>, </a:t>
            </a:r>
            <a:r>
              <a:rPr lang="it-IT" sz="2800" i="1" dirty="0">
                <a:effectLst/>
                <a:latin typeface="DejaVuSans"/>
              </a:rPr>
              <a:t>I </a:t>
            </a:r>
            <a:r>
              <a:rPr lang="it-IT" sz="2800" i="1" dirty="0" err="1">
                <a:effectLst/>
                <a:latin typeface="DejaVuSans"/>
              </a:rPr>
              <a:t>Senzastoria</a:t>
            </a:r>
            <a:r>
              <a:rPr lang="it-IT" sz="2800" i="1" dirty="0">
                <a:effectLst/>
                <a:latin typeface="DejaVuSans"/>
              </a:rPr>
              <a:t>. Il Friuli dalle origini a noi</a:t>
            </a:r>
            <a:r>
              <a:rPr lang="it-IT" sz="2800" dirty="0">
                <a:effectLst/>
                <a:latin typeface="DejaVuSans"/>
              </a:rPr>
              <a:t>, Pordenone, Edizioni dell’immagine, 2018, pp. 253- 453. (edizione in unico volume).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396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1D9FA9-F15A-06A1-4492-7925DC27E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10515600" cy="1325563"/>
          </a:xfrm>
        </p:spPr>
        <p:txBody>
          <a:bodyPr/>
          <a:lstStyle/>
          <a:p>
            <a:r>
              <a:rPr lang="it-IT" b="1" dirty="0"/>
              <a:t>Programma per </a:t>
            </a:r>
            <a:r>
              <a:rPr lang="it-IT" b="1" u="sng" dirty="0"/>
              <a:t>non</a:t>
            </a:r>
            <a:r>
              <a:rPr lang="it-IT" b="1" dirty="0"/>
              <a:t> frequentanti 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36676-0A15-6EEC-5FFE-6494D04FD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04900"/>
            <a:ext cx="11150600" cy="5549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>
                <a:effectLst/>
                <a:latin typeface="DejaVuSans"/>
              </a:rPr>
              <a:t>Inoltre un testo per ciascuno dei seguenti gruppi: </a:t>
            </a:r>
            <a:endParaRPr lang="it-IT" sz="2400" b="1" dirty="0"/>
          </a:p>
          <a:p>
            <a:pPr marL="304800" indent="-266700">
              <a:buNone/>
            </a:pPr>
            <a:r>
              <a:rPr lang="it-IT" sz="2400" dirty="0">
                <a:latin typeface="DejaVuSans"/>
              </a:rPr>
              <a:t>1</a:t>
            </a:r>
          </a:p>
          <a:p>
            <a:pPr marL="381000" indent="-342900"/>
            <a:r>
              <a:rPr lang="it-IT" sz="2400" dirty="0">
                <a:latin typeface="DejaVuSans"/>
              </a:rPr>
              <a:t>Ines Domenicali, Galliano Fogar, </a:t>
            </a:r>
            <a:r>
              <a:rPr lang="it-IT" sz="2400" i="1" dirty="0">
                <a:latin typeface="DejaVuSans"/>
              </a:rPr>
              <a:t>La Resistenza</a:t>
            </a:r>
            <a:r>
              <a:rPr lang="it-IT" sz="2400" dirty="0">
                <a:latin typeface="DejaVuSans"/>
              </a:rPr>
              <a:t>, in Istituto regionale per la storia del movimento di liberazione nel Friuli Venezia Giulia – Istituto friulano per la storia del movimento di liberazione, </a:t>
            </a:r>
            <a:r>
              <a:rPr lang="it-IT" sz="2400" i="1" dirty="0">
                <a:latin typeface="DejaVuSans"/>
              </a:rPr>
              <a:t>Storia regionale contemporanea. Guida alla ricerca</a:t>
            </a:r>
            <a:r>
              <a:rPr lang="it-IT" sz="2400" dirty="0">
                <a:latin typeface="DejaVuSans"/>
              </a:rPr>
              <a:t>, Udine, Grillo, 1979, pp. 47-77</a:t>
            </a:r>
          </a:p>
          <a:p>
            <a:pPr marL="381000" indent="-342900"/>
            <a:r>
              <a:rPr lang="it-IT" sz="2400" dirty="0">
                <a:effectLst/>
                <a:latin typeface="DejaVuSans"/>
              </a:rPr>
              <a:t> AA.VV., </a:t>
            </a:r>
            <a:r>
              <a:rPr lang="it-IT" sz="2400" i="1" dirty="0">
                <a:effectLst/>
                <a:latin typeface="DejaVuSans"/>
              </a:rPr>
              <a:t>Il fascismo di confine</a:t>
            </a:r>
            <a:r>
              <a:rPr lang="it-IT" sz="2400" dirty="0">
                <a:effectLst/>
                <a:latin typeface="DejaVuSans"/>
              </a:rPr>
              <a:t>, in Istituto regionale per la storia del movimento di liberazione nel Friuli Venezia Giulia, </a:t>
            </a:r>
            <a:r>
              <a:rPr lang="it-IT" sz="2400" i="1" dirty="0">
                <a:effectLst/>
                <a:latin typeface="DejaVuSans"/>
              </a:rPr>
              <a:t>Storia del ‘900</a:t>
            </a:r>
            <a:r>
              <a:rPr lang="it-IT" sz="2400" dirty="0">
                <a:effectLst/>
                <a:latin typeface="DejaVuSans"/>
              </a:rPr>
              <a:t>, Gorizia, LEG, 1997, pp.219-325.</a:t>
            </a:r>
            <a:endParaRPr lang="it-IT" sz="2400" dirty="0">
              <a:latin typeface="DejaVuSans"/>
            </a:endParaRPr>
          </a:p>
          <a:p>
            <a:pPr marL="381000" indent="-342900"/>
            <a:r>
              <a:rPr lang="it-IT" sz="2400" dirty="0">
                <a:effectLst/>
                <a:latin typeface="DejaVuSans"/>
              </a:rPr>
              <a:t> Piero </a:t>
            </a:r>
            <a:r>
              <a:rPr lang="it-IT" sz="2400" dirty="0" err="1">
                <a:effectLst/>
                <a:latin typeface="DejaVuSans"/>
              </a:rPr>
              <a:t>Purich</a:t>
            </a:r>
            <a:r>
              <a:rPr lang="it-IT" sz="2400" dirty="0">
                <a:effectLst/>
                <a:latin typeface="DejaVuSans"/>
              </a:rPr>
              <a:t>, Andrej Marini, </a:t>
            </a:r>
            <a:r>
              <a:rPr lang="it-IT" sz="2400" i="1" dirty="0">
                <a:effectLst/>
                <a:latin typeface="DejaVuSans"/>
              </a:rPr>
              <a:t>La farina dei partigiani. Una saga proletaria lunga un secolo</a:t>
            </a:r>
            <a:r>
              <a:rPr lang="it-IT" sz="2400" dirty="0">
                <a:effectLst/>
                <a:latin typeface="DejaVuSans"/>
              </a:rPr>
              <a:t>, Roma. Edizioni Alegre, 2020</a:t>
            </a:r>
          </a:p>
          <a:p>
            <a:pPr marL="0" indent="0">
              <a:buNone/>
            </a:pP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2</a:t>
            </a:r>
          </a:p>
          <a:p>
            <a:r>
              <a:rPr lang="it-IT" sz="2400" dirty="0" err="1">
                <a:effectLst/>
                <a:latin typeface="DejaVuSans"/>
              </a:rPr>
              <a:t>Joze</a:t>
            </a:r>
            <a:r>
              <a:rPr lang="it-IT" sz="2400" dirty="0">
                <a:effectLst/>
                <a:latin typeface="DejaVuSans"/>
              </a:rPr>
              <a:t> </a:t>
            </a:r>
            <a:r>
              <a:rPr lang="it-IT" sz="2400" dirty="0" err="1">
                <a:effectLst/>
                <a:latin typeface="DejaVuSans"/>
              </a:rPr>
              <a:t>Pirjevec</a:t>
            </a:r>
            <a:r>
              <a:rPr lang="it-IT" sz="2400" dirty="0">
                <a:effectLst/>
                <a:latin typeface="DejaVuSans"/>
              </a:rPr>
              <a:t>, </a:t>
            </a:r>
            <a:r>
              <a:rPr lang="it-IT" sz="2400" i="1" dirty="0">
                <a:effectLst/>
                <a:latin typeface="DejaVuSans"/>
              </a:rPr>
              <a:t>Foibe. Una storia </a:t>
            </a:r>
            <a:r>
              <a:rPr lang="it-IT" sz="2400" i="1" dirty="0" err="1">
                <a:effectLst/>
                <a:latin typeface="DejaVuSans"/>
              </a:rPr>
              <a:t>d’italia</a:t>
            </a:r>
            <a:r>
              <a:rPr lang="it-IT" sz="2400" dirty="0">
                <a:effectLst/>
                <a:latin typeface="DejaVuSans"/>
              </a:rPr>
              <a:t>, Torino, Einaudi, 2009</a:t>
            </a:r>
          </a:p>
          <a:p>
            <a:r>
              <a:rPr lang="it-IT" sz="2400" dirty="0">
                <a:effectLst/>
                <a:latin typeface="DejaVuSans"/>
              </a:rPr>
              <a:t>Sandi Volk, </a:t>
            </a:r>
            <a:r>
              <a:rPr lang="it-IT" sz="2400" i="1" dirty="0">
                <a:effectLst/>
                <a:latin typeface="DejaVuSans"/>
              </a:rPr>
              <a:t>Esuli a Trieste. Bonifica nazionale e rafforzamento dell’</a:t>
            </a:r>
            <a:r>
              <a:rPr lang="it-IT" sz="2400" i="1" dirty="0" err="1">
                <a:effectLst/>
                <a:latin typeface="DejaVuSans"/>
              </a:rPr>
              <a:t>italianita</a:t>
            </a:r>
            <a:r>
              <a:rPr lang="it-IT" sz="2400" i="1" dirty="0">
                <a:effectLst/>
                <a:latin typeface="DejaVuSans"/>
              </a:rPr>
              <a:t>̀ sul confine orientale</a:t>
            </a:r>
            <a:r>
              <a:rPr lang="it-IT" sz="2400" dirty="0">
                <a:effectLst/>
                <a:latin typeface="DejaVuSans"/>
              </a:rPr>
              <a:t>, Udine, Kappa Vu, 2004.</a:t>
            </a:r>
          </a:p>
          <a:p>
            <a:r>
              <a:rPr lang="it-IT" sz="2400" dirty="0">
                <a:effectLst/>
                <a:latin typeface="DejaVuSans"/>
              </a:rPr>
              <a:t>Giulio </a:t>
            </a:r>
            <a:r>
              <a:rPr lang="it-IT" sz="2400" dirty="0" err="1">
                <a:effectLst/>
                <a:latin typeface="DejaVuSans"/>
              </a:rPr>
              <a:t>Sapelli</a:t>
            </a:r>
            <a:r>
              <a:rPr lang="it-IT" sz="2400" dirty="0">
                <a:effectLst/>
                <a:latin typeface="DejaVuSans"/>
              </a:rPr>
              <a:t>, </a:t>
            </a:r>
            <a:r>
              <a:rPr lang="it-IT" sz="2400" i="1" dirty="0">
                <a:effectLst/>
                <a:latin typeface="DejaVuSans"/>
              </a:rPr>
              <a:t>Trieste italiana. Mito e destino economico</a:t>
            </a:r>
            <a:r>
              <a:rPr lang="it-IT" sz="2400" dirty="0">
                <a:effectLst/>
                <a:latin typeface="DejaVuSans"/>
              </a:rPr>
              <a:t>, Milano, Angeli, 1990.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37793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104B9-8F5C-78BB-4AB8-19CE803C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109537"/>
            <a:ext cx="10515600" cy="1325563"/>
          </a:xfrm>
        </p:spPr>
        <p:txBody>
          <a:bodyPr/>
          <a:lstStyle/>
          <a:p>
            <a:r>
              <a:rPr lang="it-IT" b="1" dirty="0"/>
              <a:t>Programma per </a:t>
            </a:r>
            <a:r>
              <a:rPr lang="it-IT" b="1" u="sng" dirty="0"/>
              <a:t>non</a:t>
            </a:r>
            <a:r>
              <a:rPr lang="it-IT" b="1" dirty="0"/>
              <a:t> frequentanti /4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AF202-2E61-0A81-BE8A-BC510A8F7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435100"/>
            <a:ext cx="11264900" cy="5156200"/>
          </a:xfrm>
        </p:spPr>
        <p:txBody>
          <a:bodyPr>
            <a:normAutofit fontScale="92500" lnSpcReduction="10000"/>
          </a:bodyPr>
          <a:lstStyle/>
          <a:p>
            <a:pPr marL="177800" indent="-177800">
              <a:buNone/>
            </a:pPr>
            <a:r>
              <a:rPr lang="it-IT" sz="2400" dirty="0">
                <a:effectLst/>
                <a:latin typeface="DejaVuSans"/>
              </a:rPr>
              <a:t>3</a:t>
            </a: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• Arduino Agnelli, </a:t>
            </a:r>
            <a:r>
              <a:rPr lang="it-IT" sz="2400" i="1" dirty="0">
                <a:effectLst/>
                <a:latin typeface="DejaVuSans"/>
              </a:rPr>
              <a:t>Il Friuli Venezia Giulia dalla Resistenza allo Statuto Speciale</a:t>
            </a:r>
            <a:r>
              <a:rPr lang="it-IT" sz="2400" dirty="0">
                <a:effectLst/>
                <a:latin typeface="DejaVuSans"/>
              </a:rPr>
              <a:t>, in A. Agnelli e S. </a:t>
            </a:r>
            <a:r>
              <a:rPr lang="it-IT" sz="2400" dirty="0" err="1">
                <a:effectLst/>
                <a:latin typeface="DejaVuSans"/>
              </a:rPr>
              <a:t>Bartole</a:t>
            </a:r>
            <a:r>
              <a:rPr lang="it-IT" sz="2400" dirty="0">
                <a:effectLst/>
                <a:latin typeface="DejaVuSans"/>
              </a:rPr>
              <a:t> (a cura di), </a:t>
            </a:r>
            <a:r>
              <a:rPr lang="it-IT" sz="2400" i="1" dirty="0">
                <a:effectLst/>
                <a:latin typeface="DejaVuSans"/>
              </a:rPr>
              <a:t>La Regione Friuli-Venezia Giulia. Profilo storico-giuridico tracciato in occasione del 20° anniversario dell’istituzione della Regione</a:t>
            </a:r>
            <a:r>
              <a:rPr lang="it-IT" sz="2400" dirty="0">
                <a:effectLst/>
                <a:latin typeface="DejaVuSans"/>
              </a:rPr>
              <a:t>, Bologna, Il Mulino, 1987, pp. 21-58.</a:t>
            </a: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• Daniele </a:t>
            </a:r>
            <a:r>
              <a:rPr lang="it-IT" sz="2400" dirty="0" err="1">
                <a:effectLst/>
                <a:latin typeface="DejaVuSans"/>
              </a:rPr>
              <a:t>Andreozzi</a:t>
            </a:r>
            <a:r>
              <a:rPr lang="it-IT" sz="2400" dirty="0">
                <a:effectLst/>
                <a:latin typeface="DejaVuSans"/>
              </a:rPr>
              <a:t> e Loredana </a:t>
            </a:r>
            <a:r>
              <a:rPr lang="it-IT" sz="2400" dirty="0" err="1">
                <a:effectLst/>
                <a:latin typeface="DejaVuSans"/>
              </a:rPr>
              <a:t>Panariti</a:t>
            </a:r>
            <a:r>
              <a:rPr lang="it-IT" sz="2400" dirty="0">
                <a:effectLst/>
                <a:latin typeface="DejaVuSans"/>
              </a:rPr>
              <a:t>, </a:t>
            </a:r>
            <a:r>
              <a:rPr lang="it-IT" sz="2400" i="1" dirty="0">
                <a:effectLst/>
                <a:latin typeface="DejaVuSans"/>
              </a:rPr>
              <a:t>L’economia in una regione nata dalla politica</a:t>
            </a:r>
            <a:r>
              <a:rPr lang="it-IT" sz="2400" dirty="0">
                <a:effectLst/>
                <a:latin typeface="DejaVuSans"/>
              </a:rPr>
              <a:t>, in </a:t>
            </a:r>
            <a:r>
              <a:rPr lang="it-IT" sz="2400" dirty="0" err="1">
                <a:effectLst/>
                <a:latin typeface="DejaVuSans"/>
              </a:rPr>
              <a:t>R</a:t>
            </a:r>
            <a:r>
              <a:rPr lang="it-IT" sz="2400" dirty="0">
                <a:effectLst/>
                <a:latin typeface="DejaVuSans"/>
              </a:rPr>
              <a:t>. Finzi, C, Magris e G. Miccoli (a cura di), </a:t>
            </a:r>
            <a:r>
              <a:rPr lang="it-IT" sz="2400" i="1" dirty="0">
                <a:effectLst/>
                <a:latin typeface="DejaVuSans"/>
              </a:rPr>
              <a:t>Storia d’Italia. Le regioni dall’Unità a oggi. Il Friuli-Venezia Giulia</a:t>
            </a:r>
            <a:r>
              <a:rPr lang="it-IT" sz="2400" dirty="0">
                <a:effectLst/>
                <a:latin typeface="DejaVuSans"/>
              </a:rPr>
              <a:t>, Torino, Einaudi, 2002, pp. 807-890.</a:t>
            </a: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• Ilvo Diamanti e Arturo M.L. Parisi, </a:t>
            </a:r>
            <a:r>
              <a:rPr lang="it-IT" sz="2400" i="1" dirty="0">
                <a:effectLst/>
                <a:latin typeface="DejaVuSans"/>
              </a:rPr>
              <a:t>Elezioni a Trieste. </a:t>
            </a:r>
            <a:r>
              <a:rPr lang="it-IT" sz="2400" i="1" dirty="0" err="1">
                <a:effectLst/>
                <a:latin typeface="DejaVuSans"/>
              </a:rPr>
              <a:t>Identita</a:t>
            </a:r>
            <a:r>
              <a:rPr lang="it-IT" sz="2400" i="1" dirty="0">
                <a:effectLst/>
                <a:latin typeface="DejaVuSans"/>
              </a:rPr>
              <a:t>̀ territoriale e comportamento di voto, Bologna</a:t>
            </a:r>
            <a:r>
              <a:rPr lang="it-IT" sz="2400" dirty="0">
                <a:effectLst/>
                <a:latin typeface="DejaVuSans"/>
              </a:rPr>
              <a:t>, Il Mulino, 1991.</a:t>
            </a:r>
          </a:p>
          <a:p>
            <a:pPr marL="0" indent="0">
              <a:buNone/>
            </a:pP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4</a:t>
            </a: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• Pierluigi Grandinetti e Roberto Grandinetti, </a:t>
            </a:r>
            <a:r>
              <a:rPr lang="it-IT" sz="2400" i="1" dirty="0">
                <a:effectLst/>
                <a:latin typeface="DejaVuSans"/>
              </a:rPr>
              <a:t>Il caso Friuli: arretratezza o sviluppo?</a:t>
            </a:r>
            <a:r>
              <a:rPr lang="it-IT" sz="2400" dirty="0">
                <a:effectLst/>
                <a:latin typeface="DejaVuSans"/>
              </a:rPr>
              <a:t>, Udine, Il Campo, 1979.</a:t>
            </a: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• Giampaolo </a:t>
            </a:r>
            <a:r>
              <a:rPr lang="it-IT" sz="2400" dirty="0" err="1">
                <a:effectLst/>
                <a:latin typeface="DejaVuSans"/>
              </a:rPr>
              <a:t>Valdevit</a:t>
            </a:r>
            <a:r>
              <a:rPr lang="it-IT" sz="2400" dirty="0">
                <a:effectLst/>
                <a:latin typeface="DejaVuSans"/>
              </a:rPr>
              <a:t>, </a:t>
            </a:r>
            <a:r>
              <a:rPr lang="it-IT" sz="2400" i="1" dirty="0">
                <a:effectLst/>
                <a:latin typeface="DejaVuSans"/>
              </a:rPr>
              <a:t>Dalla crisi del dopoguerra alla stabilizzazione politica e istituzionale</a:t>
            </a:r>
            <a:r>
              <a:rPr lang="it-IT" sz="2400" dirty="0">
                <a:effectLst/>
                <a:latin typeface="DejaVuSans"/>
              </a:rPr>
              <a:t>, in </a:t>
            </a:r>
            <a:r>
              <a:rPr lang="it-IT" sz="2400" dirty="0" err="1">
                <a:effectLst/>
                <a:latin typeface="DejaVuSans"/>
              </a:rPr>
              <a:t>R</a:t>
            </a:r>
            <a:r>
              <a:rPr lang="it-IT" sz="2400" dirty="0">
                <a:effectLst/>
                <a:latin typeface="DejaVuSans"/>
              </a:rPr>
              <a:t>. Finzi, C. Magris e </a:t>
            </a:r>
            <a:r>
              <a:rPr lang="it-IT" sz="2400" dirty="0" err="1">
                <a:effectLst/>
                <a:latin typeface="DejaVuSans"/>
              </a:rPr>
              <a:t>G.Miccoli</a:t>
            </a:r>
            <a:r>
              <a:rPr lang="it-IT" sz="2400" dirty="0">
                <a:effectLst/>
                <a:latin typeface="DejaVuSans"/>
              </a:rPr>
              <a:t> (a cura di), </a:t>
            </a:r>
            <a:r>
              <a:rPr lang="it-IT" sz="2400" i="1" dirty="0">
                <a:effectLst/>
                <a:latin typeface="DejaVuSans"/>
              </a:rPr>
              <a:t>Storia d’Italia. Le regioni dall’Unità a oggi. Il Friuli-Venezia Giulia</a:t>
            </a:r>
            <a:r>
              <a:rPr lang="it-IT" sz="2400" dirty="0">
                <a:effectLst/>
                <a:latin typeface="DejaVuSans"/>
              </a:rPr>
              <a:t>, Torino, Einaudi, 2002, pp. 581-661</a:t>
            </a:r>
            <a:br>
              <a:rPr lang="it-IT" sz="2400" dirty="0">
                <a:effectLst/>
                <a:latin typeface="DejaVuSans"/>
              </a:rPr>
            </a:br>
            <a:r>
              <a:rPr lang="it-IT" sz="2400" dirty="0">
                <a:effectLst/>
                <a:latin typeface="DejaVuSans"/>
              </a:rPr>
              <a:t>• Ian Morris, </a:t>
            </a:r>
            <a:r>
              <a:rPr lang="it-IT" sz="2400" i="1" dirty="0">
                <a:effectLst/>
                <a:latin typeface="DejaVuSans"/>
              </a:rPr>
              <a:t>Trieste o del nessun luogo</a:t>
            </a:r>
            <a:r>
              <a:rPr lang="it-IT" sz="2400" dirty="0">
                <a:effectLst/>
                <a:latin typeface="DejaVuSans"/>
              </a:rPr>
              <a:t>, Milano, Il Saggiatore, 2003.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86029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9301D-51C1-384B-9FAF-9790A37C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per frequentanti 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060C1F-05DF-624B-A1B3-8A7825518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700" y="1825625"/>
            <a:ext cx="10071100" cy="4351338"/>
          </a:xfrm>
        </p:spPr>
        <p:txBody>
          <a:bodyPr/>
          <a:lstStyle/>
          <a:p>
            <a:r>
              <a:rPr lang="it-IT" dirty="0"/>
              <a:t>«Solamente gli studenti presenti in aula saranno considerati frequentanti». </a:t>
            </a:r>
            <a:r>
              <a:rPr lang="it-IT" dirty="0">
                <a:sym typeface="Wingdings" pitchFamily="2" charset="2"/>
              </a:rPr>
              <a:t> raccolta firme / 75% di presenze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Conoscenza dei temi discussi nel corso delle lezioni.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Appunti delle lezioni</a:t>
            </a:r>
          </a:p>
          <a:p>
            <a:endParaRPr lang="it-IT" dirty="0"/>
          </a:p>
          <a:p>
            <a:r>
              <a:rPr lang="it-IT" dirty="0"/>
              <a:t>Testi sotto indicati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6152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2388B7-C837-BD0D-460A-35313272E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Programma per frequentanti /2</a:t>
            </a:r>
            <a:br>
              <a:rPr lang="it-IT" b="1" dirty="0"/>
            </a:br>
            <a:r>
              <a:rPr lang="it-IT" sz="4400" b="1" i="1" dirty="0">
                <a:effectLst/>
                <a:latin typeface="DejaVuSans"/>
              </a:rPr>
              <a:t>un testo per ciascuno dei seguenti tre gruppi</a:t>
            </a:r>
            <a:endParaRPr lang="it-IT" b="1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2C531-0E85-A35D-B1FC-77C9BF05D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dirty="0">
                <a:effectLst/>
                <a:latin typeface="DejaVuSans"/>
              </a:rPr>
              <a:t>1.</a:t>
            </a:r>
          </a:p>
          <a:p>
            <a:pPr marL="482600" indent="-457200"/>
            <a:r>
              <a:rPr lang="it-IT" dirty="0">
                <a:latin typeface="DejaVuSans"/>
              </a:rPr>
              <a:t>Francesca Longo, Matteo Moder, </a:t>
            </a:r>
            <a:r>
              <a:rPr lang="it-IT" i="1" dirty="0">
                <a:latin typeface="DejaVuSans"/>
              </a:rPr>
              <a:t>Storia delle Venezia Giulia (1918- 1998). Da Francesco Giuseppe all'incontro Fini-Violante</a:t>
            </a:r>
            <a:r>
              <a:rPr lang="it-IT" dirty="0">
                <a:latin typeface="DejaVuSans"/>
              </a:rPr>
              <a:t>, Milano, Baldini Castoldi Dalai, 2004, in particolare pp. 64-143. </a:t>
            </a:r>
            <a:endParaRPr lang="it-IT" dirty="0"/>
          </a:p>
          <a:p>
            <a:pPr marL="482600" indent="-457200"/>
            <a:r>
              <a:rPr lang="it-IT" dirty="0">
                <a:latin typeface="DejaVuSans"/>
              </a:rPr>
              <a:t>Marina Cattaruzza, </a:t>
            </a:r>
            <a:r>
              <a:rPr lang="it-IT" i="1" dirty="0">
                <a:latin typeface="DejaVuSans"/>
              </a:rPr>
              <a:t>L’Italia e il confine orientale</a:t>
            </a:r>
            <a:r>
              <a:rPr lang="it-IT" dirty="0">
                <a:latin typeface="DejaVuSans"/>
              </a:rPr>
              <a:t>, Bologna, Il Mulino, 2007, in particolare pp. 283-379. </a:t>
            </a:r>
          </a:p>
          <a:p>
            <a:pPr marL="482600" indent="-457200"/>
            <a:r>
              <a:rPr lang="it-IT" sz="2800" dirty="0">
                <a:effectLst/>
                <a:latin typeface="DejaVuSans"/>
              </a:rPr>
              <a:t>Roberta Michieli, Giuliano </a:t>
            </a:r>
            <a:r>
              <a:rPr lang="it-IT" sz="2800" dirty="0" err="1">
                <a:effectLst/>
                <a:latin typeface="DejaVuSans"/>
              </a:rPr>
              <a:t>Zelco</a:t>
            </a:r>
            <a:r>
              <a:rPr lang="it-IT" sz="2800" dirty="0">
                <a:effectLst/>
                <a:latin typeface="DejaVuSans"/>
              </a:rPr>
              <a:t> (a cura di), </a:t>
            </a:r>
            <a:r>
              <a:rPr lang="it-IT" sz="2800" i="1" dirty="0">
                <a:effectLst/>
                <a:latin typeface="DejaVuSans"/>
              </a:rPr>
              <a:t>Venezia Giulia. La regione inventata</a:t>
            </a:r>
            <a:r>
              <a:rPr lang="it-IT" sz="2800" dirty="0">
                <a:effectLst/>
                <a:latin typeface="DejaVuSans"/>
              </a:rPr>
              <a:t>, Udine, </a:t>
            </a:r>
            <a:r>
              <a:rPr lang="it-IT" sz="2800" dirty="0" err="1">
                <a:effectLst/>
                <a:latin typeface="DejaVuSans"/>
              </a:rPr>
              <a:t>Kappavu</a:t>
            </a:r>
            <a:r>
              <a:rPr lang="it-IT" sz="2800" dirty="0">
                <a:effectLst/>
                <a:latin typeface="DejaVuSans"/>
              </a:rPr>
              <a:t>, 2008, in particolare pp. 179-250. </a:t>
            </a:r>
            <a:endParaRPr lang="it-IT" dirty="0"/>
          </a:p>
          <a:p>
            <a:pPr marL="482600" indent="-457200"/>
            <a:r>
              <a:rPr lang="it-IT" dirty="0">
                <a:latin typeface="DejaVuSans"/>
              </a:rPr>
              <a:t>Tito </a:t>
            </a:r>
            <a:r>
              <a:rPr lang="it-IT" dirty="0" err="1">
                <a:latin typeface="DejaVuSans"/>
              </a:rPr>
              <a:t>Maniacco</a:t>
            </a:r>
            <a:r>
              <a:rPr lang="it-IT" dirty="0">
                <a:latin typeface="DejaVuSans"/>
              </a:rPr>
              <a:t>, </a:t>
            </a:r>
            <a:r>
              <a:rPr lang="it-IT" i="1" dirty="0">
                <a:latin typeface="DejaVuSans"/>
              </a:rPr>
              <a:t>I </a:t>
            </a:r>
            <a:r>
              <a:rPr lang="it-IT" i="1" dirty="0" err="1">
                <a:latin typeface="DejaVuSans"/>
              </a:rPr>
              <a:t>Senzastoria</a:t>
            </a:r>
            <a:r>
              <a:rPr lang="it-IT" i="1" dirty="0">
                <a:latin typeface="DejaVuSans"/>
              </a:rPr>
              <a:t>. Il Friuli dalle origini a noi</a:t>
            </a:r>
            <a:r>
              <a:rPr lang="it-IT" dirty="0">
                <a:latin typeface="DejaVuSans"/>
              </a:rPr>
              <a:t>, Pordenone, Edizioni dell’immagine, 2018, pp. 253- 453. (edizione in unico volume).</a:t>
            </a:r>
            <a:endParaRPr lang="it-IT" sz="2800" dirty="0">
              <a:effectLst/>
              <a:latin typeface="DejaVuSan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8039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1D9FA9-F15A-06A1-4492-7925DC27E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per frequentanti 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936676-0A15-6EEC-5FFE-6494D04FD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934700" cy="5245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>
                <a:latin typeface="DejaVuSans"/>
              </a:rPr>
              <a:t>2.</a:t>
            </a:r>
          </a:p>
          <a:p>
            <a:r>
              <a:rPr lang="it-IT" sz="2600" dirty="0">
                <a:effectLst/>
                <a:latin typeface="DejaVuSans"/>
              </a:rPr>
              <a:t>Ines Domenicali, Galliano Fogar, </a:t>
            </a:r>
            <a:r>
              <a:rPr lang="it-IT" sz="2600" i="1" dirty="0">
                <a:effectLst/>
                <a:latin typeface="DejaVuSans"/>
              </a:rPr>
              <a:t>La Resistenza</a:t>
            </a:r>
            <a:r>
              <a:rPr lang="it-IT" sz="2600" dirty="0">
                <a:effectLst/>
                <a:latin typeface="DejaVuSans"/>
              </a:rPr>
              <a:t>, in Istituto regionale per la storia del movimento di liberazione nel Friuli Venezia Giulia – Istituto friulano per la storia del movimento di liberazione, </a:t>
            </a:r>
            <a:r>
              <a:rPr lang="it-IT" sz="2600" i="1" dirty="0">
                <a:effectLst/>
                <a:latin typeface="DejaVuSans"/>
              </a:rPr>
              <a:t>Storia regionale contemporanea. Guida alla ricerca</a:t>
            </a:r>
            <a:r>
              <a:rPr lang="it-IT" sz="2600" dirty="0">
                <a:effectLst/>
                <a:latin typeface="DejaVuSans"/>
              </a:rPr>
              <a:t>, Udine, Grillo, 1979, pp. 47-77.</a:t>
            </a:r>
          </a:p>
          <a:p>
            <a:r>
              <a:rPr lang="it-IT" sz="2600" dirty="0">
                <a:effectLst/>
                <a:latin typeface="DejaVuSans"/>
              </a:rPr>
              <a:t>AA.VV., </a:t>
            </a:r>
            <a:r>
              <a:rPr lang="it-IT" sz="2600" i="1" dirty="0">
                <a:effectLst/>
                <a:latin typeface="DejaVuSans"/>
              </a:rPr>
              <a:t>Il fascismo di confine</a:t>
            </a:r>
            <a:r>
              <a:rPr lang="it-IT" sz="2600" dirty="0">
                <a:effectLst/>
                <a:latin typeface="DejaVuSans"/>
              </a:rPr>
              <a:t>, in Istituto regionale per la storia del movimento di liberazione nel Friuli Venezia Giulia, </a:t>
            </a:r>
            <a:r>
              <a:rPr lang="it-IT" sz="2600" i="1" dirty="0">
                <a:effectLst/>
                <a:latin typeface="DejaVuSans"/>
              </a:rPr>
              <a:t>Storia del ‘900</a:t>
            </a:r>
            <a:r>
              <a:rPr lang="it-IT" sz="2600" dirty="0">
                <a:effectLst/>
                <a:latin typeface="DejaVuSans"/>
              </a:rPr>
              <a:t>, Gorizia, LEG, 1997, pp.219-325.</a:t>
            </a:r>
          </a:p>
          <a:p>
            <a:r>
              <a:rPr lang="it-IT" sz="2600" dirty="0">
                <a:latin typeface="DejaVuSans"/>
              </a:rPr>
              <a:t>Sandi Volk, </a:t>
            </a:r>
            <a:r>
              <a:rPr lang="it-IT" sz="2600" i="1" dirty="0">
                <a:latin typeface="DejaVuSans"/>
              </a:rPr>
              <a:t>Esuli a Trieste. Bonifica nazionale e rafforzamento dell’</a:t>
            </a:r>
            <a:r>
              <a:rPr lang="it-IT" sz="2600" i="1" dirty="0" err="1">
                <a:latin typeface="DejaVuSans"/>
              </a:rPr>
              <a:t>italianita</a:t>
            </a:r>
            <a:r>
              <a:rPr lang="it-IT" sz="2600" i="1" dirty="0">
                <a:latin typeface="DejaVuSans"/>
              </a:rPr>
              <a:t>̀ sul confine orientale</a:t>
            </a:r>
            <a:r>
              <a:rPr lang="it-IT" sz="2600" dirty="0">
                <a:latin typeface="DejaVuSans"/>
              </a:rPr>
              <a:t>, Udine, Kappa Vu, 2004.</a:t>
            </a:r>
            <a:endParaRPr lang="it-IT" sz="2600" dirty="0"/>
          </a:p>
          <a:p>
            <a:r>
              <a:rPr lang="it-IT" sz="2600" dirty="0" err="1">
                <a:effectLst/>
                <a:latin typeface="DejaVuSans"/>
              </a:rPr>
              <a:t>Joze</a:t>
            </a:r>
            <a:r>
              <a:rPr lang="it-IT" sz="2600" dirty="0">
                <a:effectLst/>
                <a:latin typeface="DejaVuSans"/>
              </a:rPr>
              <a:t> </a:t>
            </a:r>
            <a:r>
              <a:rPr lang="it-IT" sz="2600" dirty="0" err="1">
                <a:effectLst/>
                <a:latin typeface="DejaVuSans"/>
              </a:rPr>
              <a:t>Pirjevec</a:t>
            </a:r>
            <a:r>
              <a:rPr lang="it-IT" sz="2600" dirty="0">
                <a:effectLst/>
                <a:latin typeface="DejaVuSans"/>
              </a:rPr>
              <a:t>, </a:t>
            </a:r>
            <a:r>
              <a:rPr lang="it-IT" sz="2600" i="1" dirty="0">
                <a:effectLst/>
                <a:latin typeface="DejaVuSans"/>
              </a:rPr>
              <a:t>Foibe. Una storia </a:t>
            </a:r>
            <a:r>
              <a:rPr lang="it-IT" sz="2600" i="1" dirty="0" err="1">
                <a:effectLst/>
                <a:latin typeface="DejaVuSans"/>
              </a:rPr>
              <a:t>d’italia</a:t>
            </a:r>
            <a:r>
              <a:rPr lang="it-IT" sz="2600" dirty="0">
                <a:effectLst/>
                <a:latin typeface="DejaVuSans"/>
              </a:rPr>
              <a:t>, Torino, Einaudi, 2009.</a:t>
            </a:r>
            <a:br>
              <a:rPr lang="it-IT" sz="2600" dirty="0">
                <a:effectLst/>
                <a:latin typeface="DejaVuSans"/>
              </a:rPr>
            </a:br>
            <a:endParaRPr lang="it-IT" sz="2600" dirty="0">
              <a:effectLst/>
              <a:latin typeface="DejaVuSans"/>
            </a:endParaRPr>
          </a:p>
        </p:txBody>
      </p:sp>
    </p:spTree>
    <p:extLst>
      <p:ext uri="{BB962C8B-B14F-4D97-AF65-F5344CB8AC3E}">
        <p14:creationId xmlns:p14="http://schemas.microsoft.com/office/powerpoint/2010/main" val="1170766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104B9-8F5C-78BB-4AB8-19CE803C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109537"/>
            <a:ext cx="10515600" cy="855663"/>
          </a:xfrm>
        </p:spPr>
        <p:txBody>
          <a:bodyPr/>
          <a:lstStyle/>
          <a:p>
            <a:r>
              <a:rPr lang="it-IT" b="1" dirty="0"/>
              <a:t>Programma per frequentanti /4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AF202-2E61-0A81-BE8A-BC510A8F7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06500"/>
            <a:ext cx="11315700" cy="5524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600" dirty="0">
                <a:effectLst/>
                <a:latin typeface="DejaVuSans"/>
              </a:rPr>
              <a:t>3.</a:t>
            </a:r>
          </a:p>
          <a:p>
            <a:r>
              <a:rPr lang="it-IT" sz="2600" dirty="0">
                <a:latin typeface="DejaVuSans"/>
              </a:rPr>
              <a:t>Pierluigi Grandinetti e Roberto Grandinetti, </a:t>
            </a:r>
            <a:r>
              <a:rPr lang="it-IT" sz="2600" i="1" dirty="0">
                <a:latin typeface="DejaVuSans"/>
              </a:rPr>
              <a:t>Il caso Friuli: arretratezza o sviluppo?</a:t>
            </a:r>
            <a:r>
              <a:rPr lang="it-IT" sz="2600" dirty="0">
                <a:latin typeface="DejaVuSans"/>
              </a:rPr>
              <a:t>, Udine, Il Campo, 1979.</a:t>
            </a:r>
          </a:p>
          <a:p>
            <a:r>
              <a:rPr lang="it-IT" sz="2600" dirty="0">
                <a:effectLst/>
                <a:latin typeface="DejaVuSans"/>
              </a:rPr>
              <a:t>Arduino Agnelli, </a:t>
            </a:r>
            <a:r>
              <a:rPr lang="it-IT" sz="2600" i="1" dirty="0">
                <a:effectLst/>
                <a:latin typeface="DejaVuSans"/>
              </a:rPr>
              <a:t>Il Friuli Venezia Giulia dalla Resistenza allo Statuto Speciale</a:t>
            </a:r>
            <a:r>
              <a:rPr lang="it-IT" sz="2600" dirty="0">
                <a:effectLst/>
                <a:latin typeface="DejaVuSans"/>
              </a:rPr>
              <a:t>, in A. Agnelli e S. </a:t>
            </a:r>
            <a:r>
              <a:rPr lang="it-IT" sz="2600" dirty="0" err="1">
                <a:effectLst/>
                <a:latin typeface="DejaVuSans"/>
              </a:rPr>
              <a:t>Bartole</a:t>
            </a:r>
            <a:r>
              <a:rPr lang="it-IT" sz="2600" dirty="0">
                <a:effectLst/>
                <a:latin typeface="DejaVuSans"/>
              </a:rPr>
              <a:t> (a cura di), </a:t>
            </a:r>
            <a:r>
              <a:rPr lang="it-IT" sz="2600" i="1" dirty="0">
                <a:effectLst/>
                <a:latin typeface="DejaVuSans"/>
              </a:rPr>
              <a:t>La Regione Friuli-Venezia Giulia. Profilo storico-giuridico tracciato in occasione del 20° anniversario dell’istituzione della Regione</a:t>
            </a:r>
            <a:r>
              <a:rPr lang="it-IT" sz="2600" dirty="0">
                <a:effectLst/>
                <a:latin typeface="DejaVuSans"/>
              </a:rPr>
              <a:t>, Bologna, Il Mulino, 1987, pp. 21-58.</a:t>
            </a:r>
          </a:p>
          <a:p>
            <a:r>
              <a:rPr lang="it-IT" sz="2600" dirty="0">
                <a:latin typeface="DejaVuSans"/>
              </a:rPr>
              <a:t>Giulio </a:t>
            </a:r>
            <a:r>
              <a:rPr lang="it-IT" sz="2600" dirty="0" err="1">
                <a:latin typeface="DejaVuSans"/>
              </a:rPr>
              <a:t>Sapelli</a:t>
            </a:r>
            <a:r>
              <a:rPr lang="it-IT" sz="2600" dirty="0">
                <a:latin typeface="DejaVuSans"/>
              </a:rPr>
              <a:t>, </a:t>
            </a:r>
            <a:r>
              <a:rPr lang="it-IT" sz="2600" i="1" dirty="0">
                <a:latin typeface="DejaVuSans"/>
              </a:rPr>
              <a:t>Trieste italiana. Mito e destino economico</a:t>
            </a:r>
            <a:r>
              <a:rPr lang="it-IT" sz="2600" dirty="0">
                <a:latin typeface="DejaVuSans"/>
              </a:rPr>
              <a:t>, Milano, Angeli, 1990.</a:t>
            </a:r>
          </a:p>
          <a:p>
            <a:r>
              <a:rPr lang="it-IT" sz="2600" dirty="0">
                <a:effectLst/>
                <a:latin typeface="DejaVuSans"/>
              </a:rPr>
              <a:t>Daniele </a:t>
            </a:r>
            <a:r>
              <a:rPr lang="it-IT" sz="2600" dirty="0" err="1">
                <a:effectLst/>
                <a:latin typeface="DejaVuSans"/>
              </a:rPr>
              <a:t>Andreozzi</a:t>
            </a:r>
            <a:r>
              <a:rPr lang="it-IT" sz="2600" dirty="0">
                <a:effectLst/>
                <a:latin typeface="DejaVuSans"/>
              </a:rPr>
              <a:t> e Loredana </a:t>
            </a:r>
            <a:r>
              <a:rPr lang="it-IT" sz="2600" dirty="0" err="1">
                <a:effectLst/>
                <a:latin typeface="DejaVuSans"/>
              </a:rPr>
              <a:t>Panariti</a:t>
            </a:r>
            <a:r>
              <a:rPr lang="it-IT" sz="2600" dirty="0">
                <a:effectLst/>
                <a:latin typeface="DejaVuSans"/>
              </a:rPr>
              <a:t>, </a:t>
            </a:r>
            <a:r>
              <a:rPr lang="it-IT" sz="2600" i="1" dirty="0">
                <a:effectLst/>
                <a:latin typeface="DejaVuSans"/>
              </a:rPr>
              <a:t>L’economia in una regione nata dalla politica</a:t>
            </a:r>
            <a:r>
              <a:rPr lang="it-IT" sz="2600" dirty="0">
                <a:effectLst/>
                <a:latin typeface="DejaVuSans"/>
              </a:rPr>
              <a:t>, in </a:t>
            </a:r>
            <a:r>
              <a:rPr lang="it-IT" sz="2600" dirty="0" err="1">
                <a:effectLst/>
                <a:latin typeface="DejaVuSans"/>
              </a:rPr>
              <a:t>R</a:t>
            </a:r>
            <a:r>
              <a:rPr lang="it-IT" sz="2600" dirty="0">
                <a:effectLst/>
                <a:latin typeface="DejaVuSans"/>
              </a:rPr>
              <a:t>. Finzi, C, Magris e G. Miccoli (a cura di), </a:t>
            </a:r>
            <a:r>
              <a:rPr lang="it-IT" sz="2600" i="1" dirty="0">
                <a:effectLst/>
                <a:latin typeface="DejaVuSans"/>
              </a:rPr>
              <a:t>Storia d’Italia. Le regioni dall’Unità a oggi. Il Friuli-Venezia Giulia</a:t>
            </a:r>
            <a:r>
              <a:rPr lang="it-IT" sz="2600" dirty="0">
                <a:effectLst/>
                <a:latin typeface="DejaVuSans"/>
              </a:rPr>
              <a:t>, Torino, Einaudi, 2002, pp. 807-890.</a:t>
            </a:r>
          </a:p>
          <a:p>
            <a:r>
              <a:rPr lang="it-IT" sz="2600" dirty="0">
                <a:effectLst/>
                <a:latin typeface="DejaVuSans"/>
              </a:rPr>
              <a:t>Giampaolo </a:t>
            </a:r>
            <a:r>
              <a:rPr lang="it-IT" sz="2600" dirty="0" err="1">
                <a:effectLst/>
                <a:latin typeface="DejaVuSans"/>
              </a:rPr>
              <a:t>Valdevit</a:t>
            </a:r>
            <a:r>
              <a:rPr lang="it-IT" sz="2600" dirty="0">
                <a:effectLst/>
                <a:latin typeface="DejaVuSans"/>
              </a:rPr>
              <a:t>, </a:t>
            </a:r>
            <a:r>
              <a:rPr lang="it-IT" sz="2600" i="1" dirty="0">
                <a:effectLst/>
                <a:latin typeface="DejaVuSans"/>
              </a:rPr>
              <a:t>Dalla crisi del dopoguerra alla stabilizzazione politica e istituzionale</a:t>
            </a:r>
            <a:r>
              <a:rPr lang="it-IT" sz="2600" dirty="0">
                <a:effectLst/>
                <a:latin typeface="DejaVuSans"/>
              </a:rPr>
              <a:t>, in </a:t>
            </a:r>
            <a:r>
              <a:rPr lang="it-IT" sz="2600" dirty="0" err="1">
                <a:effectLst/>
                <a:latin typeface="DejaVuSans"/>
              </a:rPr>
              <a:t>R</a:t>
            </a:r>
            <a:r>
              <a:rPr lang="it-IT" sz="2600" dirty="0">
                <a:effectLst/>
                <a:latin typeface="DejaVuSans"/>
              </a:rPr>
              <a:t>. Finzi, C. Magris e </a:t>
            </a:r>
            <a:r>
              <a:rPr lang="it-IT" sz="2600" dirty="0" err="1">
                <a:effectLst/>
                <a:latin typeface="DejaVuSans"/>
              </a:rPr>
              <a:t>G.Miccoli</a:t>
            </a:r>
            <a:r>
              <a:rPr lang="it-IT" sz="2600" dirty="0">
                <a:effectLst/>
                <a:latin typeface="DejaVuSans"/>
              </a:rPr>
              <a:t> (a cura di), </a:t>
            </a:r>
            <a:r>
              <a:rPr lang="it-IT" sz="2600" i="1" dirty="0">
                <a:effectLst/>
                <a:latin typeface="DejaVuSans"/>
              </a:rPr>
              <a:t>Storia d’Italia. Le regioni dall’Unità a oggi. Il Friuli-Venezia Giulia</a:t>
            </a:r>
            <a:r>
              <a:rPr lang="it-IT" sz="2600" dirty="0">
                <a:effectLst/>
                <a:latin typeface="DejaVuSans"/>
              </a:rPr>
              <a:t>, Torino, Einaudi, 2002, pp. 581-661.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00796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599E39-D4A9-A547-90F6-F549BE09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effectLst/>
                <a:latin typeface="DejaVuSans"/>
              </a:rPr>
              <a:t>La regione al confine orientale </a:t>
            </a:r>
            <a:br>
              <a:rPr lang="it-IT" sz="4400" b="1" dirty="0">
                <a:effectLst/>
                <a:latin typeface="DejaVuSans"/>
              </a:rPr>
            </a:br>
            <a:r>
              <a:rPr lang="it-IT" sz="4400" b="1" dirty="0">
                <a:effectLst/>
                <a:latin typeface="DejaVuSans"/>
              </a:rPr>
              <a:t>dal fascismo a Fratelli d’Italia. 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3FC84B-C213-9546-95EA-9CF031236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25625"/>
            <a:ext cx="111252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  <a:latin typeface="DejaVuSans"/>
              </a:rPr>
              <a:t>Il territorio della regione Friuli Venezia Giulia comprende al suo interno il confine orientale dell’Italia. </a:t>
            </a:r>
          </a:p>
          <a:p>
            <a:pPr marL="0" indent="0">
              <a:buNone/>
            </a:pPr>
            <a:r>
              <a:rPr lang="it-IT" dirty="0">
                <a:effectLst/>
                <a:latin typeface="DejaVuSans"/>
              </a:rPr>
              <a:t>Questo elemento “geografico” costituisce la sua ragione d’essere e ha condizionato le vicende delle </a:t>
            </a:r>
            <a:r>
              <a:rPr lang="it-IT" dirty="0" err="1">
                <a:effectLst/>
                <a:latin typeface="DejaVuSans"/>
              </a:rPr>
              <a:t>comunita</a:t>
            </a:r>
            <a:r>
              <a:rPr lang="it-IT" dirty="0">
                <a:effectLst/>
                <a:latin typeface="DejaVuSans"/>
              </a:rPr>
              <a:t>̀ presenti e lo sviluppo della </a:t>
            </a:r>
            <a:r>
              <a:rPr lang="it-IT" dirty="0" err="1">
                <a:effectLst/>
                <a:latin typeface="DejaVuSans"/>
              </a:rPr>
              <a:t>societa</a:t>
            </a:r>
            <a:r>
              <a:rPr lang="it-IT" dirty="0">
                <a:effectLst/>
                <a:latin typeface="DejaVuSans"/>
              </a:rPr>
              <a:t>̀ locale, in particolare nell’ultimo secolo, periodo che vede questo spazio come parte dello Stato italiano. I fattori di tale condizionamento sono di carattere politico, economico, culturale, sociale, nazionale e possono tutti essere letti e discussi sotto il punto di vista della geografia storica. </a:t>
            </a:r>
          </a:p>
          <a:p>
            <a:pPr marL="0" indent="0">
              <a:buNone/>
            </a:pPr>
            <a:r>
              <a:rPr lang="it-IT" dirty="0">
                <a:effectLst/>
                <a:latin typeface="DejaVuSans"/>
              </a:rPr>
              <a:t>Il corso intende affrontare le trasformazioni avvenute nell’area del Friuli Venezia Giulia dalla prima guerra mondiale («fascismo») ai giorni nostri («Fratelli d’Italia»), discutere l’evoluzione della regione nei suoi elementi e nelle sue parti, ragionare sulle permanenze e sulle soluzioni di </a:t>
            </a:r>
            <a:r>
              <a:rPr lang="it-IT" dirty="0" err="1">
                <a:effectLst/>
                <a:latin typeface="DejaVuSans"/>
              </a:rPr>
              <a:t>continuita</a:t>
            </a:r>
            <a:r>
              <a:rPr lang="it-IT" dirty="0">
                <a:effectLst/>
                <a:latin typeface="DejaVuSans"/>
              </a:rPr>
              <a:t>̀</a:t>
            </a:r>
            <a:r>
              <a:rPr lang="it-IT" sz="1800" dirty="0">
                <a:effectLst/>
                <a:latin typeface="DejaVuSans"/>
              </a:rPr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3029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0FDD62-3420-889F-E009-6B999550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226DDE-F507-9AA2-3DB3-019857FA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Sergio Zilli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Email: </a:t>
            </a:r>
            <a:r>
              <a:rPr lang="it-IT" dirty="0">
                <a:hlinkClick r:id="rId2"/>
              </a:rPr>
              <a:t>zillis@units.it</a:t>
            </a:r>
            <a:endParaRPr lang="it-IT" dirty="0"/>
          </a:p>
          <a:p>
            <a:r>
              <a:rPr lang="it-IT" dirty="0"/>
              <a:t>Via Lazzaretto Vecchio 8, III piano, stanza 306</a:t>
            </a:r>
          </a:p>
          <a:p>
            <a:r>
              <a:rPr lang="it-IT" dirty="0"/>
              <a:t>Telefono interno 040.5587505</a:t>
            </a:r>
          </a:p>
        </p:txBody>
      </p:sp>
    </p:spTree>
    <p:extLst>
      <p:ext uri="{BB962C8B-B14F-4D97-AF65-F5344CB8AC3E}">
        <p14:creationId xmlns:p14="http://schemas.microsoft.com/office/powerpoint/2010/main" val="79518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65FDCD-8FB5-BC48-8C2D-D80D80CD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TRE GRANDI TEMI (</a:t>
            </a:r>
            <a:r>
              <a:rPr lang="it-IT" b="1" i="1" dirty="0"/>
              <a:t>geografici</a:t>
            </a:r>
            <a:r>
              <a:rPr lang="it-IT" b="1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2CEFB-4415-2445-8C99-CE5465ABC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4" y="2625633"/>
            <a:ext cx="5116286" cy="3551329"/>
          </a:xfrm>
        </p:spPr>
        <p:txBody>
          <a:bodyPr/>
          <a:lstStyle/>
          <a:p>
            <a:r>
              <a:rPr lang="it-IT" dirty="0"/>
              <a:t>Regione Friuli Venezia Giulia</a:t>
            </a:r>
          </a:p>
          <a:p>
            <a:r>
              <a:rPr lang="it-IT" dirty="0"/>
              <a:t>Confine orientale</a:t>
            </a:r>
          </a:p>
          <a:p>
            <a:r>
              <a:rPr lang="it-IT" dirty="0"/>
              <a:t>Relazione fra Territorio e Società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B42F282-B68C-BB45-A8BE-BF101B5A4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522" y="1762399"/>
            <a:ext cx="4169678" cy="355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6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65FDCD-8FB5-BC48-8C2D-D80D80CD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TEMI /a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2CEFB-4415-2445-8C99-CE5465ABC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957" y="1985553"/>
            <a:ext cx="10374086" cy="3551329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Regione (autonoma) Friuli Venezia Giulia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La condizione pregressa</a:t>
            </a:r>
          </a:p>
          <a:p>
            <a:r>
              <a:rPr lang="it-IT" dirty="0"/>
              <a:t>Friuli vs. Trieste (il trattino)</a:t>
            </a:r>
          </a:p>
          <a:p>
            <a:r>
              <a:rPr lang="it-IT" dirty="0"/>
              <a:t>Le due parti</a:t>
            </a:r>
          </a:p>
          <a:p>
            <a:r>
              <a:rPr lang="it-IT" dirty="0"/>
              <a:t>La regione autonoma</a:t>
            </a:r>
          </a:p>
          <a:p>
            <a:r>
              <a:rPr lang="it-IT" dirty="0"/>
              <a:t>Permanenze e soluzioni di continuità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50E2E8-01D5-E7BE-7426-8D3CCD4457E6}"/>
              </a:ext>
            </a:extLst>
          </p:cNvPr>
          <p:cNvSpPr txBox="1"/>
          <p:nvPr/>
        </p:nvSpPr>
        <p:spPr>
          <a:xfrm>
            <a:off x="7759700" y="1206818"/>
            <a:ext cx="2565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0" dirty="0" err="1">
                <a:latin typeface="Garamond" panose="02020404030301010803" pitchFamily="18" charset="0"/>
              </a:rPr>
              <a:t>Q</a:t>
            </a:r>
            <a:endParaRPr lang="it-IT" sz="25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67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egnaposto contenuto 4" descr="Immagine che contiene testo, aria aperta, mappa, cielo&#10;&#10;Descrizione generata automaticamente">
            <a:extLst>
              <a:ext uri="{FF2B5EF4-FFF2-40B4-BE49-F238E27FC236}">
                <a16:creationId xmlns:a16="http://schemas.microsoft.com/office/drawing/2014/main" id="{ABDB934B-193E-509E-CF91-9B3B0AD90E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16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D8CF69-7E13-0E44-94E1-CC21C66F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737" y="0"/>
            <a:ext cx="3822189" cy="1899912"/>
          </a:xfrm>
        </p:spPr>
        <p:txBody>
          <a:bodyPr>
            <a:normAutofit/>
          </a:bodyPr>
          <a:lstStyle/>
          <a:p>
            <a:r>
              <a:rPr lang="it-IT" sz="4000" dirty="0"/>
              <a:t>Temi / b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87966F-1A82-F948-B3EF-AAA552221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20800"/>
            <a:ext cx="4889500" cy="5321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Confine orientale</a:t>
            </a:r>
          </a:p>
          <a:p>
            <a:pPr marL="0" indent="0">
              <a:buNone/>
            </a:pPr>
            <a:endParaRPr lang="it-IT" sz="2400" b="1" dirty="0"/>
          </a:p>
          <a:p>
            <a:r>
              <a:rPr lang="it-IT" sz="2400" dirty="0"/>
              <a:t>L’idea in Italia del confine orientale </a:t>
            </a:r>
          </a:p>
          <a:p>
            <a:r>
              <a:rPr lang="it-IT" sz="2400" dirty="0"/>
              <a:t>Le comunità che vivono nell’area </a:t>
            </a:r>
          </a:p>
          <a:p>
            <a:r>
              <a:rPr lang="it-IT" sz="2400" dirty="0"/>
              <a:t>Gli spostamenti del confine nel XX secolo</a:t>
            </a:r>
          </a:p>
          <a:p>
            <a:r>
              <a:rPr lang="it-IT" sz="2400" dirty="0"/>
              <a:t>Il rilievo del confine nelle relazioni interne e internazionali</a:t>
            </a:r>
          </a:p>
          <a:p>
            <a:r>
              <a:rPr lang="it-IT" sz="2400" dirty="0"/>
              <a:t>La guerra fredda</a:t>
            </a:r>
          </a:p>
          <a:p>
            <a:r>
              <a:rPr lang="it-IT" sz="2400" dirty="0"/>
              <a:t>Il crollo della cortina</a:t>
            </a:r>
          </a:p>
          <a:p>
            <a:r>
              <a:rPr lang="it-IT" sz="2400" dirty="0"/>
              <a:t>L’allargamento della Unione Europea</a:t>
            </a:r>
          </a:p>
          <a:p>
            <a:pPr marL="0" indent="0">
              <a:buNone/>
            </a:pPr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280835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65FDCD-8FB5-BC48-8C2D-D80D80CD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TEMI /c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2CEFB-4415-2445-8C99-CE5465ABC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0482"/>
            <a:ext cx="4831080" cy="2194561"/>
          </a:xfrm>
        </p:spPr>
        <p:txBody>
          <a:bodyPr/>
          <a:lstStyle/>
          <a:p>
            <a:r>
              <a:rPr lang="it-IT" dirty="0"/>
              <a:t>Confine orientale</a:t>
            </a:r>
          </a:p>
          <a:p>
            <a:r>
              <a:rPr lang="it-IT" dirty="0"/>
              <a:t>Italia repubblicana</a:t>
            </a:r>
          </a:p>
          <a:p>
            <a:r>
              <a:rPr lang="it-IT" dirty="0"/>
              <a:t>Regione Friuli Venezia Giulia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0932032-3465-5345-9C82-53F003F494AF}"/>
              </a:ext>
            </a:extLst>
          </p:cNvPr>
          <p:cNvSpPr txBox="1"/>
          <p:nvPr/>
        </p:nvSpPr>
        <p:spPr>
          <a:xfrm>
            <a:off x="6701246" y="2482798"/>
            <a:ext cx="4049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L’evoluzione del territorio </a:t>
            </a:r>
          </a:p>
          <a:p>
            <a:r>
              <a:rPr lang="it-IT" sz="2800" dirty="0"/>
              <a:t>La cronologia degli eventi</a:t>
            </a:r>
          </a:p>
        </p:txBody>
      </p:sp>
      <p:sp>
        <p:nvSpPr>
          <p:cNvPr id="5" name="Mostrina 4">
            <a:extLst>
              <a:ext uri="{FF2B5EF4-FFF2-40B4-BE49-F238E27FC236}">
                <a16:creationId xmlns:a16="http://schemas.microsoft.com/office/drawing/2014/main" id="{D7BB28E9-7274-D64B-805A-1A837CD4FEE3}"/>
              </a:ext>
            </a:extLst>
          </p:cNvPr>
          <p:cNvSpPr/>
          <p:nvPr/>
        </p:nvSpPr>
        <p:spPr>
          <a:xfrm>
            <a:off x="5700631" y="271753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llout con freccia in giù 5">
            <a:extLst>
              <a:ext uri="{FF2B5EF4-FFF2-40B4-BE49-F238E27FC236}">
                <a16:creationId xmlns:a16="http://schemas.microsoft.com/office/drawing/2014/main" id="{7E47C620-AF48-DF44-883D-4DAAA12BFAAE}"/>
              </a:ext>
            </a:extLst>
          </p:cNvPr>
          <p:cNvSpPr/>
          <p:nvPr/>
        </p:nvSpPr>
        <p:spPr>
          <a:xfrm>
            <a:off x="5028547" y="4070437"/>
            <a:ext cx="209071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18C9E0-56E7-124B-8B9F-CBDA009793D0}"/>
              </a:ext>
            </a:extLst>
          </p:cNvPr>
          <p:cNvSpPr txBox="1"/>
          <p:nvPr/>
        </p:nvSpPr>
        <p:spPr>
          <a:xfrm>
            <a:off x="2952750" y="5461891"/>
            <a:ext cx="6521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Relazione fra Territorio e Società</a:t>
            </a:r>
          </a:p>
        </p:txBody>
      </p:sp>
    </p:spTree>
    <p:extLst>
      <p:ext uri="{BB962C8B-B14F-4D97-AF65-F5344CB8AC3E}">
        <p14:creationId xmlns:p14="http://schemas.microsoft.com/office/powerpoint/2010/main" val="313426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4C070-02F8-0140-93D9-F8F13EFA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Obiettivi formativi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49914D-EF4A-6A42-87EC-F7E7199B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3000" dirty="0">
                <a:effectLst/>
                <a:latin typeface="DejaVuSans"/>
              </a:rPr>
              <a:t>Il corso prevede di offrire gli strumenti per acquisire una conoscenza e una capacità di comprensione dei modi e dei temi secondo i quali la geografia discute il rapporto fra persone e territorio e quindi del confronto con la </a:t>
            </a:r>
            <a:r>
              <a:rPr lang="it-IT" sz="3000" dirty="0" err="1">
                <a:effectLst/>
                <a:latin typeface="DejaVuSans"/>
              </a:rPr>
              <a:t>societa</a:t>
            </a:r>
            <a:r>
              <a:rPr lang="it-IT" sz="3000" dirty="0">
                <a:effectLst/>
                <a:latin typeface="DejaVuSans"/>
              </a:rPr>
              <a:t>̀ del Friuli Venezia Giulia dal punto di vista geografico. </a:t>
            </a:r>
          </a:p>
          <a:p>
            <a:pPr algn="just"/>
            <a:r>
              <a:rPr lang="it-IT" sz="3000" dirty="0">
                <a:effectLst/>
                <a:latin typeface="DejaVuSans"/>
              </a:rPr>
              <a:t>L’obiettivo è quello di dare agli studenti la capacità di disporre di autonomia di giudizio, di applicare e comunicare le competenze acquisite al loro futuro lavoro, in particolare alle loro future </a:t>
            </a:r>
            <a:r>
              <a:rPr lang="it-IT" sz="3000" dirty="0" err="1">
                <a:effectLst/>
                <a:latin typeface="DejaVuSans"/>
              </a:rPr>
              <a:t>attivita</a:t>
            </a:r>
            <a:r>
              <a:rPr lang="it-IT" sz="3000" dirty="0">
                <a:effectLst/>
                <a:latin typeface="DejaVuSans"/>
              </a:rPr>
              <a:t>̀ di studiosi e insegnanti, e in generale al loro essere cittadini consapevoli. </a:t>
            </a:r>
            <a:endParaRPr lang="it-IT" sz="3000" dirty="0">
              <a:effectLst/>
            </a:endParaRPr>
          </a:p>
          <a:p>
            <a:pPr marL="0" indent="0">
              <a:buNone/>
            </a:pPr>
            <a:endParaRPr lang="it-IT" dirty="0"/>
          </a:p>
          <a:p>
            <a:pPr algn="ctr"/>
            <a:r>
              <a:rPr lang="it-IT" sz="3500" b="1" i="1" dirty="0"/>
              <a:t>Riuscire a leggere lo spazio in cui ci si muove</a:t>
            </a:r>
          </a:p>
          <a:p>
            <a:endParaRPr lang="it-IT" dirty="0"/>
          </a:p>
        </p:txBody>
      </p:sp>
      <p:sp>
        <p:nvSpPr>
          <p:cNvPr id="4" name="Freccia destra 3">
            <a:extLst>
              <a:ext uri="{FF2B5EF4-FFF2-40B4-BE49-F238E27FC236}">
                <a16:creationId xmlns:a16="http://schemas.microsoft.com/office/drawing/2014/main" id="{0F78C3E9-3B6C-D824-CE73-9CF31ED810C2}"/>
              </a:ext>
            </a:extLst>
          </p:cNvPr>
          <p:cNvSpPr/>
          <p:nvPr/>
        </p:nvSpPr>
        <p:spPr>
          <a:xfrm>
            <a:off x="990600" y="55753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43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1110A-48CD-014E-B381-E96FB9D2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Prerequisiti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98CEEE-9BEF-674C-9FDD-D60A7004E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Sono richieste:</a:t>
            </a:r>
          </a:p>
          <a:p>
            <a:r>
              <a:rPr lang="it-IT" dirty="0"/>
              <a:t>una conoscenza delle vicende principali dell'Italia e dell’Europa nei secoli XIX e XX </a:t>
            </a:r>
          </a:p>
          <a:p>
            <a:pPr marL="0" indent="0">
              <a:buNone/>
            </a:pPr>
            <a:r>
              <a:rPr lang="it-IT" dirty="0"/>
              <a:t>e</a:t>
            </a:r>
          </a:p>
          <a:p>
            <a:r>
              <a:rPr lang="it-IT" dirty="0"/>
              <a:t>la capacità di individuare anche sommariamente l’organizzazione dello spazio discusso (</a:t>
            </a:r>
            <a:r>
              <a:rPr lang="it-IT" i="1" dirty="0"/>
              <a:t>suggerimento: andare nell’ufficio URP della Regione Friuli Venezia Giulia in piazza unità e chiedere una carta della regione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8312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B2D5A8-C8BA-D040-84ED-92E252CFB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Organizzazione del lavoro interno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126FDD-93D7-794C-94B1-73E416D87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Si richiede una frequenza attiva, critica e partecipativa. </a:t>
            </a:r>
          </a:p>
          <a:p>
            <a:r>
              <a:rPr lang="it-IT" dirty="0"/>
              <a:t>Le lezioni si terranno in presenza a meno di indicazione contraria da parte dell’amministrazione dell’ateneo. </a:t>
            </a:r>
          </a:p>
          <a:p>
            <a:r>
              <a:rPr lang="it-IT" dirty="0"/>
              <a:t>Solamente gli studenti presenti in aula saranno considerati frequentanti. </a:t>
            </a:r>
          </a:p>
          <a:p>
            <a:r>
              <a:rPr lang="it-IT" dirty="0"/>
              <a:t>La disponibilità della registrazione delle lezioni è gestita dalle linee guida dell'ateneo. </a:t>
            </a:r>
          </a:p>
          <a:p>
            <a:r>
              <a:rPr lang="it-IT" dirty="0"/>
              <a:t>I materiali usati nel corso delle lezioni saranno disponibili dopo le stesse sulle piattaforme </a:t>
            </a:r>
            <a:r>
              <a:rPr lang="it-IT" dirty="0" err="1"/>
              <a:t>Moodle</a:t>
            </a:r>
            <a:r>
              <a:rPr lang="it-IT" dirty="0"/>
              <a:t> e Teams a seconda del loro contenuto.</a:t>
            </a:r>
          </a:p>
        </p:txBody>
      </p:sp>
    </p:spTree>
    <p:extLst>
      <p:ext uri="{BB962C8B-B14F-4D97-AF65-F5344CB8AC3E}">
        <p14:creationId xmlns:p14="http://schemas.microsoft.com/office/powerpoint/2010/main" val="2236786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1967</Words>
  <Application>Microsoft Macintosh PowerPoint</Application>
  <PresentationFormat>Widescreen</PresentationFormat>
  <Paragraphs>126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DejaVuSans</vt:lpstr>
      <vt:lpstr>Garamond</vt:lpstr>
      <vt:lpstr>Tema di Office</vt:lpstr>
      <vt:lpstr>Geografia storica dell’odierno Friuli Venezia Giulia 641LM </vt:lpstr>
      <vt:lpstr>La regione al confine orientale  dal fascismo a Fratelli d’Italia. </vt:lpstr>
      <vt:lpstr>TRE GRANDI TEMI (geografici)</vt:lpstr>
      <vt:lpstr>TEMI /a</vt:lpstr>
      <vt:lpstr>Temi / b</vt:lpstr>
      <vt:lpstr>TEMI /c</vt:lpstr>
      <vt:lpstr>Obiettivi formativi</vt:lpstr>
      <vt:lpstr>Prerequisiti</vt:lpstr>
      <vt:lpstr>Organizzazione del lavoro interno</vt:lpstr>
      <vt:lpstr>Organizzazione del lavoro interno /2</vt:lpstr>
      <vt:lpstr>Programma d’esame</vt:lpstr>
      <vt:lpstr>Programma per non frequentanti /1</vt:lpstr>
      <vt:lpstr>Programma per non frequentanti /2</vt:lpstr>
      <vt:lpstr>Programma per non frequentanti /3</vt:lpstr>
      <vt:lpstr>Programma per non frequentanti /4</vt:lpstr>
      <vt:lpstr>Programma per frequentanti /1</vt:lpstr>
      <vt:lpstr>Programma per frequentanti /2 un testo per ciascuno dei seguenti tre gruppi</vt:lpstr>
      <vt:lpstr>Programma per frequentanti /3</vt:lpstr>
      <vt:lpstr>Programma per frequentanti /4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storica dell’odierno Friuli Venezia Giulia 641LM </dc:title>
  <dc:creator>sergio zilli</dc:creator>
  <cp:lastModifiedBy>ZILLI SERGIO</cp:lastModifiedBy>
  <cp:revision>11</cp:revision>
  <dcterms:created xsi:type="dcterms:W3CDTF">2022-10-02T10:10:34Z</dcterms:created>
  <dcterms:modified xsi:type="dcterms:W3CDTF">2023-09-25T15:03:15Z</dcterms:modified>
</cp:coreProperties>
</file>