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5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86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BA8880BF-7E2A-7D4A-9E51-9E12FE7CA66F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B5320CF6-84E3-FE42-A392-399001241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04" y="3688437"/>
            <a:ext cx="8548705" cy="128630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104" y="5130938"/>
            <a:ext cx="5185873" cy="144816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Authors and Affiliations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1670" y="2457130"/>
            <a:ext cx="464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 smtClean="0">
                <a:latin typeface="Helvetica Neue"/>
                <a:cs typeface="Helvetica Neue"/>
              </a:rPr>
              <a:t>O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rganic </a:t>
            </a:r>
            <a:r>
              <a:rPr lang="en-US" sz="2000" b="1" i="0" dirty="0" smtClean="0">
                <a:latin typeface="Helvetica Neue"/>
                <a:cs typeface="Helvetica Neue"/>
              </a:rPr>
              <a:t>P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edagogical </a:t>
            </a:r>
            <a:r>
              <a:rPr lang="en-US" sz="2000" b="1" i="0" dirty="0" smtClean="0">
                <a:latin typeface="Helvetica Neue"/>
                <a:cs typeface="Helvetica Neue"/>
              </a:rPr>
              <a:t>E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lectronic </a:t>
            </a:r>
            <a:r>
              <a:rPr lang="en-US" sz="2000" b="1" i="0" dirty="0" smtClean="0">
                <a:latin typeface="Helvetica Neue"/>
                <a:cs typeface="Helvetica Neue"/>
              </a:rPr>
              <a:t>N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etwork</a:t>
            </a:r>
            <a:endParaRPr lang="en-US" sz="2000" b="0" i="0" dirty="0">
              <a:latin typeface="Helvetica Neue Light"/>
              <a:cs typeface="Helvetica Neue Light"/>
            </a:endParaRPr>
          </a:p>
        </p:txBody>
      </p:sp>
      <p:pic>
        <p:nvPicPr>
          <p:cNvPr id="9" name="Picture 8" descr="Final OPE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8" y="114152"/>
            <a:ext cx="4986047" cy="2409062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479978" y="300038"/>
            <a:ext cx="3362396" cy="322438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8444"/>
            <a:ext cx="9144000" cy="679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3" y="6292594"/>
            <a:ext cx="8904287" cy="45660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References/Links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Draw 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8444"/>
            <a:ext cx="9144000" cy="679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3" y="6292594"/>
            <a:ext cx="8904287" cy="45660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References/Links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264" y="435929"/>
            <a:ext cx="7468329" cy="558555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0012" y="99592"/>
            <a:ext cx="8904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err="1" smtClean="0">
                <a:latin typeface="Helvetica Neue Light"/>
                <a:cs typeface="Helvetica Neue Light"/>
              </a:rPr>
              <a:t>ChemDraw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Setting Reference:</a:t>
            </a:r>
            <a:endParaRPr lang="en-US" sz="2000" b="0" i="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70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61" y="6379231"/>
            <a:ext cx="1117600" cy="3937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66803" y="6436729"/>
            <a:ext cx="6975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latin typeface="Helvetica Neue Light"/>
                <a:cs typeface="Helvetica Neue Light"/>
              </a:rPr>
              <a:t>This work is licensed under a Creative Commons Attribution-</a:t>
            </a:r>
            <a:r>
              <a:rPr lang="en-US" sz="1200" b="0" i="0" dirty="0" err="1" smtClean="0">
                <a:latin typeface="Helvetica Neue Light"/>
                <a:cs typeface="Helvetica Neue Light"/>
              </a:rPr>
              <a:t>ShareAlike</a:t>
            </a:r>
            <a:r>
              <a:rPr lang="en-US" sz="1200" b="0" i="0" dirty="0" smtClean="0">
                <a:latin typeface="Helvetica Neue Light"/>
                <a:cs typeface="Helvetica Neue Light"/>
              </a:rPr>
              <a:t> 4.0 International License.</a:t>
            </a:r>
            <a:endParaRPr lang="en-US" sz="1200" b="0" i="0" dirty="0">
              <a:latin typeface="Helvetica Neue Light"/>
              <a:cs typeface="Helvetica Neue Ligh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 descr="CCHF logo 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85" y="5203319"/>
            <a:ext cx="1469889" cy="1175911"/>
          </a:xfrm>
          <a:prstGeom prst="rect">
            <a:avLst/>
          </a:prstGeom>
        </p:spPr>
      </p:pic>
      <p:pic>
        <p:nvPicPr>
          <p:cNvPr id="10" name="Picture 9" descr="nsf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301" y="5011263"/>
            <a:ext cx="1367967" cy="13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E730ED3-8640-9E41-9F4C-2F304B0FD233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965A5E4-C3E1-B547-80E3-08B5D0D94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CARBENOIDE = specie che si comporta come un </a:t>
            </a:r>
            <a:r>
              <a:rPr lang="it-IT" dirty="0" err="1" smtClean="0"/>
              <a:t>carbene</a:t>
            </a:r>
            <a:r>
              <a:rPr lang="it-IT" dirty="0" smtClean="0"/>
              <a:t>, ma non ha un carattere puramente covalente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t="35186" r="56927" b="32946"/>
          <a:stretch/>
        </p:blipFill>
        <p:spPr bwMode="auto">
          <a:xfrm>
            <a:off x="268944" y="2528153"/>
            <a:ext cx="4723584" cy="32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Formazione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singoletto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≠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tripletto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2" t="68517" r="33522" b="17769"/>
          <a:stretch/>
        </p:blipFill>
        <p:spPr bwMode="auto">
          <a:xfrm>
            <a:off x="391077" y="1254135"/>
            <a:ext cx="8077200" cy="13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448" y="4328104"/>
            <a:ext cx="4634602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it-IT" dirty="0" smtClean="0">
                <a:latin typeface="Comic Sans MS" panose="030F0702030302020204" pitchFamily="66" charset="0"/>
              </a:rPr>
              <a:t>Luce -&gt; </a:t>
            </a:r>
            <a:r>
              <a:rPr lang="it-IT" dirty="0" err="1" smtClean="0">
                <a:latin typeface="Comic Sans MS" panose="030F0702030302020204" pitchFamily="66" charset="0"/>
              </a:rPr>
              <a:t>tripletto</a:t>
            </a:r>
            <a:endParaRPr lang="it-IT" dirty="0">
              <a:latin typeface="Comic Sans MS" panose="030F0702030302020204" pitchFamily="66" charset="0"/>
            </a:endParaRPr>
          </a:p>
          <a:p>
            <a:pPr marL="342900" indent="-342900">
              <a:buAutoNum type="alphaLcParenR"/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lphaLcParenR"/>
            </a:pPr>
            <a:r>
              <a:rPr lang="it-IT" dirty="0" smtClean="0">
                <a:latin typeface="Comic Sans MS" panose="030F0702030302020204" pitchFamily="66" charset="0"/>
              </a:rPr>
              <a:t>Scaldando  -&gt; singoletto</a:t>
            </a:r>
          </a:p>
          <a:p>
            <a:pPr marL="342900" indent="-342900">
              <a:buAutoNum type="alphaLcParenR"/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lphaLcParenR"/>
            </a:pPr>
            <a:r>
              <a:rPr lang="it-IT" dirty="0" err="1" smtClean="0">
                <a:latin typeface="Comic Sans MS" panose="030F0702030302020204" pitchFamily="66" charset="0"/>
              </a:rPr>
              <a:t>Cat</a:t>
            </a:r>
            <a:r>
              <a:rPr lang="it-IT" dirty="0" smtClean="0">
                <a:latin typeface="Comic Sans MS" panose="030F0702030302020204" pitchFamily="66" charset="0"/>
              </a:rPr>
              <a:t>. M -&gt; CARBENOIDE ~ singoletto 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6347" y="1351822"/>
            <a:ext cx="1574488" cy="726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ν</a:t>
            </a:r>
            <a:endParaRPr lang="it-IT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lphaLcParenR"/>
            </a:pPr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Δ</a:t>
            </a:r>
            <a:endParaRPr lang="it-IT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lphaLcParenR"/>
            </a:pPr>
            <a:r>
              <a:rPr lang="it-IT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Cat</a:t>
            </a:r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M 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9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 typical reactions: 4) </a:t>
            </a:r>
            <a:r>
              <a:rPr lang="it-IT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Inserzioni in un C-H (anche N-H o O-H)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482" y="1203905"/>
            <a:ext cx="805205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Con </a:t>
            </a:r>
            <a:r>
              <a:rPr lang="it-IT" dirty="0" err="1" smtClean="0">
                <a:latin typeface="Comic Sans MS" panose="030F0702030302020204" pitchFamily="66" charset="0"/>
              </a:rPr>
              <a:t>Cat</a:t>
            </a:r>
            <a:r>
              <a:rPr lang="it-IT" dirty="0" smtClean="0">
                <a:latin typeface="Comic Sans MS" panose="030F0702030302020204" pitchFamily="66" charset="0"/>
              </a:rPr>
              <a:t>. M   Vedremo più in là… reattività tipica dei CARBENOIDI</a:t>
            </a:r>
          </a:p>
          <a:p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smtClean="0">
                <a:latin typeface="Comic Sans MS" panose="030F0702030302020204" pitchFamily="66" charset="0"/>
              </a:rPr>
              <a:t>                                         </a:t>
            </a:r>
          </a:p>
          <a:p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smtClean="0">
                <a:latin typeface="Comic Sans MS" panose="030F0702030302020204" pitchFamily="66" charset="0"/>
              </a:rPr>
              <a:t>                                                  M=CR</a:t>
            </a:r>
            <a:r>
              <a:rPr lang="it-IT" baseline="-25000" dirty="0" smtClean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27340" r="26212" b="38182"/>
          <a:stretch/>
        </p:blipFill>
        <p:spPr bwMode="auto">
          <a:xfrm>
            <a:off x="221453" y="2261551"/>
            <a:ext cx="8505973" cy="290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4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Nitreni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itrenoidi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6211521"/>
            <a:ext cx="8747125" cy="591929"/>
          </a:xfrm>
        </p:spPr>
        <p:txBody>
          <a:bodyPr>
            <a:noAutofit/>
          </a:bodyPr>
          <a:lstStyle/>
          <a:p>
            <a:pPr marL="173038" indent="-173038" algn="just">
              <a:lnSpc>
                <a:spcPts val="1000"/>
              </a:lnSpc>
              <a:spcBef>
                <a:spcPts val="200"/>
              </a:spcBef>
              <a:buAutoNum type="arabicPeriod"/>
            </a:pP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i="1" dirty="0" smtClean="0">
                <a:latin typeface="Comic Sans MS" panose="030F0702030302020204" pitchFamily="66" charset="0"/>
              </a:rPr>
              <a:t>Acc. Chem. Res. </a:t>
            </a:r>
            <a:r>
              <a:rPr lang="en-US" sz="1200" b="1" dirty="0" smtClean="0">
                <a:latin typeface="Comic Sans MS" panose="030F0702030302020204" pitchFamily="66" charset="0"/>
              </a:rPr>
              <a:t>1987</a:t>
            </a:r>
            <a:r>
              <a:rPr lang="en-US" sz="1200" dirty="0" smtClean="0">
                <a:latin typeface="Comic Sans MS" panose="030F0702030302020204" pitchFamily="66" charset="0"/>
              </a:rPr>
              <a:t>, </a:t>
            </a:r>
            <a:r>
              <a:rPr lang="en-US" sz="1200" i="1" dirty="0" smtClean="0">
                <a:latin typeface="Comic Sans MS" panose="030F0702030302020204" pitchFamily="66" charset="0"/>
              </a:rPr>
              <a:t>20</a:t>
            </a:r>
            <a:r>
              <a:rPr lang="en-US" sz="1200" dirty="0" smtClean="0">
                <a:latin typeface="Comic Sans MS" panose="030F0702030302020204" pitchFamily="66" charset="0"/>
              </a:rPr>
              <a:t>, 18-27. </a:t>
            </a:r>
          </a:p>
          <a:p>
            <a:pPr marL="173038" indent="-173038" algn="just">
              <a:lnSpc>
                <a:spcPts val="1000"/>
              </a:lnSpc>
              <a:spcBef>
                <a:spcPts val="200"/>
              </a:spcBef>
              <a:buFont typeface="Arial" charset="0"/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F</a:t>
            </a:r>
            <a:r>
              <a:rPr lang="en-US" sz="1200" dirty="0" smtClean="0">
                <a:latin typeface="Comic Sans MS" panose="030F0702030302020204" pitchFamily="66" charset="0"/>
              </a:rPr>
              <a:t>or general reviews, see: a) </a:t>
            </a:r>
            <a:r>
              <a:rPr lang="en-US" sz="1200" i="1" dirty="0" smtClean="0">
                <a:latin typeface="Comic Sans MS" panose="030F0702030302020204" pitchFamily="66" charset="0"/>
              </a:rPr>
              <a:t>Chem. Rev.  </a:t>
            </a:r>
            <a:r>
              <a:rPr lang="en-US" sz="1200" b="1" dirty="0" smtClean="0">
                <a:latin typeface="Comic Sans MS" panose="030F0702030302020204" pitchFamily="66" charset="0"/>
              </a:rPr>
              <a:t>2008</a:t>
            </a:r>
            <a:r>
              <a:rPr lang="en-US" sz="1200" i="1" dirty="0" smtClean="0">
                <a:latin typeface="Comic Sans MS" panose="030F0702030302020204" pitchFamily="66" charset="0"/>
              </a:rPr>
              <a:t>, 108</a:t>
            </a:r>
            <a:r>
              <a:rPr lang="en-US" sz="1200" dirty="0" smtClean="0">
                <a:latin typeface="Comic Sans MS" panose="030F0702030302020204" pitchFamily="66" charset="0"/>
              </a:rPr>
              <a:t>, 3379-3394. </a:t>
            </a:r>
            <a:r>
              <a:rPr lang="en-US" sz="1200" dirty="0" err="1" smtClean="0">
                <a:latin typeface="Comic Sans MS" panose="030F0702030302020204" pitchFamily="66" charset="0"/>
              </a:rPr>
              <a:t>b</a:t>
            </a:r>
            <a:r>
              <a:rPr lang="en-US" sz="1200" dirty="0" smtClean="0">
                <a:latin typeface="Comic Sans MS" panose="030F0702030302020204" pitchFamily="66" charset="0"/>
              </a:rPr>
              <a:t>) Catalyzed Carbon-Heteroatom Bond Formation; </a:t>
            </a:r>
            <a:r>
              <a:rPr lang="en-US" sz="1200" dirty="0" err="1" smtClean="0">
                <a:latin typeface="Comic Sans MS" panose="030F0702030302020204" pitchFamily="66" charset="0"/>
              </a:rPr>
              <a:t>Weinheim</a:t>
            </a:r>
            <a:r>
              <a:rPr lang="en-US" sz="1200" dirty="0" smtClean="0">
                <a:latin typeface="Comic Sans MS" panose="030F0702030302020204" pitchFamily="66" charset="0"/>
              </a:rPr>
              <a:t>, 2011; pp 137-156. </a:t>
            </a:r>
            <a:r>
              <a:rPr lang="en-US" sz="1200" dirty="0" err="1" smtClean="0">
                <a:latin typeface="Comic Sans MS" panose="030F0702030302020204" pitchFamily="66" charset="0"/>
              </a:rPr>
              <a:t>c</a:t>
            </a:r>
            <a:r>
              <a:rPr lang="en-US" sz="1200" dirty="0" smtClean="0">
                <a:latin typeface="Comic Sans MS" panose="030F0702030302020204" pitchFamily="66" charset="0"/>
              </a:rPr>
              <a:t>) </a:t>
            </a:r>
            <a:r>
              <a:rPr lang="en-US" sz="1200" i="1" dirty="0" smtClean="0">
                <a:latin typeface="Comic Sans MS" panose="030F0702030302020204" pitchFamily="66" charset="0"/>
              </a:rPr>
              <a:t>Chem.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Commun</a:t>
            </a:r>
            <a:r>
              <a:rPr lang="en-US" sz="1200" dirty="0" smtClean="0">
                <a:latin typeface="Comic Sans MS" panose="030F0702030302020204" pitchFamily="66" charset="0"/>
              </a:rPr>
              <a:t>.</a:t>
            </a:r>
            <a:r>
              <a:rPr lang="en-US" sz="1200" b="1" dirty="0" smtClean="0">
                <a:latin typeface="Comic Sans MS" panose="030F0702030302020204" pitchFamily="66" charset="0"/>
              </a:rPr>
              <a:t> 2009</a:t>
            </a:r>
            <a:r>
              <a:rPr lang="en-US" sz="1200" dirty="0" smtClean="0">
                <a:latin typeface="Comic Sans MS" panose="030F0702030302020204" pitchFamily="66" charset="0"/>
              </a:rPr>
              <a:t>, 5061–5074.  </a:t>
            </a:r>
            <a:r>
              <a:rPr lang="en-US" sz="1200" dirty="0" err="1" smtClean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)</a:t>
            </a:r>
            <a:r>
              <a:rPr lang="en-US" sz="1200" i="1" dirty="0" smtClean="0">
                <a:latin typeface="Comic Sans MS" panose="030F0702030302020204" pitchFamily="66" charset="0"/>
              </a:rPr>
              <a:t> Top.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Curr</a:t>
            </a:r>
            <a:r>
              <a:rPr lang="en-US" sz="1200" i="1" dirty="0" smtClean="0">
                <a:latin typeface="Comic Sans MS" panose="030F0702030302020204" pitchFamily="66" charset="0"/>
              </a:rPr>
              <a:t>. Chem., </a:t>
            </a:r>
            <a:r>
              <a:rPr lang="en-US" sz="1200" b="1" dirty="0" smtClean="0">
                <a:latin typeface="Comic Sans MS" panose="030F0702030302020204" pitchFamily="66" charset="0"/>
              </a:rPr>
              <a:t>2010,</a:t>
            </a:r>
            <a:r>
              <a:rPr lang="en-US" sz="1200" b="1" i="1" dirty="0" smtClean="0">
                <a:latin typeface="Comic Sans MS" panose="030F0702030302020204" pitchFamily="66" charset="0"/>
              </a:rPr>
              <a:t> </a:t>
            </a:r>
            <a:r>
              <a:rPr lang="en-US" sz="1200" i="1" dirty="0" smtClean="0">
                <a:latin typeface="Comic Sans MS" panose="030F0702030302020204" pitchFamily="66" charset="0"/>
              </a:rPr>
              <a:t>292</a:t>
            </a:r>
            <a:r>
              <a:rPr lang="en-US" sz="1200" b="1" i="1" dirty="0" smtClean="0">
                <a:latin typeface="Comic Sans MS" panose="030F0702030302020204" pitchFamily="66" charset="0"/>
              </a:rPr>
              <a:t>, </a:t>
            </a:r>
            <a:r>
              <a:rPr lang="en-US" sz="1200" dirty="0" smtClean="0">
                <a:latin typeface="Comic Sans MS" panose="030F0702030302020204" pitchFamily="66" charset="0"/>
              </a:rPr>
              <a:t>347-378. e) </a:t>
            </a:r>
            <a:r>
              <a:rPr lang="en-US" sz="1200" i="1" dirty="0" smtClean="0">
                <a:latin typeface="Comic Sans MS" panose="030F0702030302020204" pitchFamily="66" charset="0"/>
              </a:rPr>
              <a:t>Acc. Chem. Res.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b="1" dirty="0" smtClean="0">
                <a:latin typeface="Comic Sans MS" panose="030F0702030302020204" pitchFamily="66" charset="0"/>
              </a:rPr>
              <a:t>2012</a:t>
            </a:r>
            <a:r>
              <a:rPr lang="en-US" sz="1200" dirty="0" smtClean="0">
                <a:latin typeface="Comic Sans MS" panose="030F0702030302020204" pitchFamily="66" charset="0"/>
              </a:rPr>
              <a:t>, </a:t>
            </a:r>
            <a:r>
              <a:rPr lang="en-US" sz="1200" i="1" dirty="0" smtClean="0">
                <a:latin typeface="Comic Sans MS" panose="030F0702030302020204" pitchFamily="66" charset="0"/>
              </a:rPr>
              <a:t>45, </a:t>
            </a:r>
            <a:r>
              <a:rPr lang="en-US" sz="1200" dirty="0" smtClean="0">
                <a:latin typeface="Comic Sans MS" panose="030F0702030302020204" pitchFamily="66" charset="0"/>
              </a:rPr>
              <a:t>911-922.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7880" y="1196410"/>
            <a:ext cx="8453121" cy="9501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latin typeface="Comic Sans MS" panose="030F0702030302020204" pitchFamily="66" charset="0"/>
              </a:rPr>
              <a:t>Electron deficient with </a:t>
            </a:r>
            <a:r>
              <a:rPr lang="en-US" sz="1400" dirty="0">
                <a:latin typeface="Comic Sans MS" panose="030F0702030302020204" pitchFamily="66" charset="0"/>
              </a:rPr>
              <a:t>6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valence electrons (analogous to </a:t>
            </a:r>
            <a:r>
              <a:rPr lang="en-US" sz="1400" dirty="0" err="1" smtClean="0">
                <a:latin typeface="Comic Sans MS" panose="030F0702030302020204" pitchFamily="66" charset="0"/>
              </a:rPr>
              <a:t>carbenes</a:t>
            </a:r>
            <a:r>
              <a:rPr lang="en-US" sz="1400" dirty="0" smtClean="0">
                <a:latin typeface="Comic Sans MS" panose="030F0702030302020204" pitchFamily="66" charset="0"/>
              </a:rPr>
              <a:t>); </a:t>
            </a:r>
            <a:r>
              <a:rPr lang="en-US" sz="1400" b="1" i="1" dirty="0" smtClean="0">
                <a:latin typeface="Comic Sans MS" panose="030F0702030302020204" pitchFamily="66" charset="0"/>
              </a:rPr>
              <a:t>hyper-reactive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1</a:t>
            </a:r>
            <a:endParaRPr lang="en-US" sz="1400" b="1" i="1" dirty="0" smtClean="0">
              <a:latin typeface="Comic Sans MS" panose="030F0702030302020204" pitchFamily="66" charset="0"/>
            </a:endParaRPr>
          </a:p>
          <a:p>
            <a:pPr>
              <a:lnSpc>
                <a:spcPts val="1700"/>
              </a:lnSpc>
            </a:pPr>
            <a:r>
              <a:rPr lang="en-US" sz="1400" dirty="0" smtClean="0">
                <a:latin typeface="Comic Sans MS" panose="030F0702030302020204" pitchFamily="66" charset="0"/>
              </a:rPr>
              <a:t>Can be generated through thermal or photochemical extrusion of N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from </a:t>
            </a:r>
            <a:r>
              <a:rPr lang="en-US" sz="1400" dirty="0" err="1" smtClean="0">
                <a:latin typeface="Comic Sans MS" panose="030F0702030302020204" pitchFamily="66" charset="0"/>
              </a:rPr>
              <a:t>organoazides</a:t>
            </a:r>
            <a:endParaRPr lang="en-US" sz="1400" baseline="300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87880" y="4026700"/>
            <a:ext cx="8213484" cy="703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400" dirty="0" err="1" smtClean="0">
                <a:latin typeface="Comic Sans MS" panose="030F0702030302020204" pitchFamily="66" charset="0"/>
              </a:rPr>
              <a:t>Nitrene</a:t>
            </a:r>
            <a:r>
              <a:rPr lang="en-US" sz="1400" dirty="0" smtClean="0">
                <a:latin typeface="Comic Sans MS" panose="030F0702030302020204" pitchFamily="66" charset="0"/>
              </a:rPr>
              <a:t> reactivity can be tempered through association with certain metal complexes</a:t>
            </a:r>
          </a:p>
          <a:p>
            <a:pPr>
              <a:lnSpc>
                <a:spcPts val="2000"/>
              </a:lnSpc>
              <a:spcBef>
                <a:spcPts val="400"/>
              </a:spcBef>
            </a:pPr>
            <a:r>
              <a:rPr lang="en-US" sz="1400" dirty="0" smtClean="0">
                <a:latin typeface="Comic Sans MS" panose="030F0702030302020204" pitchFamily="66" charset="0"/>
              </a:rPr>
              <a:t>The use of </a:t>
            </a:r>
            <a:r>
              <a:rPr lang="en-US" sz="1400" dirty="0" err="1" smtClean="0">
                <a:latin typeface="Comic Sans MS" panose="030F0702030302020204" pitchFamily="66" charset="0"/>
              </a:rPr>
              <a:t>dirhodium</a:t>
            </a:r>
            <a:r>
              <a:rPr lang="en-US" sz="1400" dirty="0" smtClean="0">
                <a:latin typeface="Comic Sans MS" panose="030F0702030302020204" pitchFamily="66" charset="0"/>
              </a:rPr>
              <a:t> complexes is particularly effective for </a:t>
            </a:r>
            <a:r>
              <a:rPr lang="en-US" sz="1400" dirty="0" err="1" smtClean="0">
                <a:latin typeface="Comic Sans MS" panose="030F0702030302020204" pitchFamily="66" charset="0"/>
              </a:rPr>
              <a:t>nitrenoid</a:t>
            </a:r>
            <a:r>
              <a:rPr lang="en-US" sz="1400" dirty="0" smtClean="0">
                <a:latin typeface="Comic Sans MS" panose="030F0702030302020204" pitchFamily="66" charset="0"/>
              </a:rPr>
              <a:t> formation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00614" y="795348"/>
            <a:ext cx="1281112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Nitrenes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430" y="3090025"/>
            <a:ext cx="84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/>
                <a:cs typeface="Arial"/>
              </a:rPr>
              <a:t>N</a:t>
            </a:r>
            <a:r>
              <a:rPr lang="en-US" sz="1600" dirty="0" err="1" smtClean="0">
                <a:latin typeface="Arial"/>
                <a:cs typeface="Arial"/>
              </a:rPr>
              <a:t>itrene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644" y="3090025"/>
            <a:ext cx="971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Carbene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614" y="3636245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/>
              </a:rPr>
              <a:t>Nitrenoids</a:t>
            </a: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/>
              </a:rPr>
              <a:t>(aka a metal-bound 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/>
              </a:rPr>
              <a:t>nitrene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9" y="1991918"/>
            <a:ext cx="911824" cy="1073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01" y="1991918"/>
            <a:ext cx="931173" cy="1073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737" y="3734738"/>
            <a:ext cx="1003951" cy="247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3" y="4729788"/>
            <a:ext cx="1659664" cy="12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4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1799" r="28649" b="11785"/>
          <a:stretch/>
        </p:blipFill>
        <p:spPr bwMode="auto">
          <a:xfrm>
            <a:off x="300614" y="1254135"/>
            <a:ext cx="8493762" cy="514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Nitreni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itrenoidi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00614" y="795348"/>
            <a:ext cx="1281112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Nitrenes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4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Nitreni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itrenoidi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00614" y="795348"/>
            <a:ext cx="36662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simile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35152" r="27121" b="19192"/>
          <a:stretch/>
        </p:blipFill>
        <p:spPr bwMode="auto">
          <a:xfrm>
            <a:off x="100430" y="1454728"/>
            <a:ext cx="8851141" cy="415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7503" y="1512544"/>
            <a:ext cx="227177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err="1" smtClean="0">
                <a:latin typeface="Comic Sans MS" panose="030F0702030302020204" pitchFamily="66" charset="0"/>
              </a:rPr>
              <a:t>Riarrangiamento</a:t>
            </a:r>
            <a:r>
              <a:rPr lang="it-IT" dirty="0" smtClean="0">
                <a:latin typeface="Comic Sans MS" panose="030F0702030302020204" pitchFamily="66" charset="0"/>
              </a:rPr>
              <a:t> di 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Hoffman 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21425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Meccanismo? Sforzatevi…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3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Nitreni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itrenoidi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00614" y="795348"/>
            <a:ext cx="36662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simile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35152" r="27121" b="19192"/>
          <a:stretch/>
        </p:blipFill>
        <p:spPr bwMode="auto">
          <a:xfrm>
            <a:off x="100430" y="1454728"/>
            <a:ext cx="8851141" cy="415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7503" y="1512544"/>
            <a:ext cx="227177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err="1" smtClean="0">
                <a:latin typeface="Comic Sans MS" panose="030F0702030302020204" pitchFamily="66" charset="0"/>
              </a:rPr>
              <a:t>Riarrangiamento</a:t>
            </a:r>
            <a:r>
              <a:rPr lang="it-IT" dirty="0" smtClean="0">
                <a:latin typeface="Comic Sans MS" panose="030F0702030302020204" pitchFamily="66" charset="0"/>
              </a:rPr>
              <a:t> di 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Hoffman 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3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42828" r="30152" b="19057"/>
          <a:stretch/>
        </p:blipFill>
        <p:spPr bwMode="auto">
          <a:xfrm>
            <a:off x="46862" y="1512544"/>
            <a:ext cx="8922327" cy="39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Nitreni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itrenoidi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00614" y="795348"/>
            <a:ext cx="36662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simile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1919" y="665608"/>
            <a:ext cx="227177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err="1" smtClean="0">
                <a:latin typeface="Comic Sans MS" panose="030F0702030302020204" pitchFamily="66" charset="0"/>
              </a:rPr>
              <a:t>Riarrangiamento</a:t>
            </a:r>
            <a:r>
              <a:rPr lang="it-IT" dirty="0" smtClean="0">
                <a:latin typeface="Comic Sans MS" panose="030F0702030302020204" pitchFamily="66" charset="0"/>
              </a:rPr>
              <a:t> di </a:t>
            </a:r>
          </a:p>
          <a:p>
            <a:r>
              <a:rPr lang="it-IT" dirty="0" err="1" smtClean="0">
                <a:latin typeface="Comic Sans MS" panose="030F0702030302020204" pitchFamily="66" charset="0"/>
              </a:rPr>
              <a:t>Curtius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1425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Meccanismo? Sforzatevi…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7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42828" r="30152" b="19057"/>
          <a:stretch/>
        </p:blipFill>
        <p:spPr bwMode="auto">
          <a:xfrm>
            <a:off x="46862" y="1512544"/>
            <a:ext cx="8922327" cy="39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Nitreni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itrenoidi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00614" y="795348"/>
            <a:ext cx="36662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simile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1919" y="665608"/>
            <a:ext cx="227177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err="1" smtClean="0">
                <a:latin typeface="Comic Sans MS" panose="030F0702030302020204" pitchFamily="66" charset="0"/>
              </a:rPr>
              <a:t>Riarrangiamento</a:t>
            </a:r>
            <a:r>
              <a:rPr lang="it-IT" dirty="0" smtClean="0">
                <a:latin typeface="Comic Sans MS" panose="030F0702030302020204" pitchFamily="66" charset="0"/>
              </a:rPr>
              <a:t> di </a:t>
            </a:r>
          </a:p>
          <a:p>
            <a:r>
              <a:rPr lang="it-IT" dirty="0" err="1" smtClean="0">
                <a:latin typeface="Comic Sans MS" panose="030F0702030302020204" pitchFamily="66" charset="0"/>
              </a:rPr>
              <a:t>Curtius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3" t="40119" r="23754" b="32619"/>
          <a:stretch/>
        </p:blipFill>
        <p:spPr bwMode="auto">
          <a:xfrm>
            <a:off x="100430" y="1751377"/>
            <a:ext cx="8499665" cy="39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Formazione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singoletto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≠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tripletto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2412" y="1546412"/>
            <a:ext cx="4794577" cy="4128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09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3" t="40119" r="23754" b="32619"/>
          <a:stretch/>
        </p:blipFill>
        <p:spPr bwMode="auto">
          <a:xfrm>
            <a:off x="100430" y="1751377"/>
            <a:ext cx="8499665" cy="39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Formazione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singoletto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≠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tripletto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9648" y="3092825"/>
            <a:ext cx="4794577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25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3" t="40119" r="23754" b="32619"/>
          <a:stretch/>
        </p:blipFill>
        <p:spPr bwMode="auto">
          <a:xfrm>
            <a:off x="100430" y="1751377"/>
            <a:ext cx="8499665" cy="39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Formazione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reattività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carbeni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singoletto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≠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tripletto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0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 typical reactions: 1) CYCLOPROPANATION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41110" r="31666" b="11078"/>
          <a:stretch/>
        </p:blipFill>
        <p:spPr bwMode="auto">
          <a:xfrm>
            <a:off x="304206" y="1213794"/>
            <a:ext cx="8700654" cy="49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647" y="1344269"/>
            <a:ext cx="186461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</a:t>
            </a:r>
          </a:p>
          <a:p>
            <a:r>
              <a:rPr lang="it-IT" dirty="0" err="1" smtClean="0">
                <a:latin typeface="Comic Sans MS" panose="030F0702030302020204" pitchFamily="66" charset="0"/>
              </a:rPr>
              <a:t>Simmons</a:t>
            </a:r>
            <a:r>
              <a:rPr lang="it-IT" dirty="0" smtClean="0">
                <a:latin typeface="Comic Sans MS" panose="030F0702030302020204" pitchFamily="66" charset="0"/>
              </a:rPr>
              <a:t>-Smith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647" y="6243028"/>
            <a:ext cx="725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https://www.chimicamo.org/chimica-organica/reazione-di-simmons-smith/</a:t>
            </a:r>
          </a:p>
        </p:txBody>
      </p:sp>
    </p:spTree>
    <p:extLst>
      <p:ext uri="{BB962C8B-B14F-4D97-AF65-F5344CB8AC3E}">
        <p14:creationId xmlns:p14="http://schemas.microsoft.com/office/powerpoint/2010/main" val="308321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8416" r="24938" b="10923"/>
          <a:stretch/>
        </p:blipFill>
        <p:spPr bwMode="auto">
          <a:xfrm>
            <a:off x="300614" y="1129553"/>
            <a:ext cx="8313583" cy="49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 typical reactions: 2) RIARRANGIAMENTI (1,2-shifts)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1879" y="1805934"/>
            <a:ext cx="103105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Wolff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095" y="4370296"/>
            <a:ext cx="4794577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Meccanismo? Sforzatevi…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8416" r="24938" b="10923"/>
          <a:stretch/>
        </p:blipFill>
        <p:spPr bwMode="auto">
          <a:xfrm>
            <a:off x="300614" y="1129553"/>
            <a:ext cx="8313583" cy="49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 typical reactions: 2) RIARRANGIAMENTI (1,2-shifts)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1879" y="1805934"/>
            <a:ext cx="103105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Wolff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0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 typical reactions: 3)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Reazione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con N</a:t>
            </a:r>
            <a:r>
              <a:rPr lang="el-GR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ϋ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1879" y="1805934"/>
            <a:ext cx="103105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Wolff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31020" r="25758" b="31720"/>
          <a:stretch/>
        </p:blipFill>
        <p:spPr bwMode="auto">
          <a:xfrm>
            <a:off x="298133" y="1469288"/>
            <a:ext cx="8719517" cy="32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321425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Meccanismo? Sforzatevi…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8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0" y="117681"/>
            <a:ext cx="8904430" cy="5386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Carb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00614" y="795348"/>
            <a:ext cx="8009668" cy="458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 typical reactions: 3) </a:t>
            </a:r>
            <a:r>
              <a:rPr lang="en-US" sz="18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Reazione</a:t>
            </a:r>
            <a:r>
              <a:rPr lang="en-US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con N</a:t>
            </a:r>
            <a:r>
              <a:rPr lang="el-GR" sz="1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ϋ</a:t>
            </a:r>
            <a:endParaRPr lang="en-US" sz="1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1879" y="1805934"/>
            <a:ext cx="103105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Vedere:</a:t>
            </a: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Wolff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31020" r="25758" b="31720"/>
          <a:stretch/>
        </p:blipFill>
        <p:spPr bwMode="auto">
          <a:xfrm>
            <a:off x="298133" y="1469288"/>
            <a:ext cx="8719517" cy="32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15183"/>
      </p:ext>
    </p:extLst>
  </p:cSld>
  <p:clrMapOvr>
    <a:masterClrMapping/>
  </p:clrMapOvr>
</p:sld>
</file>

<file path=ppt/theme/theme1.xml><?xml version="1.0" encoding="utf-8"?>
<a:theme xmlns:a="http://schemas.openxmlformats.org/drawingml/2006/main" name="OP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OPEN.potx</Template>
  <TotalTime>180</TotalTime>
  <Words>389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OPEN</vt:lpstr>
      <vt:lpstr>Carbenes</vt:lpstr>
      <vt:lpstr>Carbenes</vt:lpstr>
      <vt:lpstr>Carbenes</vt:lpstr>
      <vt:lpstr>Carbenes</vt:lpstr>
      <vt:lpstr>Carbenes</vt:lpstr>
      <vt:lpstr>Carbenes</vt:lpstr>
      <vt:lpstr>Carbenes</vt:lpstr>
      <vt:lpstr>Carbenes</vt:lpstr>
      <vt:lpstr>Carbenes</vt:lpstr>
      <vt:lpstr>Carbenes</vt:lpstr>
      <vt:lpstr>Nitreni e Nitrenoidi</vt:lpstr>
      <vt:lpstr>Nitreni e Nitrenoidi</vt:lpstr>
      <vt:lpstr>Nitreni e Nitrenoidi</vt:lpstr>
      <vt:lpstr>Nitreni e Nitrenoidi</vt:lpstr>
      <vt:lpstr>Nitreni e Nitrenoidi</vt:lpstr>
      <vt:lpstr>Nitreni e Nitrenoidi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author</cp:lastModifiedBy>
  <cp:revision>21</cp:revision>
  <dcterms:created xsi:type="dcterms:W3CDTF">2013-11-27T20:58:31Z</dcterms:created>
  <dcterms:modified xsi:type="dcterms:W3CDTF">2021-11-25T13:06:58Z</dcterms:modified>
</cp:coreProperties>
</file>