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6"/>
  </p:notesMasterIdLst>
  <p:sldIdLst>
    <p:sldId id="256" r:id="rId2"/>
    <p:sldId id="276" r:id="rId3"/>
    <p:sldId id="257" r:id="rId4"/>
    <p:sldId id="258" r:id="rId5"/>
    <p:sldId id="259" r:id="rId6"/>
    <p:sldId id="260" r:id="rId7"/>
    <p:sldId id="261" r:id="rId8"/>
    <p:sldId id="262" r:id="rId9"/>
    <p:sldId id="278" r:id="rId10"/>
    <p:sldId id="263" r:id="rId11"/>
    <p:sldId id="264" r:id="rId12"/>
    <p:sldId id="265" r:id="rId13"/>
    <p:sldId id="267" r:id="rId14"/>
    <p:sldId id="279" r:id="rId15"/>
    <p:sldId id="280" r:id="rId16"/>
    <p:sldId id="281" r:id="rId17"/>
    <p:sldId id="268" r:id="rId18"/>
    <p:sldId id="269" r:id="rId19"/>
    <p:sldId id="270" r:id="rId20"/>
    <p:sldId id="271" r:id="rId21"/>
    <p:sldId id="272" r:id="rId22"/>
    <p:sldId id="273" r:id="rId23"/>
    <p:sldId id="274" r:id="rId24"/>
    <p:sldId id="275"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Tahoma" panose="020B060403050404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boAd0aBurEFBAqwiQcTGpshI5g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p:restoredTop sz="94725"/>
  </p:normalViewPr>
  <p:slideViewPr>
    <p:cSldViewPr snapToGrid="0">
      <p:cViewPr varScale="1">
        <p:scale>
          <a:sx n="102" d="100"/>
          <a:sy n="102" d="100"/>
        </p:scale>
        <p:origin x="1840"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5042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362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593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24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Google Shape;2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3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3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Google Shape;8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Google Shape;3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Google Shape;48;p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Google Shape;50;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Google Shape;66;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30"/>
          <p:cNvSpPr>
            <a:spLocks noGrp="1"/>
          </p:cNvSpPr>
          <p:nvPr>
            <p:ph type="pic" idx="2"/>
          </p:nvPr>
        </p:nvSpPr>
        <p:spPr>
          <a:xfrm>
            <a:off x="1792288" y="612775"/>
            <a:ext cx="5486400" cy="4114800"/>
          </a:xfrm>
          <a:prstGeom prst="rect">
            <a:avLst/>
          </a:prstGeom>
          <a:noFill/>
          <a:ln>
            <a:noFill/>
          </a:ln>
        </p:spPr>
      </p:sp>
      <p:sp>
        <p:nvSpPr>
          <p:cNvPr id="72" name="Google Shape;72;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3" name="Google Shape;73;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3" name="Google Shape;13;p21"/>
          <p:cNvGrpSpPr/>
          <p:nvPr/>
        </p:nvGrpSpPr>
        <p:grpSpPr>
          <a:xfrm>
            <a:off x="0" y="106949"/>
            <a:ext cx="9144000" cy="369723"/>
            <a:chOff x="0" y="106949"/>
            <a:chExt cx="9144000" cy="369723"/>
          </a:xfrm>
        </p:grpSpPr>
        <p:cxnSp>
          <p:nvCxnSpPr>
            <p:cNvPr id="14" name="Google Shape;14;p21"/>
            <p:cNvCxnSpPr/>
            <p:nvPr/>
          </p:nvCxnSpPr>
          <p:spPr>
            <a:xfrm>
              <a:off x="0" y="476672"/>
              <a:ext cx="9144000" cy="0"/>
            </a:xfrm>
            <a:prstGeom prst="straightConnector1">
              <a:avLst/>
            </a:prstGeom>
            <a:noFill/>
            <a:ln w="12700" cap="flat" cmpd="sng">
              <a:solidFill>
                <a:schemeClr val="dk2"/>
              </a:solidFill>
              <a:prstDash val="solid"/>
              <a:round/>
              <a:headEnd type="none" w="sm" len="sm"/>
              <a:tailEnd type="none" w="sm" len="sm"/>
            </a:ln>
          </p:spPr>
        </p:cxnSp>
        <p:sp>
          <p:nvSpPr>
            <p:cNvPr id="15" name="Google Shape;15;p21"/>
            <p:cNvSpPr txBox="1"/>
            <p:nvPr/>
          </p:nvSpPr>
          <p:spPr>
            <a:xfrm>
              <a:off x="3547353" y="106949"/>
              <a:ext cx="26726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u="none" strike="noStrike" cap="none" dirty="0">
                  <a:solidFill>
                    <a:srgbClr val="000090"/>
                  </a:solidFill>
                  <a:latin typeface="Calibri"/>
                  <a:ea typeface="Calibri"/>
                  <a:cs typeface="Calibri"/>
                  <a:sym typeface="Calibri"/>
                </a:rPr>
                <a:t>Corso di </a:t>
              </a:r>
              <a:r>
                <a:rPr lang="en-GB" sz="1400" b="0" i="0" u="none" strike="noStrike" cap="none" dirty="0" err="1">
                  <a:solidFill>
                    <a:srgbClr val="000090"/>
                  </a:solidFill>
                  <a:latin typeface="Calibri"/>
                  <a:ea typeface="Calibri"/>
                  <a:cs typeface="Calibri"/>
                  <a:sym typeface="Calibri"/>
                </a:rPr>
                <a:t>Geologia</a:t>
              </a:r>
              <a:r>
                <a:rPr lang="en-GB" sz="1400" b="0" i="0" u="none" strike="noStrike" cap="none" dirty="0">
                  <a:solidFill>
                    <a:srgbClr val="000090"/>
                  </a:solidFill>
                  <a:latin typeface="Calibri"/>
                  <a:ea typeface="Calibri"/>
                  <a:cs typeface="Calibri"/>
                  <a:sym typeface="Calibri"/>
                </a:rPr>
                <a:t> Marina 2023-24</a:t>
              </a:r>
              <a:endParaRPr dirty="0"/>
            </a:p>
          </p:txBody>
        </p:sp>
      </p:grpSp>
      <p:pic>
        <p:nvPicPr>
          <p:cNvPr id="16" name="Google Shape;16;p21"/>
          <p:cNvPicPr preferRelativeResize="0"/>
          <p:nvPr/>
        </p:nvPicPr>
        <p:blipFill rotWithShape="1">
          <a:blip r:embed="rId13">
            <a:alphaModFix/>
          </a:blip>
          <a:srcRect/>
          <a:stretch/>
        </p:blipFill>
        <p:spPr>
          <a:xfrm>
            <a:off x="181610" y="33911"/>
            <a:ext cx="1175161" cy="395187"/>
          </a:xfrm>
          <a:prstGeom prst="rect">
            <a:avLst/>
          </a:prstGeom>
          <a:noFill/>
          <a:ln>
            <a:noFill/>
          </a:ln>
        </p:spPr>
      </p:pic>
      <p:pic>
        <p:nvPicPr>
          <p:cNvPr id="17" name="Google Shape;17;p21"/>
          <p:cNvPicPr preferRelativeResize="0"/>
          <p:nvPr/>
        </p:nvPicPr>
        <p:blipFill rotWithShape="1">
          <a:blip r:embed="rId14">
            <a:alphaModFix/>
          </a:blip>
          <a:srcRect/>
          <a:stretch/>
        </p:blipFill>
        <p:spPr>
          <a:xfrm>
            <a:off x="1391020" y="2352"/>
            <a:ext cx="1498576" cy="474320"/>
          </a:xfrm>
          <a:prstGeom prst="rect">
            <a:avLst/>
          </a:prstGeom>
          <a:noFill/>
          <a:ln>
            <a:noFill/>
          </a:ln>
        </p:spPr>
      </p:pic>
      <p:pic>
        <p:nvPicPr>
          <p:cNvPr id="18" name="Google Shape;18;p21"/>
          <p:cNvPicPr preferRelativeResize="0"/>
          <p:nvPr/>
        </p:nvPicPr>
        <p:blipFill rotWithShape="1">
          <a:blip r:embed="rId15">
            <a:alphaModFix/>
          </a:blip>
          <a:srcRect/>
          <a:stretch/>
        </p:blipFill>
        <p:spPr>
          <a:xfrm>
            <a:off x="6877765" y="10373"/>
            <a:ext cx="2218180" cy="4838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acamerlenghi@inogs.i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acamerlenghi@inogs.i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journals.elsevier.com/marine-geolog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8.gi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margeo.2014.03.01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p:nvPr/>
        </p:nvSpPr>
        <p:spPr>
          <a:xfrm>
            <a:off x="611188" y="1023938"/>
            <a:ext cx="8229600" cy="357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err="1">
                <a:solidFill>
                  <a:srgbClr val="02047F"/>
                </a:solidFill>
                <a:latin typeface="Calibri" panose="020F0502020204030204" pitchFamily="34" charset="0"/>
                <a:ea typeface="Calibri"/>
                <a:cs typeface="Calibri" panose="020F0502020204030204" pitchFamily="34" charset="0"/>
                <a:sym typeface="Calibri"/>
              </a:rPr>
              <a:t>Università</a:t>
            </a:r>
            <a:r>
              <a:rPr lang="en-GB" sz="1800" b="1" dirty="0">
                <a:solidFill>
                  <a:srgbClr val="02047F"/>
                </a:solidFill>
                <a:latin typeface="Calibri" panose="020F0502020204030204" pitchFamily="34" charset="0"/>
                <a:ea typeface="Calibri"/>
                <a:cs typeface="Calibri" panose="020F0502020204030204" pitchFamily="34" charset="0"/>
                <a:sym typeface="Calibri"/>
              </a:rPr>
              <a:t> di Trieste</a:t>
            </a:r>
            <a:endParaRPr dirty="0">
              <a:latin typeface="Calibri" panose="020F0502020204030204" pitchFamily="34" charset="0"/>
              <a:cs typeface="Calibri" panose="020F0502020204030204" pitchFamily="34" charset="0"/>
            </a:endParaRPr>
          </a:p>
          <a:p>
            <a:pPr marL="0" marR="0" lvl="1" indent="0" algn="ctr" rtl="0">
              <a:spcBef>
                <a:spcPts val="0"/>
              </a:spcBef>
              <a:spcAft>
                <a:spcPts val="0"/>
              </a:spcAft>
              <a:buNone/>
            </a:pPr>
            <a:r>
              <a:rPr lang="en-GB" sz="2000" b="1" i="0" u="none" strike="noStrike" cap="none" dirty="0">
                <a:solidFill>
                  <a:srgbClr val="02047F"/>
                </a:solidFill>
                <a:latin typeface="Calibri" panose="020F0502020204030204" pitchFamily="34" charset="0"/>
                <a:ea typeface="Calibri"/>
                <a:cs typeface="Calibri" panose="020F0502020204030204" pitchFamily="34" charset="0"/>
                <a:sym typeface="Calibri"/>
              </a:rPr>
              <a:t>LAUREA MAGISTRALE IN GEOSCIENZE SM62</a:t>
            </a:r>
            <a:endParaRPr dirty="0">
              <a:latin typeface="Calibri" panose="020F0502020204030204" pitchFamily="34" charset="0"/>
              <a:cs typeface="Calibri" panose="020F0502020204030204" pitchFamily="34" charset="0"/>
            </a:endParaRPr>
          </a:p>
          <a:p>
            <a:pPr marL="0" marR="0" lvl="1" indent="0" algn="ctr" rtl="0">
              <a:spcBef>
                <a:spcPts val="0"/>
              </a:spcBef>
              <a:spcAft>
                <a:spcPts val="0"/>
              </a:spcAft>
              <a:buNone/>
            </a:pPr>
            <a:r>
              <a:rPr lang="en-GB" sz="1800" b="1" i="0" u="none" strike="noStrike" cap="none" dirty="0" err="1">
                <a:solidFill>
                  <a:srgbClr val="02047F"/>
                </a:solidFill>
                <a:latin typeface="Calibri" panose="020F0502020204030204" pitchFamily="34" charset="0"/>
                <a:ea typeface="Calibri"/>
                <a:cs typeface="Calibri" panose="020F0502020204030204" pitchFamily="34" charset="0"/>
                <a:sym typeface="Calibri"/>
              </a:rPr>
              <a:t>Percorso</a:t>
            </a:r>
            <a:r>
              <a:rPr lang="en-GB" sz="1800" b="1" i="0" u="none" strike="noStrike" cap="none" dirty="0">
                <a:solidFill>
                  <a:srgbClr val="02047F"/>
                </a:solidFill>
                <a:latin typeface="Calibri" panose="020F0502020204030204" pitchFamily="34" charset="0"/>
                <a:ea typeface="Calibri"/>
                <a:cs typeface="Calibri" panose="020F0502020204030204" pitchFamily="34" charset="0"/>
                <a:sym typeface="Calibri"/>
              </a:rPr>
              <a:t> </a:t>
            </a:r>
            <a:r>
              <a:rPr lang="en-GB" sz="1800" b="1" i="0" u="none" strike="noStrike" cap="none" dirty="0" err="1">
                <a:solidFill>
                  <a:srgbClr val="02047F"/>
                </a:solidFill>
                <a:latin typeface="Calibri" panose="020F0502020204030204" pitchFamily="34" charset="0"/>
                <a:ea typeface="Calibri"/>
                <a:cs typeface="Calibri" panose="020F0502020204030204" pitchFamily="34" charset="0"/>
                <a:sym typeface="Calibri"/>
              </a:rPr>
              <a:t>Esplorazione</a:t>
            </a:r>
            <a:r>
              <a:rPr lang="en-GB" sz="1800" b="1" i="0" u="none" strike="noStrike" cap="none" dirty="0">
                <a:solidFill>
                  <a:srgbClr val="02047F"/>
                </a:solidFill>
                <a:latin typeface="Calibri" panose="020F0502020204030204" pitchFamily="34" charset="0"/>
                <a:ea typeface="Calibri"/>
                <a:cs typeface="Calibri" panose="020F0502020204030204" pitchFamily="34" charset="0"/>
                <a:sym typeface="Calibri"/>
              </a:rPr>
              <a:t> </a:t>
            </a:r>
            <a:r>
              <a:rPr lang="en-GB" sz="1800" b="1" i="0" u="none" strike="noStrike" cap="none" dirty="0" err="1">
                <a:solidFill>
                  <a:srgbClr val="02047F"/>
                </a:solidFill>
                <a:latin typeface="Calibri" panose="020F0502020204030204" pitchFamily="34" charset="0"/>
                <a:ea typeface="Calibri"/>
                <a:cs typeface="Calibri" panose="020F0502020204030204" pitchFamily="34" charset="0"/>
                <a:sym typeface="Calibri"/>
              </a:rPr>
              <a:t>Geologica</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1600" b="1" dirty="0">
                <a:solidFill>
                  <a:srgbClr val="02047F"/>
                </a:solidFill>
                <a:latin typeface="Calibri" panose="020F0502020204030204" pitchFamily="34" charset="0"/>
                <a:ea typeface="Calibri"/>
                <a:cs typeface="Calibri" panose="020F0502020204030204" pitchFamily="34" charset="0"/>
                <a:sym typeface="Calibri"/>
              </a:rPr>
              <a:t>Anno </a:t>
            </a:r>
            <a:r>
              <a:rPr lang="en-GB" sz="1600" b="1" dirty="0" err="1">
                <a:solidFill>
                  <a:srgbClr val="02047F"/>
                </a:solidFill>
                <a:latin typeface="Calibri" panose="020F0502020204030204" pitchFamily="34" charset="0"/>
                <a:ea typeface="Calibri"/>
                <a:cs typeface="Calibri" panose="020F0502020204030204" pitchFamily="34" charset="0"/>
                <a:sym typeface="Calibri"/>
              </a:rPr>
              <a:t>accademico</a:t>
            </a:r>
            <a:r>
              <a:rPr lang="en-GB" sz="1600" b="1" dirty="0">
                <a:solidFill>
                  <a:srgbClr val="02047F"/>
                </a:solidFill>
                <a:latin typeface="Calibri" panose="020F0502020204030204" pitchFamily="34" charset="0"/>
                <a:ea typeface="Calibri"/>
                <a:cs typeface="Calibri" panose="020F0502020204030204" pitchFamily="34" charset="0"/>
                <a:sym typeface="Calibri"/>
              </a:rPr>
              <a:t> 2023 - 2024</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18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3200" b="1" dirty="0" err="1">
                <a:solidFill>
                  <a:srgbClr val="02047F"/>
                </a:solidFill>
                <a:latin typeface="Calibri" panose="020F0502020204030204" pitchFamily="34" charset="0"/>
                <a:ea typeface="Calibri"/>
                <a:cs typeface="Calibri" panose="020F0502020204030204" pitchFamily="34" charset="0"/>
                <a:sym typeface="Calibri"/>
              </a:rPr>
              <a:t>Geologia</a:t>
            </a:r>
            <a:r>
              <a:rPr lang="en-GB" sz="3200" b="1" dirty="0">
                <a:solidFill>
                  <a:srgbClr val="02047F"/>
                </a:solidFill>
                <a:latin typeface="Calibri" panose="020F0502020204030204" pitchFamily="34" charset="0"/>
                <a:ea typeface="Calibri"/>
                <a:cs typeface="Calibri" panose="020F0502020204030204" pitchFamily="34" charset="0"/>
                <a:sym typeface="Calibri"/>
              </a:rPr>
              <a:t> Marina 953SM</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2000" dirty="0">
                <a:solidFill>
                  <a:srgbClr val="02047F"/>
                </a:solidFill>
                <a:latin typeface="Calibri" panose="020F0502020204030204" pitchFamily="34" charset="0"/>
                <a:ea typeface="Calibri"/>
                <a:cs typeface="Calibri" panose="020F0502020204030204" pitchFamily="34" charset="0"/>
                <a:sym typeface="Calibri"/>
              </a:rPr>
              <a:t>INTRODUZIONE</a:t>
            </a:r>
            <a:endParaRPr sz="1800" b="1"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1600" b="1" dirty="0">
              <a:solidFill>
                <a:srgbClr val="02047F"/>
              </a:solidFill>
              <a:latin typeface="Calibri" panose="020F0502020204030204" pitchFamily="34" charset="0"/>
              <a:ea typeface="Calibri"/>
              <a:cs typeface="Calibri" panose="020F0502020204030204" pitchFamily="34" charset="0"/>
              <a:sym typeface="Calibri"/>
            </a:endParaRPr>
          </a:p>
        </p:txBody>
      </p:sp>
      <p:sp>
        <p:nvSpPr>
          <p:cNvPr id="94" name="Google Shape;94;p1"/>
          <p:cNvSpPr txBox="1"/>
          <p:nvPr/>
        </p:nvSpPr>
        <p:spPr>
          <a:xfrm>
            <a:off x="611188" y="4996951"/>
            <a:ext cx="661590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dirty="0">
                <a:solidFill>
                  <a:srgbClr val="02047F"/>
                </a:solidFill>
                <a:latin typeface="Calibri"/>
                <a:ea typeface="Calibri"/>
                <a:cs typeface="Calibri"/>
                <a:sym typeface="Calibri"/>
              </a:rPr>
              <a:t>I </a:t>
            </a:r>
            <a:r>
              <a:rPr lang="en-GB" sz="1600" b="1" dirty="0" err="1">
                <a:solidFill>
                  <a:srgbClr val="02047F"/>
                </a:solidFill>
                <a:latin typeface="Calibri"/>
                <a:ea typeface="Calibri"/>
                <a:cs typeface="Calibri"/>
                <a:sym typeface="Calibri"/>
              </a:rPr>
              <a:t>semestre</a:t>
            </a:r>
            <a:endParaRPr dirty="0"/>
          </a:p>
          <a:p>
            <a:pPr marL="0" marR="0" lvl="0" indent="0" algn="l" rtl="0">
              <a:spcBef>
                <a:spcPts val="0"/>
              </a:spcBef>
              <a:spcAft>
                <a:spcPts val="0"/>
              </a:spcAft>
              <a:buNone/>
            </a:pPr>
            <a:r>
              <a:rPr lang="en-GB" sz="1600" b="1" dirty="0">
                <a:solidFill>
                  <a:srgbClr val="02047F"/>
                </a:solidFill>
                <a:latin typeface="Calibri"/>
                <a:ea typeface="Calibri"/>
                <a:cs typeface="Calibri"/>
                <a:sym typeface="Calibri"/>
              </a:rPr>
              <a:t>48 Ore di </a:t>
            </a:r>
            <a:r>
              <a:rPr lang="en-GB" sz="1600" b="1" dirty="0" err="1">
                <a:solidFill>
                  <a:srgbClr val="02047F"/>
                </a:solidFill>
                <a:latin typeface="Calibri"/>
                <a:ea typeface="Calibri"/>
                <a:cs typeface="Calibri"/>
                <a:sym typeface="Calibri"/>
              </a:rPr>
              <a:t>Lezione</a:t>
            </a:r>
            <a:r>
              <a:rPr lang="en-GB" sz="1600" b="1" dirty="0">
                <a:solidFill>
                  <a:srgbClr val="02047F"/>
                </a:solidFill>
                <a:latin typeface="Calibri"/>
                <a:ea typeface="Calibri"/>
                <a:cs typeface="Calibri"/>
                <a:sym typeface="Calibri"/>
              </a:rPr>
              <a:t> (6 CFU)</a:t>
            </a:r>
            <a:endParaRPr dirty="0"/>
          </a:p>
          <a:p>
            <a:pPr marL="0" marR="0" lvl="0" indent="0" algn="l" rtl="0">
              <a:spcBef>
                <a:spcPts val="0"/>
              </a:spcBef>
              <a:spcAft>
                <a:spcPts val="0"/>
              </a:spcAft>
              <a:buNone/>
            </a:pPr>
            <a:r>
              <a:rPr lang="en-GB" sz="1600" b="1" dirty="0" err="1">
                <a:solidFill>
                  <a:srgbClr val="02047F"/>
                </a:solidFill>
                <a:latin typeface="Calibri"/>
                <a:ea typeface="Calibri"/>
                <a:cs typeface="Calibri"/>
                <a:sym typeface="Calibri"/>
              </a:rPr>
              <a:t>Sede</a:t>
            </a:r>
            <a:r>
              <a:rPr lang="en-GB" sz="1600" b="1" dirty="0">
                <a:solidFill>
                  <a:srgbClr val="02047F"/>
                </a:solidFill>
                <a:latin typeface="Calibri"/>
                <a:ea typeface="Calibri"/>
                <a:cs typeface="Calibri"/>
                <a:sym typeface="Calibri"/>
              </a:rPr>
              <a:t> di </a:t>
            </a:r>
            <a:r>
              <a:rPr lang="en-GB" sz="1600" b="1" dirty="0" err="1">
                <a:solidFill>
                  <a:srgbClr val="02047F"/>
                </a:solidFill>
                <a:latin typeface="Calibri"/>
                <a:ea typeface="Calibri"/>
                <a:cs typeface="Calibri"/>
                <a:sym typeface="Calibri"/>
              </a:rPr>
              <a:t>Svolgimento</a:t>
            </a:r>
            <a:r>
              <a:rPr lang="en-GB" sz="1600" b="1" dirty="0">
                <a:solidFill>
                  <a:srgbClr val="02047F"/>
                </a:solidFill>
                <a:latin typeface="Calibri"/>
                <a:ea typeface="Calibri"/>
                <a:cs typeface="Calibri"/>
                <a:sym typeface="Calibri"/>
              </a:rPr>
              <a:t>:</a:t>
            </a:r>
            <a:endParaRPr dirty="0"/>
          </a:p>
          <a:p>
            <a:r>
              <a:rPr lang="en-GB" sz="1600" b="1" dirty="0" err="1">
                <a:solidFill>
                  <a:srgbClr val="02047F"/>
                </a:solidFill>
                <a:latin typeface="Calibri"/>
                <a:ea typeface="Calibri"/>
                <a:cs typeface="Calibri"/>
                <a:sym typeface="Calibri"/>
              </a:rPr>
              <a:t>Lunedì</a:t>
            </a:r>
            <a:r>
              <a:rPr lang="en-GB" sz="1600" b="1" dirty="0">
                <a:solidFill>
                  <a:srgbClr val="02047F"/>
                </a:solidFill>
                <a:latin typeface="Calibri"/>
                <a:ea typeface="Calibri"/>
                <a:cs typeface="Calibri"/>
                <a:sym typeface="Calibri"/>
              </a:rPr>
              <a:t>, 09:00 – 11:00 Trieste, Aula C, </a:t>
            </a:r>
            <a:r>
              <a:rPr lang="en-GB" sz="1600" b="1" dirty="0" err="1">
                <a:solidFill>
                  <a:srgbClr val="02047F"/>
                </a:solidFill>
                <a:latin typeface="Calibri"/>
                <a:ea typeface="Calibri"/>
                <a:cs typeface="Calibri"/>
                <a:sym typeface="Calibri"/>
              </a:rPr>
              <a:t>Palazzina</a:t>
            </a:r>
            <a:r>
              <a:rPr lang="en-GB" sz="1600" b="1" dirty="0">
                <a:solidFill>
                  <a:srgbClr val="02047F"/>
                </a:solidFill>
                <a:latin typeface="Calibri"/>
                <a:ea typeface="Calibri"/>
                <a:cs typeface="Calibri"/>
                <a:sym typeface="Calibri"/>
              </a:rPr>
              <a:t> C</a:t>
            </a:r>
            <a:endParaRPr sz="1600" b="1" dirty="0">
              <a:solidFill>
                <a:srgbClr val="02047F"/>
              </a:solidFill>
              <a:latin typeface="Calibri"/>
              <a:ea typeface="Calibri"/>
              <a:cs typeface="Calibri"/>
              <a:sym typeface="Calibri"/>
            </a:endParaRPr>
          </a:p>
          <a:p>
            <a:r>
              <a:rPr lang="en-GB" sz="1600" b="1" dirty="0" err="1">
                <a:solidFill>
                  <a:srgbClr val="02047F"/>
                </a:solidFill>
                <a:latin typeface="Calibri"/>
                <a:ea typeface="Calibri"/>
                <a:cs typeface="Calibri"/>
                <a:sym typeface="Calibri"/>
              </a:rPr>
              <a:t>Mercoledì</a:t>
            </a:r>
            <a:r>
              <a:rPr lang="en-GB" sz="1600" b="1" dirty="0">
                <a:solidFill>
                  <a:srgbClr val="02047F"/>
                </a:solidFill>
                <a:latin typeface="Calibri"/>
                <a:ea typeface="Calibri"/>
                <a:cs typeface="Calibri"/>
                <a:sym typeface="Calibri"/>
              </a:rPr>
              <a:t>, 09:00 - </a:t>
            </a:r>
            <a:r>
              <a:rPr lang="en-GB" sz="1600" b="1" dirty="0">
                <a:solidFill>
                  <a:srgbClr val="02047F"/>
                </a:solidFill>
                <a:latin typeface="Calibri"/>
                <a:cs typeface="Calibri"/>
                <a:sym typeface="Calibri"/>
              </a:rPr>
              <a:t>11:00 Trieste, Aula C, </a:t>
            </a:r>
            <a:r>
              <a:rPr lang="en-GB" sz="1600" b="1" dirty="0" err="1">
                <a:solidFill>
                  <a:srgbClr val="02047F"/>
                </a:solidFill>
                <a:latin typeface="Calibri"/>
                <a:cs typeface="Calibri"/>
                <a:sym typeface="Calibri"/>
              </a:rPr>
              <a:t>Palazzina</a:t>
            </a:r>
            <a:r>
              <a:rPr lang="en-GB" sz="1600" b="1" dirty="0">
                <a:solidFill>
                  <a:srgbClr val="02047F"/>
                </a:solidFill>
                <a:latin typeface="Calibri"/>
                <a:cs typeface="Calibri"/>
                <a:sym typeface="Calibri"/>
              </a:rPr>
              <a:t> O</a:t>
            </a:r>
            <a:endParaRPr lang="en-GB" sz="1600" b="1" dirty="0">
              <a:solidFill>
                <a:srgbClr val="02047F"/>
              </a:solidFill>
              <a:latin typeface="Calibri"/>
              <a:cs typeface="Calibri"/>
            </a:endParaRPr>
          </a:p>
        </p:txBody>
      </p:sp>
      <p:sp>
        <p:nvSpPr>
          <p:cNvPr id="3" name="Slide Number Placeholder 2">
            <a:extLst>
              <a:ext uri="{FF2B5EF4-FFF2-40B4-BE49-F238E27FC236}">
                <a16:creationId xmlns:a16="http://schemas.microsoft.com/office/drawing/2014/main" id="{955E27F8-1618-8E43-BB66-0A3995BBD8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p:nvPr/>
        </p:nvSpPr>
        <p:spPr>
          <a:xfrm>
            <a:off x="513471" y="653143"/>
            <a:ext cx="6039729"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err="1">
                <a:solidFill>
                  <a:srgbClr val="000090"/>
                </a:solidFill>
                <a:latin typeface="Calibri"/>
                <a:cs typeface="Calibri"/>
                <a:sym typeface="Calibri"/>
              </a:rPr>
              <a:t>Organizzazione</a:t>
            </a:r>
            <a:r>
              <a:rPr lang="en-GB" sz="2000" b="1" dirty="0">
                <a:solidFill>
                  <a:srgbClr val="000090"/>
                </a:solidFill>
                <a:latin typeface="Calibri"/>
                <a:cs typeface="Calibri"/>
                <a:sym typeface="Calibri"/>
              </a:rPr>
              <a:t> </a:t>
            </a:r>
            <a:r>
              <a:rPr lang="en-GB" sz="2000" b="1" dirty="0" err="1">
                <a:solidFill>
                  <a:srgbClr val="000090"/>
                </a:solidFill>
                <a:latin typeface="Calibri"/>
                <a:cs typeface="Calibri"/>
                <a:sym typeface="Calibri"/>
              </a:rPr>
              <a:t>interna</a:t>
            </a:r>
            <a:r>
              <a:rPr lang="en-GB" sz="2000" b="1" dirty="0">
                <a:solidFill>
                  <a:srgbClr val="000090"/>
                </a:solidFill>
                <a:latin typeface="Calibri"/>
                <a:cs typeface="Calibri"/>
                <a:sym typeface="Calibri"/>
              </a:rPr>
              <a:t> e </a:t>
            </a:r>
            <a:r>
              <a:rPr lang="en-GB" sz="2000" b="1" dirty="0" err="1">
                <a:solidFill>
                  <a:srgbClr val="000090"/>
                </a:solidFill>
                <a:latin typeface="Calibri"/>
                <a:cs typeface="Calibri"/>
                <a:sym typeface="Calibri"/>
              </a:rPr>
              <a:t>comunicazioni</a:t>
            </a:r>
            <a:endParaRPr sz="2000" b="1" dirty="0">
              <a:solidFill>
                <a:srgbClr val="000090"/>
              </a:solidFill>
              <a:latin typeface="Calibri"/>
              <a:cs typeface="Calibri"/>
              <a:sym typeface="Calibri"/>
            </a:endParaRPr>
          </a:p>
          <a:p>
            <a:pPr marL="0" marR="0" lvl="0" indent="0" algn="l" rtl="0">
              <a:spcBef>
                <a:spcPts val="0"/>
              </a:spcBef>
              <a:spcAft>
                <a:spcPts val="0"/>
              </a:spcAft>
              <a:buNone/>
            </a:pPr>
            <a:endParaRPr sz="2000" dirty="0">
              <a:solidFill>
                <a:srgbClr val="000090"/>
              </a:solidFill>
              <a:latin typeface="Calibri"/>
              <a:cs typeface="Calibri"/>
              <a:sym typeface="Calibri"/>
            </a:endParaRPr>
          </a:p>
          <a:p>
            <a:pPr marL="0" marR="0" lvl="0" indent="0" algn="l" rtl="0">
              <a:spcBef>
                <a:spcPts val="0"/>
              </a:spcBef>
              <a:spcAft>
                <a:spcPts val="0"/>
              </a:spcAft>
              <a:buNone/>
            </a:pPr>
            <a:r>
              <a:rPr lang="en-GB" sz="2000" dirty="0">
                <a:solidFill>
                  <a:srgbClr val="000090"/>
                </a:solidFill>
                <a:latin typeface="Calibri"/>
                <a:cs typeface="Calibri"/>
                <a:sym typeface="Calibri"/>
              </a:rPr>
              <a:t>Posta </a:t>
            </a:r>
            <a:r>
              <a:rPr lang="en-GB" sz="2000" dirty="0" err="1">
                <a:solidFill>
                  <a:srgbClr val="000090"/>
                </a:solidFill>
                <a:latin typeface="Calibri"/>
                <a:cs typeface="Calibri"/>
                <a:sym typeface="Calibri"/>
              </a:rPr>
              <a:t>elettronica</a:t>
            </a:r>
            <a:endParaRPr sz="2000" dirty="0">
              <a:solidFill>
                <a:srgbClr val="000090"/>
              </a:solidFill>
              <a:latin typeface="Calibri"/>
              <a:cs typeface="Calibri"/>
            </a:endParaRPr>
          </a:p>
          <a:p>
            <a:pPr marL="0" marR="0" lvl="0" indent="0" algn="l" rtl="0">
              <a:spcBef>
                <a:spcPts val="0"/>
              </a:spcBef>
              <a:spcAft>
                <a:spcPts val="0"/>
              </a:spcAft>
              <a:buNone/>
            </a:pPr>
            <a:r>
              <a:rPr lang="en-GB" sz="2000" dirty="0" err="1">
                <a:solidFill>
                  <a:srgbClr val="000090"/>
                </a:solidFill>
                <a:latin typeface="Calibri"/>
                <a:cs typeface="Calibri"/>
                <a:sym typeface="Calibri"/>
              </a:rPr>
              <a:t>Moodle@UniTS</a:t>
            </a:r>
            <a:r>
              <a:rPr lang="en-GB" sz="2000" dirty="0">
                <a:solidFill>
                  <a:srgbClr val="000090"/>
                </a:solidFill>
                <a:latin typeface="Calibri"/>
                <a:cs typeface="Calibri"/>
                <a:sym typeface="Calibri"/>
              </a:rPr>
              <a:t>: https://moodle2.units.it</a:t>
            </a:r>
            <a:endParaRPr sz="2000" dirty="0">
              <a:solidFill>
                <a:srgbClr val="000090"/>
              </a:solidFill>
              <a:latin typeface="Calibri"/>
              <a:cs typeface="Calibri"/>
            </a:endParaRPr>
          </a:p>
        </p:txBody>
      </p:sp>
      <p:pic>
        <p:nvPicPr>
          <p:cNvPr id="137" name="Google Shape;137;p8"/>
          <p:cNvPicPr preferRelativeResize="0"/>
          <p:nvPr/>
        </p:nvPicPr>
        <p:blipFill rotWithShape="1">
          <a:blip r:embed="rId3">
            <a:alphaModFix/>
          </a:blip>
          <a:srcRect/>
          <a:stretch/>
        </p:blipFill>
        <p:spPr>
          <a:xfrm>
            <a:off x="0" y="2194881"/>
            <a:ext cx="9144000" cy="4819553"/>
          </a:xfrm>
          <a:prstGeom prst="rect">
            <a:avLst/>
          </a:prstGeom>
          <a:noFill/>
          <a:ln>
            <a:noFill/>
          </a:ln>
        </p:spPr>
      </p:pic>
      <p:sp>
        <p:nvSpPr>
          <p:cNvPr id="2" name="Slide Number Placeholder 1">
            <a:extLst>
              <a:ext uri="{FF2B5EF4-FFF2-40B4-BE49-F238E27FC236}">
                <a16:creationId xmlns:a16="http://schemas.microsoft.com/office/drawing/2014/main" id="{5AEE8FA3-99B5-7442-8F8B-68169A47A8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p:nvPr/>
        </p:nvSpPr>
        <p:spPr>
          <a:xfrm>
            <a:off x="128631" y="511629"/>
            <a:ext cx="465019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0090"/>
                </a:solidFill>
                <a:latin typeface="Calibri"/>
                <a:cs typeface="Calibri"/>
                <a:sym typeface="Calibri"/>
              </a:rPr>
              <a:t>Posta </a:t>
            </a:r>
            <a:r>
              <a:rPr lang="en-GB" sz="2000" dirty="0" err="1">
                <a:solidFill>
                  <a:srgbClr val="000090"/>
                </a:solidFill>
                <a:latin typeface="Calibri"/>
                <a:cs typeface="Calibri"/>
                <a:sym typeface="Calibri"/>
              </a:rPr>
              <a:t>elettronica</a:t>
            </a:r>
            <a:r>
              <a:rPr lang="en-GB" sz="2000" dirty="0">
                <a:solidFill>
                  <a:srgbClr val="000090"/>
                </a:solidFill>
                <a:latin typeface="Calibri"/>
                <a:cs typeface="Calibri"/>
                <a:sym typeface="Calibri"/>
              </a:rPr>
              <a:t> </a:t>
            </a:r>
            <a:r>
              <a:rPr lang="en-GB" sz="2000" dirty="0">
                <a:solidFill>
                  <a:srgbClr val="000090"/>
                </a:solidFill>
                <a:latin typeface="Calibri"/>
                <a:cs typeface="Calibri"/>
                <a:sym typeface="Calibri"/>
                <a:hlinkClick r:id="rId3">
                  <a:extLst>
                    <a:ext uri="{A12FA001-AC4F-418D-AE19-62706E023703}">
                      <ahyp:hlinkClr xmlns:ahyp="http://schemas.microsoft.com/office/drawing/2018/hyperlinkcolor" val="tx"/>
                    </a:ext>
                  </a:extLst>
                </a:hlinkClick>
              </a:rPr>
              <a:t>acamerlenghi@ogs.it</a:t>
            </a:r>
            <a:endParaRPr sz="2000" dirty="0">
              <a:solidFill>
                <a:srgbClr val="000090"/>
              </a:solidFill>
              <a:latin typeface="Calibri"/>
              <a:cs typeface="Calibri"/>
              <a:sym typeface="Calibri"/>
            </a:endParaRPr>
          </a:p>
          <a:p>
            <a:pPr marL="0" marR="0" lvl="0" indent="0" algn="l" rtl="0">
              <a:spcBef>
                <a:spcPts val="0"/>
              </a:spcBef>
              <a:spcAft>
                <a:spcPts val="0"/>
              </a:spcAft>
              <a:buNone/>
            </a:pPr>
            <a:r>
              <a:rPr lang="en-GB" sz="2000" dirty="0" err="1">
                <a:solidFill>
                  <a:srgbClr val="000090"/>
                </a:solidFill>
                <a:latin typeface="Calibri"/>
                <a:cs typeface="Calibri"/>
                <a:sym typeface="Calibri"/>
              </a:rPr>
              <a:t>Moodle@UniTS</a:t>
            </a:r>
            <a:r>
              <a:rPr lang="en-GB" sz="2000" dirty="0">
                <a:solidFill>
                  <a:srgbClr val="000090"/>
                </a:solidFill>
                <a:latin typeface="Calibri"/>
                <a:cs typeface="Calibri"/>
                <a:sym typeface="Calibri"/>
              </a:rPr>
              <a:t>: https://moodle2.units.it</a:t>
            </a:r>
            <a:endParaRPr sz="2000" dirty="0">
              <a:solidFill>
                <a:srgbClr val="000090"/>
              </a:solidFill>
              <a:latin typeface="Calibri"/>
              <a:cs typeface="Calibri"/>
            </a:endParaRPr>
          </a:p>
        </p:txBody>
      </p:sp>
      <p:pic>
        <p:nvPicPr>
          <p:cNvPr id="143" name="Google Shape;143;p9"/>
          <p:cNvPicPr preferRelativeResize="0"/>
          <p:nvPr/>
        </p:nvPicPr>
        <p:blipFill rotWithShape="1">
          <a:blip r:embed="rId4">
            <a:alphaModFix/>
          </a:blip>
          <a:srcRect/>
          <a:stretch/>
        </p:blipFill>
        <p:spPr>
          <a:xfrm>
            <a:off x="0" y="1316182"/>
            <a:ext cx="9144000" cy="5541818"/>
          </a:xfrm>
          <a:prstGeom prst="rect">
            <a:avLst/>
          </a:prstGeom>
          <a:noFill/>
          <a:ln>
            <a:noFill/>
          </a:ln>
        </p:spPr>
      </p:pic>
      <p:sp>
        <p:nvSpPr>
          <p:cNvPr id="144" name="Google Shape;144;p9"/>
          <p:cNvSpPr txBox="1"/>
          <p:nvPr/>
        </p:nvSpPr>
        <p:spPr>
          <a:xfrm>
            <a:off x="4572000" y="513836"/>
            <a:ext cx="449380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0090"/>
                </a:solidFill>
                <a:latin typeface="Calibri"/>
                <a:cs typeface="Calibri"/>
                <a:sym typeface="Calibri"/>
              </a:rPr>
              <a:t>TUTTO IL MATERIALE SARÀ INSERITO QUI</a:t>
            </a:r>
            <a:endParaRPr sz="2000" dirty="0">
              <a:solidFill>
                <a:srgbClr val="000090"/>
              </a:solidFill>
              <a:latin typeface="Calibri"/>
              <a:cs typeface="Calibri"/>
            </a:endParaRPr>
          </a:p>
        </p:txBody>
      </p:sp>
      <p:sp>
        <p:nvSpPr>
          <p:cNvPr id="2" name="Slide Number Placeholder 1">
            <a:extLst>
              <a:ext uri="{FF2B5EF4-FFF2-40B4-BE49-F238E27FC236}">
                <a16:creationId xmlns:a16="http://schemas.microsoft.com/office/drawing/2014/main" id="{38BAE77C-6389-6C4E-8B64-0A2C8557BE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50" name="Google Shape;150;p10"/>
          <p:cNvPicPr preferRelativeResize="0"/>
          <p:nvPr/>
        </p:nvPicPr>
        <p:blipFill rotWithShape="1">
          <a:blip r:embed="rId3">
            <a:alphaModFix/>
          </a:blip>
          <a:srcRect/>
          <a:stretch/>
        </p:blipFill>
        <p:spPr>
          <a:xfrm>
            <a:off x="0" y="1463634"/>
            <a:ext cx="9144000" cy="5541818"/>
          </a:xfrm>
          <a:prstGeom prst="rect">
            <a:avLst/>
          </a:prstGeom>
          <a:noFill/>
          <a:ln>
            <a:noFill/>
          </a:ln>
        </p:spPr>
      </p:pic>
      <p:sp>
        <p:nvSpPr>
          <p:cNvPr id="2" name="Slide Number Placeholder 1">
            <a:extLst>
              <a:ext uri="{FF2B5EF4-FFF2-40B4-BE49-F238E27FC236}">
                <a16:creationId xmlns:a16="http://schemas.microsoft.com/office/drawing/2014/main" id="{154EBDE0-FCA3-B04D-960A-D945B424D4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sp>
        <p:nvSpPr>
          <p:cNvPr id="5" name="Google Shape;142;p9">
            <a:extLst>
              <a:ext uri="{FF2B5EF4-FFF2-40B4-BE49-F238E27FC236}">
                <a16:creationId xmlns:a16="http://schemas.microsoft.com/office/drawing/2014/main" id="{DA1F4186-BD67-DC47-9CD7-3434420A0229}"/>
              </a:ext>
            </a:extLst>
          </p:cNvPr>
          <p:cNvSpPr txBox="1"/>
          <p:nvPr/>
        </p:nvSpPr>
        <p:spPr>
          <a:xfrm>
            <a:off x="128631" y="511629"/>
            <a:ext cx="465019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0090"/>
                </a:solidFill>
                <a:latin typeface="Calibri"/>
                <a:cs typeface="Calibri"/>
                <a:sym typeface="Calibri"/>
              </a:rPr>
              <a:t>Posta </a:t>
            </a:r>
            <a:r>
              <a:rPr lang="en-GB" sz="2000" dirty="0" err="1">
                <a:solidFill>
                  <a:srgbClr val="000090"/>
                </a:solidFill>
                <a:latin typeface="Calibri"/>
                <a:cs typeface="Calibri"/>
                <a:sym typeface="Calibri"/>
              </a:rPr>
              <a:t>elettronica</a:t>
            </a:r>
            <a:r>
              <a:rPr lang="en-GB" sz="2000" dirty="0">
                <a:solidFill>
                  <a:srgbClr val="000090"/>
                </a:solidFill>
                <a:latin typeface="Calibri"/>
                <a:cs typeface="Calibri"/>
                <a:sym typeface="Calibri"/>
              </a:rPr>
              <a:t> </a:t>
            </a:r>
            <a:r>
              <a:rPr lang="en-GB" sz="2000" dirty="0">
                <a:solidFill>
                  <a:srgbClr val="000090"/>
                </a:solidFill>
                <a:latin typeface="Calibri"/>
                <a:cs typeface="Calibri"/>
                <a:sym typeface="Calibri"/>
                <a:hlinkClick r:id="rId4">
                  <a:extLst>
                    <a:ext uri="{A12FA001-AC4F-418D-AE19-62706E023703}">
                      <ahyp:hlinkClr xmlns:ahyp="http://schemas.microsoft.com/office/drawing/2018/hyperlinkcolor" val="tx"/>
                    </a:ext>
                  </a:extLst>
                </a:hlinkClick>
              </a:rPr>
              <a:t>acamerlenghi@ogs.it</a:t>
            </a:r>
            <a:endParaRPr sz="2000" dirty="0">
              <a:solidFill>
                <a:srgbClr val="000090"/>
              </a:solidFill>
              <a:latin typeface="Calibri"/>
              <a:cs typeface="Calibri"/>
              <a:sym typeface="Calibri"/>
            </a:endParaRPr>
          </a:p>
          <a:p>
            <a:pPr marL="0" marR="0" lvl="0" indent="0" algn="l" rtl="0">
              <a:spcBef>
                <a:spcPts val="0"/>
              </a:spcBef>
              <a:spcAft>
                <a:spcPts val="0"/>
              </a:spcAft>
              <a:buNone/>
            </a:pPr>
            <a:r>
              <a:rPr lang="en-GB" sz="2000" dirty="0" err="1">
                <a:solidFill>
                  <a:srgbClr val="000090"/>
                </a:solidFill>
                <a:latin typeface="Calibri"/>
                <a:cs typeface="Calibri"/>
                <a:sym typeface="Calibri"/>
              </a:rPr>
              <a:t>Moodle@UniTS</a:t>
            </a:r>
            <a:r>
              <a:rPr lang="en-GB" sz="2000" dirty="0">
                <a:solidFill>
                  <a:srgbClr val="000090"/>
                </a:solidFill>
                <a:latin typeface="Calibri"/>
                <a:cs typeface="Calibri"/>
                <a:sym typeface="Calibri"/>
              </a:rPr>
              <a:t>: https://moodle2.units.it</a:t>
            </a:r>
            <a:endParaRPr sz="2000" dirty="0">
              <a:solidFill>
                <a:srgbClr val="000090"/>
              </a:solidFill>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p:nvPr/>
        </p:nvSpPr>
        <p:spPr>
          <a:xfrm>
            <a:off x="502829" y="976531"/>
            <a:ext cx="8486426"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panose="020F0502020204030204" pitchFamily="34" charset="0"/>
                <a:ea typeface="Calibri"/>
                <a:cs typeface="Calibri" panose="020F0502020204030204" pitchFamily="34" charset="0"/>
                <a:sym typeface="Calibri"/>
              </a:rPr>
              <a:t>ACCCESSO ALLA CONOSCENZA SCIENTIFCA</a:t>
            </a:r>
          </a:p>
          <a:p>
            <a:pPr marL="0" marR="0" lvl="0" indent="0" algn="l" rtl="0">
              <a:spcBef>
                <a:spcPts val="0"/>
              </a:spcBef>
              <a:spcAft>
                <a:spcPts val="0"/>
              </a:spcAft>
              <a:buNone/>
            </a:pPr>
            <a:r>
              <a:rPr lang="it-IT" sz="2400" b="1" i="1" dirty="0">
                <a:solidFill>
                  <a:srgbClr val="000090"/>
                </a:solidFill>
                <a:latin typeface="Calibri" panose="020F0502020204030204" pitchFamily="34" charset="0"/>
                <a:ea typeface="Calibri"/>
                <a:cs typeface="Calibri" panose="020F0502020204030204" pitchFamily="34" charset="0"/>
                <a:sym typeface="Calibri"/>
              </a:rPr>
              <a:t>DATA BASES</a:t>
            </a:r>
            <a:r>
              <a:rPr lang="it-IT" sz="2400" b="1" dirty="0">
                <a:solidFill>
                  <a:srgbClr val="000090"/>
                </a:solidFill>
                <a:latin typeface="Calibri" panose="020F0502020204030204" pitchFamily="34" charset="0"/>
                <a:ea typeface="Calibri"/>
                <a:cs typeface="Calibri" panose="020F0502020204030204" pitchFamily="34" charset="0"/>
                <a:sym typeface="Calibri"/>
              </a:rPr>
              <a:t> BIBLIOGRAFICI</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La conoscenza scientifica sviene divulgata attraverso:</a:t>
            </a:r>
            <a:endParaRPr lang="it-IT"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rgbClr val="000090"/>
              </a:buClr>
              <a:buSzPts val="1800"/>
              <a:buFont typeface="Arial" panose="020B0604020202020204" pitchFamily="34" charset="0"/>
              <a:buChar char="•"/>
            </a:pPr>
            <a:r>
              <a:rPr lang="it-IT" sz="2400" dirty="0">
                <a:solidFill>
                  <a:srgbClr val="000090"/>
                </a:solidFill>
                <a:latin typeface="Calibri" panose="020F0502020204030204" pitchFamily="34" charset="0"/>
                <a:ea typeface="Calibri"/>
                <a:cs typeface="Calibri" panose="020F0502020204030204" pitchFamily="34" charset="0"/>
                <a:sym typeface="Calibri"/>
              </a:rPr>
              <a:t>Pubblicazioni su riviste scientifiche  cosiddette di «</a:t>
            </a:r>
            <a:r>
              <a:rPr lang="it-IT" sz="2400" dirty="0" err="1">
                <a:solidFill>
                  <a:srgbClr val="000090"/>
                </a:solidFill>
                <a:latin typeface="Calibri" panose="020F0502020204030204" pitchFamily="34" charset="0"/>
                <a:ea typeface="Calibri"/>
                <a:cs typeface="Calibri" panose="020F0502020204030204" pitchFamily="34" charset="0"/>
                <a:sym typeface="Calibri"/>
              </a:rPr>
              <a:t>peer</a:t>
            </a:r>
            <a:r>
              <a:rPr lang="it-IT" sz="2400" dirty="0">
                <a:solidFill>
                  <a:srgbClr val="000090"/>
                </a:solidFill>
                <a:latin typeface="Calibri" panose="020F0502020204030204" pitchFamily="34" charset="0"/>
                <a:ea typeface="Calibri"/>
                <a:cs typeface="Calibri" panose="020F0502020204030204" pitchFamily="34" charset="0"/>
                <a:sym typeface="Calibri"/>
              </a:rPr>
              <a:t> </a:t>
            </a:r>
            <a:r>
              <a:rPr lang="it-IT" sz="2400" dirty="0" err="1">
                <a:solidFill>
                  <a:srgbClr val="000090"/>
                </a:solidFill>
                <a:latin typeface="Calibri" panose="020F0502020204030204" pitchFamily="34" charset="0"/>
                <a:ea typeface="Calibri"/>
                <a:cs typeface="Calibri" panose="020F0502020204030204" pitchFamily="34" charset="0"/>
                <a:sym typeface="Calibri"/>
              </a:rPr>
              <a:t>review</a:t>
            </a:r>
            <a:r>
              <a:rPr lang="it-IT" sz="2400" dirty="0">
                <a:solidFill>
                  <a:srgbClr val="000090"/>
                </a:solidFill>
                <a:latin typeface="Calibri" panose="020F0502020204030204" pitchFamily="34" charset="0"/>
                <a:ea typeface="Calibri"/>
                <a:cs typeface="Calibri" panose="020F0502020204030204" pitchFamily="34" charset="0"/>
                <a:sym typeface="Calibri"/>
              </a:rPr>
              <a:t>»</a:t>
            </a:r>
            <a:endParaRPr lang="it-IT" sz="24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rgbClr val="000090"/>
              </a:buClr>
              <a:buSzPts val="1800"/>
              <a:buFont typeface="Arial" panose="020B0604020202020204" pitchFamily="34" charset="0"/>
              <a:buChar char="•"/>
            </a:pPr>
            <a:r>
              <a:rPr lang="it-IT" sz="2400" dirty="0">
                <a:solidFill>
                  <a:srgbClr val="000090"/>
                </a:solidFill>
                <a:latin typeface="Calibri" panose="020F0502020204030204" pitchFamily="34" charset="0"/>
                <a:ea typeface="Calibri"/>
                <a:cs typeface="Calibri" panose="020F0502020204030204" pitchFamily="34" charset="0"/>
                <a:sym typeface="Calibri"/>
              </a:rPr>
              <a:t>Pubblicazioni su libri</a:t>
            </a: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Gli editori di riviste e libri scientifici sono pochi, e  privati. Ad esempio:</a:t>
            </a:r>
            <a:endParaRPr lang="it-IT" sz="2400" dirty="0">
              <a:latin typeface="Calibri" panose="020F0502020204030204" pitchFamily="34" charset="0"/>
              <a:cs typeface="Calibri" panose="020F0502020204030204" pitchFamily="34" charset="0"/>
            </a:endParaRPr>
          </a:p>
        </p:txBody>
      </p:sp>
      <p:sp>
        <p:nvSpPr>
          <p:cNvPr id="162" name="Google Shape;162;p12"/>
          <p:cNvSpPr/>
          <p:nvPr/>
        </p:nvSpPr>
        <p:spPr>
          <a:xfrm>
            <a:off x="0" y="1407929"/>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pic>
        <p:nvPicPr>
          <p:cNvPr id="163" name="Google Shape;163;p12" descr="Wiley"/>
          <p:cNvPicPr preferRelativeResize="0"/>
          <p:nvPr/>
        </p:nvPicPr>
        <p:blipFill rotWithShape="1">
          <a:blip r:embed="rId3">
            <a:alphaModFix/>
          </a:blip>
          <a:srcRect/>
          <a:stretch/>
        </p:blipFill>
        <p:spPr>
          <a:xfrm>
            <a:off x="3849935" y="4231222"/>
            <a:ext cx="1741713" cy="522514"/>
          </a:xfrm>
          <a:prstGeom prst="rect">
            <a:avLst/>
          </a:prstGeom>
          <a:noFill/>
          <a:ln>
            <a:noFill/>
          </a:ln>
        </p:spPr>
      </p:pic>
      <p:pic>
        <p:nvPicPr>
          <p:cNvPr id="164" name="Google Shape;164;p12" descr="Authors | Springer Nature"/>
          <p:cNvPicPr preferRelativeResize="0"/>
          <p:nvPr/>
        </p:nvPicPr>
        <p:blipFill rotWithShape="1">
          <a:blip r:embed="rId4">
            <a:alphaModFix/>
          </a:blip>
          <a:srcRect l="19429" t="27371" r="17377" b="28742"/>
          <a:stretch/>
        </p:blipFill>
        <p:spPr>
          <a:xfrm>
            <a:off x="1578470" y="4202691"/>
            <a:ext cx="2002970" cy="579577"/>
          </a:xfrm>
          <a:prstGeom prst="rect">
            <a:avLst/>
          </a:prstGeom>
          <a:noFill/>
          <a:ln>
            <a:noFill/>
          </a:ln>
        </p:spPr>
      </p:pic>
      <p:pic>
        <p:nvPicPr>
          <p:cNvPr id="165" name="Google Shape;165;p12" descr="Elsevier - Wikipedia"/>
          <p:cNvPicPr preferRelativeResize="0"/>
          <p:nvPr/>
        </p:nvPicPr>
        <p:blipFill rotWithShape="1">
          <a:blip r:embed="rId5">
            <a:alphaModFix/>
          </a:blip>
          <a:srcRect/>
          <a:stretch/>
        </p:blipFill>
        <p:spPr>
          <a:xfrm>
            <a:off x="395288" y="4060269"/>
            <a:ext cx="785836" cy="864420"/>
          </a:xfrm>
          <a:prstGeom prst="rect">
            <a:avLst/>
          </a:prstGeom>
          <a:noFill/>
          <a:ln>
            <a:noFill/>
          </a:ln>
        </p:spPr>
      </p:pic>
      <p:pic>
        <p:nvPicPr>
          <p:cNvPr id="166" name="Google Shape;166;p12" descr="When Europeans do science in China&quot; - Science Magazine | EURAXESS"/>
          <p:cNvPicPr preferRelativeResize="0"/>
          <p:nvPr/>
        </p:nvPicPr>
        <p:blipFill rotWithShape="1">
          <a:blip r:embed="rId6">
            <a:alphaModFix/>
          </a:blip>
          <a:srcRect/>
          <a:stretch/>
        </p:blipFill>
        <p:spPr>
          <a:xfrm>
            <a:off x="6052760" y="4138573"/>
            <a:ext cx="1257300" cy="707813"/>
          </a:xfrm>
          <a:prstGeom prst="rect">
            <a:avLst/>
          </a:prstGeom>
          <a:noFill/>
          <a:ln>
            <a:noFill/>
          </a:ln>
        </p:spPr>
      </p:pic>
      <p:sp>
        <p:nvSpPr>
          <p:cNvPr id="167" name="Google Shape;167;p12" descr="Nature Research"/>
          <p:cNvSpPr/>
          <p:nvPr/>
        </p:nvSpPr>
        <p:spPr>
          <a:xfrm>
            <a:off x="4419600" y="391935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8" name="Google Shape;168;p12" descr="Inside Nature: how editors work to select your paper - FBK Magazine"/>
          <p:cNvPicPr preferRelativeResize="0"/>
          <p:nvPr/>
        </p:nvPicPr>
        <p:blipFill rotWithShape="1">
          <a:blip r:embed="rId7">
            <a:alphaModFix/>
          </a:blip>
          <a:srcRect/>
          <a:stretch/>
        </p:blipFill>
        <p:spPr>
          <a:xfrm>
            <a:off x="7639975" y="3925061"/>
            <a:ext cx="1134836" cy="1134836"/>
          </a:xfrm>
          <a:prstGeom prst="rect">
            <a:avLst/>
          </a:prstGeom>
          <a:noFill/>
          <a:ln>
            <a:noFill/>
          </a:ln>
        </p:spPr>
      </p:pic>
      <p:sp>
        <p:nvSpPr>
          <p:cNvPr id="169" name="Google Shape;169;p12"/>
          <p:cNvSpPr txBox="1"/>
          <p:nvPr/>
        </p:nvSpPr>
        <p:spPr>
          <a:xfrm>
            <a:off x="502829" y="5318040"/>
            <a:ext cx="848642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Gli autori NON pagano e non vengono pagati per scrivere articoli</a:t>
            </a: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Gli Editori VENDONO abbonamenti e articoli singoli, principalmente a Biblioteche di</a:t>
            </a:r>
            <a:r>
              <a:rPr lang="it-IT" sz="2400" dirty="0">
                <a:latin typeface="Calibri" panose="020F0502020204030204" pitchFamily="34" charset="0"/>
                <a:ea typeface="Calibri"/>
                <a:cs typeface="Calibri" panose="020F0502020204030204" pitchFamily="34" charset="0"/>
              </a:rPr>
              <a:t> </a:t>
            </a:r>
            <a:r>
              <a:rPr lang="it-IT" sz="2400" dirty="0">
                <a:solidFill>
                  <a:srgbClr val="000090"/>
                </a:solidFill>
                <a:latin typeface="Calibri" panose="020F0502020204030204" pitchFamily="34" charset="0"/>
                <a:ea typeface="Calibri"/>
                <a:cs typeface="Calibri" panose="020F0502020204030204" pitchFamily="34" charset="0"/>
                <a:sym typeface="Calibri"/>
              </a:rPr>
              <a:t>Istituti pubblici e privati</a:t>
            </a:r>
          </a:p>
        </p:txBody>
      </p:sp>
      <p:sp>
        <p:nvSpPr>
          <p:cNvPr id="2" name="Slide Number Placeholder 1">
            <a:extLst>
              <a:ext uri="{FF2B5EF4-FFF2-40B4-BE49-F238E27FC236}">
                <a16:creationId xmlns:a16="http://schemas.microsoft.com/office/drawing/2014/main" id="{4C6FF359-0863-E94A-89F5-41CEC029E7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p:nvPr/>
        </p:nvSpPr>
        <p:spPr>
          <a:xfrm>
            <a:off x="502829" y="377424"/>
            <a:ext cx="8486426"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Ci sono anche riviste scientifiche gestite da associazioni scientifiche senza scopo di lucro:</a:t>
            </a:r>
          </a:p>
          <a:p>
            <a:pPr marL="0" marR="0" lvl="0" indent="0" algn="l" rtl="0">
              <a:spcBef>
                <a:spcPts val="0"/>
              </a:spcBef>
              <a:spcAft>
                <a:spcPts val="0"/>
              </a:spcAft>
              <a:buNone/>
            </a:pPr>
            <a:endParaRPr lang="it-IT" sz="2400" dirty="0">
              <a:solidFill>
                <a:srgbClr val="000090"/>
              </a:solidFill>
              <a:latin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cs typeface="Calibri" panose="020F0502020204030204" pitchFamily="34" charset="0"/>
                <a:sym typeface="Calibri"/>
              </a:rPr>
              <a:t>Esempio:</a:t>
            </a:r>
          </a:p>
          <a:p>
            <a:pPr marL="0" marR="0" lvl="0" indent="0" algn="l" rtl="0">
              <a:spcBef>
                <a:spcPts val="0"/>
              </a:spcBef>
              <a:spcAft>
                <a:spcPts val="0"/>
              </a:spcAft>
              <a:buNone/>
            </a:pPr>
            <a:r>
              <a:rPr lang="it-IT" sz="2400" dirty="0">
                <a:solidFill>
                  <a:srgbClr val="000090"/>
                </a:solidFill>
                <a:latin typeface="Calibri" panose="020F0502020204030204" pitchFamily="34" charset="0"/>
                <a:cs typeface="Calibri" panose="020F0502020204030204" pitchFamily="34" charset="0"/>
                <a:sym typeface="Calibri"/>
              </a:rPr>
              <a:t>EGU </a:t>
            </a:r>
            <a:r>
              <a:rPr lang="it-IT" sz="2400" dirty="0" err="1">
                <a:solidFill>
                  <a:srgbClr val="000090"/>
                </a:solidFill>
                <a:latin typeface="Calibri" panose="020F0502020204030204" pitchFamily="34" charset="0"/>
                <a:cs typeface="Calibri" panose="020F0502020204030204" pitchFamily="34" charset="0"/>
                <a:sym typeface="Calibri"/>
              </a:rPr>
              <a:t>European</a:t>
            </a:r>
            <a:r>
              <a:rPr lang="it-IT" sz="2400" dirty="0">
                <a:solidFill>
                  <a:srgbClr val="000090"/>
                </a:solidFill>
                <a:latin typeface="Calibri" panose="020F0502020204030204" pitchFamily="34" charset="0"/>
                <a:cs typeface="Calibri" panose="020F0502020204030204" pitchFamily="34" charset="0"/>
                <a:sym typeface="Calibri"/>
              </a:rPr>
              <a:t> </a:t>
            </a:r>
            <a:r>
              <a:rPr lang="it-IT" sz="2400" dirty="0" err="1">
                <a:solidFill>
                  <a:srgbClr val="000090"/>
                </a:solidFill>
                <a:latin typeface="Calibri" panose="020F0502020204030204" pitchFamily="34" charset="0"/>
                <a:cs typeface="Calibri" panose="020F0502020204030204" pitchFamily="34" charset="0"/>
                <a:sym typeface="Calibri"/>
              </a:rPr>
              <a:t>Geoscience</a:t>
            </a:r>
            <a:r>
              <a:rPr lang="it-IT" sz="2400" dirty="0">
                <a:solidFill>
                  <a:srgbClr val="000090"/>
                </a:solidFill>
                <a:latin typeface="Calibri" panose="020F0502020204030204" pitchFamily="34" charset="0"/>
                <a:cs typeface="Calibri" panose="020F0502020204030204" pitchFamily="34" charset="0"/>
                <a:sym typeface="Calibri"/>
              </a:rPr>
              <a:t> Union </a:t>
            </a:r>
            <a:endParaRPr lang="it-IT" sz="2400" dirty="0">
              <a:latin typeface="Calibri" panose="020F0502020204030204" pitchFamily="34" charset="0"/>
              <a:cs typeface="Calibri" panose="020F0502020204030204" pitchFamily="34" charset="0"/>
            </a:endParaRPr>
          </a:p>
        </p:txBody>
      </p:sp>
      <p:sp>
        <p:nvSpPr>
          <p:cNvPr id="162" name="Google Shape;162;p12"/>
          <p:cNvSpPr/>
          <p:nvPr/>
        </p:nvSpPr>
        <p:spPr>
          <a:xfrm>
            <a:off x="0" y="1407929"/>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67" name="Google Shape;167;p12" descr="Nature Research"/>
          <p:cNvSpPr/>
          <p:nvPr/>
        </p:nvSpPr>
        <p:spPr>
          <a:xfrm>
            <a:off x="4419600" y="391935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4C6FF359-0863-E94A-89F5-41CEC029E7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pic>
        <p:nvPicPr>
          <p:cNvPr id="3" name="Picture 2">
            <a:extLst>
              <a:ext uri="{FF2B5EF4-FFF2-40B4-BE49-F238E27FC236}">
                <a16:creationId xmlns:a16="http://schemas.microsoft.com/office/drawing/2014/main" id="{06559BB1-734D-FC4E-9413-FC4AD22777B3}"/>
              </a:ext>
            </a:extLst>
          </p:cNvPr>
          <p:cNvPicPr>
            <a:picLocks noChangeAspect="1"/>
          </p:cNvPicPr>
          <p:nvPr/>
        </p:nvPicPr>
        <p:blipFill>
          <a:blip r:embed="rId3"/>
          <a:stretch>
            <a:fillRect/>
          </a:stretch>
        </p:blipFill>
        <p:spPr>
          <a:xfrm>
            <a:off x="5307636" y="1717844"/>
            <a:ext cx="2140757" cy="939225"/>
          </a:xfrm>
          <a:prstGeom prst="rect">
            <a:avLst/>
          </a:prstGeom>
        </p:spPr>
      </p:pic>
      <p:pic>
        <p:nvPicPr>
          <p:cNvPr id="4" name="Picture 3">
            <a:extLst>
              <a:ext uri="{FF2B5EF4-FFF2-40B4-BE49-F238E27FC236}">
                <a16:creationId xmlns:a16="http://schemas.microsoft.com/office/drawing/2014/main" id="{EC069FA2-5B19-EC41-A09F-9681F4F96A8F}"/>
              </a:ext>
            </a:extLst>
          </p:cNvPr>
          <p:cNvPicPr>
            <a:picLocks noChangeAspect="1"/>
          </p:cNvPicPr>
          <p:nvPr/>
        </p:nvPicPr>
        <p:blipFill>
          <a:blip r:embed="rId4"/>
          <a:stretch>
            <a:fillRect/>
          </a:stretch>
        </p:blipFill>
        <p:spPr>
          <a:xfrm>
            <a:off x="590147" y="2936778"/>
            <a:ext cx="5963053" cy="914147"/>
          </a:xfrm>
          <a:prstGeom prst="rect">
            <a:avLst/>
          </a:prstGeom>
        </p:spPr>
      </p:pic>
      <p:sp>
        <p:nvSpPr>
          <p:cNvPr id="5" name="TextBox 4">
            <a:extLst>
              <a:ext uri="{FF2B5EF4-FFF2-40B4-BE49-F238E27FC236}">
                <a16:creationId xmlns:a16="http://schemas.microsoft.com/office/drawing/2014/main" id="{A10859A8-1352-EF44-AA12-43023FD5A7C1}"/>
              </a:ext>
            </a:extLst>
          </p:cNvPr>
          <p:cNvSpPr txBox="1"/>
          <p:nvPr/>
        </p:nvSpPr>
        <p:spPr>
          <a:xfrm>
            <a:off x="502829" y="3854627"/>
            <a:ext cx="4317207" cy="307777"/>
          </a:xfrm>
          <a:prstGeom prst="rect">
            <a:avLst/>
          </a:prstGeom>
          <a:noFill/>
        </p:spPr>
        <p:txBody>
          <a:bodyPr wrap="none" rtlCol="0">
            <a:spAutoFit/>
          </a:bodyPr>
          <a:lstStyle/>
          <a:p>
            <a:r>
              <a:rPr lang="en-GB" dirty="0">
                <a:solidFill>
                  <a:srgbClr val="000090"/>
                </a:solidFill>
                <a:latin typeface="Calibri" panose="020F0502020204030204" pitchFamily="34" charset="0"/>
                <a:cs typeface="Calibri" panose="020F0502020204030204" pitchFamily="34" charset="0"/>
              </a:rPr>
              <a:t>https://</a:t>
            </a:r>
            <a:r>
              <a:rPr lang="en-GB" dirty="0" err="1">
                <a:solidFill>
                  <a:srgbClr val="000090"/>
                </a:solidFill>
                <a:latin typeface="Calibri" panose="020F0502020204030204" pitchFamily="34" charset="0"/>
                <a:cs typeface="Calibri" panose="020F0502020204030204" pitchFamily="34" charset="0"/>
              </a:rPr>
              <a:t>www.egu.eu</a:t>
            </a:r>
            <a:r>
              <a:rPr lang="en-GB" dirty="0">
                <a:solidFill>
                  <a:srgbClr val="000090"/>
                </a:solidFill>
                <a:latin typeface="Calibri" panose="020F0502020204030204" pitchFamily="34" charset="0"/>
                <a:cs typeface="Calibri" panose="020F0502020204030204" pitchFamily="34" charset="0"/>
              </a:rPr>
              <a:t>/publications/open-access-journals/</a:t>
            </a:r>
          </a:p>
        </p:txBody>
      </p:sp>
      <p:sp>
        <p:nvSpPr>
          <p:cNvPr id="6" name="TextBox 5">
            <a:extLst>
              <a:ext uri="{FF2B5EF4-FFF2-40B4-BE49-F238E27FC236}">
                <a16:creationId xmlns:a16="http://schemas.microsoft.com/office/drawing/2014/main" id="{78339B51-0D62-B44B-9B8A-977C6BAE2F28}"/>
              </a:ext>
            </a:extLst>
          </p:cNvPr>
          <p:cNvSpPr txBox="1"/>
          <p:nvPr/>
        </p:nvSpPr>
        <p:spPr>
          <a:xfrm>
            <a:off x="590147" y="4259262"/>
            <a:ext cx="3844322" cy="2462213"/>
          </a:xfrm>
          <a:prstGeom prst="rect">
            <a:avLst/>
          </a:prstGeom>
          <a:noFill/>
        </p:spPr>
        <p:txBody>
          <a:bodyPr wrap="none" rtlCol="0">
            <a:spAutoFit/>
          </a:bodyPr>
          <a:lstStyle/>
          <a:p>
            <a:r>
              <a:rPr lang="it-IT" dirty="0">
                <a:solidFill>
                  <a:srgbClr val="000090"/>
                </a:solidFill>
              </a:rPr>
              <a:t>Annales </a:t>
            </a:r>
            <a:r>
              <a:rPr lang="it-IT" dirty="0" err="1">
                <a:solidFill>
                  <a:srgbClr val="000090"/>
                </a:solidFill>
              </a:rPr>
              <a:t>Geophysicae</a:t>
            </a:r>
            <a:r>
              <a:rPr lang="it-IT" dirty="0">
                <a:solidFill>
                  <a:srgbClr val="000090"/>
                </a:solidFill>
              </a:rPr>
              <a:t> (ANGEO)</a:t>
            </a:r>
          </a:p>
          <a:p>
            <a:r>
              <a:rPr lang="it-IT" dirty="0" err="1">
                <a:solidFill>
                  <a:srgbClr val="000090"/>
                </a:solidFill>
              </a:rPr>
              <a:t>Atmospheric</a:t>
            </a:r>
            <a:r>
              <a:rPr lang="it-IT" dirty="0">
                <a:solidFill>
                  <a:srgbClr val="000090"/>
                </a:solidFill>
              </a:rPr>
              <a:t> </a:t>
            </a:r>
            <a:r>
              <a:rPr lang="it-IT" dirty="0" err="1">
                <a:solidFill>
                  <a:srgbClr val="000090"/>
                </a:solidFill>
              </a:rPr>
              <a:t>Chemistry</a:t>
            </a:r>
            <a:r>
              <a:rPr lang="it-IT" dirty="0">
                <a:solidFill>
                  <a:srgbClr val="000090"/>
                </a:solidFill>
              </a:rPr>
              <a:t> and </a:t>
            </a:r>
            <a:r>
              <a:rPr lang="it-IT" dirty="0" err="1">
                <a:solidFill>
                  <a:srgbClr val="000090"/>
                </a:solidFill>
              </a:rPr>
              <a:t>Physics</a:t>
            </a:r>
            <a:r>
              <a:rPr lang="it-IT" dirty="0">
                <a:solidFill>
                  <a:srgbClr val="000090"/>
                </a:solidFill>
              </a:rPr>
              <a:t> (ACP)</a:t>
            </a:r>
          </a:p>
          <a:p>
            <a:r>
              <a:rPr lang="it-IT" dirty="0" err="1">
                <a:solidFill>
                  <a:srgbClr val="000090"/>
                </a:solidFill>
              </a:rPr>
              <a:t>Atmospheric</a:t>
            </a:r>
            <a:r>
              <a:rPr lang="it-IT" dirty="0">
                <a:solidFill>
                  <a:srgbClr val="000090"/>
                </a:solidFill>
              </a:rPr>
              <a:t> </a:t>
            </a:r>
            <a:r>
              <a:rPr lang="it-IT" dirty="0" err="1">
                <a:solidFill>
                  <a:srgbClr val="000090"/>
                </a:solidFill>
              </a:rPr>
              <a:t>Measurement</a:t>
            </a:r>
            <a:r>
              <a:rPr lang="it-IT" dirty="0">
                <a:solidFill>
                  <a:srgbClr val="000090"/>
                </a:solidFill>
              </a:rPr>
              <a:t> </a:t>
            </a:r>
            <a:r>
              <a:rPr lang="it-IT" dirty="0" err="1">
                <a:solidFill>
                  <a:srgbClr val="000090"/>
                </a:solidFill>
              </a:rPr>
              <a:t>Techniques</a:t>
            </a:r>
            <a:r>
              <a:rPr lang="it-IT" dirty="0">
                <a:solidFill>
                  <a:srgbClr val="000090"/>
                </a:solidFill>
              </a:rPr>
              <a:t> (AMT)</a:t>
            </a:r>
          </a:p>
          <a:p>
            <a:r>
              <a:rPr lang="it-IT" dirty="0" err="1">
                <a:solidFill>
                  <a:srgbClr val="000090"/>
                </a:solidFill>
              </a:rPr>
              <a:t>Biogeosciences</a:t>
            </a:r>
            <a:r>
              <a:rPr lang="it-IT" dirty="0">
                <a:solidFill>
                  <a:srgbClr val="000090"/>
                </a:solidFill>
              </a:rPr>
              <a:t> (BG)</a:t>
            </a:r>
          </a:p>
          <a:p>
            <a:r>
              <a:rPr lang="it-IT" dirty="0" err="1">
                <a:solidFill>
                  <a:srgbClr val="000090"/>
                </a:solidFill>
              </a:rPr>
              <a:t>Climate</a:t>
            </a:r>
            <a:r>
              <a:rPr lang="it-IT" dirty="0">
                <a:solidFill>
                  <a:srgbClr val="000090"/>
                </a:solidFill>
              </a:rPr>
              <a:t> of the </a:t>
            </a:r>
            <a:r>
              <a:rPr lang="it-IT" dirty="0" err="1">
                <a:solidFill>
                  <a:srgbClr val="000090"/>
                </a:solidFill>
              </a:rPr>
              <a:t>Past</a:t>
            </a:r>
            <a:r>
              <a:rPr lang="it-IT" dirty="0">
                <a:solidFill>
                  <a:srgbClr val="000090"/>
                </a:solidFill>
              </a:rPr>
              <a:t> (CP)</a:t>
            </a:r>
          </a:p>
          <a:p>
            <a:r>
              <a:rPr lang="it-IT" dirty="0">
                <a:solidFill>
                  <a:srgbClr val="000090"/>
                </a:solidFill>
              </a:rPr>
              <a:t>Earth Surface Dynamics (</a:t>
            </a:r>
            <a:r>
              <a:rPr lang="it-IT" dirty="0" err="1">
                <a:solidFill>
                  <a:srgbClr val="000090"/>
                </a:solidFill>
              </a:rPr>
              <a:t>ESurf</a:t>
            </a:r>
            <a:r>
              <a:rPr lang="it-IT" dirty="0">
                <a:solidFill>
                  <a:srgbClr val="000090"/>
                </a:solidFill>
              </a:rPr>
              <a:t>)</a:t>
            </a:r>
          </a:p>
          <a:p>
            <a:r>
              <a:rPr lang="it-IT" dirty="0">
                <a:solidFill>
                  <a:srgbClr val="000090"/>
                </a:solidFill>
              </a:rPr>
              <a:t>Earth System Dynamics (ESD)</a:t>
            </a:r>
            <a:br>
              <a:rPr lang="it-IT" dirty="0">
                <a:solidFill>
                  <a:srgbClr val="000090"/>
                </a:solidFill>
              </a:rPr>
            </a:br>
            <a:r>
              <a:rPr lang="it-IT" dirty="0" err="1">
                <a:solidFill>
                  <a:srgbClr val="000090"/>
                </a:solidFill>
              </a:rPr>
              <a:t>Geochronology</a:t>
            </a:r>
            <a:r>
              <a:rPr lang="it-IT" dirty="0">
                <a:solidFill>
                  <a:srgbClr val="000090"/>
                </a:solidFill>
              </a:rPr>
              <a:t> (</a:t>
            </a:r>
            <a:r>
              <a:rPr lang="it-IT" dirty="0" err="1">
                <a:solidFill>
                  <a:srgbClr val="000090"/>
                </a:solidFill>
              </a:rPr>
              <a:t>GChron</a:t>
            </a:r>
            <a:r>
              <a:rPr lang="it-IT" dirty="0">
                <a:solidFill>
                  <a:srgbClr val="000090"/>
                </a:solidFill>
              </a:rPr>
              <a:t>)</a:t>
            </a:r>
          </a:p>
          <a:p>
            <a:r>
              <a:rPr lang="it-IT" dirty="0" err="1">
                <a:solidFill>
                  <a:srgbClr val="000090"/>
                </a:solidFill>
              </a:rPr>
              <a:t>Geoscience</a:t>
            </a:r>
            <a:r>
              <a:rPr lang="it-IT" dirty="0">
                <a:solidFill>
                  <a:srgbClr val="000090"/>
                </a:solidFill>
              </a:rPr>
              <a:t> </a:t>
            </a:r>
            <a:r>
              <a:rPr lang="it-IT" dirty="0" err="1">
                <a:solidFill>
                  <a:srgbClr val="000090"/>
                </a:solidFill>
              </a:rPr>
              <a:t>Communication</a:t>
            </a:r>
            <a:r>
              <a:rPr lang="it-IT" dirty="0">
                <a:solidFill>
                  <a:srgbClr val="000090"/>
                </a:solidFill>
              </a:rPr>
              <a:t> (GC)</a:t>
            </a:r>
          </a:p>
          <a:p>
            <a:r>
              <a:rPr lang="it-IT" dirty="0" err="1">
                <a:solidFill>
                  <a:srgbClr val="000090"/>
                </a:solidFill>
              </a:rPr>
              <a:t>Geoscientific</a:t>
            </a:r>
            <a:r>
              <a:rPr lang="it-IT" dirty="0">
                <a:solidFill>
                  <a:srgbClr val="000090"/>
                </a:solidFill>
              </a:rPr>
              <a:t> </a:t>
            </a:r>
            <a:r>
              <a:rPr lang="it-IT" dirty="0" err="1">
                <a:solidFill>
                  <a:srgbClr val="000090"/>
                </a:solidFill>
              </a:rPr>
              <a:t>Instrumentation</a:t>
            </a:r>
            <a:r>
              <a:rPr lang="it-IT" dirty="0">
                <a:solidFill>
                  <a:srgbClr val="000090"/>
                </a:solidFill>
              </a:rPr>
              <a:t>, </a:t>
            </a:r>
            <a:r>
              <a:rPr lang="it-IT" dirty="0" err="1">
                <a:solidFill>
                  <a:srgbClr val="000090"/>
                </a:solidFill>
              </a:rPr>
              <a:t>Methods</a:t>
            </a:r>
            <a:r>
              <a:rPr lang="it-IT" dirty="0">
                <a:solidFill>
                  <a:srgbClr val="000090"/>
                </a:solidFill>
              </a:rPr>
              <a:t> and</a:t>
            </a:r>
          </a:p>
          <a:p>
            <a:r>
              <a:rPr lang="it-IT" dirty="0">
                <a:solidFill>
                  <a:srgbClr val="000090"/>
                </a:solidFill>
              </a:rPr>
              <a:t>	Data Systems (GI)</a:t>
            </a:r>
          </a:p>
        </p:txBody>
      </p:sp>
      <p:sp>
        <p:nvSpPr>
          <p:cNvPr id="7" name="TextBox 6">
            <a:extLst>
              <a:ext uri="{FF2B5EF4-FFF2-40B4-BE49-F238E27FC236}">
                <a16:creationId xmlns:a16="http://schemas.microsoft.com/office/drawing/2014/main" id="{AE644AC6-03A7-A843-A1EE-8E9B02FEA75E}"/>
              </a:ext>
            </a:extLst>
          </p:cNvPr>
          <p:cNvSpPr txBox="1"/>
          <p:nvPr/>
        </p:nvSpPr>
        <p:spPr>
          <a:xfrm>
            <a:off x="4547360" y="4259262"/>
            <a:ext cx="4517583" cy="2031325"/>
          </a:xfrm>
          <a:prstGeom prst="rect">
            <a:avLst/>
          </a:prstGeom>
          <a:noFill/>
        </p:spPr>
        <p:txBody>
          <a:bodyPr wrap="none" rtlCol="0">
            <a:spAutoFit/>
          </a:bodyPr>
          <a:lstStyle/>
          <a:p>
            <a:r>
              <a:rPr lang="it-IT" dirty="0" err="1">
                <a:solidFill>
                  <a:srgbClr val="000090"/>
                </a:solidFill>
              </a:rPr>
              <a:t>Geoscientific</a:t>
            </a:r>
            <a:r>
              <a:rPr lang="it-IT" dirty="0">
                <a:solidFill>
                  <a:srgbClr val="000090"/>
                </a:solidFill>
              </a:rPr>
              <a:t> Model Development (GMD)</a:t>
            </a:r>
            <a:br>
              <a:rPr lang="it-IT" dirty="0">
                <a:solidFill>
                  <a:srgbClr val="000090"/>
                </a:solidFill>
              </a:rPr>
            </a:br>
            <a:r>
              <a:rPr lang="it-IT" dirty="0" err="1">
                <a:solidFill>
                  <a:srgbClr val="000090"/>
                </a:solidFill>
              </a:rPr>
              <a:t>Hydrology</a:t>
            </a:r>
            <a:r>
              <a:rPr lang="it-IT" dirty="0">
                <a:solidFill>
                  <a:srgbClr val="000090"/>
                </a:solidFill>
              </a:rPr>
              <a:t> and Earth System </a:t>
            </a:r>
            <a:r>
              <a:rPr lang="it-IT" dirty="0" err="1">
                <a:solidFill>
                  <a:srgbClr val="000090"/>
                </a:solidFill>
              </a:rPr>
              <a:t>Sciences</a:t>
            </a:r>
            <a:r>
              <a:rPr lang="it-IT" dirty="0">
                <a:solidFill>
                  <a:srgbClr val="000090"/>
                </a:solidFill>
              </a:rPr>
              <a:t> (HESS)</a:t>
            </a:r>
            <a:br>
              <a:rPr lang="it-IT" dirty="0">
                <a:solidFill>
                  <a:srgbClr val="000090"/>
                </a:solidFill>
              </a:rPr>
            </a:br>
            <a:r>
              <a:rPr lang="it-IT" dirty="0">
                <a:solidFill>
                  <a:srgbClr val="000090"/>
                </a:solidFill>
              </a:rPr>
              <a:t>Natural </a:t>
            </a:r>
            <a:r>
              <a:rPr lang="it-IT" dirty="0" err="1">
                <a:solidFill>
                  <a:srgbClr val="000090"/>
                </a:solidFill>
              </a:rPr>
              <a:t>Hazards</a:t>
            </a:r>
            <a:r>
              <a:rPr lang="it-IT" dirty="0">
                <a:solidFill>
                  <a:srgbClr val="000090"/>
                </a:solidFill>
              </a:rPr>
              <a:t> and Earth System </a:t>
            </a:r>
            <a:r>
              <a:rPr lang="it-IT" dirty="0" err="1">
                <a:solidFill>
                  <a:srgbClr val="000090"/>
                </a:solidFill>
              </a:rPr>
              <a:t>Sciences</a:t>
            </a:r>
            <a:r>
              <a:rPr lang="it-IT" dirty="0">
                <a:solidFill>
                  <a:srgbClr val="000090"/>
                </a:solidFill>
              </a:rPr>
              <a:t> (NHESS)</a:t>
            </a:r>
            <a:br>
              <a:rPr lang="it-IT" dirty="0">
                <a:solidFill>
                  <a:srgbClr val="000090"/>
                </a:solidFill>
              </a:rPr>
            </a:br>
            <a:r>
              <a:rPr lang="it-IT" dirty="0" err="1">
                <a:solidFill>
                  <a:srgbClr val="000090"/>
                </a:solidFill>
              </a:rPr>
              <a:t>Nonlinear</a:t>
            </a:r>
            <a:r>
              <a:rPr lang="it-IT" dirty="0">
                <a:solidFill>
                  <a:srgbClr val="000090"/>
                </a:solidFill>
              </a:rPr>
              <a:t> </a:t>
            </a:r>
            <a:r>
              <a:rPr lang="it-IT" dirty="0" err="1">
                <a:solidFill>
                  <a:srgbClr val="000090"/>
                </a:solidFill>
              </a:rPr>
              <a:t>Processes</a:t>
            </a:r>
            <a:r>
              <a:rPr lang="it-IT" dirty="0">
                <a:solidFill>
                  <a:srgbClr val="000090"/>
                </a:solidFill>
              </a:rPr>
              <a:t> in </a:t>
            </a:r>
            <a:r>
              <a:rPr lang="it-IT" dirty="0" err="1">
                <a:solidFill>
                  <a:srgbClr val="000090"/>
                </a:solidFill>
              </a:rPr>
              <a:t>Geophysics</a:t>
            </a:r>
            <a:r>
              <a:rPr lang="it-IT" dirty="0">
                <a:solidFill>
                  <a:srgbClr val="000090"/>
                </a:solidFill>
              </a:rPr>
              <a:t> (NPG)</a:t>
            </a:r>
            <a:br>
              <a:rPr lang="it-IT" dirty="0">
                <a:solidFill>
                  <a:srgbClr val="000090"/>
                </a:solidFill>
              </a:rPr>
            </a:br>
            <a:r>
              <a:rPr lang="it-IT" dirty="0">
                <a:solidFill>
                  <a:srgbClr val="000090"/>
                </a:solidFill>
              </a:rPr>
              <a:t>Ocean Science (OS)</a:t>
            </a:r>
            <a:br>
              <a:rPr lang="it-IT" dirty="0">
                <a:solidFill>
                  <a:srgbClr val="000090"/>
                </a:solidFill>
              </a:rPr>
            </a:br>
            <a:r>
              <a:rPr lang="it-IT" dirty="0">
                <a:solidFill>
                  <a:srgbClr val="000090"/>
                </a:solidFill>
              </a:rPr>
              <a:t>SOIL</a:t>
            </a:r>
          </a:p>
          <a:p>
            <a:r>
              <a:rPr lang="it-IT" dirty="0">
                <a:solidFill>
                  <a:srgbClr val="000090"/>
                </a:solidFill>
              </a:rPr>
              <a:t>Solid Earth (SE)</a:t>
            </a:r>
            <a:br>
              <a:rPr lang="it-IT" dirty="0">
                <a:solidFill>
                  <a:srgbClr val="000090"/>
                </a:solidFill>
              </a:rPr>
            </a:br>
            <a:r>
              <a:rPr lang="it-IT" dirty="0">
                <a:solidFill>
                  <a:srgbClr val="000090"/>
                </a:solidFill>
              </a:rPr>
              <a:t>The </a:t>
            </a:r>
            <a:r>
              <a:rPr lang="it-IT" dirty="0" err="1">
                <a:solidFill>
                  <a:srgbClr val="000090"/>
                </a:solidFill>
              </a:rPr>
              <a:t>Cryosphere</a:t>
            </a:r>
            <a:r>
              <a:rPr lang="it-IT" dirty="0">
                <a:solidFill>
                  <a:srgbClr val="000090"/>
                </a:solidFill>
              </a:rPr>
              <a:t> (TC)</a:t>
            </a:r>
            <a:br>
              <a:rPr lang="it-IT" dirty="0">
                <a:solidFill>
                  <a:srgbClr val="000090"/>
                </a:solidFill>
              </a:rPr>
            </a:br>
            <a:r>
              <a:rPr lang="it-IT" dirty="0" err="1">
                <a:solidFill>
                  <a:srgbClr val="000090"/>
                </a:solidFill>
              </a:rPr>
              <a:t>Weather</a:t>
            </a:r>
            <a:r>
              <a:rPr lang="it-IT" dirty="0">
                <a:solidFill>
                  <a:srgbClr val="000090"/>
                </a:solidFill>
              </a:rPr>
              <a:t> and </a:t>
            </a:r>
            <a:r>
              <a:rPr lang="it-IT" dirty="0" err="1">
                <a:solidFill>
                  <a:srgbClr val="000090"/>
                </a:solidFill>
              </a:rPr>
              <a:t>Climate</a:t>
            </a:r>
            <a:r>
              <a:rPr lang="it-IT" dirty="0">
                <a:solidFill>
                  <a:srgbClr val="000090"/>
                </a:solidFill>
              </a:rPr>
              <a:t> Dynamics (WCD)</a:t>
            </a:r>
          </a:p>
        </p:txBody>
      </p:sp>
    </p:spTree>
    <p:extLst>
      <p:ext uri="{BB962C8B-B14F-4D97-AF65-F5344CB8AC3E}">
        <p14:creationId xmlns:p14="http://schemas.microsoft.com/office/powerpoint/2010/main" val="4002226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2"/>
          <p:cNvSpPr txBox="1"/>
          <p:nvPr/>
        </p:nvSpPr>
        <p:spPr>
          <a:xfrm>
            <a:off x="329569" y="771385"/>
            <a:ext cx="391677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panose="020F0502020204030204" pitchFamily="34" charset="0"/>
                <a:cs typeface="Calibri" panose="020F0502020204030204" pitchFamily="34" charset="0"/>
                <a:sym typeface="Calibri"/>
              </a:rPr>
              <a:t>American </a:t>
            </a:r>
            <a:r>
              <a:rPr lang="it-IT" sz="2400" b="1" dirty="0" err="1">
                <a:solidFill>
                  <a:srgbClr val="000090"/>
                </a:solidFill>
                <a:latin typeface="Calibri" panose="020F0502020204030204" pitchFamily="34" charset="0"/>
                <a:cs typeface="Calibri" panose="020F0502020204030204" pitchFamily="34" charset="0"/>
                <a:sym typeface="Calibri"/>
              </a:rPr>
              <a:t>Geophysical</a:t>
            </a:r>
            <a:r>
              <a:rPr lang="it-IT" sz="2400" b="1" dirty="0">
                <a:solidFill>
                  <a:srgbClr val="000090"/>
                </a:solidFill>
                <a:latin typeface="Calibri" panose="020F0502020204030204" pitchFamily="34" charset="0"/>
                <a:cs typeface="Calibri" panose="020F0502020204030204" pitchFamily="34" charset="0"/>
                <a:sym typeface="Calibri"/>
              </a:rPr>
              <a:t> Union</a:t>
            </a:r>
            <a:endParaRPr lang="it-IT" sz="2400" b="1" dirty="0">
              <a:latin typeface="Calibri" panose="020F0502020204030204" pitchFamily="34" charset="0"/>
              <a:cs typeface="Calibri" panose="020F0502020204030204" pitchFamily="34" charset="0"/>
            </a:endParaRPr>
          </a:p>
        </p:txBody>
      </p:sp>
      <p:sp>
        <p:nvSpPr>
          <p:cNvPr id="162" name="Google Shape;162;p12"/>
          <p:cNvSpPr/>
          <p:nvPr/>
        </p:nvSpPr>
        <p:spPr>
          <a:xfrm>
            <a:off x="0" y="1407929"/>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67" name="Google Shape;167;p12" descr="Nature Research"/>
          <p:cNvSpPr/>
          <p:nvPr/>
        </p:nvSpPr>
        <p:spPr>
          <a:xfrm>
            <a:off x="4419600" y="391935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4C6FF359-0863-E94A-89F5-41CEC029E7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sp>
        <p:nvSpPr>
          <p:cNvPr id="11" name="Google Shape;161;p12">
            <a:extLst>
              <a:ext uri="{FF2B5EF4-FFF2-40B4-BE49-F238E27FC236}">
                <a16:creationId xmlns:a16="http://schemas.microsoft.com/office/drawing/2014/main" id="{A9A5836B-90EA-FB47-9024-33252CE68C4C}"/>
              </a:ext>
            </a:extLst>
          </p:cNvPr>
          <p:cNvSpPr txBox="1"/>
          <p:nvPr/>
        </p:nvSpPr>
        <p:spPr>
          <a:xfrm>
            <a:off x="283310" y="4737023"/>
            <a:ext cx="400929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err="1">
                <a:solidFill>
                  <a:srgbClr val="000090"/>
                </a:solidFill>
                <a:latin typeface="Calibri" panose="020F0502020204030204" pitchFamily="34" charset="0"/>
                <a:cs typeface="Calibri" panose="020F0502020204030204" pitchFamily="34" charset="0"/>
                <a:sym typeface="Calibri"/>
              </a:rPr>
              <a:t>Geological</a:t>
            </a:r>
            <a:r>
              <a:rPr lang="it-IT" sz="2400" b="1" dirty="0">
                <a:solidFill>
                  <a:srgbClr val="000090"/>
                </a:solidFill>
                <a:latin typeface="Calibri" panose="020F0502020204030204" pitchFamily="34" charset="0"/>
                <a:cs typeface="Calibri" panose="020F0502020204030204" pitchFamily="34" charset="0"/>
                <a:sym typeface="Calibri"/>
              </a:rPr>
              <a:t> Society of America</a:t>
            </a:r>
            <a:endParaRPr lang="it-IT" sz="2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2A66EE-A895-1D46-986E-28E3EF8EA766}"/>
              </a:ext>
            </a:extLst>
          </p:cNvPr>
          <p:cNvPicPr>
            <a:picLocks noChangeAspect="1"/>
          </p:cNvPicPr>
          <p:nvPr/>
        </p:nvPicPr>
        <p:blipFill>
          <a:blip r:embed="rId3"/>
          <a:stretch>
            <a:fillRect/>
          </a:stretch>
        </p:blipFill>
        <p:spPr>
          <a:xfrm>
            <a:off x="4820036" y="843447"/>
            <a:ext cx="1587500" cy="317500"/>
          </a:xfrm>
          <a:prstGeom prst="rect">
            <a:avLst/>
          </a:prstGeom>
        </p:spPr>
      </p:pic>
      <p:sp>
        <p:nvSpPr>
          <p:cNvPr id="9" name="Rectangle 8">
            <a:extLst>
              <a:ext uri="{FF2B5EF4-FFF2-40B4-BE49-F238E27FC236}">
                <a16:creationId xmlns:a16="http://schemas.microsoft.com/office/drawing/2014/main" id="{438258D6-B050-6444-89F0-0EE0220AE9D0}"/>
              </a:ext>
            </a:extLst>
          </p:cNvPr>
          <p:cNvSpPr/>
          <p:nvPr/>
        </p:nvSpPr>
        <p:spPr>
          <a:xfrm>
            <a:off x="4724400" y="1275171"/>
            <a:ext cx="3919663" cy="307777"/>
          </a:xfrm>
          <a:prstGeom prst="rect">
            <a:avLst/>
          </a:prstGeom>
        </p:spPr>
        <p:txBody>
          <a:bodyPr wrap="none">
            <a:spAutoFit/>
          </a:bodyPr>
          <a:lstStyle/>
          <a:p>
            <a:r>
              <a:rPr lang="en-GB" dirty="0">
                <a:solidFill>
                  <a:srgbClr val="000090"/>
                </a:solidFill>
              </a:rPr>
              <a:t>https://</a:t>
            </a:r>
            <a:r>
              <a:rPr lang="en-GB" dirty="0" err="1">
                <a:solidFill>
                  <a:srgbClr val="000090"/>
                </a:solidFill>
              </a:rPr>
              <a:t>www.agu.org</a:t>
            </a:r>
            <a:r>
              <a:rPr lang="en-GB" dirty="0">
                <a:solidFill>
                  <a:srgbClr val="000090"/>
                </a:solidFill>
              </a:rPr>
              <a:t>/Publish-with-AGU/Publish/</a:t>
            </a:r>
          </a:p>
        </p:txBody>
      </p:sp>
      <p:sp>
        <p:nvSpPr>
          <p:cNvPr id="16" name="Rectangle 15">
            <a:extLst>
              <a:ext uri="{FF2B5EF4-FFF2-40B4-BE49-F238E27FC236}">
                <a16:creationId xmlns:a16="http://schemas.microsoft.com/office/drawing/2014/main" id="{9601E21C-4BE2-5549-B5CF-B4ECB7984589}"/>
              </a:ext>
            </a:extLst>
          </p:cNvPr>
          <p:cNvSpPr/>
          <p:nvPr/>
        </p:nvSpPr>
        <p:spPr>
          <a:xfrm>
            <a:off x="283310" y="1663798"/>
            <a:ext cx="4288690" cy="2677656"/>
          </a:xfrm>
          <a:prstGeom prst="rect">
            <a:avLst/>
          </a:prstGeom>
        </p:spPr>
        <p:txBody>
          <a:bodyPr wrap="square">
            <a:spAutoFit/>
          </a:bodyPr>
          <a:lstStyle/>
          <a:p>
            <a:r>
              <a:rPr lang="en-GB" dirty="0">
                <a:solidFill>
                  <a:srgbClr val="000090"/>
                </a:solidFill>
              </a:rPr>
              <a:t>AGU Advances – Open Access</a:t>
            </a:r>
          </a:p>
          <a:p>
            <a:r>
              <a:rPr lang="en-GB" dirty="0">
                <a:solidFill>
                  <a:srgbClr val="000090"/>
                </a:solidFill>
              </a:rPr>
              <a:t>Earth and Space Science Open Archive</a:t>
            </a:r>
          </a:p>
          <a:p>
            <a:r>
              <a:rPr lang="en-GB" dirty="0">
                <a:solidFill>
                  <a:srgbClr val="000090"/>
                </a:solidFill>
              </a:rPr>
              <a:t>Earth and Space Science – Open Access</a:t>
            </a:r>
          </a:p>
          <a:p>
            <a:r>
              <a:rPr lang="en-GB" dirty="0">
                <a:solidFill>
                  <a:srgbClr val="000090"/>
                </a:solidFill>
              </a:rPr>
              <a:t>Earth's Future – Open Access	 	</a:t>
            </a:r>
          </a:p>
          <a:p>
            <a:r>
              <a:rPr lang="en-GB" dirty="0">
                <a:solidFill>
                  <a:srgbClr val="000090"/>
                </a:solidFill>
              </a:rPr>
              <a:t>Geochemistry, Geophysics, Geosystems</a:t>
            </a:r>
          </a:p>
          <a:p>
            <a:r>
              <a:rPr lang="en-GB" dirty="0" err="1">
                <a:solidFill>
                  <a:srgbClr val="000090"/>
                </a:solidFill>
              </a:rPr>
              <a:t>GeoHealth</a:t>
            </a:r>
            <a:r>
              <a:rPr lang="en-GB" dirty="0">
                <a:solidFill>
                  <a:srgbClr val="000090"/>
                </a:solidFill>
              </a:rPr>
              <a:t> – Open Access</a:t>
            </a:r>
          </a:p>
          <a:p>
            <a:r>
              <a:rPr lang="en-GB" dirty="0">
                <a:solidFill>
                  <a:srgbClr val="000090"/>
                </a:solidFill>
              </a:rPr>
              <a:t>Geophysical Research Letters</a:t>
            </a:r>
          </a:p>
          <a:p>
            <a:r>
              <a:rPr lang="en-GB" dirty="0">
                <a:solidFill>
                  <a:srgbClr val="000090"/>
                </a:solidFill>
              </a:rPr>
              <a:t>Global Biogeochemical Cycles</a:t>
            </a:r>
          </a:p>
          <a:p>
            <a:r>
              <a:rPr lang="en-GB" dirty="0">
                <a:solidFill>
                  <a:srgbClr val="000090"/>
                </a:solidFill>
              </a:rPr>
              <a:t>Journal of Advances in </a:t>
            </a:r>
            <a:r>
              <a:rPr lang="en-GB" dirty="0" err="1">
                <a:solidFill>
                  <a:srgbClr val="000090"/>
                </a:solidFill>
              </a:rPr>
              <a:t>Modeling</a:t>
            </a:r>
            <a:r>
              <a:rPr lang="en-GB" dirty="0">
                <a:solidFill>
                  <a:srgbClr val="000090"/>
                </a:solidFill>
              </a:rPr>
              <a:t> Earth Systems</a:t>
            </a:r>
          </a:p>
          <a:p>
            <a:r>
              <a:rPr lang="en-GB" dirty="0">
                <a:solidFill>
                  <a:srgbClr val="000090"/>
                </a:solidFill>
              </a:rPr>
              <a:t>Journal of Geophysical Research: Atmospheres</a:t>
            </a:r>
          </a:p>
          <a:p>
            <a:r>
              <a:rPr lang="en-GB" dirty="0">
                <a:solidFill>
                  <a:srgbClr val="000090"/>
                </a:solidFill>
              </a:rPr>
              <a:t>Journal of Geophysical Research: </a:t>
            </a:r>
            <a:r>
              <a:rPr lang="en-GB" dirty="0" err="1">
                <a:solidFill>
                  <a:srgbClr val="000090"/>
                </a:solidFill>
              </a:rPr>
              <a:t>Biogeosciences</a:t>
            </a:r>
            <a:endParaRPr lang="en-GB" dirty="0">
              <a:solidFill>
                <a:srgbClr val="000090"/>
              </a:solidFill>
            </a:endParaRPr>
          </a:p>
          <a:p>
            <a:r>
              <a:rPr lang="en-GB" dirty="0">
                <a:solidFill>
                  <a:srgbClr val="000090"/>
                </a:solidFill>
              </a:rPr>
              <a:t>Journal of Geophysical Research: Earth Surface</a:t>
            </a:r>
          </a:p>
        </p:txBody>
      </p:sp>
      <p:sp>
        <p:nvSpPr>
          <p:cNvPr id="17" name="Rectangle 16">
            <a:extLst>
              <a:ext uri="{FF2B5EF4-FFF2-40B4-BE49-F238E27FC236}">
                <a16:creationId xmlns:a16="http://schemas.microsoft.com/office/drawing/2014/main" id="{7FE6B5D8-1887-3C46-B270-3049D553D8B1}"/>
              </a:ext>
            </a:extLst>
          </p:cNvPr>
          <p:cNvSpPr/>
          <p:nvPr/>
        </p:nvSpPr>
        <p:spPr>
          <a:xfrm>
            <a:off x="4419600" y="1638496"/>
            <a:ext cx="4864100" cy="2462213"/>
          </a:xfrm>
          <a:prstGeom prst="rect">
            <a:avLst/>
          </a:prstGeom>
        </p:spPr>
        <p:txBody>
          <a:bodyPr wrap="square">
            <a:spAutoFit/>
          </a:bodyPr>
          <a:lstStyle/>
          <a:p>
            <a:r>
              <a:rPr lang="en-GB" dirty="0">
                <a:solidFill>
                  <a:srgbClr val="000090"/>
                </a:solidFill>
              </a:rPr>
              <a:t>Journal of Geophysical Research: Oceans</a:t>
            </a:r>
          </a:p>
          <a:p>
            <a:r>
              <a:rPr lang="en-GB" dirty="0">
                <a:solidFill>
                  <a:srgbClr val="000090"/>
                </a:solidFill>
              </a:rPr>
              <a:t>Journal of Geophysical Research: Planets</a:t>
            </a:r>
          </a:p>
          <a:p>
            <a:r>
              <a:rPr lang="en-GB" dirty="0">
                <a:solidFill>
                  <a:srgbClr val="000090"/>
                </a:solidFill>
              </a:rPr>
              <a:t>Journal of Geophysical Research: Solid Earth</a:t>
            </a:r>
          </a:p>
          <a:p>
            <a:r>
              <a:rPr lang="en-GB" dirty="0">
                <a:solidFill>
                  <a:srgbClr val="000090"/>
                </a:solidFill>
              </a:rPr>
              <a:t>Physics</a:t>
            </a:r>
          </a:p>
          <a:p>
            <a:r>
              <a:rPr lang="en-GB" dirty="0" err="1">
                <a:solidFill>
                  <a:srgbClr val="000090"/>
                </a:solidFill>
              </a:rPr>
              <a:t>Paleoceanography</a:t>
            </a:r>
            <a:r>
              <a:rPr lang="en-GB" dirty="0">
                <a:solidFill>
                  <a:srgbClr val="000090"/>
                </a:solidFill>
              </a:rPr>
              <a:t> and Paleoclimatology	 </a:t>
            </a:r>
          </a:p>
          <a:p>
            <a:r>
              <a:rPr lang="en-GB" dirty="0">
                <a:solidFill>
                  <a:srgbClr val="000090"/>
                </a:solidFill>
              </a:rPr>
              <a:t>Perspectives of Earth and Space Scientists [Invitation only]</a:t>
            </a:r>
          </a:p>
          <a:p>
            <a:r>
              <a:rPr lang="en-GB" dirty="0">
                <a:solidFill>
                  <a:srgbClr val="000090"/>
                </a:solidFill>
              </a:rPr>
              <a:t> Radio Science	 </a:t>
            </a:r>
          </a:p>
          <a:p>
            <a:r>
              <a:rPr lang="en-GB" dirty="0">
                <a:solidFill>
                  <a:srgbClr val="000090"/>
                </a:solidFill>
              </a:rPr>
              <a:t>Reviews of Geophysics	 	 </a:t>
            </a:r>
          </a:p>
          <a:p>
            <a:r>
              <a:rPr lang="en-GB" dirty="0">
                <a:solidFill>
                  <a:srgbClr val="000090"/>
                </a:solidFill>
              </a:rPr>
              <a:t>Space Weather – Open Access	 </a:t>
            </a:r>
          </a:p>
          <a:p>
            <a:r>
              <a:rPr lang="en-GB" dirty="0">
                <a:solidFill>
                  <a:srgbClr val="000090"/>
                </a:solidFill>
              </a:rPr>
              <a:t>Tectonics [Tectonics Data Sharing Guidance]	 	  </a:t>
            </a:r>
          </a:p>
          <a:p>
            <a:r>
              <a:rPr lang="en-GB" dirty="0">
                <a:solidFill>
                  <a:srgbClr val="000090"/>
                </a:solidFill>
              </a:rPr>
              <a:t>Water Resources Research</a:t>
            </a:r>
          </a:p>
        </p:txBody>
      </p:sp>
      <p:pic>
        <p:nvPicPr>
          <p:cNvPr id="18" name="Picture 17">
            <a:extLst>
              <a:ext uri="{FF2B5EF4-FFF2-40B4-BE49-F238E27FC236}">
                <a16:creationId xmlns:a16="http://schemas.microsoft.com/office/drawing/2014/main" id="{92CBFE65-83B2-5642-9CA0-7782537D27B9}"/>
              </a:ext>
            </a:extLst>
          </p:cNvPr>
          <p:cNvPicPr>
            <a:picLocks noChangeAspect="1"/>
          </p:cNvPicPr>
          <p:nvPr/>
        </p:nvPicPr>
        <p:blipFill>
          <a:blip r:embed="rId4"/>
          <a:stretch>
            <a:fillRect/>
          </a:stretch>
        </p:blipFill>
        <p:spPr>
          <a:xfrm>
            <a:off x="4934336" y="4400225"/>
            <a:ext cx="1041400" cy="1135220"/>
          </a:xfrm>
          <a:prstGeom prst="rect">
            <a:avLst/>
          </a:prstGeom>
        </p:spPr>
      </p:pic>
      <p:sp>
        <p:nvSpPr>
          <p:cNvPr id="20" name="TextBox 19">
            <a:extLst>
              <a:ext uri="{FF2B5EF4-FFF2-40B4-BE49-F238E27FC236}">
                <a16:creationId xmlns:a16="http://schemas.microsoft.com/office/drawing/2014/main" id="{E3F7EFDA-FF4D-A646-91F8-51E1D275C686}"/>
              </a:ext>
            </a:extLst>
          </p:cNvPr>
          <p:cNvSpPr txBox="1"/>
          <p:nvPr/>
        </p:nvSpPr>
        <p:spPr>
          <a:xfrm>
            <a:off x="283310" y="5314816"/>
            <a:ext cx="3499676" cy="1169551"/>
          </a:xfrm>
          <a:prstGeom prst="rect">
            <a:avLst/>
          </a:prstGeom>
          <a:noFill/>
        </p:spPr>
        <p:txBody>
          <a:bodyPr wrap="none" rtlCol="0">
            <a:spAutoFit/>
          </a:bodyPr>
          <a:lstStyle/>
          <a:p>
            <a:r>
              <a:rPr lang="en-GB" dirty="0">
                <a:solidFill>
                  <a:srgbClr val="000090"/>
                </a:solidFill>
              </a:rPr>
              <a:t>Geology</a:t>
            </a:r>
          </a:p>
          <a:p>
            <a:r>
              <a:rPr lang="en-GB" dirty="0">
                <a:solidFill>
                  <a:srgbClr val="000090"/>
                </a:solidFill>
              </a:rPr>
              <a:t>GSA Bulletin</a:t>
            </a:r>
          </a:p>
          <a:p>
            <a:r>
              <a:rPr lang="en-GB" dirty="0">
                <a:solidFill>
                  <a:srgbClr val="000090"/>
                </a:solidFill>
              </a:rPr>
              <a:t>Geosphere</a:t>
            </a:r>
          </a:p>
          <a:p>
            <a:r>
              <a:rPr lang="en-GB" dirty="0">
                <a:solidFill>
                  <a:srgbClr val="000090"/>
                </a:solidFill>
              </a:rPr>
              <a:t>Lithosphere</a:t>
            </a:r>
          </a:p>
          <a:p>
            <a:r>
              <a:rPr lang="en-GB" dirty="0">
                <a:solidFill>
                  <a:srgbClr val="000090"/>
                </a:solidFill>
              </a:rPr>
              <a:t>Environmental &amp; Engineering Geoscience</a:t>
            </a:r>
          </a:p>
        </p:txBody>
      </p:sp>
    </p:spTree>
    <p:extLst>
      <p:ext uri="{BB962C8B-B14F-4D97-AF65-F5344CB8AC3E}">
        <p14:creationId xmlns:p14="http://schemas.microsoft.com/office/powerpoint/2010/main" val="3433495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66B26D-DDA5-364B-9D8E-1E1CB6AC82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pic>
        <p:nvPicPr>
          <p:cNvPr id="5" name="Picture 4">
            <a:extLst>
              <a:ext uri="{FF2B5EF4-FFF2-40B4-BE49-F238E27FC236}">
                <a16:creationId xmlns:a16="http://schemas.microsoft.com/office/drawing/2014/main" id="{71FFD717-8639-BB47-B7FE-106CDFCDA59E}"/>
              </a:ext>
            </a:extLst>
          </p:cNvPr>
          <p:cNvPicPr>
            <a:picLocks noChangeAspect="1"/>
          </p:cNvPicPr>
          <p:nvPr/>
        </p:nvPicPr>
        <p:blipFill>
          <a:blip r:embed="rId2"/>
          <a:stretch>
            <a:fillRect/>
          </a:stretch>
        </p:blipFill>
        <p:spPr>
          <a:xfrm>
            <a:off x="419100" y="825500"/>
            <a:ext cx="5105400" cy="1295400"/>
          </a:xfrm>
          <a:prstGeom prst="rect">
            <a:avLst/>
          </a:prstGeom>
        </p:spPr>
      </p:pic>
      <p:sp>
        <p:nvSpPr>
          <p:cNvPr id="6" name="Rectangle 5">
            <a:extLst>
              <a:ext uri="{FF2B5EF4-FFF2-40B4-BE49-F238E27FC236}">
                <a16:creationId xmlns:a16="http://schemas.microsoft.com/office/drawing/2014/main" id="{7BD412F3-0A43-7B4E-BCAA-44E9F94B4C19}"/>
              </a:ext>
            </a:extLst>
          </p:cNvPr>
          <p:cNvSpPr/>
          <p:nvPr/>
        </p:nvSpPr>
        <p:spPr>
          <a:xfrm>
            <a:off x="419100" y="2221012"/>
            <a:ext cx="1967205" cy="307777"/>
          </a:xfrm>
          <a:prstGeom prst="rect">
            <a:avLst/>
          </a:prstGeom>
        </p:spPr>
        <p:txBody>
          <a:bodyPr wrap="none">
            <a:spAutoFit/>
          </a:bodyPr>
          <a:lstStyle/>
          <a:p>
            <a:r>
              <a:rPr lang="en-GB" dirty="0">
                <a:solidFill>
                  <a:srgbClr val="000090"/>
                </a:solidFill>
              </a:rPr>
              <a:t>https://</a:t>
            </a:r>
            <a:r>
              <a:rPr lang="en-GB" dirty="0" err="1">
                <a:solidFill>
                  <a:srgbClr val="000090"/>
                </a:solidFill>
              </a:rPr>
              <a:t>www.socgeol.it</a:t>
            </a:r>
            <a:r>
              <a:rPr lang="en-GB" dirty="0">
                <a:solidFill>
                  <a:srgbClr val="000090"/>
                </a:solidFill>
              </a:rPr>
              <a:t>/</a:t>
            </a:r>
          </a:p>
        </p:txBody>
      </p:sp>
      <p:sp>
        <p:nvSpPr>
          <p:cNvPr id="11" name="TextBox 10">
            <a:extLst>
              <a:ext uri="{FF2B5EF4-FFF2-40B4-BE49-F238E27FC236}">
                <a16:creationId xmlns:a16="http://schemas.microsoft.com/office/drawing/2014/main" id="{ECD51B7C-3B78-A848-8D12-1A44566C0189}"/>
              </a:ext>
            </a:extLst>
          </p:cNvPr>
          <p:cNvSpPr txBox="1"/>
          <p:nvPr/>
        </p:nvSpPr>
        <p:spPr>
          <a:xfrm>
            <a:off x="419100" y="2844224"/>
            <a:ext cx="2751074" cy="1169551"/>
          </a:xfrm>
          <a:prstGeom prst="rect">
            <a:avLst/>
          </a:prstGeom>
          <a:noFill/>
        </p:spPr>
        <p:txBody>
          <a:bodyPr wrap="none" rtlCol="0">
            <a:spAutoFit/>
          </a:bodyPr>
          <a:lstStyle/>
          <a:p>
            <a:r>
              <a:rPr lang="it-IT" dirty="0" err="1">
                <a:solidFill>
                  <a:srgbClr val="000090"/>
                </a:solidFill>
              </a:rPr>
              <a:t>Italian</a:t>
            </a:r>
            <a:r>
              <a:rPr lang="it-IT" dirty="0">
                <a:solidFill>
                  <a:srgbClr val="000090"/>
                </a:solidFill>
              </a:rPr>
              <a:t> Journal of </a:t>
            </a:r>
            <a:r>
              <a:rPr lang="it-IT" dirty="0" err="1">
                <a:solidFill>
                  <a:srgbClr val="000090"/>
                </a:solidFill>
              </a:rPr>
              <a:t>Geosciences</a:t>
            </a:r>
            <a:endParaRPr lang="it-IT" dirty="0">
              <a:solidFill>
                <a:srgbClr val="000090"/>
              </a:solidFill>
            </a:endParaRPr>
          </a:p>
          <a:p>
            <a:r>
              <a:rPr lang="it-IT" dirty="0" err="1">
                <a:solidFill>
                  <a:srgbClr val="000090"/>
                </a:solidFill>
              </a:rPr>
              <a:t>Geological</a:t>
            </a:r>
            <a:r>
              <a:rPr lang="it-IT" dirty="0">
                <a:solidFill>
                  <a:srgbClr val="000090"/>
                </a:solidFill>
              </a:rPr>
              <a:t> Field Trips and </a:t>
            </a:r>
            <a:r>
              <a:rPr lang="it-IT" dirty="0" err="1">
                <a:solidFill>
                  <a:srgbClr val="000090"/>
                </a:solidFill>
              </a:rPr>
              <a:t>Maps</a:t>
            </a:r>
            <a:endParaRPr lang="it-IT" dirty="0">
              <a:solidFill>
                <a:srgbClr val="000090"/>
              </a:solidFill>
            </a:endParaRPr>
          </a:p>
          <a:p>
            <a:r>
              <a:rPr lang="it-IT" dirty="0">
                <a:solidFill>
                  <a:srgbClr val="000090"/>
                </a:solidFill>
              </a:rPr>
              <a:t>Rendiconti Online SGI</a:t>
            </a:r>
          </a:p>
          <a:p>
            <a:endParaRPr lang="it-IT" dirty="0">
              <a:solidFill>
                <a:srgbClr val="000090"/>
              </a:solidFill>
            </a:endParaRPr>
          </a:p>
          <a:p>
            <a:r>
              <a:rPr lang="it-IT" dirty="0">
                <a:solidFill>
                  <a:srgbClr val="000090"/>
                </a:solidFill>
              </a:rPr>
              <a:t>Geologicamente</a:t>
            </a:r>
          </a:p>
        </p:txBody>
      </p:sp>
      <p:pic>
        <p:nvPicPr>
          <p:cNvPr id="12" name="Picture 11">
            <a:extLst>
              <a:ext uri="{FF2B5EF4-FFF2-40B4-BE49-F238E27FC236}">
                <a16:creationId xmlns:a16="http://schemas.microsoft.com/office/drawing/2014/main" id="{5370E61C-5E02-494E-9B68-B52DC7189295}"/>
              </a:ext>
            </a:extLst>
          </p:cNvPr>
          <p:cNvPicPr>
            <a:picLocks noChangeAspect="1"/>
          </p:cNvPicPr>
          <p:nvPr/>
        </p:nvPicPr>
        <p:blipFill>
          <a:blip r:embed="rId3"/>
          <a:stretch>
            <a:fillRect/>
          </a:stretch>
        </p:blipFill>
        <p:spPr>
          <a:xfrm>
            <a:off x="2238033" y="3746331"/>
            <a:ext cx="2115658" cy="2975144"/>
          </a:xfrm>
          <a:prstGeom prst="rect">
            <a:avLst/>
          </a:prstGeom>
        </p:spPr>
      </p:pic>
      <p:pic>
        <p:nvPicPr>
          <p:cNvPr id="13" name="Picture 12">
            <a:extLst>
              <a:ext uri="{FF2B5EF4-FFF2-40B4-BE49-F238E27FC236}">
                <a16:creationId xmlns:a16="http://schemas.microsoft.com/office/drawing/2014/main" id="{DE680238-9981-B04D-B18C-EA4E102049FA}"/>
              </a:ext>
            </a:extLst>
          </p:cNvPr>
          <p:cNvPicPr>
            <a:picLocks noChangeAspect="1"/>
          </p:cNvPicPr>
          <p:nvPr/>
        </p:nvPicPr>
        <p:blipFill>
          <a:blip r:embed="rId4"/>
          <a:stretch>
            <a:fillRect/>
          </a:stretch>
        </p:blipFill>
        <p:spPr>
          <a:xfrm>
            <a:off x="4642233" y="2579114"/>
            <a:ext cx="1622425" cy="4142361"/>
          </a:xfrm>
          <a:prstGeom prst="rect">
            <a:avLst/>
          </a:prstGeom>
        </p:spPr>
      </p:pic>
      <p:pic>
        <p:nvPicPr>
          <p:cNvPr id="14" name="Picture 13">
            <a:extLst>
              <a:ext uri="{FF2B5EF4-FFF2-40B4-BE49-F238E27FC236}">
                <a16:creationId xmlns:a16="http://schemas.microsoft.com/office/drawing/2014/main" id="{5E456B13-FF83-2C4B-BD25-32F25BCDD6E6}"/>
              </a:ext>
            </a:extLst>
          </p:cNvPr>
          <p:cNvPicPr>
            <a:picLocks noChangeAspect="1"/>
          </p:cNvPicPr>
          <p:nvPr/>
        </p:nvPicPr>
        <p:blipFill>
          <a:blip r:embed="rId5"/>
          <a:stretch>
            <a:fillRect/>
          </a:stretch>
        </p:blipFill>
        <p:spPr>
          <a:xfrm>
            <a:off x="6520548" y="1473200"/>
            <a:ext cx="2432338" cy="3441987"/>
          </a:xfrm>
          <a:prstGeom prst="rect">
            <a:avLst/>
          </a:prstGeom>
        </p:spPr>
      </p:pic>
    </p:spTree>
    <p:extLst>
      <p:ext uri="{BB962C8B-B14F-4D97-AF65-F5344CB8AC3E}">
        <p14:creationId xmlns:p14="http://schemas.microsoft.com/office/powerpoint/2010/main" val="517998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p:nvPr/>
        </p:nvSpPr>
        <p:spPr>
          <a:xfrm>
            <a:off x="719278" y="1694847"/>
            <a:ext cx="7967522"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panose="020F0502020204030204" pitchFamily="34" charset="0"/>
                <a:ea typeface="Calibri"/>
                <a:cs typeface="Calibri" panose="020F0502020204030204" pitchFamily="34" charset="0"/>
                <a:sym typeface="Calibri"/>
              </a:rPr>
              <a:t>«PEER REVIEW»</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b="1" dirty="0">
                <a:solidFill>
                  <a:srgbClr val="000090"/>
                </a:solidFill>
                <a:latin typeface="Calibri" panose="020F0502020204030204" pitchFamily="34" charset="0"/>
                <a:ea typeface="Calibri"/>
                <a:cs typeface="Calibri" panose="020F0502020204030204" pitchFamily="34" charset="0"/>
                <a:sym typeface="Calibri"/>
              </a:rPr>
              <a:t>«REVISIONE TRA PARI»</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procedura di selezione degli articoli o dei progetti di ricerca proposti da membri della comunità scientifica effettuata attraverso una valutazione di specialisti del settore che ne verificano l'idoneità alla pubblicazione scientifica su riviste specializzate o, nel caso dei progetti, al finanziamento degli stessi, evitando errori, distorsioni, </a:t>
            </a:r>
            <a:r>
              <a:rPr lang="it-IT" sz="2400" dirty="0" err="1">
                <a:solidFill>
                  <a:srgbClr val="000090"/>
                </a:solidFill>
                <a:latin typeface="Calibri" panose="020F0502020204030204" pitchFamily="34" charset="0"/>
                <a:ea typeface="Calibri"/>
                <a:cs typeface="Calibri" panose="020F0502020204030204" pitchFamily="34" charset="0"/>
                <a:sym typeface="Calibri"/>
              </a:rPr>
              <a:t>bias</a:t>
            </a:r>
            <a:r>
              <a:rPr lang="it-IT" sz="2400" dirty="0">
                <a:solidFill>
                  <a:srgbClr val="000090"/>
                </a:solidFill>
                <a:latin typeface="Calibri" panose="020F0502020204030204" pitchFamily="34" charset="0"/>
                <a:ea typeface="Calibri"/>
                <a:cs typeface="Calibri" panose="020F0502020204030204" pitchFamily="34" charset="0"/>
                <a:sym typeface="Calibri"/>
              </a:rPr>
              <a:t>, plagi, falsità, o truffe scientifiche.</a:t>
            </a:r>
            <a:endParaRPr lang="it-IT"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098705D0-3760-024C-8026-8F203C90E8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3" name="Picture 2">
            <a:extLst>
              <a:ext uri="{FF2B5EF4-FFF2-40B4-BE49-F238E27FC236}">
                <a16:creationId xmlns:a16="http://schemas.microsoft.com/office/drawing/2014/main" id="{9EA627B3-5339-354F-8006-0D5EC5702E92}"/>
              </a:ext>
            </a:extLst>
          </p:cNvPr>
          <p:cNvPicPr>
            <a:picLocks noChangeAspect="1"/>
          </p:cNvPicPr>
          <p:nvPr/>
        </p:nvPicPr>
        <p:blipFill>
          <a:blip r:embed="rId3"/>
          <a:stretch>
            <a:fillRect/>
          </a:stretch>
        </p:blipFill>
        <p:spPr>
          <a:xfrm>
            <a:off x="5813619" y="1017693"/>
            <a:ext cx="1776339" cy="177633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4"/>
          <p:cNvSpPr txBox="1"/>
          <p:nvPr/>
        </p:nvSpPr>
        <p:spPr>
          <a:xfrm>
            <a:off x="282135" y="906641"/>
            <a:ext cx="9115865"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Ne consegue: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Chi ha i soldi accede alla conoscenza scientifica,</a:t>
            </a: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chi non li ha non accede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Movimento crescente a livello internazionale (sostenuto fortemente anche dalla Commissione Europea per</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90"/>
                </a:solidFill>
                <a:latin typeface="Calibri" panose="020F0502020204030204" pitchFamily="34" charset="0"/>
                <a:ea typeface="Calibri"/>
                <a:cs typeface="Calibri" panose="020F0502020204030204" pitchFamily="34" charset="0"/>
                <a:sym typeface="Calibri"/>
              </a:rPr>
              <a:t>Open Access significa accesso libero e senza barriere al sapere scientifico, come viene enunciato nella </a:t>
            </a:r>
            <a:r>
              <a:rPr lang="it-IT" sz="2400" dirty="0" err="1">
                <a:solidFill>
                  <a:srgbClr val="000090"/>
                </a:solidFill>
                <a:latin typeface="Calibri" panose="020F0502020204030204" pitchFamily="34" charset="0"/>
                <a:ea typeface="Calibri"/>
                <a:cs typeface="Calibri" panose="020F0502020204030204" pitchFamily="34" charset="0"/>
                <a:sym typeface="Calibri"/>
              </a:rPr>
              <a:t>Berlin</a:t>
            </a:r>
            <a:r>
              <a:rPr lang="it-IT" sz="2400" dirty="0">
                <a:solidFill>
                  <a:srgbClr val="000090"/>
                </a:solidFill>
                <a:latin typeface="Calibri" panose="020F0502020204030204" pitchFamily="34" charset="0"/>
                <a:ea typeface="Calibri"/>
                <a:cs typeface="Calibri" panose="020F0502020204030204" pitchFamily="34" charset="0"/>
                <a:sym typeface="Calibri"/>
              </a:rPr>
              <a:t> </a:t>
            </a:r>
            <a:r>
              <a:rPr lang="it-IT" sz="2400" dirty="0" err="1">
                <a:solidFill>
                  <a:srgbClr val="000090"/>
                </a:solidFill>
                <a:latin typeface="Calibri" panose="020F0502020204030204" pitchFamily="34" charset="0"/>
                <a:ea typeface="Calibri"/>
                <a:cs typeface="Calibri" panose="020F0502020204030204" pitchFamily="34" charset="0"/>
                <a:sym typeface="Calibri"/>
              </a:rPr>
              <a:t>Declaration</a:t>
            </a:r>
            <a:r>
              <a:rPr lang="it-IT" sz="2400" dirty="0">
                <a:solidFill>
                  <a:srgbClr val="000090"/>
                </a:solidFill>
                <a:latin typeface="Calibri" panose="020F0502020204030204" pitchFamily="34" charset="0"/>
                <a:ea typeface="Calibri"/>
                <a:cs typeface="Calibri" panose="020F0502020204030204" pitchFamily="34" charset="0"/>
                <a:sym typeface="Calibri"/>
              </a:rPr>
              <a:t> on open </a:t>
            </a:r>
            <a:r>
              <a:rPr lang="it-IT" sz="2400" dirty="0" err="1">
                <a:solidFill>
                  <a:srgbClr val="000090"/>
                </a:solidFill>
                <a:latin typeface="Calibri" panose="020F0502020204030204" pitchFamily="34" charset="0"/>
                <a:ea typeface="Calibri"/>
                <a:cs typeface="Calibri" panose="020F0502020204030204" pitchFamily="34" charset="0"/>
                <a:sym typeface="Calibri"/>
              </a:rPr>
              <a:t>access</a:t>
            </a:r>
            <a:r>
              <a:rPr lang="it-IT" sz="2400" dirty="0">
                <a:solidFill>
                  <a:srgbClr val="000090"/>
                </a:solidFill>
                <a:latin typeface="Calibri" panose="020F0502020204030204" pitchFamily="34" charset="0"/>
                <a:ea typeface="Calibri"/>
                <a:cs typeface="Calibri" panose="020F0502020204030204" pitchFamily="34" charset="0"/>
                <a:sym typeface="Calibri"/>
              </a:rPr>
              <a:t> to </a:t>
            </a:r>
            <a:r>
              <a:rPr lang="it-IT" sz="2400" dirty="0" err="1">
                <a:solidFill>
                  <a:srgbClr val="000090"/>
                </a:solidFill>
                <a:latin typeface="Calibri" panose="020F0502020204030204" pitchFamily="34" charset="0"/>
                <a:ea typeface="Calibri"/>
                <a:cs typeface="Calibri" panose="020F0502020204030204" pitchFamily="34" charset="0"/>
                <a:sym typeface="Calibri"/>
              </a:rPr>
              <a:t>knowledge</a:t>
            </a:r>
            <a:r>
              <a:rPr lang="it-IT" sz="2400" dirty="0">
                <a:solidFill>
                  <a:srgbClr val="000090"/>
                </a:solidFill>
                <a:latin typeface="Calibri" panose="020F0502020204030204" pitchFamily="34" charset="0"/>
                <a:ea typeface="Calibri"/>
                <a:cs typeface="Calibri" panose="020F0502020204030204" pitchFamily="34" charset="0"/>
                <a:sym typeface="Calibri"/>
              </a:rPr>
              <a:t> in the </a:t>
            </a:r>
            <a:r>
              <a:rPr lang="it-IT" sz="2400" dirty="0" err="1">
                <a:solidFill>
                  <a:srgbClr val="000090"/>
                </a:solidFill>
                <a:latin typeface="Calibri" panose="020F0502020204030204" pitchFamily="34" charset="0"/>
                <a:ea typeface="Calibri"/>
                <a:cs typeface="Calibri" panose="020F0502020204030204" pitchFamily="34" charset="0"/>
                <a:sym typeface="Calibri"/>
              </a:rPr>
              <a:t>Sciences</a:t>
            </a:r>
            <a:r>
              <a:rPr lang="it-IT" sz="2400" dirty="0">
                <a:solidFill>
                  <a:srgbClr val="000090"/>
                </a:solidFill>
                <a:latin typeface="Calibri" panose="020F0502020204030204" pitchFamily="34" charset="0"/>
                <a:ea typeface="Calibri"/>
                <a:cs typeface="Calibri" panose="020F0502020204030204" pitchFamily="34" charset="0"/>
                <a:sym typeface="Calibri"/>
              </a:rPr>
              <a:t> and </a:t>
            </a:r>
            <a:r>
              <a:rPr lang="it-IT" sz="2400" dirty="0" err="1">
                <a:solidFill>
                  <a:srgbClr val="000090"/>
                </a:solidFill>
                <a:latin typeface="Calibri" panose="020F0502020204030204" pitchFamily="34" charset="0"/>
                <a:ea typeface="Calibri"/>
                <a:cs typeface="Calibri" panose="020F0502020204030204" pitchFamily="34" charset="0"/>
                <a:sym typeface="Calibri"/>
              </a:rPr>
              <a:t>Humanities</a:t>
            </a:r>
            <a:r>
              <a:rPr lang="it-IT" sz="2400" dirty="0">
                <a:solidFill>
                  <a:srgbClr val="000090"/>
                </a:solidFill>
                <a:latin typeface="Calibri" panose="020F0502020204030204" pitchFamily="34" charset="0"/>
                <a:ea typeface="Calibri"/>
                <a:cs typeface="Calibri" panose="020F0502020204030204" pitchFamily="34" charset="0"/>
                <a:sym typeface="Calibri"/>
              </a:rPr>
              <a:t>.</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it-IT" sz="2400" i="1" dirty="0" err="1">
                <a:solidFill>
                  <a:srgbClr val="000090"/>
                </a:solidFill>
                <a:latin typeface="Calibri" panose="020F0502020204030204" pitchFamily="34" charset="0"/>
                <a:ea typeface="Calibri"/>
                <a:cs typeface="Calibri" panose="020F0502020204030204" pitchFamily="34" charset="0"/>
                <a:sym typeface="Calibri"/>
              </a:rPr>
              <a:t>https</a:t>
            </a:r>
            <a:r>
              <a:rPr lang="it-IT" sz="2400" i="1" dirty="0">
                <a:solidFill>
                  <a:srgbClr val="000090"/>
                </a:solidFill>
                <a:latin typeface="Calibri" panose="020F0502020204030204" pitchFamily="34" charset="0"/>
                <a:ea typeface="Calibri"/>
                <a:cs typeface="Calibri" panose="020F0502020204030204" pitchFamily="34" charset="0"/>
                <a:sym typeface="Calibri"/>
              </a:rPr>
              <a:t>://</a:t>
            </a:r>
            <a:r>
              <a:rPr lang="it-IT" sz="2400" i="1" dirty="0" err="1">
                <a:solidFill>
                  <a:srgbClr val="000090"/>
                </a:solidFill>
                <a:latin typeface="Calibri" panose="020F0502020204030204" pitchFamily="34" charset="0"/>
                <a:ea typeface="Calibri"/>
                <a:cs typeface="Calibri" panose="020F0502020204030204" pitchFamily="34" charset="0"/>
                <a:sym typeface="Calibri"/>
              </a:rPr>
              <a:t>openaccess.mpg.de</a:t>
            </a:r>
            <a:r>
              <a:rPr lang="it-IT" sz="2400" i="1" dirty="0">
                <a:solidFill>
                  <a:srgbClr val="000090"/>
                </a:solidFill>
                <a:latin typeface="Calibri" panose="020F0502020204030204" pitchFamily="34" charset="0"/>
                <a:ea typeface="Calibri"/>
                <a:cs typeface="Calibri" panose="020F0502020204030204" pitchFamily="34" charset="0"/>
                <a:sym typeface="Calibri"/>
              </a:rPr>
              <a:t>/67682/</a:t>
            </a:r>
            <a:r>
              <a:rPr lang="it-IT" sz="2400" i="1" dirty="0" err="1">
                <a:solidFill>
                  <a:srgbClr val="000090"/>
                </a:solidFill>
                <a:latin typeface="Calibri" panose="020F0502020204030204" pitchFamily="34" charset="0"/>
                <a:ea typeface="Calibri"/>
                <a:cs typeface="Calibri" panose="020F0502020204030204" pitchFamily="34" charset="0"/>
                <a:sym typeface="Calibri"/>
              </a:rPr>
              <a:t>BerlinDeclaration_it.pdf</a:t>
            </a:r>
            <a:endParaRPr lang="it-IT" sz="2400" i="1" dirty="0">
              <a:solidFill>
                <a:srgbClr val="000090"/>
              </a:solidFill>
              <a:latin typeface="Calibri" panose="020F0502020204030204" pitchFamily="34" charset="0"/>
              <a:ea typeface="Calibri"/>
              <a:cs typeface="Calibri" panose="020F0502020204030204" pitchFamily="34" charset="0"/>
              <a:sym typeface="Calibri"/>
            </a:endParaRPr>
          </a:p>
        </p:txBody>
      </p:sp>
      <p:pic>
        <p:nvPicPr>
          <p:cNvPr id="180" name="Google Shape;180;p14" descr="Open Access Collections – Atelier Ideas &amp; Research"/>
          <p:cNvPicPr preferRelativeResize="0"/>
          <p:nvPr/>
        </p:nvPicPr>
        <p:blipFill rotWithShape="1">
          <a:blip r:embed="rId3">
            <a:alphaModFix/>
          </a:blip>
          <a:srcRect/>
          <a:stretch/>
        </p:blipFill>
        <p:spPr>
          <a:xfrm>
            <a:off x="3341247" y="3594380"/>
            <a:ext cx="2708966" cy="1097400"/>
          </a:xfrm>
          <a:prstGeom prst="rect">
            <a:avLst/>
          </a:prstGeom>
          <a:noFill/>
          <a:ln>
            <a:noFill/>
          </a:ln>
        </p:spPr>
      </p:pic>
      <p:sp>
        <p:nvSpPr>
          <p:cNvPr id="2" name="Slide Number Placeholder 1">
            <a:extLst>
              <a:ext uri="{FF2B5EF4-FFF2-40B4-BE49-F238E27FC236}">
                <a16:creationId xmlns:a16="http://schemas.microsoft.com/office/drawing/2014/main" id="{86148FD0-C74A-084D-84FC-FC8DD5E5B6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z="2000" smtClean="0">
                <a:latin typeface="Calibri" panose="020F0502020204030204" pitchFamily="34" charset="0"/>
                <a:cs typeface="Calibri" panose="020F0502020204030204" pitchFamily="34" charset="0"/>
              </a:rPr>
              <a:t>18</a:t>
            </a:fld>
            <a:endParaRPr lang="en-GB" sz="2000">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txBox="1"/>
          <p:nvPr/>
        </p:nvSpPr>
        <p:spPr>
          <a:xfrm>
            <a:off x="325444" y="1438946"/>
            <a:ext cx="836135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0090"/>
                </a:solidFill>
                <a:latin typeface="Calibri"/>
                <a:ea typeface="Calibri"/>
                <a:cs typeface="Calibri"/>
                <a:sym typeface="Calibri"/>
              </a:rPr>
              <a:t>GREEN e GOLD Open access</a:t>
            </a:r>
            <a:endParaRPr sz="2400" dirty="0"/>
          </a:p>
        </p:txBody>
      </p:sp>
      <p:pic>
        <p:nvPicPr>
          <p:cNvPr id="186" name="Google Shape;186;p15"/>
          <p:cNvPicPr preferRelativeResize="0"/>
          <p:nvPr/>
        </p:nvPicPr>
        <p:blipFill rotWithShape="1">
          <a:blip r:embed="rId3">
            <a:alphaModFix/>
          </a:blip>
          <a:srcRect/>
          <a:stretch/>
        </p:blipFill>
        <p:spPr>
          <a:xfrm>
            <a:off x="5677456" y="1064528"/>
            <a:ext cx="1751487" cy="1030458"/>
          </a:xfrm>
          <a:prstGeom prst="rect">
            <a:avLst/>
          </a:prstGeom>
          <a:noFill/>
          <a:ln>
            <a:noFill/>
          </a:ln>
        </p:spPr>
      </p:pic>
      <p:sp>
        <p:nvSpPr>
          <p:cNvPr id="187" name="Google Shape;187;p15"/>
          <p:cNvSpPr txBox="1"/>
          <p:nvPr/>
        </p:nvSpPr>
        <p:spPr>
          <a:xfrm>
            <a:off x="337166" y="2332862"/>
            <a:ext cx="8623953"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rgbClr val="000090"/>
                </a:solidFill>
                <a:latin typeface="Calibri" panose="020F0502020204030204" pitchFamily="34" charset="0"/>
                <a:ea typeface="Calibri"/>
                <a:cs typeface="Calibri" panose="020F0502020204030204" pitchFamily="34" charset="0"/>
                <a:sym typeface="Calibri"/>
              </a:rPr>
              <a:t>GOLD: Gli autori pagano l’Editore. L’Editore rende l’articolo di libero accesso, ma chiede all’autore di apgare il costo della pubblicazione</a:t>
            </a:r>
          </a:p>
          <a:p>
            <a:pPr marL="0" marR="0" lvl="0" indent="0" algn="l" rtl="0">
              <a:spcBef>
                <a:spcPts val="0"/>
              </a:spcBef>
              <a:spcAft>
                <a:spcPts val="0"/>
              </a:spcAft>
              <a:buNone/>
            </a:pPr>
            <a:endParaRPr lang="it-IT" sz="240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a:solidFill>
                  <a:srgbClr val="000090"/>
                </a:solidFill>
                <a:latin typeface="Calibri" panose="020F0502020204030204" pitchFamily="34" charset="0"/>
                <a:ea typeface="Calibri"/>
                <a:cs typeface="Calibri" panose="020F0502020204030204" pitchFamily="34" charset="0"/>
                <a:sym typeface="Calibri"/>
              </a:rPr>
              <a:t>GREEN: Gli autori non pagano l’Editore. L’articolo messo in rete liberamente è la versione non formattata dall”Editore (il file in formato testo, salvato in formato pdf)</a:t>
            </a:r>
            <a:endParaRPr lang="it-IT" sz="240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it-IT" sz="240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a:solidFill>
                  <a:srgbClr val="000090"/>
                </a:solidFill>
                <a:latin typeface="Calibri" panose="020F0502020204030204" pitchFamily="34" charset="0"/>
                <a:ea typeface="Calibri"/>
                <a:cs typeface="Calibri" panose="020F0502020204030204" pitchFamily="34" charset="0"/>
                <a:sym typeface="Calibri"/>
              </a:rPr>
              <a:t>Esempio di portale Green Open Access</a:t>
            </a:r>
            <a:endParaRPr lang="it-IT" sz="2400">
              <a:latin typeface="Calibri" panose="020F0502020204030204" pitchFamily="34" charset="0"/>
              <a:cs typeface="Calibri" panose="020F0502020204030204" pitchFamily="34" charset="0"/>
            </a:endParaRPr>
          </a:p>
        </p:txBody>
      </p:sp>
      <p:pic>
        <p:nvPicPr>
          <p:cNvPr id="188" name="Google Shape;188;p15"/>
          <p:cNvPicPr preferRelativeResize="0"/>
          <p:nvPr/>
        </p:nvPicPr>
        <p:blipFill rotWithShape="1">
          <a:blip r:embed="rId4">
            <a:alphaModFix/>
          </a:blip>
          <a:srcRect/>
          <a:stretch/>
        </p:blipFill>
        <p:spPr>
          <a:xfrm>
            <a:off x="5677456" y="4896412"/>
            <a:ext cx="2069860" cy="965935"/>
          </a:xfrm>
          <a:prstGeom prst="rect">
            <a:avLst/>
          </a:prstGeom>
          <a:noFill/>
          <a:ln>
            <a:noFill/>
          </a:ln>
        </p:spPr>
      </p:pic>
      <p:sp>
        <p:nvSpPr>
          <p:cNvPr id="189" name="Google Shape;189;p15"/>
          <p:cNvSpPr/>
          <p:nvPr/>
        </p:nvSpPr>
        <p:spPr>
          <a:xfrm>
            <a:off x="5677456" y="5821933"/>
            <a:ext cx="309680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0090"/>
                </a:solidFill>
                <a:latin typeface="Calibri"/>
                <a:ea typeface="Calibri"/>
                <a:cs typeface="Calibri"/>
                <a:sym typeface="Calibri"/>
              </a:rPr>
              <a:t>https://</a:t>
            </a:r>
            <a:r>
              <a:rPr lang="en-GB" sz="2400" dirty="0" err="1">
                <a:solidFill>
                  <a:srgbClr val="000090"/>
                </a:solidFill>
                <a:latin typeface="Calibri"/>
                <a:ea typeface="Calibri"/>
                <a:cs typeface="Calibri"/>
                <a:sym typeface="Calibri"/>
              </a:rPr>
              <a:t>eartharxiv.org</a:t>
            </a:r>
            <a:r>
              <a:rPr lang="en-GB" sz="2400" dirty="0">
                <a:solidFill>
                  <a:srgbClr val="000090"/>
                </a:solidFill>
                <a:latin typeface="Calibri"/>
                <a:ea typeface="Calibri"/>
                <a:cs typeface="Calibri"/>
                <a:sym typeface="Calibri"/>
              </a:rPr>
              <a:t>/</a:t>
            </a:r>
            <a:endParaRPr sz="2400" dirty="0"/>
          </a:p>
        </p:txBody>
      </p:sp>
      <p:sp>
        <p:nvSpPr>
          <p:cNvPr id="2" name="Slide Number Placeholder 1">
            <a:extLst>
              <a:ext uri="{FF2B5EF4-FFF2-40B4-BE49-F238E27FC236}">
                <a16:creationId xmlns:a16="http://schemas.microsoft.com/office/drawing/2014/main" id="{11C7C322-2EFE-734A-AB5E-9448B06E1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692150" y="1618230"/>
            <a:ext cx="8064500"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80"/>
                </a:solidFill>
                <a:latin typeface="Calibri" panose="020F0502020204030204" pitchFamily="34" charset="0"/>
                <a:ea typeface="Calibri"/>
                <a:cs typeface="Calibri" panose="020F0502020204030204" pitchFamily="34" charset="0"/>
                <a:sym typeface="Calibri"/>
              </a:rPr>
              <a:t>Descrizione generale: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b="1" dirty="0">
              <a:solidFill>
                <a:srgbClr val="00008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00080"/>
                </a:solidFill>
                <a:latin typeface="Calibri" panose="020F0502020204030204" pitchFamily="34" charset="0"/>
                <a:ea typeface="Calibri"/>
                <a:cs typeface="Calibri" panose="020F0502020204030204" pitchFamily="34" charset="0"/>
                <a:sym typeface="Calibri"/>
              </a:rPr>
              <a:t>Il corso si prefigge di mettere in grado l’allievo di affrontare un lavoro geologico offshore da punto di vista dello studio e preparazione di ‘desktop reports’, di pianificare un’acquisizione dati in mare, di interpretare dati nel contesto della conoscenza generale dei processi strutturali e sedimentari attivi negli oceani, con particolare riguardo al ruolo dei fluidi.</a:t>
            </a:r>
            <a:endParaRPr lang="it-IT"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AC05081-6A2D-E44B-817D-58A41CBC2F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spTree>
    <p:extLst>
      <p:ext uri="{BB962C8B-B14F-4D97-AF65-F5344CB8AC3E}">
        <p14:creationId xmlns:p14="http://schemas.microsoft.com/office/powerpoint/2010/main" val="328187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p:nvPr/>
        </p:nvSpPr>
        <p:spPr>
          <a:xfrm>
            <a:off x="548641" y="1182624"/>
            <a:ext cx="8010144"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COME CONSULTARE LA LETTERATURA SCIENTIFCA</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457200" marR="0" lvl="0" indent="-457200" algn="l" rtl="0">
              <a:spcBef>
                <a:spcPts val="0"/>
              </a:spcBef>
              <a:spcAft>
                <a:spcPts val="0"/>
              </a:spcAft>
              <a:buClr>
                <a:srgbClr val="000090"/>
              </a:buClr>
              <a:buSzPts val="2400"/>
              <a:buFont typeface="Calibri"/>
              <a:buAutoNum type="arabicParenR"/>
            </a:pPr>
            <a:r>
              <a:rPr lang="it-IT" sz="2400" b="1" dirty="0">
                <a:solidFill>
                  <a:srgbClr val="000090"/>
                </a:solidFill>
                <a:latin typeface="Calibri"/>
                <a:ea typeface="Calibri"/>
                <a:cs typeface="Calibri"/>
                <a:sym typeface="Calibri"/>
              </a:rPr>
              <a:t>Si va nella pagina web della rivista</a:t>
            </a:r>
          </a:p>
          <a:p>
            <a:pPr marL="457200" marR="0" lvl="0" indent="-304800" algn="l" rtl="0">
              <a:spcBef>
                <a:spcPts val="0"/>
              </a:spcBef>
              <a:spcAft>
                <a:spcPts val="0"/>
              </a:spcAft>
              <a:buClr>
                <a:schemeClr val="dk1"/>
              </a:buClr>
              <a:buSzPts val="2400"/>
              <a:buFont typeface="Calibri"/>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Esempio</a:t>
            </a:r>
          </a:p>
          <a:p>
            <a:pPr marL="0" marR="0" lvl="0" indent="0" algn="l" rtl="0">
              <a:spcBef>
                <a:spcPts val="0"/>
              </a:spcBef>
              <a:spcAft>
                <a:spcPts val="0"/>
              </a:spcAft>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Marine </a:t>
            </a:r>
            <a:r>
              <a:rPr lang="it-IT" sz="2400" dirty="0" err="1">
                <a:solidFill>
                  <a:srgbClr val="000090"/>
                </a:solidFill>
                <a:latin typeface="Calibri"/>
                <a:ea typeface="Calibri"/>
                <a:cs typeface="Calibri"/>
                <a:sym typeface="Calibri"/>
              </a:rPr>
              <a:t>Geology</a:t>
            </a:r>
            <a:r>
              <a:rPr lang="it-IT" sz="2400" dirty="0">
                <a:solidFill>
                  <a:srgbClr val="000090"/>
                </a:solidFill>
                <a:latin typeface="Calibri"/>
                <a:ea typeface="Calibri"/>
                <a:cs typeface="Calibri"/>
                <a:sym typeface="Calibri"/>
              </a:rPr>
              <a:t> (</a:t>
            </a:r>
            <a:r>
              <a:rPr lang="it-IT" sz="2400" dirty="0" err="1">
                <a:solidFill>
                  <a:srgbClr val="000090"/>
                </a:solidFill>
                <a:latin typeface="Calibri"/>
                <a:ea typeface="Calibri"/>
                <a:cs typeface="Calibri"/>
                <a:sym typeface="Calibri"/>
              </a:rPr>
              <a:t>Elsevier</a:t>
            </a:r>
            <a:r>
              <a:rPr lang="it-IT" sz="2400" dirty="0">
                <a:solidFill>
                  <a:srgbClr val="000090"/>
                </a:solidFill>
                <a:latin typeface="Calibri"/>
                <a:ea typeface="Calibri"/>
                <a:cs typeface="Calibri"/>
                <a:sym typeface="Calibri"/>
              </a:rPr>
              <a:t>)</a:t>
            </a:r>
            <a:endParaRPr lang="it-IT" dirty="0"/>
          </a:p>
          <a:p>
            <a:pPr marL="0" marR="0" lvl="0" indent="0" algn="l" rtl="0">
              <a:spcBef>
                <a:spcPts val="0"/>
              </a:spcBef>
              <a:spcAft>
                <a:spcPts val="0"/>
              </a:spcAft>
              <a:buNone/>
            </a:pPr>
            <a:r>
              <a:rPr lang="it-IT" sz="2400" u="sng" dirty="0">
                <a:solidFill>
                  <a:srgbClr val="00009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https://www.journals.elsevier.com/marine-geology</a:t>
            </a: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Un utente privato (senza abbonamento) può accedere al titolo e ‘</a:t>
            </a:r>
            <a:r>
              <a:rPr lang="it-IT" sz="2400" dirty="0" err="1">
                <a:solidFill>
                  <a:srgbClr val="000090"/>
                </a:solidFill>
                <a:latin typeface="Calibri"/>
                <a:ea typeface="Calibri"/>
                <a:cs typeface="Calibri"/>
                <a:sym typeface="Calibri"/>
              </a:rPr>
              <a:t>Abstract</a:t>
            </a:r>
            <a:r>
              <a:rPr lang="it-IT" sz="2400" dirty="0">
                <a:solidFill>
                  <a:srgbClr val="000090"/>
                </a:solidFill>
                <a:latin typeface="Calibri"/>
                <a:ea typeface="Calibri"/>
                <a:cs typeface="Calibri"/>
                <a:sym typeface="Calibri"/>
              </a:rPr>
              <a:t>’ ma non al contenuto, a meno che sia pubblicato in forma Open Access.</a:t>
            </a:r>
            <a:endParaRPr lang="it-IT" dirty="0"/>
          </a:p>
        </p:txBody>
      </p:sp>
      <p:pic>
        <p:nvPicPr>
          <p:cNvPr id="195" name="Google Shape;195;p16" descr="View Articles published in Marine Geology"/>
          <p:cNvPicPr preferRelativeResize="0"/>
          <p:nvPr/>
        </p:nvPicPr>
        <p:blipFill rotWithShape="1">
          <a:blip r:embed="rId4">
            <a:alphaModFix/>
          </a:blip>
          <a:srcRect/>
          <a:stretch/>
        </p:blipFill>
        <p:spPr>
          <a:xfrm>
            <a:off x="7336588" y="2413000"/>
            <a:ext cx="1524000" cy="2032000"/>
          </a:xfrm>
          <a:prstGeom prst="rect">
            <a:avLst/>
          </a:prstGeom>
          <a:noFill/>
          <a:ln>
            <a:noFill/>
          </a:ln>
        </p:spPr>
      </p:pic>
      <p:sp>
        <p:nvSpPr>
          <p:cNvPr id="196" name="Google Shape;196;p16" descr="Elsevier Non Solus tre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7" name="Google Shape;197;p16" descr="Elsevier - Wikipedia"/>
          <p:cNvPicPr preferRelativeResize="0"/>
          <p:nvPr/>
        </p:nvPicPr>
        <p:blipFill rotWithShape="1">
          <a:blip r:embed="rId5">
            <a:alphaModFix/>
          </a:blip>
          <a:srcRect/>
          <a:stretch/>
        </p:blipFill>
        <p:spPr>
          <a:xfrm>
            <a:off x="6027992" y="2890784"/>
            <a:ext cx="785836" cy="864420"/>
          </a:xfrm>
          <a:prstGeom prst="rect">
            <a:avLst/>
          </a:prstGeom>
          <a:noFill/>
          <a:ln>
            <a:noFill/>
          </a:ln>
        </p:spPr>
      </p:pic>
      <p:sp>
        <p:nvSpPr>
          <p:cNvPr id="2" name="Slide Number Placeholder 1">
            <a:extLst>
              <a:ext uri="{FF2B5EF4-FFF2-40B4-BE49-F238E27FC236}">
                <a16:creationId xmlns:a16="http://schemas.microsoft.com/office/drawing/2014/main" id="{B9028B86-E0B3-4042-9C6C-E520EE26DF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p:nvPr/>
        </p:nvSpPr>
        <p:spPr>
          <a:xfrm>
            <a:off x="579120" y="877824"/>
            <a:ext cx="8595359"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COME CONSULTARE LA LETTERATURA SCIENTIFCA</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R="0" lvl="0" algn="l" rtl="0">
              <a:spcBef>
                <a:spcPts val="0"/>
              </a:spcBef>
              <a:spcAft>
                <a:spcPts val="0"/>
              </a:spcAft>
              <a:buClr>
                <a:srgbClr val="000090"/>
              </a:buClr>
              <a:buSzPts val="2400"/>
            </a:pPr>
            <a:r>
              <a:rPr lang="it-IT" sz="2400" b="1" dirty="0">
                <a:solidFill>
                  <a:srgbClr val="000090"/>
                </a:solidFill>
                <a:latin typeface="Calibri"/>
                <a:ea typeface="Calibri"/>
                <a:cs typeface="Calibri"/>
                <a:sym typeface="Calibri"/>
              </a:rPr>
              <a:t>Si accede ai due principali cataloghi di pubblicazioni scientifiche (privati)</a:t>
            </a:r>
            <a:endParaRPr lang="it-IT" dirty="0"/>
          </a:p>
          <a:p>
            <a:pPr marL="914400" marR="0" lvl="2" indent="0" algn="l" rtl="0">
              <a:spcBef>
                <a:spcPts val="0"/>
              </a:spcBef>
              <a:spcAft>
                <a:spcPts val="0"/>
              </a:spcAft>
              <a:buNone/>
            </a:pPr>
            <a:endParaRPr lang="it-IT" sz="2400" b="1" i="0" u="none" strike="noStrike" cap="none" dirty="0">
              <a:solidFill>
                <a:srgbClr val="000090"/>
              </a:solidFill>
              <a:latin typeface="Calibri"/>
              <a:ea typeface="Calibri"/>
              <a:cs typeface="Calibri"/>
              <a:sym typeface="Calibri"/>
            </a:endParaRPr>
          </a:p>
          <a:p>
            <a:pPr marL="914400" marR="0" lvl="2" indent="0" algn="l" rtl="0">
              <a:spcBef>
                <a:spcPts val="0"/>
              </a:spcBef>
              <a:spcAft>
                <a:spcPts val="0"/>
              </a:spcAft>
              <a:buNone/>
            </a:pPr>
            <a:r>
              <a:rPr lang="it-IT" sz="2400" b="1" i="0" u="none" strike="noStrike" cap="none" dirty="0">
                <a:solidFill>
                  <a:srgbClr val="000090"/>
                </a:solidFill>
                <a:latin typeface="Calibri"/>
                <a:ea typeface="Calibri"/>
                <a:cs typeface="Calibri"/>
                <a:sym typeface="Calibri"/>
              </a:rPr>
              <a:t>SCOPUS	</a:t>
            </a:r>
            <a:r>
              <a:rPr lang="it-IT" sz="2400" b="0" i="0" u="none" strike="noStrike" cap="none" dirty="0" err="1">
                <a:solidFill>
                  <a:srgbClr val="000090"/>
                </a:solidFill>
                <a:latin typeface="Calibri"/>
                <a:ea typeface="Calibri"/>
                <a:cs typeface="Calibri"/>
                <a:sym typeface="Calibri"/>
              </a:rPr>
              <a:t>https</a:t>
            </a:r>
            <a:r>
              <a:rPr lang="it-IT" sz="2400" b="0" i="0" u="none" strike="noStrike" cap="none" dirty="0">
                <a:solidFill>
                  <a:srgbClr val="000090"/>
                </a:solidFill>
                <a:latin typeface="Calibri"/>
                <a:ea typeface="Calibri"/>
                <a:cs typeface="Calibri"/>
                <a:sym typeface="Calibri"/>
              </a:rPr>
              <a:t>://</a:t>
            </a:r>
            <a:r>
              <a:rPr lang="it-IT" sz="2400" b="0" i="0" u="none" strike="noStrike" cap="none" dirty="0" err="1">
                <a:solidFill>
                  <a:srgbClr val="000090"/>
                </a:solidFill>
                <a:latin typeface="Calibri"/>
                <a:ea typeface="Calibri"/>
                <a:cs typeface="Calibri"/>
                <a:sym typeface="Calibri"/>
              </a:rPr>
              <a:t>www.scopus.com</a:t>
            </a:r>
            <a:r>
              <a:rPr lang="it-IT" sz="2400" b="0" i="0" u="none" strike="noStrike" cap="none" dirty="0">
                <a:solidFill>
                  <a:srgbClr val="000090"/>
                </a:solidFill>
                <a:latin typeface="Calibri"/>
                <a:ea typeface="Calibri"/>
                <a:cs typeface="Calibri"/>
                <a:sym typeface="Calibri"/>
              </a:rPr>
              <a:t>/</a:t>
            </a:r>
            <a:endParaRPr lang="it-IT" dirty="0"/>
          </a:p>
          <a:p>
            <a:pPr marL="914400" marR="0" lvl="2" indent="0" algn="l" rtl="0">
              <a:spcBef>
                <a:spcPts val="0"/>
              </a:spcBef>
              <a:spcAft>
                <a:spcPts val="0"/>
              </a:spcAft>
              <a:buNone/>
            </a:pPr>
            <a:endParaRPr lang="it-IT" sz="2400" b="1" i="0" u="none" strike="noStrike" cap="none" dirty="0">
              <a:solidFill>
                <a:srgbClr val="000090"/>
              </a:solidFill>
              <a:latin typeface="Calibri"/>
              <a:ea typeface="Calibri"/>
              <a:cs typeface="Calibri"/>
              <a:sym typeface="Calibri"/>
            </a:endParaRPr>
          </a:p>
          <a:p>
            <a:pPr marL="914400" marR="0" lvl="2" indent="0" algn="l" rtl="0">
              <a:spcBef>
                <a:spcPts val="0"/>
              </a:spcBef>
              <a:spcAft>
                <a:spcPts val="0"/>
              </a:spcAft>
              <a:buNone/>
            </a:pPr>
            <a:endParaRPr lang="it-IT" sz="2400" b="1" i="0" u="none" strike="noStrike" cap="none" dirty="0">
              <a:solidFill>
                <a:srgbClr val="000090"/>
              </a:solidFill>
              <a:latin typeface="Calibri"/>
              <a:ea typeface="Calibri"/>
              <a:cs typeface="Calibri"/>
              <a:sym typeface="Calibri"/>
            </a:endParaRPr>
          </a:p>
          <a:p>
            <a:pPr marL="914400" marR="0" lvl="2" indent="0" algn="l" rtl="0">
              <a:spcBef>
                <a:spcPts val="0"/>
              </a:spcBef>
              <a:spcAft>
                <a:spcPts val="0"/>
              </a:spcAft>
              <a:buNone/>
            </a:pPr>
            <a:r>
              <a:rPr lang="it-IT" sz="2400" b="1" i="0" u="none" strike="noStrike" cap="none" dirty="0">
                <a:solidFill>
                  <a:srgbClr val="000090"/>
                </a:solidFill>
                <a:latin typeface="Calibri"/>
                <a:ea typeface="Calibri"/>
                <a:cs typeface="Calibri"/>
                <a:sym typeface="Calibri"/>
              </a:rPr>
              <a:t>ISI WEB OF SCIENCE 	</a:t>
            </a:r>
            <a:r>
              <a:rPr lang="it-IT" sz="2400" b="0" i="0" u="none" strike="noStrike" cap="none" dirty="0" err="1">
                <a:solidFill>
                  <a:srgbClr val="000090"/>
                </a:solidFill>
                <a:latin typeface="Calibri"/>
                <a:ea typeface="Calibri"/>
                <a:cs typeface="Calibri"/>
                <a:sym typeface="Calibri"/>
              </a:rPr>
              <a:t>https</a:t>
            </a:r>
            <a:r>
              <a:rPr lang="it-IT" sz="2400" b="0" i="0" u="none" strike="noStrike" cap="none" dirty="0">
                <a:solidFill>
                  <a:srgbClr val="000090"/>
                </a:solidFill>
                <a:latin typeface="Calibri"/>
                <a:ea typeface="Calibri"/>
                <a:cs typeface="Calibri"/>
                <a:sym typeface="Calibri"/>
              </a:rPr>
              <a:t>://</a:t>
            </a:r>
            <a:r>
              <a:rPr lang="it-IT" sz="2400" b="0" i="0" u="none" strike="noStrike" cap="none" dirty="0" err="1">
                <a:solidFill>
                  <a:srgbClr val="000090"/>
                </a:solidFill>
                <a:latin typeface="Calibri"/>
                <a:ea typeface="Calibri"/>
                <a:cs typeface="Calibri"/>
                <a:sym typeface="Calibri"/>
              </a:rPr>
              <a:t>apps.webofknowledge.com</a:t>
            </a:r>
            <a:r>
              <a:rPr lang="it-IT" sz="2400" b="0" i="0" u="none" strike="noStrike" cap="none" dirty="0">
                <a:solidFill>
                  <a:srgbClr val="000090"/>
                </a:solidFill>
                <a:latin typeface="Calibri"/>
                <a:ea typeface="Calibri"/>
                <a:cs typeface="Calibri"/>
                <a:sym typeface="Calibri"/>
              </a:rPr>
              <a:t>/</a:t>
            </a:r>
            <a:endParaRPr lang="it-IT" dirty="0"/>
          </a:p>
          <a:p>
            <a:pPr marL="457200" marR="0" lvl="0" indent="-304800" algn="l" rtl="0">
              <a:spcBef>
                <a:spcPts val="0"/>
              </a:spcBef>
              <a:spcAft>
                <a:spcPts val="0"/>
              </a:spcAft>
              <a:buClr>
                <a:schemeClr val="dk1"/>
              </a:buClr>
              <a:buSzPts val="2400"/>
              <a:buFont typeface="Calibri"/>
              <a:buNone/>
            </a:pPr>
            <a:endParaRPr lang="it-IT" sz="2400" dirty="0">
              <a:solidFill>
                <a:srgbClr val="000090"/>
              </a:solidFill>
              <a:latin typeface="Calibri"/>
              <a:ea typeface="Calibri"/>
              <a:cs typeface="Calibri"/>
              <a:sym typeface="Calibri"/>
            </a:endParaRPr>
          </a:p>
        </p:txBody>
      </p:sp>
      <p:sp>
        <p:nvSpPr>
          <p:cNvPr id="203" name="Google Shape;203;p17" descr="Elsevier Non Solus tre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7" descr="Clarivate Analytics"/>
          <p:cNvSpPr/>
          <p:nvPr/>
        </p:nvSpPr>
        <p:spPr>
          <a:xfrm>
            <a:off x="4572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5" name="Google Shape;205;p17" descr="Elsevier - Wikipedia"/>
          <p:cNvPicPr preferRelativeResize="0"/>
          <p:nvPr/>
        </p:nvPicPr>
        <p:blipFill rotWithShape="1">
          <a:blip r:embed="rId3">
            <a:alphaModFix/>
          </a:blip>
          <a:srcRect/>
          <a:stretch/>
        </p:blipFill>
        <p:spPr>
          <a:xfrm>
            <a:off x="485697" y="2566117"/>
            <a:ext cx="785836" cy="864420"/>
          </a:xfrm>
          <a:prstGeom prst="rect">
            <a:avLst/>
          </a:prstGeom>
          <a:noFill/>
          <a:ln>
            <a:noFill/>
          </a:ln>
        </p:spPr>
      </p:pic>
      <p:pic>
        <p:nvPicPr>
          <p:cNvPr id="206" name="Google Shape;206;p17"/>
          <p:cNvPicPr preferRelativeResize="0"/>
          <p:nvPr/>
        </p:nvPicPr>
        <p:blipFill rotWithShape="1">
          <a:blip r:embed="rId4">
            <a:alphaModFix/>
          </a:blip>
          <a:srcRect/>
          <a:stretch/>
        </p:blipFill>
        <p:spPr>
          <a:xfrm>
            <a:off x="274321" y="3649238"/>
            <a:ext cx="1208587" cy="864420"/>
          </a:xfrm>
          <a:prstGeom prst="rect">
            <a:avLst/>
          </a:prstGeom>
          <a:noFill/>
          <a:ln>
            <a:noFill/>
          </a:ln>
        </p:spPr>
      </p:pic>
      <p:sp>
        <p:nvSpPr>
          <p:cNvPr id="207" name="Google Shape;207;p17"/>
          <p:cNvSpPr txBox="1"/>
          <p:nvPr/>
        </p:nvSpPr>
        <p:spPr>
          <a:xfrm>
            <a:off x="2040332" y="4603604"/>
            <a:ext cx="53681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0090"/>
                </a:solidFill>
                <a:latin typeface="Calibri"/>
                <a:ea typeface="Calibri"/>
                <a:cs typeface="Calibri"/>
                <a:sym typeface="Calibri"/>
              </a:rPr>
              <a:t>Per accedere al catalogo bisogna avere l’abbonamento</a:t>
            </a:r>
            <a:endParaRPr sz="1800">
              <a:solidFill>
                <a:srgbClr val="000090"/>
              </a:solidFill>
              <a:latin typeface="Calibri"/>
              <a:ea typeface="Calibri"/>
              <a:cs typeface="Calibri"/>
              <a:sym typeface="Calibri"/>
            </a:endParaRPr>
          </a:p>
        </p:txBody>
      </p:sp>
      <p:sp>
        <p:nvSpPr>
          <p:cNvPr id="208" name="Google Shape;208;p17"/>
          <p:cNvSpPr/>
          <p:nvPr/>
        </p:nvSpPr>
        <p:spPr>
          <a:xfrm>
            <a:off x="3151163" y="5381075"/>
            <a:ext cx="48220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0090"/>
                </a:solidFill>
                <a:latin typeface="Calibri"/>
                <a:ea typeface="Calibri"/>
                <a:cs typeface="Calibri"/>
                <a:sym typeface="Calibri"/>
              </a:rPr>
              <a:t>https://</a:t>
            </a:r>
            <a:r>
              <a:rPr lang="en-GB" sz="2400" dirty="0" err="1">
                <a:solidFill>
                  <a:srgbClr val="000090"/>
                </a:solidFill>
                <a:latin typeface="Calibri"/>
                <a:ea typeface="Calibri"/>
                <a:cs typeface="Calibri"/>
                <a:sym typeface="Calibri"/>
              </a:rPr>
              <a:t>scholar.google.com</a:t>
            </a:r>
            <a:r>
              <a:rPr lang="en-GB" sz="2400" dirty="0">
                <a:solidFill>
                  <a:srgbClr val="000090"/>
                </a:solidFill>
                <a:latin typeface="Calibri"/>
                <a:ea typeface="Calibri"/>
                <a:cs typeface="Calibri"/>
                <a:sym typeface="Calibri"/>
              </a:rPr>
              <a:t>/</a:t>
            </a:r>
            <a:endParaRPr dirty="0"/>
          </a:p>
        </p:txBody>
      </p:sp>
      <p:pic>
        <p:nvPicPr>
          <p:cNvPr id="209" name="Google Shape;209;p17"/>
          <p:cNvPicPr preferRelativeResize="0"/>
          <p:nvPr/>
        </p:nvPicPr>
        <p:blipFill rotWithShape="1">
          <a:blip r:embed="rId5">
            <a:alphaModFix/>
          </a:blip>
          <a:srcRect/>
          <a:stretch/>
        </p:blipFill>
        <p:spPr>
          <a:xfrm>
            <a:off x="579120" y="5446960"/>
            <a:ext cx="2266950" cy="380800"/>
          </a:xfrm>
          <a:prstGeom prst="rect">
            <a:avLst/>
          </a:prstGeom>
          <a:noFill/>
          <a:ln>
            <a:noFill/>
          </a:ln>
        </p:spPr>
      </p:pic>
      <p:sp>
        <p:nvSpPr>
          <p:cNvPr id="210" name="Google Shape;210;p17"/>
          <p:cNvSpPr txBox="1"/>
          <p:nvPr/>
        </p:nvSpPr>
        <p:spPr>
          <a:xfrm>
            <a:off x="3151163" y="5900365"/>
            <a:ext cx="7259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0090"/>
                </a:solidFill>
                <a:latin typeface="Calibri"/>
                <a:ea typeface="Calibri"/>
                <a:cs typeface="Calibri"/>
                <a:sym typeface="Calibri"/>
              </a:rPr>
              <a:t>libero</a:t>
            </a:r>
            <a:endParaRPr/>
          </a:p>
        </p:txBody>
      </p:sp>
      <p:sp>
        <p:nvSpPr>
          <p:cNvPr id="2" name="Slide Number Placeholder 1">
            <a:extLst>
              <a:ext uri="{FF2B5EF4-FFF2-40B4-BE49-F238E27FC236}">
                <a16:creationId xmlns:a16="http://schemas.microsoft.com/office/drawing/2014/main" id="{96041CF3-E7E3-394C-902C-DAC7B32157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p:nvPr/>
        </p:nvSpPr>
        <p:spPr>
          <a:xfrm>
            <a:off x="274320" y="1626106"/>
            <a:ext cx="8595359"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000090"/>
                </a:solidFill>
                <a:latin typeface="Calibri" panose="020F0502020204030204" pitchFamily="34" charset="0"/>
                <a:ea typeface="Calibri"/>
                <a:cs typeface="Calibri" panose="020F0502020204030204" pitchFamily="34" charset="0"/>
                <a:sym typeface="Calibri"/>
              </a:rPr>
              <a:t>L’UNIVERSITÀ VI GARANTISCE L’ACCESSO A SCOPUS E WEB OF SCIENCE, E ALLA PRINCIPALI RIVISTE NEL CAMPO DELLE SCIENZE DELLA TERRA</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2400" b="1" dirty="0" err="1">
                <a:solidFill>
                  <a:srgbClr val="000090"/>
                </a:solidFill>
                <a:latin typeface="Calibri" panose="020F0502020204030204" pitchFamily="34" charset="0"/>
                <a:ea typeface="Calibri"/>
                <a:cs typeface="Calibri" panose="020F0502020204030204" pitchFamily="34" charset="0"/>
                <a:sym typeface="Calibri"/>
              </a:rPr>
              <a:t>tramite</a:t>
            </a:r>
            <a:r>
              <a:rPr lang="en-GB" sz="2400" b="1" dirty="0">
                <a:solidFill>
                  <a:srgbClr val="000090"/>
                </a:solidFill>
                <a:latin typeface="Calibri" panose="020F0502020204030204" pitchFamily="34" charset="0"/>
                <a:ea typeface="Calibri"/>
                <a:cs typeface="Calibri" panose="020F0502020204030204" pitchFamily="34" charset="0"/>
                <a:sym typeface="Calibri"/>
              </a:rPr>
              <a:t> </a:t>
            </a:r>
            <a:r>
              <a:rPr lang="en-GB" sz="2400" b="1" dirty="0" err="1">
                <a:solidFill>
                  <a:srgbClr val="000090"/>
                </a:solidFill>
                <a:latin typeface="Calibri" panose="020F0502020204030204" pitchFamily="34" charset="0"/>
                <a:ea typeface="Calibri"/>
                <a:cs typeface="Calibri" panose="020F0502020204030204" pitchFamily="34" charset="0"/>
                <a:sym typeface="Calibri"/>
              </a:rPr>
              <a:t>il</a:t>
            </a:r>
            <a:r>
              <a:rPr lang="en-GB" sz="2400" b="1" dirty="0">
                <a:solidFill>
                  <a:srgbClr val="000090"/>
                </a:solidFill>
                <a:latin typeface="Calibri" panose="020F0502020204030204" pitchFamily="34" charset="0"/>
                <a:ea typeface="Calibri"/>
                <a:cs typeface="Calibri" panose="020F0502020204030204" pitchFamily="34" charset="0"/>
                <a:sym typeface="Calibri"/>
              </a:rPr>
              <a:t> </a:t>
            </a:r>
            <a:r>
              <a:rPr lang="en-GB" sz="2400" b="1" dirty="0" err="1">
                <a:solidFill>
                  <a:srgbClr val="000090"/>
                </a:solidFill>
                <a:latin typeface="Calibri" panose="020F0502020204030204" pitchFamily="34" charset="0"/>
                <a:ea typeface="Calibri"/>
                <a:cs typeface="Calibri" panose="020F0502020204030204" pitchFamily="34" charset="0"/>
                <a:sym typeface="Calibri"/>
              </a:rPr>
              <a:t>servizio</a:t>
            </a:r>
            <a:r>
              <a:rPr lang="en-GB" sz="2400" b="1" dirty="0">
                <a:solidFill>
                  <a:srgbClr val="000090"/>
                </a:solidFill>
                <a:latin typeface="Calibri" panose="020F0502020204030204" pitchFamily="34" charset="0"/>
                <a:ea typeface="Calibri"/>
                <a:cs typeface="Calibri" panose="020F0502020204030204" pitchFamily="34" charset="0"/>
                <a:sym typeface="Calibri"/>
              </a:rPr>
              <a:t> di </a:t>
            </a:r>
            <a:r>
              <a:rPr lang="en-GB" sz="2400" b="1" dirty="0" err="1">
                <a:solidFill>
                  <a:srgbClr val="000090"/>
                </a:solidFill>
                <a:latin typeface="Calibri" panose="020F0502020204030204" pitchFamily="34" charset="0"/>
                <a:ea typeface="Calibri"/>
                <a:cs typeface="Calibri" panose="020F0502020204030204" pitchFamily="34" charset="0"/>
                <a:sym typeface="Calibri"/>
              </a:rPr>
              <a:t>biblioteca</a:t>
            </a: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2400" b="1"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GB" sz="2400" b="1" dirty="0">
                <a:solidFill>
                  <a:srgbClr val="000090"/>
                </a:solidFill>
                <a:latin typeface="Calibri" panose="020F0502020204030204" pitchFamily="34" charset="0"/>
                <a:ea typeface="Calibri"/>
                <a:cs typeface="Calibri" panose="020F0502020204030204" pitchFamily="34" charset="0"/>
                <a:sym typeface="Calibri"/>
              </a:rPr>
              <a:t>https://</a:t>
            </a:r>
            <a:r>
              <a:rPr lang="en-GB" sz="2400" b="1" dirty="0" err="1">
                <a:solidFill>
                  <a:srgbClr val="000090"/>
                </a:solidFill>
                <a:latin typeface="Calibri" panose="020F0502020204030204" pitchFamily="34" charset="0"/>
                <a:ea typeface="Calibri"/>
                <a:cs typeface="Calibri" panose="020F0502020204030204" pitchFamily="34" charset="0"/>
                <a:sym typeface="Calibri"/>
              </a:rPr>
              <a:t>www.biblio.units.it</a:t>
            </a:r>
            <a:r>
              <a:rPr lang="en-GB" sz="2400" b="1" dirty="0">
                <a:solidFill>
                  <a:srgbClr val="000090"/>
                </a:solidFill>
                <a:latin typeface="Calibri" panose="020F0502020204030204" pitchFamily="34" charset="0"/>
                <a:ea typeface="Calibri"/>
                <a:cs typeface="Calibri" panose="020F0502020204030204" pitchFamily="34" charset="0"/>
                <a:sym typeface="Calibri"/>
              </a:rPr>
              <a:t>/</a:t>
            </a:r>
            <a:endParaRPr dirty="0">
              <a:latin typeface="Calibri" panose="020F0502020204030204" pitchFamily="34" charset="0"/>
              <a:cs typeface="Calibri" panose="020F0502020204030204" pitchFamily="34" charset="0"/>
            </a:endParaRPr>
          </a:p>
        </p:txBody>
      </p:sp>
      <p:sp>
        <p:nvSpPr>
          <p:cNvPr id="216" name="Google Shape;216;p18" descr="Elsevier Non Solus tre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8" descr="Clarivate Analytics"/>
          <p:cNvSpPr/>
          <p:nvPr/>
        </p:nvSpPr>
        <p:spPr>
          <a:xfrm>
            <a:off x="4572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6CA1D04E-8BBE-894F-AF74-1B0642AAD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sp>
        <p:nvSpPr>
          <p:cNvPr id="3" name="TextBox 2">
            <a:extLst>
              <a:ext uri="{FF2B5EF4-FFF2-40B4-BE49-F238E27FC236}">
                <a16:creationId xmlns:a16="http://schemas.microsoft.com/office/drawing/2014/main" id="{8EF9B10C-CF5A-5D43-B320-E8BC3607B4E9}"/>
              </a:ext>
            </a:extLst>
          </p:cNvPr>
          <p:cNvSpPr txBox="1"/>
          <p:nvPr/>
        </p:nvSpPr>
        <p:spPr>
          <a:xfrm>
            <a:off x="511396" y="859641"/>
            <a:ext cx="6785832" cy="461665"/>
          </a:xfrm>
          <a:prstGeom prst="rect">
            <a:avLst/>
          </a:prstGeom>
          <a:noFill/>
        </p:spPr>
        <p:txBody>
          <a:bodyPr wrap="none" rtlCol="0">
            <a:spAutoFit/>
          </a:bodyPr>
          <a:lstStyle/>
          <a:p>
            <a:pPr lvl="0"/>
            <a:r>
              <a:rPr lang="en-GB" sz="2400" dirty="0">
                <a:solidFill>
                  <a:srgbClr val="000090"/>
                </a:solidFill>
                <a:latin typeface="Calibri" panose="020F0502020204030204" pitchFamily="34" charset="0"/>
                <a:ea typeface="Calibri"/>
                <a:cs typeface="Calibri" panose="020F0502020204030204" pitchFamily="34" charset="0"/>
                <a:sym typeface="Calibri"/>
              </a:rPr>
              <a:t>Accesso </a:t>
            </a:r>
            <a:r>
              <a:rPr lang="en-GB" sz="2400" dirty="0" err="1">
                <a:solidFill>
                  <a:srgbClr val="000090"/>
                </a:solidFill>
                <a:latin typeface="Calibri" panose="020F0502020204030204" pitchFamily="34" charset="0"/>
                <a:ea typeface="Calibri"/>
                <a:cs typeface="Calibri" panose="020F0502020204030204" pitchFamily="34" charset="0"/>
                <a:sym typeface="Calibri"/>
              </a:rPr>
              <a:t>risorse</a:t>
            </a:r>
            <a:r>
              <a:rPr lang="en-GB" sz="2400" dirty="0">
                <a:solidFill>
                  <a:srgbClr val="000090"/>
                </a:solidFill>
                <a:latin typeface="Calibri" panose="020F0502020204030204" pitchFamily="34" charset="0"/>
                <a:ea typeface="Calibri"/>
                <a:cs typeface="Calibri" panose="020F0502020204030204" pitchFamily="34" charset="0"/>
                <a:sym typeface="Calibri"/>
              </a:rPr>
              <a:t> online </a:t>
            </a:r>
            <a:r>
              <a:rPr lang="en-GB" sz="2400" dirty="0" err="1">
                <a:solidFill>
                  <a:srgbClr val="000090"/>
                </a:solidFill>
                <a:latin typeface="Calibri" panose="020F0502020204030204" pitchFamily="34" charset="0"/>
                <a:ea typeface="Calibri"/>
                <a:cs typeface="Calibri" panose="020F0502020204030204" pitchFamily="34" charset="0"/>
                <a:sym typeface="Calibri"/>
              </a:rPr>
              <a:t>della</a:t>
            </a:r>
            <a:r>
              <a:rPr lang="en-GB" sz="2400" dirty="0">
                <a:solidFill>
                  <a:srgbClr val="000090"/>
                </a:solidFill>
                <a:latin typeface="Calibri" panose="020F0502020204030204" pitchFamily="34" charset="0"/>
                <a:ea typeface="Calibri"/>
                <a:cs typeface="Calibri" panose="020F0502020204030204" pitchFamily="34" charset="0"/>
                <a:sym typeface="Calibri"/>
              </a:rPr>
              <a:t> </a:t>
            </a:r>
            <a:r>
              <a:rPr lang="en-GB" sz="2400" dirty="0" err="1">
                <a:solidFill>
                  <a:srgbClr val="000090"/>
                </a:solidFill>
                <a:latin typeface="Calibri" panose="020F0502020204030204" pitchFamily="34" charset="0"/>
                <a:ea typeface="Calibri"/>
                <a:cs typeface="Calibri" panose="020F0502020204030204" pitchFamily="34" charset="0"/>
                <a:sym typeface="Calibri"/>
              </a:rPr>
              <a:t>biblioteca</a:t>
            </a:r>
            <a:r>
              <a:rPr lang="en-GB" sz="2400" dirty="0">
                <a:solidFill>
                  <a:srgbClr val="000090"/>
                </a:solidFill>
                <a:latin typeface="Calibri" panose="020F0502020204030204" pitchFamily="34" charset="0"/>
                <a:ea typeface="Calibri"/>
                <a:cs typeface="Calibri" panose="020F0502020204030204" pitchFamily="34" charset="0"/>
                <a:sym typeface="Calibri"/>
              </a:rPr>
              <a:t> </a:t>
            </a:r>
            <a:r>
              <a:rPr lang="en-GB" sz="2400" dirty="0" err="1">
                <a:solidFill>
                  <a:srgbClr val="000090"/>
                </a:solidFill>
                <a:latin typeface="Calibri" panose="020F0502020204030204" pitchFamily="34" charset="0"/>
                <a:ea typeface="Calibri"/>
                <a:cs typeface="Calibri" panose="020F0502020204030204" pitchFamily="34" charset="0"/>
                <a:sym typeface="Calibri"/>
              </a:rPr>
              <a:t>dell’Università</a:t>
            </a:r>
            <a:endParaRPr lang="en-GB"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CA7AB2A-2D7A-2A47-9850-CD87D1DC2DAD}"/>
              </a:ext>
            </a:extLst>
          </p:cNvPr>
          <p:cNvPicPr>
            <a:picLocks noChangeAspect="1"/>
          </p:cNvPicPr>
          <p:nvPr/>
        </p:nvPicPr>
        <p:blipFill>
          <a:blip r:embed="rId3"/>
          <a:stretch>
            <a:fillRect/>
          </a:stretch>
        </p:blipFill>
        <p:spPr>
          <a:xfrm>
            <a:off x="368300" y="5160555"/>
            <a:ext cx="1905000" cy="825500"/>
          </a:xfrm>
          <a:prstGeom prst="rect">
            <a:avLst/>
          </a:prstGeom>
        </p:spPr>
      </p:pic>
      <p:sp>
        <p:nvSpPr>
          <p:cNvPr id="6" name="TextBox 5">
            <a:extLst>
              <a:ext uri="{FF2B5EF4-FFF2-40B4-BE49-F238E27FC236}">
                <a16:creationId xmlns:a16="http://schemas.microsoft.com/office/drawing/2014/main" id="{4A55EBD6-F591-3D43-92D7-E50D4823CC76}"/>
              </a:ext>
            </a:extLst>
          </p:cNvPr>
          <p:cNvSpPr txBox="1"/>
          <p:nvPr/>
        </p:nvSpPr>
        <p:spPr>
          <a:xfrm>
            <a:off x="2543961" y="5342472"/>
            <a:ext cx="4974439" cy="461665"/>
          </a:xfrm>
          <a:prstGeom prst="rect">
            <a:avLst/>
          </a:prstGeom>
          <a:noFill/>
        </p:spPr>
        <p:txBody>
          <a:bodyPr wrap="none" rtlCol="0">
            <a:spAutoFit/>
          </a:bodyPr>
          <a:lstStyle/>
          <a:p>
            <a:r>
              <a:rPr lang="en-GB" sz="2400" dirty="0">
                <a:solidFill>
                  <a:srgbClr val="000090"/>
                </a:solidFill>
                <a:latin typeface="Calibri" panose="020F0502020204030204" pitchFamily="34" charset="0"/>
                <a:cs typeface="Calibri" panose="020F0502020204030204" pitchFamily="34" charset="0"/>
              </a:rPr>
              <a:t>https://</a:t>
            </a:r>
            <a:r>
              <a:rPr lang="en-GB" sz="2400" dirty="0" err="1">
                <a:solidFill>
                  <a:srgbClr val="000090"/>
                </a:solidFill>
                <a:latin typeface="Calibri" panose="020F0502020204030204" pitchFamily="34" charset="0"/>
                <a:cs typeface="Calibri" panose="020F0502020204030204" pitchFamily="34" charset="0"/>
              </a:rPr>
              <a:t>eduroam.units.it</a:t>
            </a:r>
            <a:r>
              <a:rPr lang="en-GB" sz="2400" dirty="0">
                <a:solidFill>
                  <a:srgbClr val="000090"/>
                </a:solidFill>
                <a:latin typeface="Calibri" panose="020F0502020204030204" pitchFamily="34" charset="0"/>
                <a:cs typeface="Calibri" panose="020F0502020204030204" pitchFamily="34" charset="0"/>
              </a:rPr>
              <a:t>/</a:t>
            </a:r>
            <a:r>
              <a:rPr lang="en-GB" sz="2400" dirty="0" err="1">
                <a:solidFill>
                  <a:srgbClr val="000090"/>
                </a:solidFill>
                <a:latin typeface="Calibri" panose="020F0502020204030204" pitchFamily="34" charset="0"/>
                <a:cs typeface="Calibri" panose="020F0502020204030204" pitchFamily="34" charset="0"/>
              </a:rPr>
              <a:t>utenti</a:t>
            </a:r>
            <a:r>
              <a:rPr lang="en-GB" sz="2400" dirty="0">
                <a:solidFill>
                  <a:srgbClr val="000090"/>
                </a:solidFill>
                <a:latin typeface="Calibri" panose="020F0502020204030204" pitchFamily="34" charset="0"/>
                <a:cs typeface="Calibri" panose="020F0502020204030204" pitchFamily="34" charset="0"/>
              </a:rPr>
              <a:t>-units/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9"/>
          <p:cNvSpPr txBox="1"/>
          <p:nvPr/>
        </p:nvSpPr>
        <p:spPr>
          <a:xfrm>
            <a:off x="334622" y="1142999"/>
            <a:ext cx="8809378"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VALUTAZIONE DELLA PRODUZIONE SCIENTIFICA DEI RICERCATORI</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b="1" dirty="0">
                <a:solidFill>
                  <a:srgbClr val="000090"/>
                </a:solidFill>
                <a:latin typeface="Calibri"/>
                <a:ea typeface="Calibri"/>
                <a:cs typeface="Calibri"/>
                <a:sym typeface="Calibri"/>
              </a:rPr>
              <a:t>Dai cataloghi digitali, vengono forniti indici e parametri:</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342900" marR="0" lvl="0" indent="-342900" algn="l" rtl="0">
              <a:spcBef>
                <a:spcPts val="0"/>
              </a:spcBef>
              <a:spcAft>
                <a:spcPts val="0"/>
              </a:spcAft>
              <a:buClr>
                <a:srgbClr val="000090"/>
              </a:buClr>
              <a:buSzPts val="2400"/>
              <a:buFont typeface="Arial"/>
              <a:buChar char="•"/>
            </a:pPr>
            <a:r>
              <a:rPr lang="it-IT" sz="2400" b="1" dirty="0">
                <a:solidFill>
                  <a:srgbClr val="000090"/>
                </a:solidFill>
                <a:latin typeface="Calibri"/>
                <a:ea typeface="Calibri"/>
                <a:cs typeface="Calibri"/>
                <a:sym typeface="Calibri"/>
              </a:rPr>
              <a:t>n. di pubblicazioni</a:t>
            </a:r>
          </a:p>
          <a:p>
            <a:pPr marL="342900" marR="0" lvl="0" indent="-342900" algn="l" rtl="0">
              <a:spcBef>
                <a:spcPts val="0"/>
              </a:spcBef>
              <a:spcAft>
                <a:spcPts val="0"/>
              </a:spcAft>
              <a:buClr>
                <a:srgbClr val="000090"/>
              </a:buClr>
              <a:buSzPts val="2400"/>
              <a:buFont typeface="Arial"/>
              <a:buChar char="•"/>
            </a:pPr>
            <a:r>
              <a:rPr lang="it-IT" sz="2400" b="1" dirty="0">
                <a:solidFill>
                  <a:srgbClr val="000090"/>
                </a:solidFill>
                <a:latin typeface="Calibri"/>
                <a:ea typeface="Calibri"/>
                <a:cs typeface="Calibri"/>
                <a:sym typeface="Calibri"/>
              </a:rPr>
              <a:t>n. di citazioni (con o senza auto-citazioni)</a:t>
            </a:r>
            <a:endParaRPr lang="it-IT" dirty="0"/>
          </a:p>
          <a:p>
            <a:pPr marL="342900" marR="0" lvl="0" indent="-342900" algn="l" rtl="0">
              <a:spcBef>
                <a:spcPts val="0"/>
              </a:spcBef>
              <a:spcAft>
                <a:spcPts val="0"/>
              </a:spcAft>
              <a:buClr>
                <a:srgbClr val="000090"/>
              </a:buClr>
              <a:buSzPts val="2400"/>
              <a:buFont typeface="Arial"/>
              <a:buChar char="•"/>
            </a:pPr>
            <a:r>
              <a:rPr lang="it-IT" sz="2400" b="1" dirty="0" err="1">
                <a:solidFill>
                  <a:srgbClr val="000090"/>
                </a:solidFill>
                <a:latin typeface="Calibri"/>
                <a:ea typeface="Calibri"/>
                <a:cs typeface="Calibri"/>
                <a:sym typeface="Calibri"/>
              </a:rPr>
              <a:t>Hirsch</a:t>
            </a:r>
            <a:r>
              <a:rPr lang="it-IT" sz="2400" b="1" dirty="0">
                <a:solidFill>
                  <a:srgbClr val="000090"/>
                </a:solidFill>
                <a:latin typeface="Calibri"/>
                <a:ea typeface="Calibri"/>
                <a:cs typeface="Calibri"/>
                <a:sym typeface="Calibri"/>
              </a:rPr>
              <a:t> </a:t>
            </a:r>
            <a:r>
              <a:rPr lang="it-IT" sz="2400" b="1" dirty="0" err="1">
                <a:solidFill>
                  <a:srgbClr val="000090"/>
                </a:solidFill>
                <a:latin typeface="Calibri"/>
                <a:ea typeface="Calibri"/>
                <a:cs typeface="Calibri"/>
                <a:sym typeface="Calibri"/>
              </a:rPr>
              <a:t>index</a:t>
            </a:r>
            <a:r>
              <a:rPr lang="it-IT" sz="2400" b="1" dirty="0">
                <a:solidFill>
                  <a:srgbClr val="000090"/>
                </a:solidFill>
                <a:latin typeface="Calibri"/>
                <a:ea typeface="Calibri"/>
                <a:cs typeface="Calibri"/>
                <a:sym typeface="Calibri"/>
              </a:rPr>
              <a:t> (H-</a:t>
            </a:r>
            <a:r>
              <a:rPr lang="it-IT" sz="2400" b="1" dirty="0" err="1">
                <a:solidFill>
                  <a:srgbClr val="000090"/>
                </a:solidFill>
                <a:latin typeface="Calibri"/>
                <a:ea typeface="Calibri"/>
                <a:cs typeface="Calibri"/>
                <a:sym typeface="Calibri"/>
              </a:rPr>
              <a:t>index</a:t>
            </a:r>
            <a:r>
              <a:rPr lang="it-IT" sz="2400" b="1" dirty="0">
                <a:solidFill>
                  <a:srgbClr val="000090"/>
                </a:solidFill>
                <a:latin typeface="Calibri"/>
                <a:ea typeface="Calibri"/>
                <a:cs typeface="Calibri"/>
                <a:sym typeface="Calibri"/>
              </a:rPr>
              <a:t>)</a:t>
            </a:r>
            <a:endParaRPr lang="it-IT" dirty="0"/>
          </a:p>
          <a:p>
            <a:pPr marL="342900" marR="0" lvl="0" indent="-342900" algn="l" rtl="0">
              <a:spcBef>
                <a:spcPts val="0"/>
              </a:spcBef>
              <a:spcAft>
                <a:spcPts val="0"/>
              </a:spcAft>
              <a:buClr>
                <a:srgbClr val="000090"/>
              </a:buClr>
              <a:buSzPts val="2400"/>
              <a:buFont typeface="Arial"/>
              <a:buChar char="•"/>
            </a:pPr>
            <a:r>
              <a:rPr lang="it-IT" sz="2400" b="1" dirty="0">
                <a:solidFill>
                  <a:srgbClr val="000090"/>
                </a:solidFill>
                <a:latin typeface="Calibri"/>
                <a:ea typeface="Calibri"/>
                <a:cs typeface="Calibri"/>
                <a:sym typeface="Calibri"/>
              </a:rPr>
              <a:t>altri…..</a:t>
            </a:r>
            <a:endParaRPr lang="it-IT" dirty="0"/>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endParaRPr lang="it-IT" sz="2400" b="1" dirty="0">
              <a:solidFill>
                <a:srgbClr val="000090"/>
              </a:solidFill>
              <a:latin typeface="Calibri"/>
              <a:ea typeface="Calibri"/>
              <a:cs typeface="Calibri"/>
              <a:sym typeface="Calibri"/>
            </a:endParaRPr>
          </a:p>
          <a:p>
            <a:pPr marL="0" marR="0" lvl="0" indent="0" algn="l" rtl="0">
              <a:spcBef>
                <a:spcPts val="0"/>
              </a:spcBef>
              <a:spcAft>
                <a:spcPts val="0"/>
              </a:spcAft>
              <a:buNone/>
            </a:pPr>
            <a:r>
              <a:rPr lang="it-IT" sz="2400" dirty="0">
                <a:solidFill>
                  <a:srgbClr val="000090"/>
                </a:solidFill>
                <a:latin typeface="Calibri"/>
                <a:ea typeface="Calibri"/>
                <a:cs typeface="Calibri"/>
                <a:sym typeface="Calibri"/>
              </a:rPr>
              <a:t>La parametrizzazione della produzione scientifica ha originato una corsa ai </a:t>
            </a:r>
            <a:r>
              <a:rPr lang="it-IT" sz="2400" dirty="0" err="1">
                <a:solidFill>
                  <a:srgbClr val="000090"/>
                </a:solidFill>
                <a:latin typeface="Calibri"/>
                <a:ea typeface="Calibri"/>
                <a:cs typeface="Calibri"/>
                <a:sym typeface="Calibri"/>
              </a:rPr>
              <a:t>umeri</a:t>
            </a:r>
            <a:r>
              <a:rPr lang="it-IT" sz="2400" dirty="0">
                <a:solidFill>
                  <a:srgbClr val="000090"/>
                </a:solidFill>
                <a:latin typeface="Calibri"/>
                <a:ea typeface="Calibri"/>
                <a:cs typeface="Calibri"/>
                <a:sym typeface="Calibri"/>
              </a:rPr>
              <a:t>, anche con metodi al limite dell’etica professionale</a:t>
            </a:r>
          </a:p>
        </p:txBody>
      </p:sp>
      <p:sp>
        <p:nvSpPr>
          <p:cNvPr id="2" name="Slide Number Placeholder 1">
            <a:extLst>
              <a:ext uri="{FF2B5EF4-FFF2-40B4-BE49-F238E27FC236}">
                <a16:creationId xmlns:a16="http://schemas.microsoft.com/office/drawing/2014/main" id="{7CD591C6-00EB-174F-807B-116BB89CDC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p:nvPr/>
        </p:nvSpPr>
        <p:spPr>
          <a:xfrm>
            <a:off x="450305" y="923498"/>
            <a:ext cx="8515895"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0090"/>
                </a:solidFill>
                <a:latin typeface="Calibri" panose="020F0502020204030204" pitchFamily="34" charset="0"/>
                <a:ea typeface="Calibri"/>
                <a:cs typeface="Calibri" panose="020F0502020204030204" pitchFamily="34" charset="0"/>
                <a:sym typeface="Calibri"/>
              </a:rPr>
              <a:t>Provate</a:t>
            </a:r>
            <a:r>
              <a:rPr lang="en-GB" sz="2400" dirty="0">
                <a:solidFill>
                  <a:srgbClr val="000090"/>
                </a:solidFill>
                <a:latin typeface="Calibri" panose="020F0502020204030204" pitchFamily="34" charset="0"/>
                <a:ea typeface="Calibri"/>
                <a:cs typeface="Calibri" panose="020F0502020204030204" pitchFamily="34" charset="0"/>
                <a:sym typeface="Calibri"/>
              </a:rPr>
              <a:t> a </a:t>
            </a:r>
            <a:r>
              <a:rPr lang="en-GB" sz="2400" dirty="0" err="1">
                <a:solidFill>
                  <a:srgbClr val="000090"/>
                </a:solidFill>
                <a:latin typeface="Calibri" panose="020F0502020204030204" pitchFamily="34" charset="0"/>
                <a:ea typeface="Calibri"/>
                <a:cs typeface="Calibri" panose="020F0502020204030204" pitchFamily="34" charset="0"/>
                <a:sym typeface="Calibri"/>
              </a:rPr>
              <a:t>scaricare</a:t>
            </a:r>
            <a:r>
              <a:rPr lang="en-GB" sz="2400" dirty="0">
                <a:solidFill>
                  <a:srgbClr val="000090"/>
                </a:solidFill>
                <a:latin typeface="Calibri" panose="020F0502020204030204" pitchFamily="34" charset="0"/>
                <a:ea typeface="Calibri"/>
                <a:cs typeface="Calibri" panose="020F0502020204030204" pitchFamily="34" charset="0"/>
                <a:sym typeface="Calibri"/>
              </a:rPr>
              <a:t> il file pdf di </a:t>
            </a:r>
            <a:r>
              <a:rPr lang="en-GB" sz="2400" dirty="0" err="1">
                <a:solidFill>
                  <a:srgbClr val="000090"/>
                </a:solidFill>
                <a:latin typeface="Calibri" panose="020F0502020204030204" pitchFamily="34" charset="0"/>
                <a:ea typeface="Calibri"/>
                <a:cs typeface="Calibri" panose="020F0502020204030204" pitchFamily="34" charset="0"/>
                <a:sym typeface="Calibri"/>
              </a:rPr>
              <a:t>questo</a:t>
            </a:r>
            <a:r>
              <a:rPr lang="en-GB" sz="2400" dirty="0">
                <a:solidFill>
                  <a:srgbClr val="000090"/>
                </a:solidFill>
                <a:latin typeface="Calibri" panose="020F0502020204030204" pitchFamily="34" charset="0"/>
                <a:ea typeface="Calibri"/>
                <a:cs typeface="Calibri" panose="020F0502020204030204" pitchFamily="34" charset="0"/>
                <a:sym typeface="Calibri"/>
              </a:rPr>
              <a:t> </a:t>
            </a:r>
            <a:r>
              <a:rPr lang="en-GB" sz="2400" dirty="0" err="1">
                <a:solidFill>
                  <a:srgbClr val="000090"/>
                </a:solidFill>
                <a:latin typeface="Calibri" panose="020F0502020204030204" pitchFamily="34" charset="0"/>
                <a:ea typeface="Calibri"/>
                <a:cs typeface="Calibri" panose="020F0502020204030204" pitchFamily="34" charset="0"/>
                <a:sym typeface="Calibri"/>
              </a:rPr>
              <a:t>articolo</a:t>
            </a:r>
            <a:r>
              <a:rPr lang="en-GB" sz="2400" dirty="0">
                <a:solidFill>
                  <a:srgbClr val="000090"/>
                </a:solidFill>
                <a:latin typeface="Calibri" panose="020F0502020204030204" pitchFamily="34" charset="0"/>
                <a:ea typeface="Calibri"/>
                <a:cs typeface="Calibri" panose="020F0502020204030204" pitchFamily="34" charset="0"/>
                <a:sym typeface="Calibri"/>
              </a:rPr>
              <a:t>:</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400" dirty="0">
                <a:solidFill>
                  <a:srgbClr val="000090"/>
                </a:solidFill>
                <a:latin typeface="Calibri" panose="020F0502020204030204" pitchFamily="34" charset="0"/>
                <a:ea typeface="Calibri"/>
                <a:cs typeface="Calibri" panose="020F0502020204030204" pitchFamily="34" charset="0"/>
                <a:sym typeface="Calibri"/>
              </a:rPr>
              <a:t>Russell B. Wynn, </a:t>
            </a:r>
            <a:r>
              <a:rPr lang="en-GB" sz="2400" dirty="0" err="1">
                <a:solidFill>
                  <a:srgbClr val="000090"/>
                </a:solidFill>
                <a:latin typeface="Calibri" panose="020F0502020204030204" pitchFamily="34" charset="0"/>
                <a:ea typeface="Calibri"/>
                <a:cs typeface="Calibri" panose="020F0502020204030204" pitchFamily="34" charset="0"/>
                <a:sym typeface="Calibri"/>
              </a:rPr>
              <a:t>Veerle</a:t>
            </a:r>
            <a:r>
              <a:rPr lang="en-GB" sz="2400" dirty="0">
                <a:solidFill>
                  <a:srgbClr val="000090"/>
                </a:solidFill>
                <a:latin typeface="Calibri" panose="020F0502020204030204" pitchFamily="34" charset="0"/>
                <a:ea typeface="Calibri"/>
                <a:cs typeface="Calibri" panose="020F0502020204030204" pitchFamily="34" charset="0"/>
                <a:sym typeface="Calibri"/>
              </a:rPr>
              <a:t> A.I. </a:t>
            </a:r>
            <a:r>
              <a:rPr lang="en-GB" sz="2400" dirty="0" err="1">
                <a:solidFill>
                  <a:srgbClr val="000090"/>
                </a:solidFill>
                <a:latin typeface="Calibri" panose="020F0502020204030204" pitchFamily="34" charset="0"/>
                <a:ea typeface="Calibri"/>
                <a:cs typeface="Calibri" panose="020F0502020204030204" pitchFamily="34" charset="0"/>
                <a:sym typeface="Calibri"/>
              </a:rPr>
              <a:t>Huvenne</a:t>
            </a:r>
            <a:r>
              <a:rPr lang="en-GB" sz="2400" dirty="0">
                <a:solidFill>
                  <a:srgbClr val="000090"/>
                </a:solidFill>
                <a:latin typeface="Calibri" panose="020F0502020204030204" pitchFamily="34" charset="0"/>
                <a:ea typeface="Calibri"/>
                <a:cs typeface="Calibri" panose="020F0502020204030204" pitchFamily="34" charset="0"/>
                <a:sym typeface="Calibri"/>
              </a:rPr>
              <a:t>, Timothy P. Le Bas, Bramley J. Murton, Douglas P. Connelly, Brian J. </a:t>
            </a:r>
            <a:r>
              <a:rPr lang="en-GB" sz="2400" dirty="0" err="1">
                <a:solidFill>
                  <a:srgbClr val="000090"/>
                </a:solidFill>
                <a:latin typeface="Calibri" panose="020F0502020204030204" pitchFamily="34" charset="0"/>
                <a:ea typeface="Calibri"/>
                <a:cs typeface="Calibri" panose="020F0502020204030204" pitchFamily="34" charset="0"/>
                <a:sym typeface="Calibri"/>
              </a:rPr>
              <a:t>Bett</a:t>
            </a:r>
            <a:r>
              <a:rPr lang="en-GB" sz="2400" dirty="0">
                <a:solidFill>
                  <a:srgbClr val="000090"/>
                </a:solidFill>
                <a:latin typeface="Calibri" panose="020F0502020204030204" pitchFamily="34" charset="0"/>
                <a:ea typeface="Calibri"/>
                <a:cs typeface="Calibri" panose="020F0502020204030204" pitchFamily="34" charset="0"/>
                <a:sym typeface="Calibri"/>
              </a:rPr>
              <a:t>, Henry A. Ruhl, Kirsty J. Morris, Jeffrey </a:t>
            </a:r>
            <a:r>
              <a:rPr lang="en-GB" sz="2400" dirty="0" err="1">
                <a:solidFill>
                  <a:srgbClr val="000090"/>
                </a:solidFill>
                <a:latin typeface="Calibri" panose="020F0502020204030204" pitchFamily="34" charset="0"/>
                <a:ea typeface="Calibri"/>
                <a:cs typeface="Calibri" panose="020F0502020204030204" pitchFamily="34" charset="0"/>
                <a:sym typeface="Calibri"/>
              </a:rPr>
              <a:t>Peakall</a:t>
            </a:r>
            <a:r>
              <a:rPr lang="en-GB" sz="2400" dirty="0">
                <a:solidFill>
                  <a:srgbClr val="000090"/>
                </a:solidFill>
                <a:latin typeface="Calibri" panose="020F0502020204030204" pitchFamily="34" charset="0"/>
                <a:ea typeface="Calibri"/>
                <a:cs typeface="Calibri" panose="020F0502020204030204" pitchFamily="34" charset="0"/>
                <a:sym typeface="Calibri"/>
              </a:rPr>
              <a:t>, Daniel R. Parsons, Esther J. Sumner, Stephen E. Darby, Robert M. Dorrell, James E. Hunt,</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400" b="1" dirty="0">
                <a:solidFill>
                  <a:srgbClr val="000090"/>
                </a:solidFill>
                <a:latin typeface="Calibri" panose="020F0502020204030204" pitchFamily="34" charset="0"/>
                <a:ea typeface="Calibri"/>
                <a:cs typeface="Calibri" panose="020F0502020204030204" pitchFamily="34" charset="0"/>
                <a:sym typeface="Calibri"/>
              </a:rPr>
              <a:t>Autonomous Underwater Vehicles (AUVs): Their past, present and future contributions to the advancement of marine geoscience</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rgbClr val="00009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400" dirty="0">
                <a:solidFill>
                  <a:srgbClr val="000090"/>
                </a:solidFill>
                <a:latin typeface="Calibri" panose="020F0502020204030204" pitchFamily="34" charset="0"/>
                <a:ea typeface="Calibri"/>
                <a:cs typeface="Calibri" panose="020F0502020204030204" pitchFamily="34" charset="0"/>
                <a:sym typeface="Calibri"/>
              </a:rPr>
              <a:t>Marine Geology, Volume 352, 2014, Pages 451-468</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u="sng" dirty="0">
              <a:solidFill>
                <a:schemeClr val="dk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en-GB" sz="2400" u="sng" dirty="0">
                <a:solidFill>
                  <a:schemeClr val="dk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https://doi.org/10.1016/j.margeo.2014.03.012</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F3EFCE02-44E8-EE4B-848E-3CDF309B49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175364" y="908596"/>
            <a:ext cx="8651136" cy="5262939"/>
          </a:xfrm>
          <a:prstGeom prst="rect">
            <a:avLst/>
          </a:prstGeom>
          <a:noFill/>
          <a:ln>
            <a:noFill/>
          </a:ln>
        </p:spPr>
        <p:txBody>
          <a:bodyPr spcFirstLastPara="1" wrap="square" lIns="91425" tIns="45700" rIns="91425" bIns="45700" anchor="t" anchorCtr="0">
            <a:spAutoFit/>
          </a:bodyPr>
          <a:lstStyle/>
          <a:p>
            <a:pPr lvl="0"/>
            <a:r>
              <a:rPr lang="it-IT" sz="2400" b="1" dirty="0">
                <a:solidFill>
                  <a:srgbClr val="000080"/>
                </a:solidFill>
                <a:latin typeface="Calibri" panose="020F0502020204030204" pitchFamily="34" charset="0"/>
                <a:ea typeface="Calibri"/>
                <a:cs typeface="Calibri" panose="020F0502020204030204" pitchFamily="34" charset="0"/>
                <a:sym typeface="Calibri"/>
              </a:rPr>
              <a:t>Obiettivi</a:t>
            </a:r>
          </a:p>
          <a:p>
            <a:pPr lvl="0"/>
            <a:r>
              <a:rPr lang="it-IT" sz="2400" dirty="0">
                <a:solidFill>
                  <a:srgbClr val="000080"/>
                </a:solidFill>
                <a:latin typeface="Calibri" panose="020F0502020204030204" pitchFamily="34" charset="0"/>
                <a:cs typeface="Calibri" panose="020F0502020204030204" pitchFamily="34" charset="0"/>
              </a:rPr>
              <a:t>Apprendimento:</a:t>
            </a:r>
            <a:endParaRPr lang="it-IT" sz="2400" dirty="0">
              <a:latin typeface="Calibri" panose="020F0502020204030204" pitchFamily="34" charset="0"/>
              <a:cs typeface="Calibri" panose="020F0502020204030204" pitchFamily="34" charset="0"/>
            </a:endParaRP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dei concetti di base sulla struttura degli oceani e la loro evoluzione </a:t>
            </a:r>
            <a:r>
              <a:rPr lang="it-IT" sz="2400" dirty="0" err="1">
                <a:solidFill>
                  <a:srgbClr val="000080"/>
                </a:solidFill>
                <a:latin typeface="Calibri" panose="020F0502020204030204" pitchFamily="34" charset="0"/>
                <a:ea typeface="Calibri"/>
                <a:cs typeface="Calibri" panose="020F0502020204030204" pitchFamily="34" charset="0"/>
                <a:sym typeface="Calibri"/>
              </a:rPr>
              <a:t>paleoceanografica</a:t>
            </a:r>
            <a:r>
              <a:rPr lang="it-IT" sz="2400" dirty="0">
                <a:solidFill>
                  <a:srgbClr val="000080"/>
                </a:solidFill>
                <a:latin typeface="Calibri" panose="020F0502020204030204" pitchFamily="34" charset="0"/>
                <a:ea typeface="Calibri"/>
                <a:cs typeface="Calibri" panose="020F0502020204030204" pitchFamily="34" charset="0"/>
                <a:sym typeface="Calibri"/>
              </a:rPr>
              <a:t> e strutturale</a:t>
            </a: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delle tecniche di indagine basilari da nave oceanografica</a:t>
            </a:r>
          </a:p>
          <a:p>
            <a:pPr marL="285750" lvl="0" indent="-285750">
              <a:buClr>
                <a:srgbClr val="000080"/>
              </a:buClr>
              <a:buSzPts val="1800"/>
              <a:buFont typeface="Arial"/>
              <a:buChar char="•"/>
            </a:pPr>
            <a:r>
              <a:rPr lang="it-IT" sz="2400" dirty="0" err="1">
                <a:solidFill>
                  <a:srgbClr val="000080"/>
                </a:solidFill>
                <a:latin typeface="Calibri" panose="020F0502020204030204" pitchFamily="34" charset="0"/>
                <a:ea typeface="Calibri"/>
                <a:cs typeface="Calibri" panose="020F0502020204030204" pitchFamily="34" charset="0"/>
                <a:sym typeface="Calibri"/>
              </a:rPr>
              <a:t>dulla</a:t>
            </a:r>
            <a:r>
              <a:rPr lang="it-IT" sz="2400" dirty="0">
                <a:solidFill>
                  <a:srgbClr val="000080"/>
                </a:solidFill>
                <a:latin typeface="Calibri" panose="020F0502020204030204" pitchFamily="34" charset="0"/>
                <a:ea typeface="Calibri"/>
                <a:cs typeface="Calibri" panose="020F0502020204030204" pitchFamily="34" charset="0"/>
                <a:sym typeface="Calibri"/>
              </a:rPr>
              <a:t> Geologia delle aree Polari e del Mediterraneo</a:t>
            </a: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dei meccanismi di trasporto e deposizione di sedimenti negli oceani</a:t>
            </a: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dei ruolo dei fluidi nei sedimenti oceanici</a:t>
            </a: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dei metodi di descrizione dei sedimenti campionati</a:t>
            </a: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dell’importanza economica e sociale della geologia marina</a:t>
            </a:r>
          </a:p>
          <a:p>
            <a:pPr marL="285750" lvl="0" indent="-285750">
              <a:buClr>
                <a:srgbClr val="000080"/>
              </a:buClr>
              <a:buSzPts val="1800"/>
              <a:buFont typeface="Arial"/>
              <a:buChar char="•"/>
            </a:pPr>
            <a:r>
              <a:rPr lang="it-IT" sz="2400" dirty="0">
                <a:solidFill>
                  <a:srgbClr val="000080"/>
                </a:solidFill>
                <a:latin typeface="Calibri" panose="020F0502020204030204" pitchFamily="34" charset="0"/>
                <a:ea typeface="Calibri"/>
                <a:cs typeface="Calibri" panose="020F0502020204030204" pitchFamily="34" charset="0"/>
                <a:sym typeface="Calibri"/>
              </a:rPr>
              <a:t>della di come condurre una breve ricerca tematica, alla restituzione scritta in forma di ‘short report’ ed alla presentazione orale.</a:t>
            </a:r>
          </a:p>
        </p:txBody>
      </p:sp>
      <p:sp>
        <p:nvSpPr>
          <p:cNvPr id="2" name="Slide Number Placeholder 1">
            <a:extLst>
              <a:ext uri="{FF2B5EF4-FFF2-40B4-BE49-F238E27FC236}">
                <a16:creationId xmlns:a16="http://schemas.microsoft.com/office/drawing/2014/main" id="{21EB9F75-8B20-7D46-96D1-C5BACBAD86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p:nvPr/>
        </p:nvSpPr>
        <p:spPr>
          <a:xfrm>
            <a:off x="390568" y="719872"/>
            <a:ext cx="8753432" cy="60016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Il corso viene svolto da ricercatori e tecnologi dell’OGS - Istituto Nazionale di Oceanografia e di Geofisica Sperimentale di Trieste, e prevede una visita all’Ente.</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Docente: Angelo Camerlenghi (OGS)</a:t>
            </a:r>
            <a:endParaRPr lang="it-IT"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In collaborazione con:</a:t>
            </a:r>
            <a:endParaRPr lang="it-IT" sz="2400" dirty="0">
              <a:latin typeface="Calibri" panose="020F0502020204030204" pitchFamily="34" charset="0"/>
              <a:cs typeface="Calibri" panose="020F0502020204030204" pitchFamily="34" charset="0"/>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Renata Giulia Lucchi</a:t>
            </a:r>
            <a:endParaRPr lang="it-IT" sz="2400" dirty="0">
              <a:latin typeface="Calibri" panose="020F0502020204030204" pitchFamily="34" charset="0"/>
              <a:cs typeface="Calibri" panose="020F0502020204030204" pitchFamily="34" charset="0"/>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Michele </a:t>
            </a:r>
            <a:r>
              <a:rPr lang="it-IT" sz="2400" dirty="0" err="1">
                <a:solidFill>
                  <a:srgbClr val="02047F"/>
                </a:solidFill>
                <a:latin typeface="Calibri" panose="020F0502020204030204" pitchFamily="34" charset="0"/>
                <a:ea typeface="Calibri"/>
                <a:cs typeface="Calibri" panose="020F0502020204030204" pitchFamily="34" charset="0"/>
                <a:sym typeface="Calibri"/>
              </a:rPr>
              <a:t>Rebesco</a:t>
            </a: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Roberto Romeo</a:t>
            </a:r>
          </a:p>
          <a:p>
            <a:pPr lvl="0" indent="444500"/>
            <a:r>
              <a:rPr lang="it-IT" sz="2400" dirty="0" err="1">
                <a:solidFill>
                  <a:srgbClr val="02047F"/>
                </a:solidFill>
                <a:latin typeface="Calibri" panose="020F0502020204030204" pitchFamily="34" charset="0"/>
                <a:ea typeface="Calibri"/>
                <a:cs typeface="Calibri" panose="020F0502020204030204" pitchFamily="34" charset="0"/>
                <a:sym typeface="Calibri"/>
              </a:rPr>
              <a:t>Jonhathan</a:t>
            </a:r>
            <a:r>
              <a:rPr lang="it-IT" sz="2400" dirty="0">
                <a:solidFill>
                  <a:srgbClr val="02047F"/>
                </a:solidFill>
                <a:latin typeface="Calibri" panose="020F0502020204030204" pitchFamily="34" charset="0"/>
                <a:ea typeface="Calibri"/>
                <a:cs typeface="Calibri" panose="020F0502020204030204" pitchFamily="34" charset="0"/>
                <a:sym typeface="Calibri"/>
              </a:rPr>
              <a:t> Ford</a:t>
            </a: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Hanno </a:t>
            </a:r>
            <a:r>
              <a:rPr lang="it-IT" sz="2400" dirty="0" err="1">
                <a:solidFill>
                  <a:srgbClr val="02047F"/>
                </a:solidFill>
                <a:latin typeface="Calibri" panose="020F0502020204030204" pitchFamily="34" charset="0"/>
                <a:ea typeface="Calibri"/>
                <a:cs typeface="Calibri" panose="020F0502020204030204" pitchFamily="34" charset="0"/>
                <a:sym typeface="Calibri"/>
              </a:rPr>
              <a:t>Kinkel</a:t>
            </a: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Alice </a:t>
            </a:r>
            <a:r>
              <a:rPr lang="it-IT" sz="2400" dirty="0" err="1">
                <a:solidFill>
                  <a:srgbClr val="02047F"/>
                </a:solidFill>
                <a:latin typeface="Calibri" panose="020F0502020204030204" pitchFamily="34" charset="0"/>
                <a:ea typeface="Calibri"/>
                <a:cs typeface="Calibri" panose="020F0502020204030204" pitchFamily="34" charset="0"/>
                <a:sym typeface="Calibri"/>
              </a:rPr>
              <a:t>Affatati</a:t>
            </a: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Cristina </a:t>
            </a:r>
            <a:r>
              <a:rPr lang="it-IT" sz="2400" dirty="0" err="1">
                <a:solidFill>
                  <a:srgbClr val="02047F"/>
                </a:solidFill>
                <a:latin typeface="Calibri" panose="020F0502020204030204" pitchFamily="34" charset="0"/>
                <a:ea typeface="Calibri"/>
                <a:cs typeface="Calibri" panose="020F0502020204030204" pitchFamily="34" charset="0"/>
                <a:sym typeface="Calibri"/>
              </a:rPr>
              <a:t>Corradin</a:t>
            </a:r>
            <a:endParaRPr lang="it-IT" sz="2400" dirty="0">
              <a:solidFill>
                <a:srgbClr val="02047F"/>
              </a:solidFill>
              <a:latin typeface="Calibri" panose="020F0502020204030204" pitchFamily="34" charset="0"/>
              <a:ea typeface="Calibri"/>
              <a:cs typeface="Calibri" panose="020F0502020204030204" pitchFamily="34" charset="0"/>
              <a:sym typeface="Calibri"/>
            </a:endParaRPr>
          </a:p>
          <a:p>
            <a:pPr lvl="0" indent="444500"/>
            <a:r>
              <a:rPr lang="it-IT" sz="2400" dirty="0">
                <a:solidFill>
                  <a:srgbClr val="02047F"/>
                </a:solidFill>
                <a:latin typeface="Calibri" panose="020F0502020204030204" pitchFamily="34" charset="0"/>
                <a:ea typeface="Calibri"/>
                <a:cs typeface="Calibri" panose="020F0502020204030204" pitchFamily="34" charset="0"/>
                <a:sym typeface="Calibri"/>
              </a:rPr>
              <a:t>… altri da definire</a:t>
            </a:r>
          </a:p>
          <a:p>
            <a:pPr marL="0" marR="0" lvl="0" indent="0" algn="l" rtl="0">
              <a:spcBef>
                <a:spcPts val="0"/>
              </a:spcBef>
              <a:spcAft>
                <a:spcPts val="0"/>
              </a:spcAft>
              <a:buNone/>
            </a:pPr>
            <a:r>
              <a:rPr lang="it-IT" sz="2400" dirty="0">
                <a:solidFill>
                  <a:srgbClr val="02047F"/>
                </a:solidFill>
                <a:latin typeface="Calibri" panose="020F0502020204030204" pitchFamily="34" charset="0"/>
                <a:ea typeface="Calibri"/>
                <a:cs typeface="Calibri" panose="020F0502020204030204" pitchFamily="34" charset="0"/>
                <a:sym typeface="Calibri"/>
              </a:rPr>
              <a:t>Il corso verrà tenuto in lingua Italiana. Le diapositive saranno in lingua inglese.</a:t>
            </a:r>
            <a:endParaRPr lang="it-IT"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621A5C0-5938-0847-9991-E583D0A68E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110" name="Google Shape;110;p4"/>
          <p:cNvSpPr txBox="1"/>
          <p:nvPr/>
        </p:nvSpPr>
        <p:spPr>
          <a:xfrm>
            <a:off x="883289" y="689727"/>
            <a:ext cx="733880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rgbClr val="02047F"/>
                </a:solidFill>
                <a:latin typeface="Calibri" panose="020F0502020204030204" pitchFamily="34" charset="0"/>
                <a:cs typeface="Calibri" panose="020F0502020204030204" pitchFamily="34" charset="0"/>
                <a:sym typeface="Calibri"/>
              </a:rPr>
              <a:t>CONTENUTI DEL CORSO DI GEOLOGIA MARINA</a:t>
            </a:r>
            <a:endParaRPr sz="1800" b="1" dirty="0">
              <a:solidFill>
                <a:srgbClr val="02047F"/>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GB" sz="1800" dirty="0">
                <a:solidFill>
                  <a:srgbClr val="02047F"/>
                </a:solidFill>
                <a:latin typeface="Calibri" panose="020F0502020204030204" pitchFamily="34" charset="0"/>
                <a:cs typeface="Calibri" panose="020F0502020204030204" pitchFamily="34" charset="0"/>
                <a:sym typeface="Calibri"/>
              </a:rPr>
              <a:t>Il </a:t>
            </a:r>
            <a:r>
              <a:rPr lang="en-GB" sz="1800" dirty="0" err="1">
                <a:solidFill>
                  <a:srgbClr val="02047F"/>
                </a:solidFill>
                <a:latin typeface="Calibri" panose="020F0502020204030204" pitchFamily="34" charset="0"/>
                <a:cs typeface="Calibri" panose="020F0502020204030204" pitchFamily="34" charset="0"/>
                <a:sym typeface="Calibri"/>
              </a:rPr>
              <a:t>corso</a:t>
            </a:r>
            <a:r>
              <a:rPr lang="en-GB" sz="1800" dirty="0">
                <a:solidFill>
                  <a:srgbClr val="02047F"/>
                </a:solidFill>
                <a:latin typeface="Calibri" panose="020F0502020204030204" pitchFamily="34" charset="0"/>
                <a:cs typeface="Calibri" panose="020F0502020204030204" pitchFamily="34" charset="0"/>
                <a:sym typeface="Calibri"/>
              </a:rPr>
              <a:t> </a:t>
            </a:r>
            <a:r>
              <a:rPr lang="en-GB" sz="1800" dirty="0" err="1">
                <a:solidFill>
                  <a:srgbClr val="02047F"/>
                </a:solidFill>
                <a:latin typeface="Calibri" panose="020F0502020204030204" pitchFamily="34" charset="0"/>
                <a:cs typeface="Calibri" panose="020F0502020204030204" pitchFamily="34" charset="0"/>
                <a:sym typeface="Calibri"/>
              </a:rPr>
              <a:t>si</a:t>
            </a:r>
            <a:r>
              <a:rPr lang="en-GB" sz="1800" dirty="0">
                <a:solidFill>
                  <a:srgbClr val="02047F"/>
                </a:solidFill>
                <a:latin typeface="Calibri" panose="020F0502020204030204" pitchFamily="34" charset="0"/>
                <a:cs typeface="Calibri" panose="020F0502020204030204" pitchFamily="34" charset="0"/>
                <a:sym typeface="Calibri"/>
              </a:rPr>
              <a:t> </a:t>
            </a:r>
            <a:r>
              <a:rPr lang="en-GB" sz="1800" dirty="0" err="1">
                <a:solidFill>
                  <a:srgbClr val="02047F"/>
                </a:solidFill>
                <a:latin typeface="Calibri" panose="020F0502020204030204" pitchFamily="34" charset="0"/>
                <a:cs typeface="Calibri" panose="020F0502020204030204" pitchFamily="34" charset="0"/>
                <a:sym typeface="Calibri"/>
              </a:rPr>
              <a:t>suddivide</a:t>
            </a:r>
            <a:r>
              <a:rPr lang="en-GB" sz="1800" dirty="0">
                <a:solidFill>
                  <a:srgbClr val="02047F"/>
                </a:solidFill>
                <a:latin typeface="Calibri" panose="020F0502020204030204" pitchFamily="34" charset="0"/>
                <a:cs typeface="Calibri" panose="020F0502020204030204" pitchFamily="34" charset="0"/>
                <a:sym typeface="Calibri"/>
              </a:rPr>
              <a:t> in Moduli di 2 ore </a:t>
            </a:r>
            <a:r>
              <a:rPr lang="en-GB" sz="1800" dirty="0" err="1">
                <a:solidFill>
                  <a:srgbClr val="02047F"/>
                </a:solidFill>
                <a:latin typeface="Calibri" panose="020F0502020204030204" pitchFamily="34" charset="0"/>
                <a:cs typeface="Calibri" panose="020F0502020204030204" pitchFamily="34" charset="0"/>
                <a:sym typeface="Calibri"/>
              </a:rPr>
              <a:t>ciascuno</a:t>
            </a:r>
            <a:r>
              <a:rPr lang="en-GB" sz="1800" dirty="0">
                <a:solidFill>
                  <a:srgbClr val="02047F"/>
                </a:solidFill>
                <a:latin typeface="Calibri" panose="020F0502020204030204" pitchFamily="34" charset="0"/>
                <a:cs typeface="Calibri" panose="020F0502020204030204" pitchFamily="34" charset="0"/>
                <a:sym typeface="Calibri"/>
              </a:rPr>
              <a:t> (1:30 ore di </a:t>
            </a:r>
            <a:r>
              <a:rPr lang="en-GB" sz="1800" dirty="0" err="1">
                <a:solidFill>
                  <a:srgbClr val="02047F"/>
                </a:solidFill>
                <a:latin typeface="Calibri" panose="020F0502020204030204" pitchFamily="34" charset="0"/>
                <a:cs typeface="Calibri" panose="020F0502020204030204" pitchFamily="34" charset="0"/>
                <a:sym typeface="Calibri"/>
              </a:rPr>
              <a:t>lezione</a:t>
            </a:r>
            <a:r>
              <a:rPr lang="en-GB" sz="1800" dirty="0">
                <a:solidFill>
                  <a:srgbClr val="02047F"/>
                </a:solidFill>
                <a:latin typeface="Calibri" panose="020F0502020204030204" pitchFamily="34" charset="0"/>
                <a:cs typeface="Calibri" panose="020F0502020204030204" pitchFamily="34" charset="0"/>
                <a:sym typeface="Calibri"/>
              </a:rPr>
              <a:t> </a:t>
            </a:r>
            <a:r>
              <a:rPr lang="en-GB" sz="1800" dirty="0" err="1">
                <a:solidFill>
                  <a:srgbClr val="02047F"/>
                </a:solidFill>
                <a:latin typeface="Calibri" panose="020F0502020204030204" pitchFamily="34" charset="0"/>
                <a:cs typeface="Calibri" panose="020F0502020204030204" pitchFamily="34" charset="0"/>
                <a:sym typeface="Calibri"/>
              </a:rPr>
              <a:t>effettiva</a:t>
            </a:r>
            <a:r>
              <a:rPr lang="en-GB" sz="1800" dirty="0">
                <a:solidFill>
                  <a:srgbClr val="02047F"/>
                </a:solidFill>
                <a:latin typeface="Calibri" panose="020F0502020204030204" pitchFamily="34" charset="0"/>
                <a:cs typeface="Calibri" panose="020F0502020204030204" pitchFamily="34" charset="0"/>
                <a:sym typeface="Calibri"/>
              </a:rPr>
              <a:t>)</a:t>
            </a:r>
            <a:endParaRPr sz="1800" dirty="0">
              <a:solidFill>
                <a:srgbClr val="02047F"/>
              </a:solidFill>
              <a:latin typeface="Calibri" panose="020F0502020204030204" pitchFamily="34" charset="0"/>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6785C3DD-EC15-804B-AA0D-995C6A519D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pic>
        <p:nvPicPr>
          <p:cNvPr id="3" name="Picture 2">
            <a:extLst>
              <a:ext uri="{FF2B5EF4-FFF2-40B4-BE49-F238E27FC236}">
                <a16:creationId xmlns:a16="http://schemas.microsoft.com/office/drawing/2014/main" id="{979951D5-7953-6EDD-7B91-A9DC19E8526D}"/>
              </a:ext>
            </a:extLst>
          </p:cNvPr>
          <p:cNvPicPr>
            <a:picLocks noChangeAspect="1"/>
          </p:cNvPicPr>
          <p:nvPr/>
        </p:nvPicPr>
        <p:blipFill>
          <a:blip r:embed="rId3"/>
          <a:stretch>
            <a:fillRect/>
          </a:stretch>
        </p:blipFill>
        <p:spPr>
          <a:xfrm>
            <a:off x="318395" y="1463298"/>
            <a:ext cx="8507210" cy="3618827"/>
          </a:xfrm>
          <a:prstGeom prst="rect">
            <a:avLst/>
          </a:prstGeom>
        </p:spPr>
      </p:pic>
      <p:pic>
        <p:nvPicPr>
          <p:cNvPr id="4" name="Picture 3">
            <a:extLst>
              <a:ext uri="{FF2B5EF4-FFF2-40B4-BE49-F238E27FC236}">
                <a16:creationId xmlns:a16="http://schemas.microsoft.com/office/drawing/2014/main" id="{F5AC1052-797C-698C-2C73-3068E62859B4}"/>
              </a:ext>
            </a:extLst>
          </p:cNvPr>
          <p:cNvPicPr>
            <a:picLocks noChangeAspect="1"/>
          </p:cNvPicPr>
          <p:nvPr/>
        </p:nvPicPr>
        <p:blipFill>
          <a:blip r:embed="rId4"/>
          <a:stretch>
            <a:fillRect/>
          </a:stretch>
        </p:blipFill>
        <p:spPr>
          <a:xfrm>
            <a:off x="313349" y="5398817"/>
            <a:ext cx="8507211" cy="6763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2" name="Slide Number Placeholder 1">
            <a:extLst>
              <a:ext uri="{FF2B5EF4-FFF2-40B4-BE49-F238E27FC236}">
                <a16:creationId xmlns:a16="http://schemas.microsoft.com/office/drawing/2014/main" id="{ED9A218F-156D-0E4C-AC2E-5E14956CC1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pic>
        <p:nvPicPr>
          <p:cNvPr id="3" name="Picture 2">
            <a:extLst>
              <a:ext uri="{FF2B5EF4-FFF2-40B4-BE49-F238E27FC236}">
                <a16:creationId xmlns:a16="http://schemas.microsoft.com/office/drawing/2014/main" id="{74388746-FB15-0783-1491-C544584B7E59}"/>
              </a:ext>
            </a:extLst>
          </p:cNvPr>
          <p:cNvPicPr>
            <a:picLocks noChangeAspect="1"/>
          </p:cNvPicPr>
          <p:nvPr/>
        </p:nvPicPr>
        <p:blipFill>
          <a:blip r:embed="rId3"/>
          <a:stretch>
            <a:fillRect/>
          </a:stretch>
        </p:blipFill>
        <p:spPr>
          <a:xfrm>
            <a:off x="363171" y="1515710"/>
            <a:ext cx="8566517" cy="421754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6"/>
          <p:cNvSpPr/>
          <p:nvPr/>
        </p:nvSpPr>
        <p:spPr>
          <a:xfrm>
            <a:off x="663944" y="1463298"/>
            <a:ext cx="7997088" cy="4093388"/>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r>
              <a:rPr lang="it-IT" sz="2000" b="1" dirty="0">
                <a:solidFill>
                  <a:srgbClr val="000090"/>
                </a:solidFill>
                <a:latin typeface="Calibri"/>
                <a:ea typeface="Calibri"/>
                <a:cs typeface="Calibri"/>
                <a:sym typeface="Calibri"/>
              </a:rPr>
              <a:t>ESAME</a:t>
            </a:r>
            <a:endParaRPr lang="it-IT" dirty="0"/>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1257300" marR="0" lvl="0" indent="-1257300" algn="l" rtl="0">
              <a:spcBef>
                <a:spcPts val="0"/>
              </a:spcBef>
              <a:spcAft>
                <a:spcPts val="0"/>
              </a:spcAft>
              <a:buNone/>
            </a:pPr>
            <a:endParaRPr lang="it-IT" sz="2000" dirty="0">
              <a:solidFill>
                <a:srgbClr val="000090"/>
              </a:solidFill>
              <a:latin typeface="Calibri"/>
              <a:ea typeface="Calibri"/>
              <a:cs typeface="Calibri"/>
              <a:sym typeface="Calibri"/>
            </a:endParaRPr>
          </a:p>
          <a:p>
            <a:pPr marL="9525" marR="0" lvl="0" indent="0" algn="l" rtl="0">
              <a:spcBef>
                <a:spcPts val="0"/>
              </a:spcBef>
              <a:spcAft>
                <a:spcPts val="0"/>
              </a:spcAft>
              <a:buNone/>
            </a:pPr>
            <a:r>
              <a:rPr lang="it-IT" sz="2000" dirty="0">
                <a:solidFill>
                  <a:srgbClr val="000090"/>
                </a:solidFill>
                <a:latin typeface="Calibri"/>
                <a:ea typeface="Calibri"/>
                <a:cs typeface="Calibri"/>
                <a:sym typeface="Calibri"/>
              </a:rPr>
              <a:t>Orale: Esposizione su un tema libero scelto dallo studente  concordato in precedenza con il docente</a:t>
            </a:r>
            <a:endParaRPr lang="it-IT" dirty="0"/>
          </a:p>
          <a:p>
            <a:pPr marL="1257300" marR="0" lvl="0" indent="-1257300" algn="l" rtl="0">
              <a:spcBef>
                <a:spcPts val="0"/>
              </a:spcBef>
              <a:spcAft>
                <a:spcPts val="0"/>
              </a:spcAft>
              <a:buNone/>
            </a:pPr>
            <a:r>
              <a:rPr lang="it-IT" sz="2000" dirty="0">
                <a:solidFill>
                  <a:srgbClr val="000090"/>
                </a:solidFill>
                <a:latin typeface="Calibri"/>
                <a:ea typeface="Calibri"/>
                <a:cs typeface="Calibri"/>
                <a:sym typeface="Calibri"/>
              </a:rPr>
              <a:t>20 minuti</a:t>
            </a:r>
            <a:endParaRPr lang="it-IT" dirty="0"/>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1257300" marR="0" lvl="0" indent="-1257300" algn="l" rtl="0">
              <a:spcBef>
                <a:spcPts val="0"/>
              </a:spcBef>
              <a:spcAft>
                <a:spcPts val="0"/>
              </a:spcAft>
              <a:buNone/>
            </a:pPr>
            <a:r>
              <a:rPr lang="it-IT" sz="2000" b="1" dirty="0">
                <a:solidFill>
                  <a:srgbClr val="000090"/>
                </a:solidFill>
                <a:latin typeface="Calibri"/>
                <a:ea typeface="Calibri"/>
                <a:cs typeface="Calibri"/>
                <a:sym typeface="Calibri"/>
              </a:rPr>
              <a:t>VALUTAZIONE</a:t>
            </a:r>
            <a:endParaRPr lang="it-IT" dirty="0"/>
          </a:p>
          <a:p>
            <a:pPr marL="1257300" marR="0" lvl="0" indent="-1257300" algn="l" rtl="0">
              <a:spcBef>
                <a:spcPts val="0"/>
              </a:spcBef>
              <a:spcAft>
                <a:spcPts val="0"/>
              </a:spcAft>
              <a:buNone/>
            </a:pPr>
            <a:endParaRPr lang="it-IT" sz="2000" b="1" dirty="0">
              <a:solidFill>
                <a:srgbClr val="000090"/>
              </a:solidFill>
              <a:latin typeface="Calibri"/>
              <a:ea typeface="Calibri"/>
              <a:cs typeface="Calibri"/>
              <a:sym typeface="Calibri"/>
            </a:endParaRPr>
          </a:p>
          <a:p>
            <a:pPr marL="533400" marR="0" lvl="0" indent="-177800" algn="l" rtl="0">
              <a:spcBef>
                <a:spcPts val="0"/>
              </a:spcBef>
              <a:spcAft>
                <a:spcPts val="0"/>
              </a:spcAft>
              <a:buClr>
                <a:srgbClr val="000090"/>
              </a:buClr>
              <a:buSzPts val="2000"/>
              <a:buFont typeface="Arial"/>
              <a:buChar char="•"/>
            </a:pPr>
            <a:r>
              <a:rPr lang="it-IT" sz="2000" dirty="0">
                <a:solidFill>
                  <a:srgbClr val="000090"/>
                </a:solidFill>
                <a:latin typeface="Calibri"/>
                <a:ea typeface="Calibri"/>
                <a:cs typeface="Calibri"/>
                <a:sym typeface="Calibri"/>
              </a:rPr>
              <a:t>Contenuto della presentazione orale</a:t>
            </a:r>
            <a:endParaRPr lang="it-IT" dirty="0"/>
          </a:p>
          <a:p>
            <a:pPr marL="533400" marR="0" lvl="0" indent="-177800" algn="l" rtl="0">
              <a:spcBef>
                <a:spcPts val="0"/>
              </a:spcBef>
              <a:spcAft>
                <a:spcPts val="0"/>
              </a:spcAft>
              <a:buClr>
                <a:srgbClr val="000090"/>
              </a:buClr>
              <a:buSzPts val="2000"/>
              <a:buFont typeface="Arial"/>
              <a:buChar char="•"/>
            </a:pPr>
            <a:r>
              <a:rPr lang="it-IT" sz="2000" dirty="0">
                <a:solidFill>
                  <a:srgbClr val="000090"/>
                </a:solidFill>
                <a:latin typeface="Calibri"/>
                <a:ea typeface="Calibri"/>
                <a:cs typeface="Calibri"/>
                <a:sym typeface="Calibri"/>
              </a:rPr>
              <a:t>Esposizione della presentazione orale</a:t>
            </a:r>
            <a:endParaRPr lang="it-IT" dirty="0"/>
          </a:p>
          <a:p>
            <a:pPr marL="533400" marR="0" lvl="0" indent="-177800" algn="l" rtl="0">
              <a:spcBef>
                <a:spcPts val="0"/>
              </a:spcBef>
              <a:spcAft>
                <a:spcPts val="0"/>
              </a:spcAft>
              <a:buClr>
                <a:srgbClr val="000090"/>
              </a:buClr>
              <a:buSzPts val="2000"/>
              <a:buFont typeface="Arial"/>
              <a:buChar char="•"/>
            </a:pPr>
            <a:r>
              <a:rPr lang="it-IT" sz="2000" dirty="0">
                <a:solidFill>
                  <a:srgbClr val="000090"/>
                </a:solidFill>
                <a:latin typeface="Calibri"/>
                <a:ea typeface="Calibri"/>
                <a:cs typeface="Calibri"/>
                <a:sym typeface="Calibri"/>
              </a:rPr>
              <a:t>Discussione che segue la presentazione</a:t>
            </a:r>
            <a:endParaRPr lang="it-IT" dirty="0"/>
          </a:p>
        </p:txBody>
      </p:sp>
      <p:sp>
        <p:nvSpPr>
          <p:cNvPr id="2" name="Slide Number Placeholder 1">
            <a:extLst>
              <a:ext uri="{FF2B5EF4-FFF2-40B4-BE49-F238E27FC236}">
                <a16:creationId xmlns:a16="http://schemas.microsoft.com/office/drawing/2014/main" id="{A3A0E537-292F-AC4F-B2F8-0EAC48F0FC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130" name="Google Shape;130;p7"/>
          <p:cNvSpPr/>
          <p:nvPr/>
        </p:nvSpPr>
        <p:spPr>
          <a:xfrm>
            <a:off x="0" y="765175"/>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31" name="Google Shape;131;p7"/>
          <p:cNvSpPr txBox="1"/>
          <p:nvPr/>
        </p:nvSpPr>
        <p:spPr>
          <a:xfrm>
            <a:off x="304800" y="765175"/>
            <a:ext cx="8534400" cy="5355272"/>
          </a:xfrm>
          <a:prstGeom prst="rect">
            <a:avLst/>
          </a:prstGeom>
          <a:noFill/>
          <a:ln>
            <a:noFill/>
          </a:ln>
        </p:spPr>
        <p:txBody>
          <a:bodyPr spcFirstLastPara="1" wrap="square" lIns="91425" tIns="45700" rIns="91425" bIns="45700" anchor="t" anchorCtr="0">
            <a:spAutoFit/>
          </a:bodyPr>
          <a:lstStyle/>
          <a:p>
            <a:pPr marL="385763" marR="0" lvl="0" indent="-385763" algn="l" rtl="0">
              <a:spcBef>
                <a:spcPts val="0"/>
              </a:spcBef>
              <a:spcAft>
                <a:spcPts val="0"/>
              </a:spcAft>
              <a:buNone/>
            </a:pPr>
            <a:r>
              <a:rPr lang="en-GB" sz="1800" b="1" dirty="0" err="1">
                <a:solidFill>
                  <a:srgbClr val="02047F"/>
                </a:solidFill>
                <a:latin typeface="Calibri" panose="020F0502020204030204" pitchFamily="34" charset="0"/>
                <a:ea typeface="Calibri"/>
                <a:cs typeface="Calibri" panose="020F0502020204030204" pitchFamily="34" charset="0"/>
                <a:sym typeface="Calibri"/>
              </a:rPr>
              <a:t>Bibliografia</a:t>
            </a:r>
            <a:r>
              <a:rPr lang="en-GB" sz="1800" b="1" dirty="0">
                <a:solidFill>
                  <a:srgbClr val="02047F"/>
                </a:solidFill>
                <a:latin typeface="Calibri" panose="020F0502020204030204" pitchFamily="34" charset="0"/>
                <a:ea typeface="Calibri"/>
                <a:cs typeface="Calibri" panose="020F0502020204030204" pitchFamily="34" charset="0"/>
                <a:sym typeface="Calibri"/>
              </a:rPr>
              <a:t> </a:t>
            </a:r>
            <a:r>
              <a:rPr lang="en-GB" sz="1800" b="1" dirty="0" err="1">
                <a:solidFill>
                  <a:srgbClr val="02047F"/>
                </a:solidFill>
                <a:latin typeface="Calibri" panose="020F0502020204030204" pitchFamily="34" charset="0"/>
                <a:ea typeface="Calibri"/>
                <a:cs typeface="Calibri" panose="020F0502020204030204" pitchFamily="34" charset="0"/>
                <a:sym typeface="Calibri"/>
              </a:rPr>
              <a:t>generale</a:t>
            </a:r>
            <a:r>
              <a:rPr lang="en-GB" sz="1800" b="1" dirty="0">
                <a:solidFill>
                  <a:srgbClr val="02047F"/>
                </a:solidFill>
                <a:latin typeface="Calibri" panose="020F0502020204030204" pitchFamily="34" charset="0"/>
                <a:ea typeface="Calibri"/>
                <a:cs typeface="Calibri" panose="020F0502020204030204" pitchFamily="34" charset="0"/>
                <a:sym typeface="Calibri"/>
              </a:rPr>
              <a:t>:</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endParaRPr sz="1800" b="1"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Micallef, A., </a:t>
            </a:r>
            <a:r>
              <a:rPr lang="en-GB" sz="1800" dirty="0" err="1">
                <a:solidFill>
                  <a:srgbClr val="02047F"/>
                </a:solidFill>
                <a:latin typeface="Calibri" panose="020F0502020204030204" pitchFamily="34" charset="0"/>
                <a:ea typeface="Calibri"/>
                <a:cs typeface="Calibri" panose="020F0502020204030204" pitchFamily="34" charset="0"/>
                <a:sym typeface="Calibri"/>
              </a:rPr>
              <a:t>Krastel</a:t>
            </a:r>
            <a:r>
              <a:rPr lang="en-GB" sz="1800" dirty="0">
                <a:solidFill>
                  <a:srgbClr val="02047F"/>
                </a:solidFill>
                <a:latin typeface="Calibri" panose="020F0502020204030204" pitchFamily="34" charset="0"/>
                <a:ea typeface="Calibri"/>
                <a:cs typeface="Calibri" panose="020F0502020204030204" pitchFamily="34" charset="0"/>
                <a:sym typeface="Calibri"/>
              </a:rPr>
              <a:t>, S., </a:t>
            </a:r>
            <a:r>
              <a:rPr lang="en-GB" sz="1800" dirty="0" err="1">
                <a:solidFill>
                  <a:srgbClr val="02047F"/>
                </a:solidFill>
                <a:latin typeface="Calibri" panose="020F0502020204030204" pitchFamily="34" charset="0"/>
                <a:ea typeface="Calibri"/>
                <a:cs typeface="Calibri" panose="020F0502020204030204" pitchFamily="34" charset="0"/>
                <a:sym typeface="Calibri"/>
              </a:rPr>
              <a:t>Savini</a:t>
            </a:r>
            <a:r>
              <a:rPr lang="en-GB" sz="1800" dirty="0">
                <a:solidFill>
                  <a:srgbClr val="02047F"/>
                </a:solidFill>
                <a:latin typeface="Calibri" panose="020F0502020204030204" pitchFamily="34" charset="0"/>
                <a:ea typeface="Calibri"/>
                <a:cs typeface="Calibri" panose="020F0502020204030204" pitchFamily="34" charset="0"/>
                <a:sym typeface="Calibri"/>
              </a:rPr>
              <a:t>, A., (Editors), 2018. </a:t>
            </a:r>
            <a:r>
              <a:rPr lang="en-GB" sz="1800" b="1" dirty="0">
                <a:solidFill>
                  <a:srgbClr val="02047F"/>
                </a:solidFill>
                <a:latin typeface="Calibri" panose="020F0502020204030204" pitchFamily="34" charset="0"/>
                <a:ea typeface="Calibri"/>
                <a:cs typeface="Calibri" panose="020F0502020204030204" pitchFamily="34" charset="0"/>
                <a:sym typeface="Calibri"/>
              </a:rPr>
              <a:t>Submarine Geomorphology</a:t>
            </a:r>
            <a:r>
              <a:rPr lang="en-GB" sz="1800" dirty="0">
                <a:solidFill>
                  <a:srgbClr val="02047F"/>
                </a:solidFill>
                <a:latin typeface="Calibri" panose="020F0502020204030204" pitchFamily="34" charset="0"/>
                <a:ea typeface="Calibri"/>
                <a:cs typeface="Calibri" panose="020F0502020204030204" pitchFamily="34" charset="0"/>
                <a:sym typeface="Calibri"/>
              </a:rPr>
              <a:t>. Springer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err="1">
                <a:solidFill>
                  <a:srgbClr val="02047F"/>
                </a:solidFill>
                <a:latin typeface="Calibri" panose="020F0502020204030204" pitchFamily="34" charset="0"/>
                <a:ea typeface="Calibri"/>
                <a:cs typeface="Calibri" panose="020F0502020204030204" pitchFamily="34" charset="0"/>
                <a:sym typeface="Calibri"/>
              </a:rPr>
              <a:t>Seabold</a:t>
            </a:r>
            <a:r>
              <a:rPr lang="en-GB" sz="1800" dirty="0">
                <a:solidFill>
                  <a:srgbClr val="02047F"/>
                </a:solidFill>
                <a:latin typeface="Calibri" panose="020F0502020204030204" pitchFamily="34" charset="0"/>
                <a:ea typeface="Calibri"/>
                <a:cs typeface="Calibri" panose="020F0502020204030204" pitchFamily="34" charset="0"/>
                <a:sym typeface="Calibri"/>
              </a:rPr>
              <a:t>, E. and Berger, W.H., 2013. </a:t>
            </a:r>
            <a:r>
              <a:rPr lang="en-GB" sz="1800" b="1" dirty="0">
                <a:solidFill>
                  <a:srgbClr val="02047F"/>
                </a:solidFill>
                <a:latin typeface="Calibri" panose="020F0502020204030204" pitchFamily="34" charset="0"/>
                <a:ea typeface="Calibri"/>
                <a:cs typeface="Calibri" panose="020F0502020204030204" pitchFamily="34" charset="0"/>
                <a:sym typeface="Calibri"/>
              </a:rPr>
              <a:t>The Seafloor</a:t>
            </a:r>
            <a:r>
              <a:rPr lang="en-GB" sz="1800" dirty="0">
                <a:solidFill>
                  <a:srgbClr val="02047F"/>
                </a:solidFill>
                <a:latin typeface="Calibri" panose="020F0502020204030204" pitchFamily="34" charset="0"/>
                <a:ea typeface="Calibri"/>
                <a:cs typeface="Calibri" panose="020F0502020204030204" pitchFamily="34" charset="0"/>
                <a:sym typeface="Calibri"/>
              </a:rPr>
              <a:t>. Springer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Erikson, J., 2003. </a:t>
            </a:r>
            <a:r>
              <a:rPr lang="en-GB" sz="1800" b="1" dirty="0">
                <a:solidFill>
                  <a:srgbClr val="02047F"/>
                </a:solidFill>
                <a:latin typeface="Calibri" panose="020F0502020204030204" pitchFamily="34" charset="0"/>
                <a:ea typeface="Calibri"/>
                <a:cs typeface="Calibri" panose="020F0502020204030204" pitchFamily="34" charset="0"/>
                <a:sym typeface="Calibri"/>
              </a:rPr>
              <a:t>Marine Geology</a:t>
            </a:r>
            <a:r>
              <a:rPr lang="en-GB" sz="1800" dirty="0">
                <a:solidFill>
                  <a:srgbClr val="02047F"/>
                </a:solidFill>
                <a:latin typeface="Calibri" panose="020F0502020204030204" pitchFamily="34" charset="0"/>
                <a:ea typeface="Calibri"/>
                <a:cs typeface="Calibri" panose="020F0502020204030204" pitchFamily="34" charset="0"/>
                <a:sym typeface="Calibri"/>
              </a:rPr>
              <a:t>. Exploring the new frontiers of the Ocean. Facts on File publisher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Erikson, J., 1996. </a:t>
            </a:r>
            <a:r>
              <a:rPr lang="en-GB" sz="1800" b="1" dirty="0">
                <a:solidFill>
                  <a:srgbClr val="02047F"/>
                </a:solidFill>
                <a:latin typeface="Calibri" panose="020F0502020204030204" pitchFamily="34" charset="0"/>
                <a:ea typeface="Calibri"/>
                <a:cs typeface="Calibri" panose="020F0502020204030204" pitchFamily="34" charset="0"/>
                <a:sym typeface="Calibri"/>
              </a:rPr>
              <a:t>Marine Geology: Undersea Landforms and Life Forms</a:t>
            </a:r>
            <a:r>
              <a:rPr lang="en-GB" sz="1800" dirty="0">
                <a:solidFill>
                  <a:srgbClr val="02047F"/>
                </a:solidFill>
                <a:latin typeface="Calibri" panose="020F0502020204030204" pitchFamily="34" charset="0"/>
                <a:ea typeface="Calibri"/>
                <a:cs typeface="Calibri" panose="020F0502020204030204" pitchFamily="34" charset="0"/>
                <a:sym typeface="Calibri"/>
              </a:rPr>
              <a:t> (Changing Earth Series). Facts on File publisher</a:t>
            </a: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Kenneth, J.P., 1982. </a:t>
            </a:r>
            <a:r>
              <a:rPr lang="en-GB" sz="1800" b="1" dirty="0">
                <a:solidFill>
                  <a:srgbClr val="02047F"/>
                </a:solidFill>
                <a:latin typeface="Calibri" panose="020F0502020204030204" pitchFamily="34" charset="0"/>
                <a:ea typeface="Calibri"/>
                <a:cs typeface="Calibri" panose="020F0502020204030204" pitchFamily="34" charset="0"/>
                <a:sym typeface="Calibri"/>
              </a:rPr>
              <a:t>Marine Geology. </a:t>
            </a:r>
            <a:r>
              <a:rPr lang="en-GB" sz="1800" dirty="0">
                <a:solidFill>
                  <a:srgbClr val="02047F"/>
                </a:solidFill>
                <a:latin typeface="Calibri" panose="020F0502020204030204" pitchFamily="34" charset="0"/>
                <a:ea typeface="Calibri"/>
                <a:cs typeface="Calibri" panose="020F0502020204030204" pitchFamily="34" charset="0"/>
                <a:sym typeface="Calibri"/>
              </a:rPr>
              <a:t>Prentice Hall, 813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endParaRPr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endParaRPr lang="it-IT" sz="1800" dirty="0">
              <a:solidFill>
                <a:srgbClr val="02047F"/>
              </a:solidFill>
              <a:latin typeface="Calibri" panose="020F0502020204030204" pitchFamily="34" charset="0"/>
              <a:ea typeface="Calibri"/>
              <a:cs typeface="Calibri" panose="020F0502020204030204" pitchFamily="34" charset="0"/>
              <a:sym typeface="Calibri"/>
            </a:endParaRPr>
          </a:p>
          <a:p>
            <a:pPr marL="385763" lvl="0" indent="-385763"/>
            <a:r>
              <a:rPr lang="it-IT" sz="1800" dirty="0" err="1">
                <a:solidFill>
                  <a:srgbClr val="02047F"/>
                </a:solidFill>
                <a:latin typeface="Calibri" panose="020F0502020204030204" pitchFamily="34" charset="0"/>
                <a:ea typeface="Calibri"/>
                <a:cs typeface="Calibri" panose="020F0502020204030204" pitchFamily="34" charset="0"/>
                <a:sym typeface="Calibri"/>
              </a:rPr>
              <a:t>https</a:t>
            </a:r>
            <a:r>
              <a:rPr lang="it-IT" sz="1800" dirty="0">
                <a:solidFill>
                  <a:srgbClr val="02047F"/>
                </a:solidFill>
                <a:latin typeface="Calibri" panose="020F0502020204030204" pitchFamily="34" charset="0"/>
                <a:ea typeface="Calibri"/>
                <a:cs typeface="Calibri" panose="020F0502020204030204" pitchFamily="34" charset="0"/>
                <a:sym typeface="Calibri"/>
              </a:rPr>
              <a:t>://</a:t>
            </a:r>
            <a:r>
              <a:rPr lang="it-IT" sz="1800" dirty="0" err="1">
                <a:solidFill>
                  <a:srgbClr val="02047F"/>
                </a:solidFill>
                <a:latin typeface="Calibri" panose="020F0502020204030204" pitchFamily="34" charset="0"/>
                <a:ea typeface="Calibri"/>
                <a:cs typeface="Calibri" panose="020F0502020204030204" pitchFamily="34" charset="0"/>
                <a:sym typeface="Calibri"/>
              </a:rPr>
              <a:t>link.springer.com</a:t>
            </a:r>
            <a:r>
              <a:rPr lang="it-IT" sz="1800" dirty="0">
                <a:solidFill>
                  <a:srgbClr val="02047F"/>
                </a:solidFill>
                <a:latin typeface="Calibri" panose="020F0502020204030204" pitchFamily="34" charset="0"/>
                <a:ea typeface="Calibri"/>
                <a:cs typeface="Calibri" panose="020F0502020204030204" pitchFamily="34" charset="0"/>
                <a:sym typeface="Calibri"/>
              </a:rPr>
              <a:t>/</a:t>
            </a:r>
            <a:r>
              <a:rPr lang="it-IT" sz="1800" dirty="0" err="1">
                <a:solidFill>
                  <a:srgbClr val="02047F"/>
                </a:solidFill>
                <a:latin typeface="Calibri" panose="020F0502020204030204" pitchFamily="34" charset="0"/>
                <a:ea typeface="Calibri"/>
                <a:cs typeface="Calibri" panose="020F0502020204030204" pitchFamily="34" charset="0"/>
                <a:sym typeface="Calibri"/>
              </a:rPr>
              <a:t>referencework</a:t>
            </a:r>
            <a:r>
              <a:rPr lang="it-IT" sz="1800" dirty="0">
                <a:solidFill>
                  <a:srgbClr val="02047F"/>
                </a:solidFill>
                <a:latin typeface="Calibri" panose="020F0502020204030204" pitchFamily="34" charset="0"/>
                <a:ea typeface="Calibri"/>
                <a:cs typeface="Calibri" panose="020F0502020204030204" pitchFamily="34" charset="0"/>
                <a:sym typeface="Calibri"/>
              </a:rPr>
              <a:t>/10.1007/978-94-007-6644-0</a:t>
            </a:r>
            <a:endParaRPr sz="1800" dirty="0">
              <a:solidFill>
                <a:srgbClr val="02047F"/>
              </a:solidFill>
              <a:latin typeface="Calibri" panose="020F0502020204030204" pitchFamily="34" charset="0"/>
              <a:ea typeface="Calibri"/>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4664930B-C253-2549-A52B-FAD3E9642C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dirty="0"/>
          </a:p>
        </p:txBody>
      </p:sp>
      <p:pic>
        <p:nvPicPr>
          <p:cNvPr id="3" name="Picture 2">
            <a:extLst>
              <a:ext uri="{FF2B5EF4-FFF2-40B4-BE49-F238E27FC236}">
                <a16:creationId xmlns:a16="http://schemas.microsoft.com/office/drawing/2014/main" id="{10CA6D13-7722-AA4E-9AF2-8EDD2FDD67EC}"/>
              </a:ext>
            </a:extLst>
          </p:cNvPr>
          <p:cNvPicPr>
            <a:picLocks noChangeAspect="1"/>
          </p:cNvPicPr>
          <p:nvPr/>
        </p:nvPicPr>
        <p:blipFill>
          <a:blip r:embed="rId3"/>
          <a:stretch>
            <a:fillRect/>
          </a:stretch>
        </p:blipFill>
        <p:spPr>
          <a:xfrm>
            <a:off x="304800" y="3949611"/>
            <a:ext cx="7670800" cy="17399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p:nvPr/>
        </p:nvSpPr>
        <p:spPr>
          <a:xfrm>
            <a:off x="395288" y="1124744"/>
            <a:ext cx="85344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02047F"/>
              </a:solidFill>
              <a:latin typeface="Tahoma"/>
              <a:ea typeface="Tahoma"/>
              <a:cs typeface="Tahoma"/>
              <a:sym typeface="Tahoma"/>
            </a:endParaRPr>
          </a:p>
        </p:txBody>
      </p:sp>
      <p:sp>
        <p:nvSpPr>
          <p:cNvPr id="130" name="Google Shape;130;p7"/>
          <p:cNvSpPr/>
          <p:nvPr/>
        </p:nvSpPr>
        <p:spPr>
          <a:xfrm>
            <a:off x="0" y="765175"/>
            <a:ext cx="9144000" cy="338554"/>
          </a:xfrm>
          <a:prstGeom prst="rect">
            <a:avLst/>
          </a:prstGeom>
          <a:noFill/>
          <a:ln>
            <a:noFill/>
          </a:ln>
        </p:spPr>
        <p:txBody>
          <a:bodyPr spcFirstLastPara="1" wrap="square" lIns="91425" tIns="45700" rIns="91425" bIns="45700" anchor="t" anchorCtr="0">
            <a:spAutoFit/>
          </a:bodyPr>
          <a:lstStyle/>
          <a:p>
            <a:pPr marL="1257300" marR="0" lvl="0" indent="-1257300" algn="l" rtl="0">
              <a:spcBef>
                <a:spcPts val="0"/>
              </a:spcBef>
              <a:spcAft>
                <a:spcPts val="0"/>
              </a:spcAft>
              <a:buNone/>
            </a:pPr>
            <a:endParaRPr sz="1600">
              <a:solidFill>
                <a:srgbClr val="000090"/>
              </a:solidFill>
              <a:latin typeface="Tahoma"/>
              <a:ea typeface="Tahoma"/>
              <a:cs typeface="Tahoma"/>
              <a:sym typeface="Tahoma"/>
            </a:endParaRPr>
          </a:p>
        </p:txBody>
      </p:sp>
      <p:sp>
        <p:nvSpPr>
          <p:cNvPr id="131" name="Google Shape;131;p7"/>
          <p:cNvSpPr txBox="1"/>
          <p:nvPr/>
        </p:nvSpPr>
        <p:spPr>
          <a:xfrm>
            <a:off x="304800" y="1294021"/>
            <a:ext cx="8534400" cy="2862282"/>
          </a:xfrm>
          <a:prstGeom prst="rect">
            <a:avLst/>
          </a:prstGeom>
          <a:noFill/>
          <a:ln>
            <a:noFill/>
          </a:ln>
        </p:spPr>
        <p:txBody>
          <a:bodyPr spcFirstLastPara="1" wrap="square" lIns="91425" tIns="45700" rIns="91425" bIns="45700" anchor="t" anchorCtr="0">
            <a:spAutoFit/>
          </a:bodyPr>
          <a:lstStyle/>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Judd, A.G. and </a:t>
            </a:r>
            <a:r>
              <a:rPr lang="en-GB" sz="1800" dirty="0" err="1">
                <a:solidFill>
                  <a:srgbClr val="02047F"/>
                </a:solidFill>
                <a:latin typeface="Calibri" panose="020F0502020204030204" pitchFamily="34" charset="0"/>
                <a:ea typeface="Calibri"/>
                <a:cs typeface="Calibri" panose="020F0502020204030204" pitchFamily="34" charset="0"/>
                <a:sym typeface="Calibri"/>
              </a:rPr>
              <a:t>Hovland</a:t>
            </a:r>
            <a:r>
              <a:rPr lang="en-GB" sz="1800" dirty="0">
                <a:solidFill>
                  <a:srgbClr val="02047F"/>
                </a:solidFill>
                <a:latin typeface="Calibri" panose="020F0502020204030204" pitchFamily="34" charset="0"/>
                <a:ea typeface="Calibri"/>
                <a:cs typeface="Calibri" panose="020F0502020204030204" pitchFamily="34" charset="0"/>
                <a:sym typeface="Calibri"/>
              </a:rPr>
              <a:t>, M., 2007. Seabed Fluid Flow. Cambridge University Press, Cambridge, U.K.,475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Magara, K., 1984. Compaction and fluid migration: practical petroleum geology. Elsevier Scientific, 319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Schulz H.D. and Zabel M. (Eds.), 2006. Marine Geochemistry, Springer Verlag NY, 2. Ed., 574pp.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err="1">
                <a:solidFill>
                  <a:srgbClr val="02047F"/>
                </a:solidFill>
                <a:latin typeface="Calibri" panose="020F0502020204030204" pitchFamily="34" charset="0"/>
                <a:ea typeface="Calibri"/>
                <a:cs typeface="Calibri" panose="020F0502020204030204" pitchFamily="34" charset="0"/>
                <a:sym typeface="Calibri"/>
              </a:rPr>
              <a:t>Wefer</a:t>
            </a:r>
            <a:r>
              <a:rPr lang="en-GB" sz="1800" dirty="0">
                <a:solidFill>
                  <a:srgbClr val="02047F"/>
                </a:solidFill>
                <a:latin typeface="Calibri" panose="020F0502020204030204" pitchFamily="34" charset="0"/>
                <a:ea typeface="Calibri"/>
                <a:cs typeface="Calibri" panose="020F0502020204030204" pitchFamily="34" charset="0"/>
                <a:sym typeface="Calibri"/>
              </a:rPr>
              <a:t>, G., Billet, D., </a:t>
            </a:r>
            <a:r>
              <a:rPr lang="en-GB" sz="1800" dirty="0" err="1">
                <a:solidFill>
                  <a:srgbClr val="02047F"/>
                </a:solidFill>
                <a:latin typeface="Calibri" panose="020F0502020204030204" pitchFamily="34" charset="0"/>
                <a:ea typeface="Calibri"/>
                <a:cs typeface="Calibri" panose="020F0502020204030204" pitchFamily="34" charset="0"/>
                <a:sym typeface="Calibri"/>
              </a:rPr>
              <a:t>Hebbeln</a:t>
            </a:r>
            <a:r>
              <a:rPr lang="en-GB" sz="1800" dirty="0">
                <a:solidFill>
                  <a:srgbClr val="02047F"/>
                </a:solidFill>
                <a:latin typeface="Calibri" panose="020F0502020204030204" pitchFamily="34" charset="0"/>
                <a:ea typeface="Calibri"/>
                <a:cs typeface="Calibri" panose="020F0502020204030204" pitchFamily="34" charset="0"/>
                <a:sym typeface="Calibri"/>
              </a:rPr>
              <a:t>, D., Jorgensen, B.B., Schlüter, M. and van </a:t>
            </a:r>
            <a:r>
              <a:rPr lang="en-GB" sz="1800" dirty="0" err="1">
                <a:solidFill>
                  <a:srgbClr val="02047F"/>
                </a:solidFill>
                <a:latin typeface="Calibri" panose="020F0502020204030204" pitchFamily="34" charset="0"/>
                <a:ea typeface="Calibri"/>
                <a:cs typeface="Calibri" panose="020F0502020204030204" pitchFamily="34" charset="0"/>
                <a:sym typeface="Calibri"/>
              </a:rPr>
              <a:t>Weering</a:t>
            </a:r>
            <a:r>
              <a:rPr lang="en-GB" sz="1800" dirty="0">
                <a:solidFill>
                  <a:srgbClr val="02047F"/>
                </a:solidFill>
                <a:latin typeface="Calibri" panose="020F0502020204030204" pitchFamily="34" charset="0"/>
                <a:ea typeface="Calibri"/>
                <a:cs typeface="Calibri" panose="020F0502020204030204" pitchFamily="34" charset="0"/>
                <a:sym typeface="Calibri"/>
              </a:rPr>
              <a:t>, T.C.E., (Eds.) 2003. Ocean margin systems. Springer, Berlin, 495 p.p.</a:t>
            </a:r>
            <a:endParaRPr sz="1800" dirty="0">
              <a:latin typeface="Calibri" panose="020F0502020204030204" pitchFamily="34" charset="0"/>
              <a:cs typeface="Calibri" panose="020F0502020204030204" pitchFamily="34" charset="0"/>
            </a:endParaRPr>
          </a:p>
          <a:p>
            <a:pPr marL="385763" marR="0" lvl="0" indent="-385763" algn="l" rtl="0">
              <a:spcBef>
                <a:spcPts val="0"/>
              </a:spcBef>
              <a:spcAft>
                <a:spcPts val="0"/>
              </a:spcAft>
              <a:buNone/>
            </a:pPr>
            <a:r>
              <a:rPr lang="en-GB" sz="1800" dirty="0">
                <a:solidFill>
                  <a:srgbClr val="02047F"/>
                </a:solidFill>
                <a:latin typeface="Calibri" panose="020F0502020204030204" pitchFamily="34" charset="0"/>
                <a:ea typeface="Calibri"/>
                <a:cs typeface="Calibri" panose="020F0502020204030204" pitchFamily="34" charset="0"/>
                <a:sym typeface="Calibri"/>
              </a:rPr>
              <a:t>Gee, D. G. and Stephenson, R. A. (Eds.) 2006. European Lithosphere Dynamics. Geological Society, London, Memoirs, 32, 263–276. 0435-4052/06</a:t>
            </a:r>
            <a:endParaRPr sz="1800" dirty="0">
              <a:solidFill>
                <a:srgbClr val="02047F"/>
              </a:solidFill>
              <a:latin typeface="Calibri" panose="020F0502020204030204" pitchFamily="34" charset="0"/>
              <a:ea typeface="Calibri"/>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4664930B-C253-2549-A52B-FAD3E9642C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Tree>
    <p:extLst>
      <p:ext uri="{BB962C8B-B14F-4D97-AF65-F5344CB8AC3E}">
        <p14:creationId xmlns:p14="http://schemas.microsoft.com/office/powerpoint/2010/main" val="18736121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1671</Words>
  <Application>Microsoft Macintosh PowerPoint</Application>
  <PresentationFormat>On-screen Show (4:3)</PresentationFormat>
  <Paragraphs>253</Paragraphs>
  <Slides>24</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Tahoma</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Camerlenghi</dc:creator>
  <cp:lastModifiedBy>Angelo Camerlenghi</cp:lastModifiedBy>
  <cp:revision>27</cp:revision>
  <dcterms:created xsi:type="dcterms:W3CDTF">2015-03-13T06:11:42Z</dcterms:created>
  <dcterms:modified xsi:type="dcterms:W3CDTF">2023-09-25T06:18:11Z</dcterms:modified>
</cp:coreProperties>
</file>