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1" r:id="rId2"/>
    <p:sldId id="274" r:id="rId3"/>
    <p:sldId id="275" r:id="rId4"/>
    <p:sldId id="276" r:id="rId5"/>
    <p:sldId id="294" r:id="rId6"/>
    <p:sldId id="277" r:id="rId7"/>
    <p:sldId id="278" r:id="rId8"/>
    <p:sldId id="279" r:id="rId9"/>
    <p:sldId id="282" r:id="rId10"/>
    <p:sldId id="292" r:id="rId11"/>
    <p:sldId id="284" r:id="rId12"/>
    <p:sldId id="293" r:id="rId13"/>
    <p:sldId id="295" r:id="rId14"/>
    <p:sldId id="267" r:id="rId15"/>
    <p:sldId id="288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852" autoAdjust="0"/>
  </p:normalViewPr>
  <p:slideViewPr>
    <p:cSldViewPr snapToGrid="0">
      <p:cViewPr varScale="1">
        <p:scale>
          <a:sx n="85" d="100"/>
          <a:sy n="85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2EF5A-48ED-4A9E-9810-6BF71409C2F9}" type="datetimeFigureOut">
              <a:rPr lang="it-IT" smtClean="0"/>
              <a:t>07/09/2023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A7119-0C79-4159-8CE0-59F3067DED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243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A7119-0C79-4159-8CE0-59F3067DED7D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3689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08371E-AAB1-4F31-843D-C5010B294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A3DBC33-A3F5-4FC1-8370-C1274A77A2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7FC3F3-9CA4-4D5A-A6DF-DA696EF10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07/09/2023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0577AA6-3E46-4BB5-92A2-3FFAC4E4B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A90ADB-0D66-4ACE-9DEB-7C775F179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87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21A92F-3A6E-41FF-90F4-B571EE36B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8F32B31-2A4E-4EF9-BE22-4DD8E0AE33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CCA715C-DA8C-4E21-A7D1-EB178A97B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07/09/2023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85E50A-A968-4C37-990E-62987466A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CE0113-3CED-4B73-957B-8B9422321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671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1B12676-365D-4985-B120-7ADF16CC9F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671ACAE-1CA0-4F69-AA09-CA79F9AE2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74E510-D95F-461C-96E1-D3B5E9963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07/09/2023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5F1B09-D8C1-4AD9-B1FF-FC2DB5952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2B16ED-FE6F-4F54-9470-E4545B4D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631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9EB3FF-92A5-4E40-BCF8-7FA34CBBC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F587FC-A056-4589-B010-CEB9EF8C7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9BE6F9-5125-41D7-BF80-64A1EBEB1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07/09/2023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8DB5BF-C8EC-40E2-B80C-1CB900CD7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CA94FD-F408-4351-AAD8-ECCC02F3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31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124ED9-2335-4EED-BCBC-73B015B37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A088044-5658-4C33-955B-18770F5B4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FEB3EE2-3080-40E2-A47C-A7CE374E6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07/09/2023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8FF681-92B2-4731-8761-4DCC9CA71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497DB5-B156-47BF-8ACA-F905BF360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42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200A5B-B553-4A01-A0E0-D565A8A9D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B71937-E1C0-4A70-A3FF-725E5273C7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702AFF7-2F2D-4068-98FC-7B03BDC46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A18DE0C-4FC5-4120-B792-1983B2C8D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07/09/2023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00B0BAA-CAA6-4DFE-9B78-65EA90AA6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7C81AE8-85CB-4D74-9A78-F300A8B86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931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0CB8D1-B683-4721-8242-9795172F6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0F909B6-A553-47DA-ACB1-CB8BF94A6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EB549CC-4D99-48B1-8BE0-0FC9EAC44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6BD0013-3DC6-45FC-A505-4D5C9D23FA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3504601-A576-417C-9FE7-0002E97628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E6BECB7-031D-4B48-8F94-131D31577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07/09/2023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B1308C8-7E70-4CF6-AEFC-B8813E0A8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721EFFD-C6CA-4C11-9F7C-40B7E1606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7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E493F5-B842-4B80-8F16-25B836606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DE55C31-E227-485B-9FC9-89838E6C8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07/09/2023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DA52322-0DC3-40A4-8494-3E6D56556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E7971E8-1B40-4B00-AA5E-384470481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573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8DDD211-7F70-43C4-9431-735C88C73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07/09/2023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B273A92-80DD-4FD6-9433-12C3A4E90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C48F26B-5F50-427E-8173-4A409669C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04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C14C92-64C4-4D19-B11E-4AE7DE8A2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223490-7258-4DB9-9E2F-BCE7B2FD9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B13221E-AF45-4A43-9DB8-0896EB140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ED721E-C431-42EE-A7CF-8043DF7F5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07/09/2023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AC40C93-A3C8-4F45-98EE-624845529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A486C60-B980-4A38-84F5-DEC7488F7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57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3BD0D0-C9A6-4D95-9655-592889BE3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607A90F-68A0-473D-B77F-7439B8FA55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2D6F4D6-C4E1-442C-956F-B4B21E6C35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66355E-DA6C-4614-8669-DB615B646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97D9A-F1B1-4098-90A9-8F6B1D9CE64A}" type="datetimeFigureOut">
              <a:rPr lang="it-IT" smtClean="0"/>
              <a:t>07/09/2023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930DFC1-7266-48D5-8917-BB5B1F3EE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B47DEBE-853E-4ECE-9D7D-4B1B8FE90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071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7887CFC-46CF-43AD-BDE2-F08C64CB9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25FCB72-4C7E-4008-8A31-0BB628EF5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0E110E-9D1D-4A98-998A-BC715BB4D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97D9A-F1B1-4098-90A9-8F6B1D9CE64A}" type="datetimeFigureOut">
              <a:rPr lang="it-IT" smtClean="0"/>
              <a:t>07/09/2023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DC910E-F7A4-48FF-8752-C9D550A4EC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3C601CD-AC39-44BB-B56B-FBC85B36ED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AD346-53BE-4EA2-AE36-864BB6FD848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08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a.europa.eu/" TargetMode="External"/><Relationship Id="rId2" Type="http://schemas.openxmlformats.org/officeDocument/2006/relationships/hyperlink" Target="http://ec.europa.eu/environment/circular-econom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inambiente.it/pagina/economia-circolar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lenmacarthurfoundation.org/circular-economy" TargetMode="External"/><Relationship Id="rId7" Type="http://schemas.openxmlformats.org/officeDocument/2006/relationships/hyperlink" Target="http://www.regione.fvg.it/" TargetMode="External"/><Relationship Id="rId2" Type="http://schemas.openxmlformats.org/officeDocument/2006/relationships/hyperlink" Target="https://www.isprambiente.gov.it/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nea.it/it/ateco/schede/life-cycle-thinking-e-valutazioni-di-sostenibilita" TargetMode="External"/><Relationship Id="rId5" Type="http://schemas.openxmlformats.org/officeDocument/2006/relationships/hyperlink" Target="https://asvis.it/" TargetMode="External"/><Relationship Id="rId4" Type="http://schemas.openxmlformats.org/officeDocument/2006/relationships/hyperlink" Target="https://www.fondazionesvilupposostenibile.org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niud.it/it/didattica/formazione-post-laurea/master/alta-formazione/area-scientifico-tecnologica/economia-circolare#autotoc-item-autotoc-1" TargetMode="External"/><Relationship Id="rId3" Type="http://schemas.openxmlformats.org/officeDocument/2006/relationships/hyperlink" Target="https://ecofvg.it/economia-circolare/" TargetMode="External"/><Relationship Id="rId7" Type="http://schemas.openxmlformats.org/officeDocument/2006/relationships/hyperlink" Target="https://businessschool.luiss.it/master-circular-economy/" TargetMode="External"/><Relationship Id="rId2" Type="http://schemas.openxmlformats.org/officeDocument/2006/relationships/hyperlink" Target="https://ecofvg.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emi.camera.it/leg18/" TargetMode="External"/><Relationship Id="rId5" Type="http://schemas.openxmlformats.org/officeDocument/2006/relationships/hyperlink" Target="https://climate.ec.europa.eu/index_en" TargetMode="External"/><Relationship Id="rId4" Type="http://schemas.openxmlformats.org/officeDocument/2006/relationships/hyperlink" Target="https://sdgs.un.org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2.units.i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3608D2-D41E-458F-A2E1-1B4FF01EFD9E}"/>
              </a:ext>
            </a:extLst>
          </p:cNvPr>
          <p:cNvSpPr txBox="1"/>
          <p:nvPr/>
        </p:nvSpPr>
        <p:spPr>
          <a:xfrm>
            <a:off x="122086" y="171450"/>
            <a:ext cx="5810251" cy="65710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Università degli Studi di </a:t>
            </a:r>
            <a:r>
              <a:rPr lang="it-IT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rieste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Dipartimento di Ingegneria e Architettura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CDL Magistrale a ciclo unico in</a:t>
            </a:r>
          </a:p>
          <a:p>
            <a:pPr algn="ctr"/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Architettura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1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A.A. 2023-2024</a:t>
            </a:r>
            <a:endParaRPr lang="it-IT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/>
            <a:r>
              <a:rPr lang="it-IT" sz="2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Economia circolare e sostenibilità delle risorse e</a:t>
            </a:r>
            <a:r>
              <a:rPr lang="it-IT" sz="25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5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dell'ambiente</a:t>
            </a:r>
          </a:p>
          <a:p>
            <a:pPr algn="ctr"/>
            <a:endParaRPr lang="it-I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Prof. Sonia </a:t>
            </a:r>
            <a:r>
              <a:rPr lang="it-IT" sz="2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Prestamburgo</a:t>
            </a:r>
            <a:endParaRPr lang="it-IT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sprestamburgo@units.it</a:t>
            </a:r>
          </a:p>
          <a:p>
            <a:endParaRPr lang="it-IT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Codice corso: </a:t>
            </a:r>
            <a:r>
              <a:rPr lang="it-IT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082AR</a:t>
            </a:r>
          </a:p>
          <a:p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Tipologia corso: </a:t>
            </a:r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opzionale (TAF D)</a:t>
            </a:r>
          </a:p>
          <a:p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Carico didattico: </a:t>
            </a:r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CFU (32 ore frontali)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Crediti acquisibili: </a:t>
            </a:r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Periodicità: semestrale (</a:t>
            </a:r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semestre, sede di Gorizia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Modalità didattiche: LT (</a:t>
            </a:r>
            <a:r>
              <a:rPr lang="it-IT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lezioni teoriche e seminari a tema</a:t>
            </a:r>
            <a:r>
              <a:rPr lang="it-IT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5D1EC04D-0FFC-4206-BB4F-DCBE72CCF0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212" y="834719"/>
            <a:ext cx="6014120" cy="5188562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232310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83D62258-3245-4FB5-BA92-A8198026EE67}"/>
              </a:ext>
            </a:extLst>
          </p:cNvPr>
          <p:cNvSpPr txBox="1"/>
          <p:nvPr/>
        </p:nvSpPr>
        <p:spPr>
          <a:xfrm>
            <a:off x="108011" y="220429"/>
            <a:ext cx="11975977" cy="64171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1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ASviS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 (2022), 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L’Italia e gli Obiettivi di Sviluppo Sostenibile. Rapporto </a:t>
            </a:r>
            <a:r>
              <a:rPr lang="it-IT" sz="21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ASviS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2022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it-IT" sz="21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Editron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, Roma, ISBN 979-12-80634-15-3.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23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European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Environment Agency (2018), </a:t>
            </a:r>
            <a:r>
              <a:rPr lang="en-US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The circular economy and the bioeconomy. Partners in sustainability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EEA Report No 8/2018, ISBN 978-92-9213-974-2.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it-IT" sz="23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European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Environment Agency (2017), </a:t>
            </a:r>
            <a:r>
              <a:rPr lang="en-US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Circular by design. Products in the circular economy</a:t>
            </a:r>
            <a:r>
              <a:rPr lang="en-US" sz="2100" dirty="0">
                <a:latin typeface="Times New Roman" panose="02020603050405020304" pitchFamily="18" charset="0"/>
              </a:rPr>
              <a:t>, EEA Report, </a:t>
            </a:r>
            <a:r>
              <a:rPr lang="en-US" sz="2100" u="none" strike="noStrike" kern="1200" baseline="0" dirty="0">
                <a:latin typeface="Times New Roman" panose="02020603050405020304" pitchFamily="18" charset="0"/>
              </a:rPr>
              <a:t>No 6/2017, ISBN 978-92-9213-857-8.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23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European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Environment Agency (2016), </a:t>
            </a:r>
            <a:r>
              <a:rPr lang="en-US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Circular economy in Europe. Developing the knowledge base</a:t>
            </a:r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EEA Report No 2/2016, ISBN 978-92-9213-719-9.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it-IT" sz="23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Green Building </a:t>
            </a:r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Council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Italia (2019),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Economia circolare in edilizia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GBC Italia, Trento.</a:t>
            </a:r>
            <a:endParaRPr lang="en-US" sz="2100" dirty="0">
              <a:latin typeface="Times New Roman" panose="02020603050405020304" pitchFamily="18" charset="0"/>
            </a:endParaRPr>
          </a:p>
          <a:p>
            <a:pPr algn="just"/>
            <a:endParaRPr lang="en-US" sz="2300" dirty="0">
              <a:latin typeface="Times New Roman" panose="02020603050405020304" pitchFamily="18" charset="0"/>
            </a:endParaRPr>
          </a:p>
          <a:p>
            <a:pPr algn="just"/>
            <a:r>
              <a:rPr lang="en-US" sz="2100" dirty="0">
                <a:latin typeface="Times New Roman" panose="02020603050405020304" pitchFamily="18" charset="0"/>
              </a:rPr>
              <a:t>ISPRA (2022), 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RAPPORTO DI SOSTENIBILITÀ 2022</a:t>
            </a:r>
            <a:r>
              <a:rPr lang="en-US" sz="2100" dirty="0">
                <a:latin typeface="Times New Roman" panose="02020603050405020304" pitchFamily="18" charset="0"/>
              </a:rPr>
              <a:t>, </a:t>
            </a:r>
            <a:r>
              <a:rPr lang="it-IT" sz="2100" dirty="0">
                <a:latin typeface="Times New Roman" panose="02020603050405020304" pitchFamily="18" charset="0"/>
              </a:rPr>
              <a:t>ISPRA, Documenti tecnici, None/2022, ISBN:  978-88-448-1139-6 </a:t>
            </a:r>
            <a:r>
              <a:rPr lang="en-US" sz="2100" dirty="0"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en-US" sz="2300" dirty="0">
              <a:latin typeface="Times New Roman" panose="02020603050405020304" pitchFamily="18" charset="0"/>
            </a:endParaRPr>
          </a:p>
          <a:p>
            <a:pPr algn="just"/>
            <a:r>
              <a:rPr lang="it-IT" sz="2100" dirty="0">
                <a:latin typeface="Times New Roman" panose="02020603050405020304" pitchFamily="18" charset="0"/>
              </a:rPr>
              <a:t>ISPRA (2022), 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Rapporto Rifiuti Urbani. Edizione 2022</a:t>
            </a:r>
            <a:r>
              <a:rPr lang="it-IT" sz="2100" dirty="0">
                <a:latin typeface="Times New Roman" panose="02020603050405020304" pitchFamily="18" charset="0"/>
              </a:rPr>
              <a:t>, ISPRA, Rapporti 380/2022, ISBN:  978-88-448-1145-7.</a:t>
            </a:r>
            <a:endParaRPr lang="it-IT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154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58FE383E-488E-4030-B6C8-084F0978C8E9}"/>
              </a:ext>
            </a:extLst>
          </p:cNvPr>
          <p:cNvSpPr txBox="1"/>
          <p:nvPr/>
        </p:nvSpPr>
        <p:spPr>
          <a:xfrm>
            <a:off x="139083" y="335845"/>
            <a:ext cx="11913833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Ministero dell’Ambiente e della Tutela del Territorio e del Mare (2017),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Verso un modello di economia circolare per l’Italia. Documento di inquadramento e di posizionamento strategico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in collaborazione con il Ministero dello Sviluppo Economico, Roma.</a:t>
            </a:r>
          </a:p>
          <a:p>
            <a:pPr algn="just" rtl="0"/>
            <a:endParaRPr lang="it-IT" sz="23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Materiali distribuiti in aula.</a:t>
            </a: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SITI DI INTERESSE</a:t>
            </a:r>
          </a:p>
          <a:p>
            <a:endParaRPr lang="it-IT" sz="22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Commissione Europea</a:t>
            </a:r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http://ec.europa.eu/environment/circular-economy</a:t>
            </a:r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Agenzia Europea dell’Ambiente</a:t>
            </a:r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https://www.eea.europa.eu/</a:t>
            </a:r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Ministero dell’Ambiente e della </a:t>
            </a:r>
            <a:r>
              <a:rPr lang="it-IT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Sicurezza Energetica</a:t>
            </a:r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http://www.minambiente.it/pagina/economia-circolare</a:t>
            </a:r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1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89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9F3E3903-465B-498B-BA10-429FFBE603F8}"/>
              </a:ext>
            </a:extLst>
          </p:cNvPr>
          <p:cNvSpPr txBox="1"/>
          <p:nvPr/>
        </p:nvSpPr>
        <p:spPr>
          <a:xfrm>
            <a:off x="134644" y="315856"/>
            <a:ext cx="11922711" cy="6355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100" b="1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Istituto Superiore per la Protezione e la Ricerca Ambientale (ISPRA)</a:t>
            </a:r>
          </a:p>
          <a:p>
            <a:pPr rtl="0"/>
            <a:r>
              <a:rPr lang="it-IT" sz="2100" b="0" i="0" u="sng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  <a:hlinkClick r:id="rId2"/>
              </a:rPr>
              <a:t>https://www.isprambiente.gov.it/it</a:t>
            </a:r>
            <a:r>
              <a:rPr lang="it-IT" sz="2100" b="0" i="0" u="sng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rtl="0"/>
            <a:endParaRPr lang="it-IT" sz="210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rtl="0"/>
            <a:r>
              <a:rPr lang="it-IT" sz="2100" b="1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Ellen MacArthur Foundation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rtl="0"/>
            <a:r>
              <a:rPr lang="it-IT" sz="2100" b="0" i="0" u="sng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https://ellenmacarthurfoundation.org/ </a:t>
            </a:r>
          </a:p>
          <a:p>
            <a:pPr rtl="0"/>
            <a:r>
              <a:rPr lang="it-IT" sz="2100" b="0" i="0" u="sng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  <a:hlinkClick r:id="rId3"/>
              </a:rPr>
              <a:t>https://www.ellenmacarthurfoundation.org/circular-economy</a:t>
            </a:r>
            <a:r>
              <a:rPr lang="it-IT" sz="2100" b="0" i="0" u="sng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Fondazione per lo Sviluppo Sostenibile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https://www.fondazionesvilupposostenibile.org/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Alleanza Italiana per lo Sviluppo Sostenibile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https://asvis.it/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ENEA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https://www.enea.it/it 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https://www.enea.it/it/ateco/schede/life-cycle-thinking-e-valutazioni-di-sostenibilita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Regione FVG</a:t>
            </a:r>
          </a:p>
          <a:p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http://www.regione.fvg.it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it-IT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294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8C635D4-C752-F6F9-242D-4213645402D7}"/>
              </a:ext>
            </a:extLst>
          </p:cNvPr>
          <p:cNvSpPr txBox="1"/>
          <p:nvPr/>
        </p:nvSpPr>
        <p:spPr>
          <a:xfrm>
            <a:off x="197223" y="165242"/>
            <a:ext cx="1179755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ECOFVG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https://ecofvg.it/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https://ecofvg.it/economia-circolare/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it-IT" sz="21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1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United Nations - </a:t>
            </a:r>
            <a:r>
              <a:rPr lang="en-US" sz="21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Department of Economic and Social Affairs/Sustainable Development</a:t>
            </a:r>
            <a:endParaRPr lang="en-GB" sz="21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GB" sz="2100" dirty="0">
                <a:solidFill>
                  <a:srgbClr val="000000"/>
                </a:solidFill>
                <a:latin typeface="Times New Roman" panose="02020603050405020304" pitchFamily="18" charset="0"/>
                <a:hlinkClick r:id="rId4"/>
              </a:rPr>
              <a:t>https://sdgs.un.org/</a:t>
            </a:r>
            <a:r>
              <a:rPr lang="en-GB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endParaRPr lang="en-GB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GB" sz="21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European Commission/Climate Action </a:t>
            </a:r>
          </a:p>
          <a:p>
            <a:r>
              <a:rPr lang="en-GB" sz="2100" dirty="0">
                <a:solidFill>
                  <a:srgbClr val="000000"/>
                </a:solidFill>
                <a:latin typeface="Times New Roman" panose="02020603050405020304" pitchFamily="18" charset="0"/>
                <a:hlinkClick r:id="rId5"/>
              </a:rPr>
              <a:t>https://climate.ec.europa.eu/index_en</a:t>
            </a:r>
            <a:endParaRPr lang="en-GB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GB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sz="21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Parlamento Italiano/Camera dei Deputati</a:t>
            </a:r>
          </a:p>
          <a:p>
            <a:r>
              <a:rPr lang="en-GB" sz="2100" dirty="0">
                <a:solidFill>
                  <a:srgbClr val="000000"/>
                </a:solidFill>
                <a:latin typeface="Times New Roman" panose="02020603050405020304" pitchFamily="18" charset="0"/>
                <a:hlinkClick r:id="rId6"/>
              </a:rPr>
              <a:t>https://temi.camera.it/leg18/</a:t>
            </a:r>
            <a:r>
              <a:rPr lang="en-GB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1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INIZIATIVE DI FORMAZIONE SUPERIORE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GB" sz="21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https://businessschool.luiss.it/master-circular-economy/</a:t>
            </a:r>
            <a:endParaRPr lang="en-GB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https://www.uniud.it/it/didattica/formazione-post-laurea/master/alta-formazione/area-scientifico-tecnologica/economia-circolare#autotoc-item-autotoc-1</a:t>
            </a:r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68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o 3">
            <a:extLst>
              <a:ext uri="{FF2B5EF4-FFF2-40B4-BE49-F238E27FC236}">
                <a16:creationId xmlns:a16="http://schemas.microsoft.com/office/drawing/2014/main" id="{B8C749C1-A344-492E-82D0-0E0798DAACE1}"/>
              </a:ext>
            </a:extLst>
          </p:cNvPr>
          <p:cNvGrpSpPr/>
          <p:nvPr/>
        </p:nvGrpSpPr>
        <p:grpSpPr>
          <a:xfrm>
            <a:off x="187911" y="334872"/>
            <a:ext cx="11816178" cy="6134468"/>
            <a:chOff x="0" y="266331"/>
            <a:chExt cx="12192000" cy="6134468"/>
          </a:xfrm>
        </p:grpSpPr>
        <p:pic>
          <p:nvPicPr>
            <p:cNvPr id="3" name="Immagine 2">
              <a:extLst>
                <a:ext uri="{FF2B5EF4-FFF2-40B4-BE49-F238E27FC236}">
                  <a16:creationId xmlns:a16="http://schemas.microsoft.com/office/drawing/2014/main" id="{279DEA39-5628-430E-9A55-6E35A8A431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56585" y="903721"/>
              <a:ext cx="7078830" cy="5497078"/>
            </a:xfrm>
            <a:prstGeom prst="rect">
              <a:avLst/>
            </a:prstGeom>
            <a:ln>
              <a:solidFill>
                <a:schemeClr val="bg1"/>
              </a:solidFill>
            </a:ln>
          </p:spPr>
        </p:pic>
        <p:sp>
          <p:nvSpPr>
            <p:cNvPr id="2" name="CasellaDiTesto 1">
              <a:extLst>
                <a:ext uri="{FF2B5EF4-FFF2-40B4-BE49-F238E27FC236}">
                  <a16:creationId xmlns:a16="http://schemas.microsoft.com/office/drawing/2014/main" id="{D3DAFE5A-8EBD-4E13-8E4E-9C8CC8C74DCB}"/>
                </a:ext>
              </a:extLst>
            </p:cNvPr>
            <p:cNvSpPr txBox="1"/>
            <p:nvPr/>
          </p:nvSpPr>
          <p:spPr>
            <a:xfrm>
              <a:off x="0" y="266331"/>
              <a:ext cx="12192000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1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KEY WORDS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2302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123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F553F48-6F8D-4220-BEE3-084975F2C1B1}"/>
              </a:ext>
            </a:extLst>
          </p:cNvPr>
          <p:cNvSpPr txBox="1"/>
          <p:nvPr/>
        </p:nvSpPr>
        <p:spPr>
          <a:xfrm>
            <a:off x="76200" y="181622"/>
            <a:ext cx="11934825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PROGRAMMA DEL CORSO</a:t>
            </a:r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it-IT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corso affronta le questioni dell’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ECONOMIA CIRCOLARE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della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SOSTENIBILITÀ delle RISORSE e dell'AMBIENTE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con particolare riferimento all’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evoluzione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dei temi della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sostenibilità dello sviluppo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della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transizione ecologica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interpretati, a livello internazionale, dagli </a:t>
            </a:r>
            <a:r>
              <a:rPr lang="it-IT" sz="21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obiettivi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dell’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Agenda 2030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delle Nazioni Unite (</a:t>
            </a:r>
            <a:r>
              <a:rPr lang="it-IT" sz="21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SDGs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)e dalle </a:t>
            </a:r>
            <a:r>
              <a:rPr lang="it-IT" sz="21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indicazioni teorico-operative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 </a:t>
            </a:r>
            <a:r>
              <a:rPr lang="it-IT" sz="21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Green New </a:t>
            </a:r>
            <a:r>
              <a:rPr lang="it-IT" sz="21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Deal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Europeo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L’approccio circolare all'economia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impone un deciso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riorientamento del pensiero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dell’azione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che prende spunto dalla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rielaborazione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del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concetto di sostenibilità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chiave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multidimensionale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interdisciplinare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pone come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presupposto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imprescindibile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l’individuazione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l’implementazione di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nuovi paradigmi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 la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sostenibilità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dei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sistemi economici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basati sui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principi di circolarità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condivisione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informazioni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governance delle relazioni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capacità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scelte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responsabilità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nell’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organizzazione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dell’intero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ciclo di produzione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nuova visione del mercato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it-IT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ristrutturazione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dell’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offerta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nuovo modello di 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domanda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nella rinnovata funzione del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consumatore finale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corso intende fornire agli studenti la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base teorica di riferimento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gli strumenti di analisi e intervento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necessari per operare in un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contesto globale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dinamico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s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ostenibilità economica e ambientale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orientato alla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valorizzazione delle risorse naturali e della produzione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attraverso l’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integrazione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tra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innovazione tecnologica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riconversione produttiva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243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C7A5320-A9B4-4A56-A95F-3912EFDCEF12}"/>
              </a:ext>
            </a:extLst>
          </p:cNvPr>
          <p:cNvSpPr txBox="1"/>
          <p:nvPr/>
        </p:nvSpPr>
        <p:spPr>
          <a:xfrm>
            <a:off x="114300" y="161925"/>
            <a:ext cx="1193482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corso è organizzato in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lezioni frontali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incontri seminariali programmati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la presenza di studiosi ed esperti del settore, attraverso la discussione ed il confronto in aula con le seguenti modalità:</a:t>
            </a:r>
          </a:p>
          <a:p>
            <a:pPr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presentazione di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temi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riferimenti teorici</a:t>
            </a:r>
            <a:r>
              <a:rPr lang="it-IT" sz="2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(prof. S. </a:t>
            </a:r>
            <a:r>
              <a:rPr lang="it-IT" sz="2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Prestamburgo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</a:p>
          <a:p>
            <a:pPr lvl="0"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it-IT" sz="21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  </a:t>
            </a:r>
            <a:r>
              <a:rPr lang="it-IT" sz="21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eminari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approfondimento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(ospiti e pareri esperti);</a:t>
            </a:r>
          </a:p>
          <a:p>
            <a:pPr lvl="0"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illustrazione di </a:t>
            </a:r>
            <a:r>
              <a:rPr lang="it-IT" sz="21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casi di studio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particolare, le lezioni approfondiranno le seguenti </a:t>
            </a:r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tematiche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inquadramento teorico generale della sostenibilità ambientale;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economia lineare e transazione verso l’economia circolare;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fondamenti teorici ed implicazioni dell’economia circolare;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ambiente ed economia. I fallimenti del mercato;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gestione e monitoraggio delle risorse, dei sistemi ambientali e del territorio (uso, riuso e recupero delle risorse);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valutazione delle risorse e degli impatti ambientali;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l’approccio alla green economy: produzione di beni e servizi, implicazioni sulla struttura e funzionamento  dei mercati;</a:t>
            </a:r>
          </a:p>
        </p:txBody>
      </p:sp>
    </p:spTree>
    <p:extLst>
      <p:ext uri="{BB962C8B-B14F-4D97-AF65-F5344CB8AC3E}">
        <p14:creationId xmlns:p14="http://schemas.microsoft.com/office/powerpoint/2010/main" val="3519216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21AECDD-5D4C-434C-9D8C-5F73D93FE5E8}"/>
              </a:ext>
            </a:extLst>
          </p:cNvPr>
          <p:cNvSpPr txBox="1"/>
          <p:nvPr/>
        </p:nvSpPr>
        <p:spPr>
          <a:xfrm>
            <a:off x="85725" y="205195"/>
            <a:ext cx="11982450" cy="647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interventi sulla produzione di beni e servizi finalizzati all'applicazione del miglioramento della qualità ambientale: il contributo - dei tre settori produttivi: primario, industriale, servizi;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gestione e monitoraggio delle attività di riciclo e valorizzazione dei rifiuti;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eco-innovazione ed eco-design.</a:t>
            </a:r>
          </a:p>
          <a:p>
            <a:pPr algn="just"/>
            <a:r>
              <a:rPr lang="it-IT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…</a:t>
            </a:r>
          </a:p>
          <a:p>
            <a:pPr algn="just"/>
            <a:endParaRPr lang="it-I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CONTENUTI E MODALITÀ DI SVOLGIMENTO DELL’ESAME</a:t>
            </a:r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it-IT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Prova di accertamento in forma orale: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discussione sui temi sviluppati durante le lezioni e i seminari di approfondimento svolti in aula;</a:t>
            </a:r>
          </a:p>
          <a:p>
            <a:pPr lvl="0"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</a:pP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analisi degli elaborati realizzati dagli studenti sulla base delle letture scelte come approfondimento.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materiali didattici saranno reperibili sulla piattaforma </a:t>
            </a:r>
            <a:r>
              <a:rPr lang="it-IT" sz="2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Moodle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Ateneo: </a:t>
            </a:r>
            <a:r>
              <a:rPr lang="it-IT" sz="21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https://moodle2.units.it/</a:t>
            </a:r>
            <a:r>
              <a:rPr lang="it-IT" sz="2100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 registrazioni delle lezioni </a:t>
            </a:r>
            <a:r>
              <a:rPr lang="it-IT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saranno a disposizione sulla piattaforma </a:t>
            </a:r>
            <a:r>
              <a:rPr lang="it-IT" sz="2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UniTs</a:t>
            </a:r>
            <a:r>
              <a:rPr lang="it-IT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it-IT" sz="21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MTeams</a:t>
            </a:r>
            <a:r>
              <a:rPr lang="it-IT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stanza del corso</a:t>
            </a:r>
            <a:endParaRPr lang="it-IT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it-IT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it-IT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it-IT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15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1FAD788-2C73-4465-9F00-35A054281A0E}"/>
              </a:ext>
            </a:extLst>
          </p:cNvPr>
          <p:cNvSpPr txBox="1"/>
          <p:nvPr/>
        </p:nvSpPr>
        <p:spPr>
          <a:xfrm>
            <a:off x="130205" y="797510"/>
            <a:ext cx="1193158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SEMINARI DI APPROFONDIMENTO</a:t>
            </a:r>
          </a:p>
          <a:p>
            <a:pPr algn="just"/>
            <a:endParaRPr lang="it-IT" sz="2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</a:t>
            </a:r>
            <a:r>
              <a:rPr lang="it-IT" sz="21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Edilizia e sostenibilità: il Bilancio Ecologico Circolare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			Ing. Michele Colonna</a:t>
            </a: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	       (libero professionista in Trieste)</a:t>
            </a:r>
          </a:p>
          <a:p>
            <a:pPr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‘‘</a:t>
            </a:r>
            <a:r>
              <a:rPr lang="it-IT" sz="21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certificazione di prodotto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’’																	</a:t>
            </a:r>
            <a:r>
              <a:rPr lang="it-IT" sz="2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Vinicio Razionale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       				(Responsabile assicurazione qualità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   					    ICEA Certifica</a:t>
            </a:r>
          </a:p>
          <a:p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Istituto per la Certificazione Etica ed Ambientale)</a:t>
            </a:r>
          </a:p>
          <a:p>
            <a:endParaRPr lang="it-IT" sz="2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057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B05EB28-59BE-4722-ABBC-799BB02F8103}"/>
              </a:ext>
            </a:extLst>
          </p:cNvPr>
          <p:cNvSpPr txBox="1"/>
          <p:nvPr/>
        </p:nvSpPr>
        <p:spPr>
          <a:xfrm>
            <a:off x="95250" y="103481"/>
            <a:ext cx="1198245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it-IT" sz="2100" b="1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BIBLIOGRAFIA DI RIFERIMENTO</a:t>
            </a:r>
          </a:p>
          <a:p>
            <a:pPr algn="just" rtl="0"/>
            <a:endParaRPr lang="it-IT" sz="20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Aprile M. C., Chiarini B. (2019),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ECONOMIA DELL’AMBIENTE. Sostenibilità, politiche e aspetti strategici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Mondadori Università, Milano, ISBN 978-88-6184-650-0.</a:t>
            </a:r>
          </a:p>
          <a:p>
            <a:pPr algn="just" rtl="0"/>
            <a:endParaRPr lang="it-IT" sz="16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Baratta Adolfo F.L. (a cura di) (2021), 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PRE/FREE-UP/DOWN-RE/CYCLE. Pratiche tradizionali e tecnologie innovative per l’End of Waste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it-IT" sz="21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Anteferma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 Edizioni, Treviso, ISBN 979-12-5953-005-9.</a:t>
            </a:r>
          </a:p>
          <a:p>
            <a:pPr algn="just" rtl="0"/>
            <a:endParaRPr lang="it-IT" sz="16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Bompan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E., Brambilla I.N. (2021) (2019),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Che cosa è l’economia circolare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Edizioni Ambiente, Milano, ISBN 978-88-6627-316-5; ISBN 978-88-6627-186-4.</a:t>
            </a:r>
          </a:p>
          <a:p>
            <a:pPr algn="just" rtl="0"/>
            <a:endParaRPr lang="it-IT" sz="16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Castellucci L. (2017),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Lezioni di Politica Economica Ambientale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Collana Economia, Società Editrice Esculapio, Bologna, ISBN 978-88-9385-020-9.</a:t>
            </a:r>
          </a:p>
          <a:p>
            <a:pPr algn="just" rtl="0"/>
            <a:endParaRPr lang="it-IT" sz="16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Charter M. (2019) </a:t>
            </a:r>
            <a:r>
              <a:rPr lang="en-US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Designing for the Circular Economy</a:t>
            </a:r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Routledge, Taylor &amp; Francis Group Eds., New York, ISBN  978-1-138-08101-7.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16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European Commission (2020), </a:t>
            </a:r>
            <a:r>
              <a:rPr lang="en-US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Circular Economy Action Plan</a:t>
            </a:r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. The European Green Deal, #EUGreenDeal, European Union Ed.</a:t>
            </a:r>
          </a:p>
          <a:p>
            <a:pPr algn="just" rtl="0"/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Fassio F., </a:t>
            </a:r>
            <a:r>
              <a:rPr lang="it-IT" sz="21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Tecco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 N. (2018), </a:t>
            </a:r>
            <a:r>
              <a:rPr lang="it-IT" sz="2100" b="1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Circular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Economy for Food. Materia, energia e conoscenza, in circolo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, Edizioni Ambiente, Milano</a:t>
            </a:r>
            <a:r>
              <a:rPr lang="en-US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, ISBN 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9788866272236.</a:t>
            </a:r>
          </a:p>
        </p:txBody>
      </p:sp>
    </p:spTree>
    <p:extLst>
      <p:ext uri="{BB962C8B-B14F-4D97-AF65-F5344CB8AC3E}">
        <p14:creationId xmlns:p14="http://schemas.microsoft.com/office/powerpoint/2010/main" val="4001684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1002D4D-A68A-426A-B740-2ECEE819EC4F}"/>
              </a:ext>
            </a:extLst>
          </p:cNvPr>
          <p:cNvSpPr txBox="1"/>
          <p:nvPr/>
        </p:nvSpPr>
        <p:spPr>
          <a:xfrm>
            <a:off x="85725" y="272598"/>
            <a:ext cx="12020550" cy="6386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altLang="it-IT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Giacobello</a:t>
            </a:r>
            <a:r>
              <a:rPr lang="it-IT" alt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L. (2012), </a:t>
            </a:r>
            <a:r>
              <a:rPr lang="it-IT" altLang="it-IT" sz="2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L'economia della complessità di Nicholas Georgescu-</a:t>
            </a:r>
            <a:r>
              <a:rPr lang="it-IT" altLang="it-IT" sz="21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Roegen</a:t>
            </a:r>
            <a:r>
              <a:rPr lang="it-IT" alt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 Lettere Editore, Firenze, ISBN 886087565X.</a:t>
            </a:r>
          </a:p>
          <a:p>
            <a:pPr algn="just"/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Gusmerotti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N. M., Frey M., </a:t>
            </a:r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Iraldo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F. (2020),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Management dell’economia circolare. Principi, drivers, modelli di business e misurazione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Franco Angeli, Edizioni, Milano, ISBN 978-88-917-9162-7.</a:t>
            </a:r>
            <a:endParaRPr lang="it-IT" sz="2100" b="0" i="0" u="none" strike="noStrike" baseline="0" dirty="0">
              <a:latin typeface="Times New Roman" panose="02020603050405020304" pitchFamily="18" charset="0"/>
            </a:endParaRPr>
          </a:p>
          <a:p>
            <a:pPr marR="0" algn="just" rtl="0"/>
            <a:endParaRPr lang="it-IT" sz="2100" dirty="0">
              <a:latin typeface="Times New Roman" panose="02020603050405020304" pitchFamily="18" charset="0"/>
            </a:endParaRPr>
          </a:p>
          <a:p>
            <a:pPr marR="0" algn="just" rtl="0"/>
            <a:r>
              <a:rPr lang="it-IT" sz="2100" b="0" i="0" u="none" strike="noStrike" baseline="0" dirty="0">
                <a:latin typeface="Times New Roman" panose="02020603050405020304" pitchFamily="18" charset="0"/>
              </a:rPr>
              <a:t>Invernizzi G. (2014), </a:t>
            </a:r>
            <a:r>
              <a:rPr lang="it-IT" sz="21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Le strategie competitive</a:t>
            </a:r>
            <a:r>
              <a:rPr lang="it-IT" sz="2100" b="0" i="0" u="none" strike="noStrike" baseline="0" dirty="0">
                <a:latin typeface="Times New Roman" panose="02020603050405020304" pitchFamily="18" charset="0"/>
              </a:rPr>
              <a:t>, McGraw-Hill </a:t>
            </a:r>
            <a:r>
              <a:rPr lang="it-IT" sz="2100" b="0" i="0" u="none" strike="noStrike" baseline="0" dirty="0" err="1">
                <a:latin typeface="Times New Roman" panose="02020603050405020304" pitchFamily="18" charset="0"/>
              </a:rPr>
              <a:t>Education</a:t>
            </a:r>
            <a:r>
              <a:rPr lang="it-IT" sz="2100" b="0" i="0" u="none" strike="noStrike" baseline="0" dirty="0">
                <a:latin typeface="Times New Roman" panose="02020603050405020304" pitchFamily="18" charset="0"/>
              </a:rPr>
              <a:t>, Milano, ISBN 9788838667763.</a:t>
            </a:r>
            <a:endParaRPr lang="en-US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en-US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Lacy P., </a:t>
            </a:r>
            <a:r>
              <a:rPr lang="en-US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Rutqvist</a:t>
            </a:r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J., Lamonica B. (2016), </a:t>
            </a:r>
            <a:r>
              <a:rPr lang="en-GB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Circular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Economy. Dallo spreco al valore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Egea Editore, Milano, ISBN 978-88-238-3570-2.</a:t>
            </a:r>
          </a:p>
          <a:p>
            <a:pPr algn="just" rtl="0"/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Lucia M. G., </a:t>
            </a:r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Duglio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S., Lazzarini P. (2018) (a cura di),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Verso un’economia della sostenibilità. Lo scenario e le sfide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Franco Angeli, Edizioni, Milano, ISBN 978-88-917-7078-3.</a:t>
            </a:r>
          </a:p>
          <a:p>
            <a:pPr algn="just" rtl="0"/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McGrath R. (2019), 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La fine del vantaggio competitivo. Ripensare la strategia per stare al passo con il mercato</a:t>
            </a:r>
            <a:r>
              <a:rPr lang="it-IT" sz="2100" dirty="0">
                <a:solidFill>
                  <a:srgbClr val="000000"/>
                </a:solidFill>
                <a:latin typeface="Times New Roman" panose="02020603050405020304" pitchFamily="18" charset="0"/>
              </a:rPr>
              <a:t>, Collana Business, ROI EDIZIONI, Macerata, ISBN 978-88-85493-60-5.</a:t>
            </a:r>
          </a:p>
          <a:p>
            <a:pPr algn="just" rtl="0"/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Marchettini N., Tiezzi E. (1999),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Che cos’è lo sviluppo sostenibile? Le basi scientifiche della sostenibilità e i guasti del pensiero unico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Donzelli Editore, Roma, ISBN: 9788879894876 .</a:t>
            </a:r>
            <a:endParaRPr lang="it-IT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331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895E126-253B-4979-B0F4-86F8E17975E4}"/>
              </a:ext>
            </a:extLst>
          </p:cNvPr>
          <p:cNvSpPr txBox="1"/>
          <p:nvPr/>
        </p:nvSpPr>
        <p:spPr>
          <a:xfrm>
            <a:off x="108358" y="180239"/>
            <a:ext cx="11975283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Montacchini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E., Tedesco S., Di Prima N. (2021) </a:t>
            </a:r>
            <a:r>
              <a:rPr lang="it-IT" sz="21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Progettare e sviluppare l’economia circolare. Un’esperienza didattica sulla trasformazione di rifiuti in nuove risorse per l’architettura e il design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it-IT" sz="2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Anteferma</a:t>
            </a:r>
            <a:r>
              <a:rPr lang="it-IT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Edizioni, Treviso, ISBN 979-12-5953-000-4.</a:t>
            </a:r>
            <a:endParaRPr lang="it-IT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it-IT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Massarutto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A. (2019),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Un mondo senza rifiuti? Viaggio nell’economia circolare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Società editrice Il Mulino, Bologna, ISBN 978-88-15- 28002-2.</a:t>
            </a:r>
          </a:p>
          <a:p>
            <a:pPr algn="just" rtl="0"/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Pellizzari A., Genovesi E. (a cura di) (2021),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NEOMATERIALI 2.0 NELL’ECONOMIA CIRCOLARE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Edizioni Ambiente, Milano, ISBN 978-88-6627-283-0.</a:t>
            </a:r>
          </a:p>
          <a:p>
            <a:pPr algn="just" rtl="0"/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Porter M. E. (2011),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Il vantaggio competitivo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Piccolo Biblioteca Einaudi, Bologna, ISBN 978-88-06-20821-9.</a:t>
            </a:r>
            <a:endParaRPr kumimoji="0" lang="de-DE" sz="2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>
              <a:defRPr/>
            </a:pP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Porter M. E. (2004),</a:t>
            </a:r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Competitive Advantage: Creating and Sustaining Superior Performance</a:t>
            </a:r>
            <a:r>
              <a:rPr lang="en-US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Simon &amp; Schuster Eds., United States, ISBN10: 0743260872.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Rau T., Oberhuber S. (2019), </a:t>
            </a:r>
            <a:r>
              <a:rPr kumimoji="0" lang="en-GB" sz="21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MATERIALS MATTERS</a:t>
            </a:r>
            <a:r>
              <a:rPr kumimoji="0" lang="it-IT" sz="21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. L’IMPORTANZA DELLA MATERIA. Un’alternativa all’economia del sovrasfruttamento</a:t>
            </a:r>
            <a:r>
              <a:rPr kumimoji="0" lang="it-IT" sz="2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Edizioni Ambiente, Milano, ISBN 978-88-6627-239-7.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Raworth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K. (2021),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L’ECONOMIA DELLA CIAMBELLA. Sette mosse per pensare come un economista del XXI secolo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Edizioni Ambiente, Milano, ISBN 978-88-6627-209-0.</a:t>
            </a:r>
          </a:p>
        </p:txBody>
      </p:sp>
    </p:spTree>
    <p:extLst>
      <p:ext uri="{BB962C8B-B14F-4D97-AF65-F5344CB8AC3E}">
        <p14:creationId xmlns:p14="http://schemas.microsoft.com/office/powerpoint/2010/main" val="3159461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00BB3662-62C1-4300-BF07-A874E19748D5}"/>
              </a:ext>
            </a:extLst>
          </p:cNvPr>
          <p:cNvSpPr txBox="1"/>
          <p:nvPr/>
        </p:nvSpPr>
        <p:spPr>
          <a:xfrm>
            <a:off x="79899" y="251560"/>
            <a:ext cx="11987410" cy="6432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Samuelson Paul A., </a:t>
            </a:r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Nordhaus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William D., Bollino Carlo A. (2019),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ECONOMIA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Collana Economia e discipline aziendali, McGraw-Hill </a:t>
            </a:r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Education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Milano, ISBN 883869480X.</a:t>
            </a:r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Scarnicci Ciani M., Marcelli A., Pinelli P., Romani A., Russo R. (a cura di) (2014), 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Economia, ambiente e sviluppo sostenibile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Collana Economia, Franco Angeli Edizioni, Milano, ISBN 978-88-917-1152-6.</a:t>
            </a:r>
          </a:p>
          <a:p>
            <a:pPr algn="just"/>
            <a:endParaRPr lang="it-IT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Segrè A. (2019), 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metodo spreco zero</a:t>
            </a:r>
            <a:r>
              <a:rPr lang="it-IT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BUR Rizzoli, ISBN 978-88-17-11988-7.</a:t>
            </a:r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21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Stahel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Walter R. (2019),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Economia Circolare per Tutti. Concetti base per cittadini, politici e imprese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Edizioni Ambiente, Milano, ISBN 978-88-6627-268-7.</a:t>
            </a:r>
            <a:endParaRPr lang="it-IT" sz="2100" b="1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21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1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REPORTS</a:t>
            </a:r>
          </a:p>
          <a:p>
            <a:pPr algn="just" rtl="0"/>
            <a:endParaRPr lang="it-IT" sz="22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ENEA (2022), </a:t>
            </a:r>
            <a:r>
              <a:rPr lang="it-IT" sz="2100" b="1" i="0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4°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RAPPORTO SULL’ECONOMIA CIRCOLARE IN ITALIA</a:t>
            </a:r>
            <a:r>
              <a:rPr lang="it-IT" sz="21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. La sfida è sostenere la ripresa e diminuire il consumo di risorse</a:t>
            </a:r>
            <a:r>
              <a:rPr lang="it-IT" sz="2100" dirty="0">
                <a:latin typeface="Times New Roman" panose="02020603050405020304" pitchFamily="18" charset="0"/>
              </a:rPr>
              <a:t>,</a:t>
            </a:r>
            <a:r>
              <a:rPr lang="it-IT" sz="2100" i="1" u="none" strike="noStrike" kern="1200" baseline="0" dirty="0">
                <a:latin typeface="Times New Roman" panose="02020603050405020304" pitchFamily="18" charset="0"/>
              </a:rPr>
              <a:t> </a:t>
            </a:r>
            <a:r>
              <a:rPr lang="en-GB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Circular Economy 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Network (a cura di), Roma.</a:t>
            </a:r>
          </a:p>
          <a:p>
            <a:pPr algn="just" rtl="0"/>
            <a:endParaRPr lang="it-IT" sz="23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ENEA (2020), </a:t>
            </a:r>
            <a:r>
              <a:rPr lang="it-IT" sz="2100" b="1" i="1" u="none" strike="noStrike" kern="1200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RAPPORTO SULL’ECONOMIA CIRCOLARE IN ITALIA. Con Focus sulla bioeconomia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GB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Circular</a:t>
            </a:r>
            <a:r>
              <a:rPr lang="it-IT" sz="2100" b="0" i="0" u="none" strike="noStrike" kern="1200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Economy Network (a cura di), Roma.</a:t>
            </a:r>
            <a:endParaRPr lang="it-IT" sz="10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 rtl="0"/>
            <a:endParaRPr lang="it-IT" sz="1000" b="0" i="0" u="none" strike="noStrike" kern="1200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473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1950</Words>
  <Application>Microsoft Office PowerPoint</Application>
  <PresentationFormat>Widescreen</PresentationFormat>
  <Paragraphs>197</Paragraphs>
  <Slides>15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PRESTAMBURGO SONIA</dc:creator>
  <cp:lastModifiedBy>PRESTAMBURGO SONIA</cp:lastModifiedBy>
  <cp:revision>108</cp:revision>
  <dcterms:created xsi:type="dcterms:W3CDTF">2021-07-15T07:53:55Z</dcterms:created>
  <dcterms:modified xsi:type="dcterms:W3CDTF">2023-09-07T06:48:59Z</dcterms:modified>
</cp:coreProperties>
</file>