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B3CAA-4D5D-48B9-8F61-05BC8112B41E}" type="datetimeFigureOut">
              <a:rPr lang="it-IT" smtClean="0"/>
              <a:pPr/>
              <a:t>25/09/2023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A7A84-6AE5-4DE7-B047-C1FE87892BD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err="1" smtClean="0"/>
              <a:t>Les</a:t>
            </a:r>
            <a:r>
              <a:rPr lang="it-IT" b="1" dirty="0" smtClean="0"/>
              <a:t> </a:t>
            </a:r>
            <a:r>
              <a:rPr lang="it-IT" b="1" dirty="0" err="1" smtClean="0"/>
              <a:t>culturèmes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FR 2 – 084TS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fr-FR" dirty="0" err="1" smtClean="0">
                <a:solidFill>
                  <a:srgbClr val="FF0000"/>
                </a:solidFill>
              </a:rPr>
              <a:t>Précision</a:t>
            </a:r>
            <a:r>
              <a:rPr lang="it-IT" altLang="fr-FR" dirty="0" smtClean="0">
                <a:solidFill>
                  <a:srgbClr val="FF0000"/>
                </a:solidFill>
              </a:rPr>
              <a:t> de la </a:t>
            </a:r>
            <a:r>
              <a:rPr lang="it-IT" altLang="fr-FR" dirty="0" err="1" smtClean="0">
                <a:solidFill>
                  <a:srgbClr val="FF0000"/>
                </a:solidFill>
              </a:rPr>
              <a:t>définition</a:t>
            </a:r>
            <a:endParaRPr lang="it-IT" altLang="fr-FR" dirty="0" smtClean="0">
              <a:solidFill>
                <a:srgbClr val="FF0000"/>
              </a:solidFill>
            </a:endParaRPr>
          </a:p>
        </p:txBody>
      </p:sp>
      <p:sp>
        <p:nvSpPr>
          <p:cNvPr id="19459" name="Segnaposto contenuto 2"/>
          <p:cNvSpPr>
            <a:spLocks noGrp="1"/>
          </p:cNvSpPr>
          <p:nvPr>
            <p:ph idx="1"/>
          </p:nvPr>
        </p:nvSpPr>
        <p:spPr>
          <a:xfrm>
            <a:off x="457200" y="1844675"/>
            <a:ext cx="8686800" cy="4641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altLang="fr-FR" dirty="0" smtClean="0">
                <a:solidFill>
                  <a:srgbClr val="FF0000"/>
                </a:solidFill>
              </a:rPr>
              <a:t>2 </a:t>
            </a:r>
            <a:r>
              <a:rPr lang="it-IT" altLang="fr-FR" dirty="0" err="1" smtClean="0">
                <a:solidFill>
                  <a:srgbClr val="FF0000"/>
                </a:solidFill>
              </a:rPr>
              <a:t>aspects</a:t>
            </a:r>
            <a:r>
              <a:rPr lang="it-IT" altLang="fr-FR" dirty="0" smtClean="0">
                <a:solidFill>
                  <a:srgbClr val="FF0000"/>
                </a:solidFill>
              </a:rPr>
              <a:t> </a:t>
            </a:r>
            <a:r>
              <a:rPr lang="it-IT" altLang="fr-FR" dirty="0" err="1" smtClean="0">
                <a:solidFill>
                  <a:srgbClr val="FF0000"/>
                </a:solidFill>
              </a:rPr>
              <a:t>importants</a:t>
            </a:r>
            <a:r>
              <a:rPr lang="it-IT" altLang="fr-FR" dirty="0" smtClean="0">
                <a:solidFill>
                  <a:srgbClr val="FF0000"/>
                </a:solidFill>
              </a:rPr>
              <a:t> à </a:t>
            </a:r>
            <a:r>
              <a:rPr lang="it-IT" altLang="fr-FR" dirty="0" err="1" smtClean="0">
                <a:solidFill>
                  <a:srgbClr val="FF0000"/>
                </a:solidFill>
              </a:rPr>
              <a:t>prendre</a:t>
            </a:r>
            <a:r>
              <a:rPr lang="it-IT" altLang="fr-FR" dirty="0" smtClean="0">
                <a:solidFill>
                  <a:srgbClr val="FF0000"/>
                </a:solidFill>
              </a:rPr>
              <a:t> en </a:t>
            </a:r>
            <a:r>
              <a:rPr lang="it-IT" altLang="fr-FR" dirty="0" err="1" smtClean="0">
                <a:solidFill>
                  <a:srgbClr val="FF0000"/>
                </a:solidFill>
              </a:rPr>
              <a:t>considération</a:t>
            </a:r>
            <a:r>
              <a:rPr lang="it-IT" altLang="fr-FR" dirty="0" smtClean="0">
                <a:solidFill>
                  <a:srgbClr val="FF0000"/>
                </a:solidFill>
              </a:rPr>
              <a:t> :</a:t>
            </a:r>
          </a:p>
          <a:p>
            <a:pPr eaLnBrk="1" hangingPunct="1">
              <a:buFont typeface="Arial" charset="0"/>
              <a:buNone/>
            </a:pPr>
            <a:r>
              <a:rPr lang="it-IT" altLang="fr-FR" dirty="0" smtClean="0">
                <a:solidFill>
                  <a:srgbClr val="FF0000"/>
                </a:solidFill>
              </a:rPr>
              <a:t>	- </a:t>
            </a:r>
            <a:r>
              <a:rPr lang="it-IT" altLang="fr-FR" dirty="0" err="1" smtClean="0">
                <a:solidFill>
                  <a:srgbClr val="FF0000"/>
                </a:solidFill>
              </a:rPr>
              <a:t>phénomène</a:t>
            </a:r>
            <a:r>
              <a:rPr lang="it-IT" altLang="fr-FR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it-IT" altLang="fr-FR" dirty="0" smtClean="0">
                <a:solidFill>
                  <a:srgbClr val="FF0000"/>
                </a:solidFill>
              </a:rPr>
              <a:t>	- </a:t>
            </a:r>
            <a:r>
              <a:rPr lang="it-IT" altLang="fr-FR" dirty="0" err="1" smtClean="0">
                <a:solidFill>
                  <a:srgbClr val="FF0000"/>
                </a:solidFill>
              </a:rPr>
              <a:t>appellation</a:t>
            </a:r>
            <a:endParaRPr lang="it-IT" altLang="fr-FR" dirty="0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endParaRPr lang="it-IT" altLang="fr-FR" dirty="0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it-IT" altLang="fr-FR" dirty="0" smtClean="0">
                <a:solidFill>
                  <a:srgbClr val="FF0000"/>
                </a:solidFill>
              </a:rPr>
              <a:t>-&gt;</a:t>
            </a:r>
            <a:r>
              <a:rPr lang="it-IT" altLang="fr-FR" i="1" dirty="0" err="1" smtClean="0">
                <a:solidFill>
                  <a:srgbClr val="FF0000"/>
                </a:solidFill>
              </a:rPr>
              <a:t>véritable</a:t>
            </a:r>
            <a:r>
              <a:rPr lang="it-IT" altLang="fr-FR" i="1" dirty="0" smtClean="0">
                <a:solidFill>
                  <a:srgbClr val="FF0000"/>
                </a:solidFill>
              </a:rPr>
              <a:t> </a:t>
            </a:r>
            <a:r>
              <a:rPr lang="it-IT" altLang="fr-FR" i="1" dirty="0" err="1" smtClean="0">
                <a:solidFill>
                  <a:srgbClr val="FF0000"/>
                </a:solidFill>
              </a:rPr>
              <a:t>realia</a:t>
            </a:r>
            <a:r>
              <a:rPr lang="it-IT" altLang="fr-FR" i="1" dirty="0" smtClean="0">
                <a:solidFill>
                  <a:srgbClr val="FF0000"/>
                </a:solidFill>
              </a:rPr>
              <a:t> </a:t>
            </a:r>
            <a:r>
              <a:rPr lang="it-IT" altLang="fr-FR" i="1" dirty="0" err="1" smtClean="0">
                <a:solidFill>
                  <a:srgbClr val="FF0000"/>
                </a:solidFill>
              </a:rPr>
              <a:t>quand</a:t>
            </a:r>
            <a:r>
              <a:rPr lang="it-IT" altLang="fr-FR" i="1" dirty="0" smtClean="0">
                <a:solidFill>
                  <a:srgbClr val="FF0000"/>
                </a:solidFill>
              </a:rPr>
              <a:t> </a:t>
            </a:r>
            <a:r>
              <a:rPr lang="it-IT" altLang="fr-FR" i="1" dirty="0" err="1" smtClean="0">
                <a:solidFill>
                  <a:srgbClr val="FF0000"/>
                </a:solidFill>
              </a:rPr>
              <a:t>les</a:t>
            </a:r>
            <a:r>
              <a:rPr lang="it-IT" altLang="fr-FR" i="1" dirty="0" smtClean="0">
                <a:solidFill>
                  <a:srgbClr val="FF0000"/>
                </a:solidFill>
              </a:rPr>
              <a:t> </a:t>
            </a:r>
            <a:r>
              <a:rPr lang="it-IT" altLang="fr-FR" i="1" dirty="0" err="1" smtClean="0">
                <a:solidFill>
                  <a:srgbClr val="FF0000"/>
                </a:solidFill>
              </a:rPr>
              <a:t>deux</a:t>
            </a:r>
            <a:r>
              <a:rPr lang="it-IT" altLang="fr-FR" i="1" dirty="0" smtClean="0">
                <a:solidFill>
                  <a:srgbClr val="FF0000"/>
                </a:solidFill>
              </a:rPr>
              <a:t> </a:t>
            </a:r>
            <a:r>
              <a:rPr lang="it-IT" altLang="fr-FR" i="1" dirty="0" err="1" smtClean="0">
                <a:solidFill>
                  <a:srgbClr val="FF0000"/>
                </a:solidFill>
              </a:rPr>
              <a:t>conditions</a:t>
            </a:r>
            <a:r>
              <a:rPr lang="it-IT" altLang="fr-FR" i="1" dirty="0" smtClean="0">
                <a:solidFill>
                  <a:srgbClr val="FF0000"/>
                </a:solidFill>
              </a:rPr>
              <a:t> </a:t>
            </a:r>
            <a:r>
              <a:rPr lang="it-IT" altLang="fr-FR" i="1" dirty="0" err="1" smtClean="0">
                <a:solidFill>
                  <a:srgbClr val="FF0000"/>
                </a:solidFill>
              </a:rPr>
              <a:t>sont</a:t>
            </a:r>
            <a:r>
              <a:rPr lang="it-IT" altLang="fr-FR" i="1" dirty="0" smtClean="0">
                <a:solidFill>
                  <a:srgbClr val="FF0000"/>
                </a:solidFill>
              </a:rPr>
              <a:t> </a:t>
            </a:r>
            <a:r>
              <a:rPr lang="it-IT" altLang="fr-FR" i="1" dirty="0" err="1" smtClean="0">
                <a:solidFill>
                  <a:srgbClr val="FF0000"/>
                </a:solidFill>
              </a:rPr>
              <a:t>réunies</a:t>
            </a:r>
            <a:endParaRPr lang="it-IT" altLang="fr-FR" dirty="0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it-IT" altLang="fr-FR" dirty="0" smtClean="0">
                <a:solidFill>
                  <a:srgbClr val="FF0000"/>
                </a:solidFill>
              </a:rPr>
              <a:t>(</a:t>
            </a:r>
            <a:r>
              <a:rPr lang="it-IT" altLang="fr-FR" dirty="0" err="1" smtClean="0">
                <a:solidFill>
                  <a:srgbClr val="FF0000"/>
                </a:solidFill>
              </a:rPr>
              <a:t>Wiggerts</a:t>
            </a:r>
            <a:r>
              <a:rPr lang="it-IT" altLang="fr-FR" dirty="0" smtClean="0">
                <a:solidFill>
                  <a:srgbClr val="FF0000"/>
                </a:solidFill>
              </a:rPr>
              <a:t> 2005 : 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fr-FR" smtClean="0">
                <a:solidFill>
                  <a:srgbClr val="FF0000"/>
                </a:solidFill>
              </a:rPr>
              <a:t>Difficultés de traduction</a:t>
            </a:r>
          </a:p>
        </p:txBody>
      </p:sp>
      <p:sp>
        <p:nvSpPr>
          <p:cNvPr id="2048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fr-FR" altLang="fr-FR" dirty="0" smtClean="0">
                <a:solidFill>
                  <a:srgbClr val="FF0000"/>
                </a:solidFill>
              </a:rPr>
              <a:t>Le </a:t>
            </a:r>
            <a:r>
              <a:rPr lang="fr-FR" altLang="fr-FR" i="1" dirty="0" err="1" smtClean="0">
                <a:solidFill>
                  <a:srgbClr val="FF0000"/>
                </a:solidFill>
              </a:rPr>
              <a:t>realia</a:t>
            </a:r>
            <a:r>
              <a:rPr lang="fr-FR" altLang="fr-FR" dirty="0" smtClean="0">
                <a:solidFill>
                  <a:srgbClr val="FF0000"/>
                </a:solidFill>
              </a:rPr>
              <a:t> n’est pas un mot comme un autre : ce n’est pas simplement traduire d’une langue à l’autre, mais rendre aussi des « choses » et des concepts appartenant à un monde à transférer dans une autre langue qui appartient à un autre monde : il s’agit plutôt d’un transfert de culture (Florin 1993)</a:t>
            </a:r>
          </a:p>
          <a:p>
            <a:pPr eaLnBrk="1" hangingPunct="1">
              <a:lnSpc>
                <a:spcPct val="80000"/>
              </a:lnSpc>
            </a:pPr>
            <a:endParaRPr lang="fr-FR" altLang="fr-FR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fr-FR" altLang="fr-FR" dirty="0" smtClean="0">
                <a:solidFill>
                  <a:srgbClr val="FF0000"/>
                </a:solidFill>
              </a:rPr>
              <a:t>Possibles </a:t>
            </a:r>
            <a:r>
              <a:rPr lang="fr-FR" altLang="fr-FR" b="1" dirty="0" smtClean="0">
                <a:solidFill>
                  <a:srgbClr val="FF0000"/>
                </a:solidFill>
              </a:rPr>
              <a:t>pertes à tout niveau </a:t>
            </a:r>
            <a:r>
              <a:rPr lang="fr-FR" altLang="fr-FR" dirty="0" smtClean="0">
                <a:solidFill>
                  <a:srgbClr val="FF0000"/>
                </a:solidFill>
              </a:rPr>
              <a:t>(connotation, trait sémantique et culturel, registre, émotionnel,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fr-FR" dirty="0" err="1" smtClean="0">
                <a:solidFill>
                  <a:srgbClr val="FF0000"/>
                </a:solidFill>
              </a:rPr>
              <a:t>Limites</a:t>
            </a:r>
            <a:r>
              <a:rPr lang="it-IT" altLang="fr-FR" dirty="0" smtClean="0">
                <a:solidFill>
                  <a:srgbClr val="FF0000"/>
                </a:solidFill>
              </a:rPr>
              <a:t> de la </a:t>
            </a:r>
            <a:r>
              <a:rPr lang="it-IT" altLang="fr-FR" dirty="0" err="1" smtClean="0">
                <a:solidFill>
                  <a:srgbClr val="FF0000"/>
                </a:solidFill>
              </a:rPr>
              <a:t>traduction</a:t>
            </a:r>
            <a:endParaRPr lang="it-IT" altLang="fr-FR" dirty="0" smtClean="0">
              <a:solidFill>
                <a:srgbClr val="FF0000"/>
              </a:solidFill>
            </a:endParaRPr>
          </a:p>
        </p:txBody>
      </p:sp>
      <p:sp>
        <p:nvSpPr>
          <p:cNvPr id="2150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it-IT" altLang="fr-FR" sz="3000" dirty="0" smtClean="0"/>
          </a:p>
          <a:p>
            <a:pPr eaLnBrk="1" hangingPunct="1">
              <a:lnSpc>
                <a:spcPct val="80000"/>
              </a:lnSpc>
            </a:pPr>
            <a:r>
              <a:rPr lang="fr-FR" altLang="fr-FR" dirty="0" smtClean="0">
                <a:solidFill>
                  <a:srgbClr val="FF0000"/>
                </a:solidFill>
              </a:rPr>
              <a:t>Le </a:t>
            </a:r>
            <a:r>
              <a:rPr lang="fr-FR" altLang="fr-FR" i="1" dirty="0" err="1" smtClean="0">
                <a:solidFill>
                  <a:srgbClr val="FF0000"/>
                </a:solidFill>
              </a:rPr>
              <a:t>realia</a:t>
            </a:r>
            <a:r>
              <a:rPr lang="fr-FR" altLang="fr-FR" dirty="0" smtClean="0">
                <a:solidFill>
                  <a:srgbClr val="FF0000"/>
                </a:solidFill>
              </a:rPr>
              <a:t> est le point de démarcation témoignant les limites de la traduction. </a:t>
            </a:r>
            <a:br>
              <a:rPr lang="fr-FR" altLang="fr-FR" dirty="0" smtClean="0">
                <a:solidFill>
                  <a:srgbClr val="FF0000"/>
                </a:solidFill>
              </a:rPr>
            </a:br>
            <a:r>
              <a:rPr lang="it-IT" altLang="fr-FR" dirty="0" smtClean="0">
                <a:solidFill>
                  <a:srgbClr val="FF0000"/>
                </a:solidFill>
              </a:rPr>
              <a:t>Sa </a:t>
            </a:r>
            <a:r>
              <a:rPr lang="it-IT" altLang="fr-FR" dirty="0" err="1" smtClean="0">
                <a:solidFill>
                  <a:srgbClr val="FF0000"/>
                </a:solidFill>
              </a:rPr>
              <a:t>traduction</a:t>
            </a:r>
            <a:r>
              <a:rPr lang="it-IT" altLang="fr-FR" dirty="0" smtClean="0">
                <a:solidFill>
                  <a:srgbClr val="FF0000"/>
                </a:solidFill>
              </a:rPr>
              <a:t> n’en </a:t>
            </a:r>
            <a:r>
              <a:rPr lang="it-IT" altLang="fr-FR" dirty="0" err="1" smtClean="0">
                <a:solidFill>
                  <a:srgbClr val="FF0000"/>
                </a:solidFill>
              </a:rPr>
              <a:t>représente</a:t>
            </a:r>
            <a:r>
              <a:rPr lang="it-IT" altLang="fr-FR" dirty="0" smtClean="0">
                <a:solidFill>
                  <a:srgbClr val="FF0000"/>
                </a:solidFill>
              </a:rPr>
              <a:t> </a:t>
            </a:r>
            <a:r>
              <a:rPr lang="it-IT" altLang="fr-FR" dirty="0" err="1" smtClean="0">
                <a:solidFill>
                  <a:srgbClr val="FF0000"/>
                </a:solidFill>
              </a:rPr>
              <a:t>qu</a:t>
            </a:r>
            <a:r>
              <a:rPr lang="it-IT" altLang="fr-FR" dirty="0" smtClean="0">
                <a:solidFill>
                  <a:srgbClr val="FF0000"/>
                </a:solidFill>
              </a:rPr>
              <a:t>’une </a:t>
            </a:r>
            <a:r>
              <a:rPr lang="it-IT" altLang="fr-FR" dirty="0" err="1" smtClean="0">
                <a:solidFill>
                  <a:srgbClr val="FF0000"/>
                </a:solidFill>
              </a:rPr>
              <a:t>tentative</a:t>
            </a:r>
            <a:endParaRPr lang="it-IT" altLang="fr-FR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it-IT" altLang="fr-FR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it-IT" altLang="fr-FR" dirty="0" smtClean="0">
                <a:solidFill>
                  <a:srgbClr val="FF0000"/>
                </a:solidFill>
              </a:rPr>
              <a:t> 						(</a:t>
            </a:r>
            <a:r>
              <a:rPr lang="it-IT" altLang="fr-FR" dirty="0" err="1" smtClean="0">
                <a:solidFill>
                  <a:srgbClr val="FF0000"/>
                </a:solidFill>
              </a:rPr>
              <a:t>Florin</a:t>
            </a:r>
            <a:r>
              <a:rPr lang="it-IT" altLang="fr-FR" dirty="0" smtClean="0">
                <a:solidFill>
                  <a:srgbClr val="FF0000"/>
                </a:solidFill>
              </a:rPr>
              <a:t> 1993 : 122</a:t>
            </a:r>
            <a:r>
              <a:rPr lang="it-IT" altLang="fr-FR" dirty="0" smtClean="0"/>
              <a:t>)</a:t>
            </a:r>
            <a:endParaRPr lang="it-IT" altLang="fr-F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Qu</a:t>
            </a:r>
            <a:r>
              <a:rPr lang="it-IT" dirty="0" smtClean="0"/>
              <a:t>’est-ce </a:t>
            </a:r>
            <a:r>
              <a:rPr lang="it-IT" dirty="0" err="1" smtClean="0"/>
              <a:t>qu</a:t>
            </a:r>
            <a:r>
              <a:rPr lang="it-IT" dirty="0" smtClean="0"/>
              <a:t>’un </a:t>
            </a:r>
            <a:r>
              <a:rPr lang="it-IT" dirty="0" err="1" smtClean="0"/>
              <a:t>culturème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Le </a:t>
            </a:r>
            <a:r>
              <a:rPr lang="it-IT" dirty="0" err="1" smtClean="0"/>
              <a:t>culturème</a:t>
            </a:r>
            <a:r>
              <a:rPr lang="it-IT" dirty="0" smtClean="0"/>
              <a:t> se </a:t>
            </a:r>
            <a:r>
              <a:rPr lang="it-IT" dirty="0" err="1" smtClean="0"/>
              <a:t>rapproche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néologisme</a:t>
            </a:r>
            <a:r>
              <a:rPr lang="it-IT" dirty="0" smtClean="0"/>
              <a:t>, de l’</a:t>
            </a:r>
            <a:r>
              <a:rPr lang="it-IT" dirty="0" err="1" smtClean="0"/>
              <a:t>emprunt</a:t>
            </a:r>
            <a:r>
              <a:rPr lang="it-IT" dirty="0" smtClean="0"/>
              <a:t> </a:t>
            </a:r>
            <a:r>
              <a:rPr lang="it-IT" dirty="0" err="1" smtClean="0"/>
              <a:t>ou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traductème</a:t>
            </a:r>
            <a:r>
              <a:rPr lang="it-IT" dirty="0" smtClean="0"/>
              <a:t> (</a:t>
            </a:r>
            <a:r>
              <a:rPr lang="it-IT" dirty="0" err="1" smtClean="0"/>
              <a:t>unité</a:t>
            </a:r>
            <a:r>
              <a:rPr lang="it-IT" dirty="0" smtClean="0"/>
              <a:t> de </a:t>
            </a:r>
            <a:r>
              <a:rPr lang="it-IT" dirty="0" err="1" smtClean="0"/>
              <a:t>traduction</a:t>
            </a:r>
            <a:r>
              <a:rPr lang="it-IT" dirty="0" smtClean="0"/>
              <a:t>).</a:t>
            </a:r>
          </a:p>
          <a:p>
            <a:r>
              <a:rPr lang="it-IT" dirty="0" smtClean="0"/>
              <a:t>Le </a:t>
            </a:r>
            <a:r>
              <a:rPr lang="it-IT" dirty="0" err="1" smtClean="0"/>
              <a:t>culturème</a:t>
            </a:r>
            <a:r>
              <a:rPr lang="it-IT" dirty="0" smtClean="0"/>
              <a:t> </a:t>
            </a:r>
            <a:r>
              <a:rPr lang="it-IT" dirty="0" err="1" smtClean="0"/>
              <a:t>renvoie</a:t>
            </a:r>
            <a:r>
              <a:rPr lang="it-IT" dirty="0" smtClean="0"/>
              <a:t> à tout </a:t>
            </a:r>
            <a:r>
              <a:rPr lang="it-IT" dirty="0" err="1" smtClean="0"/>
              <a:t>fait</a:t>
            </a:r>
            <a:r>
              <a:rPr lang="it-IT" dirty="0" smtClean="0"/>
              <a:t> </a:t>
            </a:r>
            <a:r>
              <a:rPr lang="it-IT" dirty="0" err="1" smtClean="0"/>
              <a:t>culturel</a:t>
            </a:r>
            <a:r>
              <a:rPr lang="it-IT" dirty="0" smtClean="0"/>
              <a:t>, </a:t>
            </a:r>
            <a:r>
              <a:rPr lang="it-IT" dirty="0" err="1" smtClean="0"/>
              <a:t>livres</a:t>
            </a:r>
            <a:r>
              <a:rPr lang="it-IT" dirty="0" smtClean="0"/>
              <a:t>, </a:t>
            </a:r>
            <a:r>
              <a:rPr lang="it-IT" dirty="0" err="1" smtClean="0"/>
              <a:t>articles</a:t>
            </a:r>
            <a:r>
              <a:rPr lang="it-IT" dirty="0" smtClean="0"/>
              <a:t> </a:t>
            </a:r>
            <a:r>
              <a:rPr lang="it-IT" dirty="0" err="1" smtClean="0"/>
              <a:t>ou</a:t>
            </a:r>
            <a:r>
              <a:rPr lang="it-IT" dirty="0" smtClean="0"/>
              <a:t> </a:t>
            </a:r>
            <a:r>
              <a:rPr lang="it-IT" dirty="0" err="1" smtClean="0"/>
              <a:t>toute</a:t>
            </a:r>
            <a:r>
              <a:rPr lang="it-IT" dirty="0" smtClean="0"/>
              <a:t> </a:t>
            </a:r>
            <a:r>
              <a:rPr lang="it-IT" dirty="0" err="1" smtClean="0"/>
              <a:t>autre</a:t>
            </a:r>
            <a:r>
              <a:rPr lang="it-IT" dirty="0" smtClean="0"/>
              <a:t> forme de </a:t>
            </a:r>
            <a:r>
              <a:rPr lang="it-IT" dirty="0" err="1" smtClean="0"/>
              <a:t>communication</a:t>
            </a:r>
            <a:r>
              <a:rPr lang="it-IT" dirty="0" smtClean="0"/>
              <a:t> </a:t>
            </a:r>
            <a:r>
              <a:rPr lang="it-IT" dirty="0" err="1" smtClean="0"/>
              <a:t>culturelle</a:t>
            </a:r>
            <a:r>
              <a:rPr lang="it-IT" dirty="0" smtClean="0"/>
              <a:t> </a:t>
            </a:r>
            <a:r>
              <a:rPr lang="it-IT" dirty="0" err="1" smtClean="0"/>
              <a:t>reconnue</a:t>
            </a:r>
            <a:r>
              <a:rPr lang="it-IT" dirty="0" smtClean="0"/>
              <a:t> </a:t>
            </a:r>
            <a:r>
              <a:rPr lang="it-IT" dirty="0" err="1" smtClean="0"/>
              <a:t>telle</a:t>
            </a:r>
            <a:r>
              <a:rPr lang="it-IT" dirty="0" smtClean="0"/>
              <a:t> quelle.</a:t>
            </a:r>
          </a:p>
          <a:p>
            <a:r>
              <a:rPr lang="it-IT" dirty="0" smtClean="0"/>
              <a:t>La </a:t>
            </a:r>
            <a:r>
              <a:rPr lang="it-IT" dirty="0" err="1" smtClean="0"/>
              <a:t>complexité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concept</a:t>
            </a:r>
            <a:r>
              <a:rPr lang="it-IT" dirty="0" smtClean="0"/>
              <a:t> est due à la </a:t>
            </a:r>
            <a:r>
              <a:rPr lang="it-IT" dirty="0" err="1" smtClean="0"/>
              <a:t>pluralité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réalités</a:t>
            </a:r>
            <a:r>
              <a:rPr lang="it-IT" dirty="0" smtClean="0"/>
              <a:t> </a:t>
            </a:r>
            <a:r>
              <a:rPr lang="it-IT" dirty="0" err="1" smtClean="0"/>
              <a:t>auxquelles</a:t>
            </a:r>
            <a:r>
              <a:rPr lang="it-IT" dirty="0" smtClean="0"/>
              <a:t> il </a:t>
            </a:r>
            <a:r>
              <a:rPr lang="it-IT" dirty="0" err="1" smtClean="0"/>
              <a:t>renvoie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(</a:t>
            </a:r>
            <a:r>
              <a:rPr lang="it-IT" dirty="0" err="1" smtClean="0"/>
              <a:t>Lungu-Badea</a:t>
            </a:r>
            <a:r>
              <a:rPr lang="it-IT" dirty="0" smtClean="0"/>
              <a:t>, 2004)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Culturème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terme de </a:t>
            </a:r>
            <a:r>
              <a:rPr lang="fr-FR" dirty="0" err="1" smtClean="0"/>
              <a:t>culturème</a:t>
            </a:r>
            <a:r>
              <a:rPr lang="fr-FR" dirty="0" smtClean="0"/>
              <a:t> a été promu par Els </a:t>
            </a:r>
            <a:r>
              <a:rPr lang="fr-FR" dirty="0" err="1" smtClean="0"/>
              <a:t>Oksaar</a:t>
            </a:r>
            <a:r>
              <a:rPr lang="fr-FR" dirty="0" smtClean="0"/>
              <a:t> dans une étude intitulé </a:t>
            </a:r>
            <a:r>
              <a:rPr lang="fr-FR" i="1" dirty="0" err="1" smtClean="0"/>
              <a:t>Kulturemtheorie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Cette notion désigne : </a:t>
            </a:r>
          </a:p>
          <a:p>
            <a:pPr lvl="1"/>
            <a:r>
              <a:rPr lang="fr-FR" dirty="0" smtClean="0"/>
              <a:t>1. le support de signification dans une culture; </a:t>
            </a:r>
          </a:p>
          <a:p>
            <a:pPr lvl="1"/>
            <a:r>
              <a:rPr lang="fr-FR" dirty="0" smtClean="0"/>
              <a:t>2. l’ensemble des faits culturels spécifiques d’un peuple. 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Définitions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Toute langue comporte des termes culturellement marqués c’est-</a:t>
            </a:r>
            <a:r>
              <a:rPr lang="fr-FR" dirty="0" err="1" smtClean="0"/>
              <a:t>àdire</a:t>
            </a:r>
            <a:r>
              <a:rPr lang="fr-FR" dirty="0" smtClean="0"/>
              <a:t> «les </a:t>
            </a:r>
            <a:r>
              <a:rPr lang="fr-FR" dirty="0" err="1" smtClean="0"/>
              <a:t>culturèmes</a:t>
            </a:r>
            <a:r>
              <a:rPr lang="fr-FR" dirty="0" smtClean="0"/>
              <a:t>. </a:t>
            </a:r>
          </a:p>
          <a:p>
            <a:r>
              <a:rPr lang="fr-FR" dirty="0" smtClean="0"/>
              <a:t>Les </a:t>
            </a:r>
            <a:r>
              <a:rPr lang="fr-FR" dirty="0" err="1" smtClean="0"/>
              <a:t>culturèmes</a:t>
            </a:r>
            <a:r>
              <a:rPr lang="fr-FR" dirty="0" smtClean="0"/>
              <a:t> sont « des unités porteuses d’informations culturelles » par lesquels les langues se distinguent les unes des autres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(</a:t>
            </a:r>
            <a:r>
              <a:rPr lang="fr-FR" dirty="0" err="1" smtClean="0"/>
              <a:t>Georgiana</a:t>
            </a:r>
            <a:r>
              <a:rPr lang="fr-FR" dirty="0" smtClean="0"/>
              <a:t> </a:t>
            </a:r>
            <a:r>
              <a:rPr lang="fr-FR" dirty="0" err="1" smtClean="0"/>
              <a:t>Lungu</a:t>
            </a:r>
            <a:r>
              <a:rPr lang="fr-FR" dirty="0" smtClean="0"/>
              <a:t>-</a:t>
            </a:r>
            <a:r>
              <a:rPr lang="fr-FR" dirty="0" err="1" smtClean="0"/>
              <a:t>Badea</a:t>
            </a:r>
            <a:r>
              <a:rPr lang="fr-FR" dirty="0" smtClean="0"/>
              <a:t>, « Traduire </a:t>
            </a:r>
            <a:r>
              <a:rPr lang="fr-FR" dirty="0" smtClean="0"/>
              <a:t>les </a:t>
            </a:r>
            <a:r>
              <a:rPr lang="fr-FR" dirty="0" err="1" smtClean="0"/>
              <a:t>culturèmes</a:t>
            </a:r>
            <a:r>
              <a:rPr lang="fr-FR" dirty="0" smtClean="0"/>
              <a:t> </a:t>
            </a:r>
            <a:r>
              <a:rPr lang="fr-FR" dirty="0" smtClean="0"/>
              <a:t>», </a:t>
            </a:r>
            <a:r>
              <a:rPr lang="fr-FR" dirty="0" err="1" smtClean="0"/>
              <a:t>Translationes</a:t>
            </a:r>
            <a:r>
              <a:rPr lang="fr-FR" dirty="0" smtClean="0"/>
              <a:t> (1), </a:t>
            </a:r>
            <a:r>
              <a:rPr lang="fr-FR" dirty="0" err="1" smtClean="0"/>
              <a:t>Editura</a:t>
            </a:r>
            <a:r>
              <a:rPr lang="fr-FR" dirty="0" smtClean="0"/>
              <a:t> </a:t>
            </a:r>
            <a:r>
              <a:rPr lang="fr-FR" dirty="0" err="1" smtClean="0"/>
              <a:t>Universită</a:t>
            </a:r>
            <a:r>
              <a:rPr lang="fr-FR" dirty="0" smtClean="0"/>
              <a:t>ții de </a:t>
            </a:r>
            <a:r>
              <a:rPr lang="fr-FR" dirty="0" err="1" smtClean="0"/>
              <a:t>Vest</a:t>
            </a:r>
            <a:r>
              <a:rPr lang="fr-FR" dirty="0" smtClean="0"/>
              <a:t>, </a:t>
            </a:r>
            <a:r>
              <a:rPr lang="fr-FR" dirty="0" err="1" smtClean="0"/>
              <a:t>Timi</a:t>
            </a:r>
            <a:r>
              <a:rPr lang="fr-FR" dirty="0" smtClean="0"/>
              <a:t>ș</a:t>
            </a:r>
            <a:r>
              <a:rPr lang="fr-FR" dirty="0" err="1" smtClean="0"/>
              <a:t>oara</a:t>
            </a:r>
            <a:r>
              <a:rPr lang="fr-FR" dirty="0" smtClean="0"/>
              <a:t>, 2009, p. 18.)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Définitions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« Les désignateurs culturels, ou </a:t>
            </a:r>
            <a:r>
              <a:rPr lang="fr-FR" dirty="0" err="1" smtClean="0"/>
              <a:t>culturèmes</a:t>
            </a:r>
            <a:r>
              <a:rPr lang="fr-FR" dirty="0" smtClean="0"/>
              <a:t>, sont des signes renvoyant à des référents culturels, c’est-à-dire des éléments ou traits dont l’ensemble constitue une civilisation ou une culture. Ces désignateurs peuvent être des noms propres (The Wild West) ou des noms communs (porridge) »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(Michel Ballard, « Les stratégies de traduction des désignateurs de référents culturels », La traduction, contact de langues et de cultures (1), Artois Presses Université : Arras, 2005, p. 126)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fr-FR" dirty="0" err="1" smtClean="0">
                <a:solidFill>
                  <a:srgbClr val="FF0000"/>
                </a:solidFill>
              </a:rPr>
              <a:t>Difficultés</a:t>
            </a:r>
            <a:endParaRPr lang="it-IT" altLang="fr-FR" dirty="0" smtClean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fr-FR" sz="3600" dirty="0" err="1" smtClean="0">
                <a:solidFill>
                  <a:srgbClr val="FF0000"/>
                </a:solidFill>
              </a:rPr>
              <a:t>Définition</a:t>
            </a:r>
            <a:r>
              <a:rPr lang="it-IT" altLang="fr-FR" sz="3600" dirty="0" smtClean="0">
                <a:solidFill>
                  <a:srgbClr val="FF0000"/>
                </a:solidFill>
              </a:rPr>
              <a:t> </a:t>
            </a:r>
            <a:r>
              <a:rPr lang="it-IT" altLang="fr-FR" sz="3600" dirty="0" err="1" smtClean="0">
                <a:solidFill>
                  <a:srgbClr val="FF0000"/>
                </a:solidFill>
              </a:rPr>
              <a:t>du</a:t>
            </a:r>
            <a:r>
              <a:rPr lang="it-IT" altLang="fr-FR" sz="3600" dirty="0" smtClean="0">
                <a:solidFill>
                  <a:srgbClr val="FF0000"/>
                </a:solidFill>
              </a:rPr>
              <a:t> </a:t>
            </a:r>
            <a:r>
              <a:rPr lang="it-IT" altLang="fr-FR" sz="3600" dirty="0" err="1" smtClean="0">
                <a:solidFill>
                  <a:srgbClr val="FF0000"/>
                </a:solidFill>
              </a:rPr>
              <a:t>mot</a:t>
            </a:r>
            <a:r>
              <a:rPr lang="it-IT" altLang="fr-FR" sz="3600" dirty="0" smtClean="0">
                <a:solidFill>
                  <a:srgbClr val="FF0000"/>
                </a:solidFill>
              </a:rPr>
              <a:t> </a:t>
            </a:r>
            <a:r>
              <a:rPr lang="it-IT" altLang="fr-FR" sz="3600" i="1" dirty="0" err="1" smtClean="0">
                <a:solidFill>
                  <a:srgbClr val="FF0000"/>
                </a:solidFill>
              </a:rPr>
              <a:t>realia</a:t>
            </a:r>
            <a:r>
              <a:rPr lang="it-IT" altLang="fr-FR" sz="36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it-IT" altLang="fr-FR" sz="3600" dirty="0" err="1" smtClean="0">
                <a:solidFill>
                  <a:srgbClr val="FF0000"/>
                </a:solidFill>
              </a:rPr>
              <a:t>Délimitation</a:t>
            </a:r>
            <a:r>
              <a:rPr lang="it-IT" altLang="fr-FR" sz="3600" dirty="0" smtClean="0">
                <a:solidFill>
                  <a:srgbClr val="FF0000"/>
                </a:solidFill>
              </a:rPr>
              <a:t> d’un </a:t>
            </a:r>
            <a:r>
              <a:rPr lang="it-IT" altLang="fr-FR" sz="3600" i="1" dirty="0" err="1" smtClean="0">
                <a:solidFill>
                  <a:srgbClr val="FF0000"/>
                </a:solidFill>
              </a:rPr>
              <a:t>realia</a:t>
            </a:r>
            <a:endParaRPr lang="it-IT" altLang="fr-FR" sz="3600" i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fr-FR" sz="3600" dirty="0" err="1" smtClean="0">
                <a:solidFill>
                  <a:srgbClr val="FF0000"/>
                </a:solidFill>
              </a:rPr>
              <a:t>élaborations</a:t>
            </a:r>
            <a:r>
              <a:rPr lang="it-IT" altLang="fr-FR" sz="3600" dirty="0" smtClean="0">
                <a:solidFill>
                  <a:srgbClr val="FF0000"/>
                </a:solidFill>
              </a:rPr>
              <a:t> </a:t>
            </a:r>
            <a:r>
              <a:rPr lang="it-IT" altLang="fr-FR" sz="3600" dirty="0" err="1" smtClean="0">
                <a:solidFill>
                  <a:srgbClr val="FF0000"/>
                </a:solidFill>
              </a:rPr>
              <a:t>différentes</a:t>
            </a:r>
            <a:r>
              <a:rPr lang="it-IT" altLang="fr-FR" sz="3600" dirty="0" smtClean="0">
                <a:solidFill>
                  <a:srgbClr val="FF0000"/>
                </a:solidFill>
              </a:rPr>
              <a:t> de </a:t>
            </a:r>
            <a:r>
              <a:rPr lang="it-IT" altLang="fr-FR" sz="3600" dirty="0" err="1" smtClean="0">
                <a:solidFill>
                  <a:srgbClr val="FF0000"/>
                </a:solidFill>
              </a:rPr>
              <a:t>taxonomies</a:t>
            </a:r>
            <a:r>
              <a:rPr lang="it-IT" altLang="fr-FR" sz="3600" dirty="0" smtClean="0">
                <a:solidFill>
                  <a:srgbClr val="FF0000"/>
                </a:solidFill>
              </a:rPr>
              <a:t> </a:t>
            </a:r>
            <a:r>
              <a:rPr lang="it-IT" altLang="fr-FR" sz="3600" dirty="0" smtClean="0">
                <a:solidFill>
                  <a:srgbClr val="FF0000"/>
                </a:solidFill>
                <a:sym typeface="Wingdings" pitchFamily="2" charset="2"/>
              </a:rPr>
              <a:t>(ex: </a:t>
            </a:r>
            <a:r>
              <a:rPr lang="it-IT" altLang="fr-FR" sz="3600" dirty="0" err="1" smtClean="0">
                <a:solidFill>
                  <a:srgbClr val="FF0000"/>
                </a:solidFill>
                <a:sym typeface="Wingdings" pitchFamily="2" charset="2"/>
              </a:rPr>
              <a:t>religion</a:t>
            </a:r>
            <a:r>
              <a:rPr lang="it-IT" altLang="fr-FR" sz="3600" dirty="0" smtClean="0">
                <a:solidFill>
                  <a:srgbClr val="FF0000"/>
                </a:solidFill>
                <a:sym typeface="Wingdings" pitchFamily="2" charset="2"/>
              </a:rPr>
              <a:t>, </a:t>
            </a:r>
            <a:r>
              <a:rPr lang="it-IT" altLang="fr-FR" sz="3600" dirty="0" err="1" smtClean="0">
                <a:solidFill>
                  <a:srgbClr val="FF0000"/>
                </a:solidFill>
                <a:sym typeface="Wingdings" pitchFamily="2" charset="2"/>
              </a:rPr>
              <a:t>politique</a:t>
            </a:r>
            <a:r>
              <a:rPr lang="it-IT" altLang="fr-FR" sz="3600" dirty="0" smtClean="0">
                <a:solidFill>
                  <a:srgbClr val="FF0000"/>
                </a:solidFill>
                <a:sym typeface="Wingdings" pitchFamily="2" charset="2"/>
              </a:rPr>
              <a:t>, </a:t>
            </a:r>
            <a:r>
              <a:rPr lang="it-IT" altLang="fr-FR" sz="3600" dirty="0" err="1" smtClean="0">
                <a:solidFill>
                  <a:srgbClr val="FF0000"/>
                </a:solidFill>
                <a:sym typeface="Wingdings" pitchFamily="2" charset="2"/>
              </a:rPr>
              <a:t>loisirs</a:t>
            </a:r>
            <a:r>
              <a:rPr lang="it-IT" altLang="fr-FR" sz="3600" dirty="0" smtClean="0">
                <a:solidFill>
                  <a:srgbClr val="FF0000"/>
                </a:solidFill>
                <a:sym typeface="Wingdings" pitchFamily="2" charset="2"/>
              </a:rPr>
              <a:t>, </a:t>
            </a:r>
            <a:r>
              <a:rPr lang="it-IT" altLang="fr-FR" sz="3600" dirty="0" err="1" smtClean="0">
                <a:solidFill>
                  <a:srgbClr val="FF0000"/>
                </a:solidFill>
                <a:sym typeface="Wingdings" pitchFamily="2" charset="2"/>
              </a:rPr>
              <a:t>éducation</a:t>
            </a:r>
            <a:r>
              <a:rPr lang="it-IT" altLang="fr-FR" sz="3600" dirty="0" smtClean="0">
                <a:solidFill>
                  <a:srgbClr val="FF0000"/>
                </a:solidFill>
                <a:sym typeface="Wingdings" pitchFamily="2" charset="2"/>
              </a:rPr>
              <a:t>, </a:t>
            </a:r>
            <a:r>
              <a:rPr lang="it-IT" altLang="fr-FR" sz="3600" dirty="0" err="1" smtClean="0">
                <a:solidFill>
                  <a:srgbClr val="FF0000"/>
                </a:solidFill>
                <a:sym typeface="Wingdings" pitchFamily="2" charset="2"/>
              </a:rPr>
              <a:t>géographie</a:t>
            </a:r>
            <a:r>
              <a:rPr lang="it-IT" altLang="fr-FR" sz="3600" dirty="0" smtClean="0">
                <a:solidFill>
                  <a:srgbClr val="FF0000"/>
                </a:solidFill>
                <a:sym typeface="Wingdings" pitchFamily="2" charset="2"/>
              </a:rPr>
              <a:t>, </a:t>
            </a:r>
            <a:r>
              <a:rPr lang="it-IT" altLang="fr-FR" sz="3600" dirty="0" err="1" smtClean="0">
                <a:solidFill>
                  <a:srgbClr val="FF0000"/>
                </a:solidFill>
                <a:sym typeface="Wingdings" pitchFamily="2" charset="2"/>
              </a:rPr>
              <a:t>coutumes</a:t>
            </a:r>
            <a:r>
              <a:rPr lang="it-IT" altLang="fr-FR" sz="3600" dirty="0" smtClean="0">
                <a:solidFill>
                  <a:srgbClr val="FF0000"/>
                </a:solidFill>
                <a:sym typeface="Wingdings" pitchFamily="2" charset="2"/>
              </a:rPr>
              <a:t>, …)</a:t>
            </a:r>
            <a:endParaRPr lang="it-IT" altLang="fr-FR" sz="3600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endParaRPr lang="it-IT" altLang="fr-F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eaLnBrk="1" hangingPunct="1"/>
            <a:r>
              <a:rPr lang="it-IT" altLang="fr-FR" smtClean="0">
                <a:solidFill>
                  <a:srgbClr val="FF0000"/>
                </a:solidFill>
              </a:rPr>
              <a:t>Raisons des différences</a:t>
            </a:r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fr-FR" altLang="fr-FR" dirty="0" smtClean="0">
                <a:solidFill>
                  <a:srgbClr val="FF0000"/>
                </a:solidFill>
              </a:rPr>
              <a:t>Toute liste est classée selon une perspective déterminée et aucune liste n’est complète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dirty="0" smtClean="0">
                <a:solidFill>
                  <a:srgbClr val="FF0000"/>
                </a:solidFill>
              </a:rPr>
              <a:t>Tout texte à traduire contient des </a:t>
            </a:r>
            <a:r>
              <a:rPr lang="fr-FR" altLang="fr-FR" i="1" dirty="0" err="1" smtClean="0">
                <a:solidFill>
                  <a:srgbClr val="FF0000"/>
                </a:solidFill>
              </a:rPr>
              <a:t>realia</a:t>
            </a:r>
            <a:r>
              <a:rPr lang="fr-FR" altLang="fr-FR" dirty="0" smtClean="0">
                <a:solidFill>
                  <a:srgbClr val="FF0000"/>
                </a:solidFill>
              </a:rPr>
              <a:t> nouveaux et différents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dirty="0" smtClean="0">
                <a:solidFill>
                  <a:srgbClr val="FF0000"/>
                </a:solidFill>
              </a:rPr>
              <a:t>Les difficultés traductives liées à la culture d’un texte ne sont par toujours considérées comme telles dans une autre culture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dirty="0" smtClean="0">
                <a:solidFill>
                  <a:srgbClr val="FF0000"/>
                </a:solidFill>
              </a:rPr>
              <a:t>Le problème culturel lié au temps (ex. les lasagnes) 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dirty="0" smtClean="0">
                <a:solidFill>
                  <a:srgbClr val="FF0000"/>
                </a:solidFill>
              </a:rPr>
              <a:t>La liste complète de </a:t>
            </a:r>
            <a:r>
              <a:rPr lang="fr-FR" altLang="fr-FR" i="1" dirty="0" err="1" smtClean="0">
                <a:solidFill>
                  <a:srgbClr val="FF0000"/>
                </a:solidFill>
              </a:rPr>
              <a:t>realia</a:t>
            </a:r>
            <a:r>
              <a:rPr lang="fr-FR" altLang="fr-FR" dirty="0" smtClean="0">
                <a:solidFill>
                  <a:srgbClr val="FF0000"/>
                </a:solidFill>
              </a:rPr>
              <a:t> à un moment donné est impossible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endParaRPr lang="it-IT" altLang="fr-FR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/>
            <a:r>
              <a:rPr lang="it-IT" altLang="fr-FR" dirty="0" smtClean="0">
                <a:solidFill>
                  <a:srgbClr val="FF0000"/>
                </a:solidFill>
              </a:rPr>
              <a:t>Terminologie différente</a:t>
            </a:r>
          </a:p>
        </p:txBody>
      </p:sp>
      <p:sp>
        <p:nvSpPr>
          <p:cNvPr id="17411" name="Segnaposto contenuto 2"/>
          <p:cNvSpPr>
            <a:spLocks noGrp="1"/>
          </p:cNvSpPr>
          <p:nvPr>
            <p:ph idx="1"/>
          </p:nvPr>
        </p:nvSpPr>
        <p:spPr>
          <a:xfrm>
            <a:off x="539750" y="836613"/>
            <a:ext cx="8147050" cy="54006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</a:pPr>
            <a:r>
              <a:rPr lang="fr-FR" altLang="fr-FR" sz="2800" i="1" dirty="0" smtClean="0">
                <a:solidFill>
                  <a:srgbClr val="FF0000"/>
                </a:solidFill>
              </a:rPr>
              <a:t>divergences culturelles et métalinguistiques </a:t>
            </a:r>
            <a:r>
              <a:rPr lang="fr-FR" altLang="fr-FR" sz="2800" dirty="0" smtClean="0">
                <a:solidFill>
                  <a:srgbClr val="FF0000"/>
                </a:solidFill>
              </a:rPr>
              <a:t>(Vinay et </a:t>
            </a:r>
            <a:r>
              <a:rPr lang="fr-FR" altLang="fr-FR" sz="2800" dirty="0" err="1" smtClean="0">
                <a:solidFill>
                  <a:srgbClr val="FF0000"/>
                </a:solidFill>
              </a:rPr>
              <a:t>Darbelnet</a:t>
            </a:r>
            <a:r>
              <a:rPr lang="fr-FR" altLang="fr-FR" sz="2800" dirty="0" smtClean="0">
                <a:solidFill>
                  <a:srgbClr val="FF0000"/>
                </a:solidFill>
              </a:rPr>
              <a:t> 1958),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sz="2800" i="1" dirty="0" smtClean="0">
                <a:solidFill>
                  <a:srgbClr val="FF0000"/>
                </a:solidFill>
              </a:rPr>
              <a:t>cultural </a:t>
            </a:r>
            <a:r>
              <a:rPr lang="fr-FR" altLang="fr-FR" sz="2800" i="1" dirty="0" err="1" smtClean="0">
                <a:solidFill>
                  <a:srgbClr val="FF0000"/>
                </a:solidFill>
              </a:rPr>
              <a:t>features</a:t>
            </a:r>
            <a:r>
              <a:rPr lang="fr-FR" altLang="fr-FR" sz="2800" dirty="0" smtClean="0">
                <a:solidFill>
                  <a:srgbClr val="FF0000"/>
                </a:solidFill>
              </a:rPr>
              <a:t> (Nida 1964),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sz="2800" i="1" dirty="0" smtClean="0">
                <a:solidFill>
                  <a:srgbClr val="FF0000"/>
                </a:solidFill>
              </a:rPr>
              <a:t>cultural</a:t>
            </a:r>
            <a:r>
              <a:rPr lang="fr-FR" altLang="fr-FR" sz="2800" dirty="0" smtClean="0">
                <a:solidFill>
                  <a:srgbClr val="FF0000"/>
                </a:solidFill>
              </a:rPr>
              <a:t> </a:t>
            </a:r>
            <a:r>
              <a:rPr lang="fr-FR" altLang="fr-FR" sz="2800" i="1" dirty="0" err="1" smtClean="0">
                <a:solidFill>
                  <a:srgbClr val="FF0000"/>
                </a:solidFill>
              </a:rPr>
              <a:t>terms</a:t>
            </a:r>
            <a:r>
              <a:rPr lang="fr-FR" altLang="fr-FR" sz="2800" dirty="0" smtClean="0">
                <a:solidFill>
                  <a:srgbClr val="FF0000"/>
                </a:solidFill>
              </a:rPr>
              <a:t> (</a:t>
            </a:r>
            <a:r>
              <a:rPr lang="fr-FR" altLang="fr-FR" sz="2800" dirty="0" err="1" smtClean="0">
                <a:solidFill>
                  <a:srgbClr val="FF0000"/>
                </a:solidFill>
              </a:rPr>
              <a:t>Newmark</a:t>
            </a:r>
            <a:r>
              <a:rPr lang="fr-FR" altLang="fr-FR" sz="2800" dirty="0" smtClean="0">
                <a:solidFill>
                  <a:srgbClr val="FF0000"/>
                </a:solidFill>
              </a:rPr>
              <a:t> 1982),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sz="2800" i="1" dirty="0" err="1" smtClean="0">
                <a:solidFill>
                  <a:srgbClr val="FF0000"/>
                </a:solidFill>
              </a:rPr>
              <a:t>realia</a:t>
            </a:r>
            <a:r>
              <a:rPr lang="fr-FR" altLang="fr-FR" sz="2800" dirty="0" smtClean="0">
                <a:solidFill>
                  <a:srgbClr val="FF0000"/>
                </a:solidFill>
              </a:rPr>
              <a:t> (</a:t>
            </a:r>
            <a:r>
              <a:rPr lang="fr-FR" altLang="fr-FR" sz="2800" dirty="0" err="1" smtClean="0">
                <a:solidFill>
                  <a:srgbClr val="FF0000"/>
                </a:solidFill>
              </a:rPr>
              <a:t>Bödeker</a:t>
            </a:r>
            <a:r>
              <a:rPr lang="fr-FR" altLang="fr-FR" sz="2800" dirty="0" smtClean="0">
                <a:solidFill>
                  <a:srgbClr val="FF0000"/>
                </a:solidFill>
              </a:rPr>
              <a:t> et </a:t>
            </a:r>
            <a:r>
              <a:rPr lang="fr-FR" altLang="fr-FR" sz="2800" dirty="0" err="1" smtClean="0">
                <a:solidFill>
                  <a:srgbClr val="FF0000"/>
                </a:solidFill>
              </a:rPr>
              <a:t>Freese</a:t>
            </a:r>
            <a:r>
              <a:rPr lang="fr-FR" altLang="fr-FR" sz="2800" dirty="0" smtClean="0">
                <a:solidFill>
                  <a:srgbClr val="FF0000"/>
                </a:solidFill>
              </a:rPr>
              <a:t> 1987 ; </a:t>
            </a:r>
            <a:r>
              <a:rPr lang="fr-FR" altLang="fr-FR" sz="2800" dirty="0" err="1" smtClean="0">
                <a:solidFill>
                  <a:srgbClr val="FF0000"/>
                </a:solidFill>
              </a:rPr>
              <a:t>Grit</a:t>
            </a:r>
            <a:r>
              <a:rPr lang="fr-FR" altLang="fr-FR" sz="2800" dirty="0" smtClean="0">
                <a:solidFill>
                  <a:srgbClr val="FF0000"/>
                </a:solidFill>
              </a:rPr>
              <a:t> 2004 ; </a:t>
            </a:r>
            <a:r>
              <a:rPr lang="fr-FR" altLang="fr-FR" sz="2800" dirty="0" err="1" smtClean="0">
                <a:solidFill>
                  <a:srgbClr val="FF0000"/>
                </a:solidFill>
              </a:rPr>
              <a:t>Koller</a:t>
            </a:r>
            <a:r>
              <a:rPr lang="fr-FR" altLang="fr-FR" sz="2800" dirty="0" smtClean="0">
                <a:solidFill>
                  <a:srgbClr val="FF0000"/>
                </a:solidFill>
              </a:rPr>
              <a:t> 1979-1992, </a:t>
            </a:r>
            <a:r>
              <a:rPr lang="fr-FR" altLang="fr-FR" sz="2800" dirty="0" err="1" smtClean="0">
                <a:solidFill>
                  <a:srgbClr val="FF0000"/>
                </a:solidFill>
              </a:rPr>
              <a:t>Leppihalme</a:t>
            </a:r>
            <a:r>
              <a:rPr lang="fr-FR" altLang="fr-FR" sz="2800" dirty="0" smtClean="0">
                <a:solidFill>
                  <a:srgbClr val="FF0000"/>
                </a:solidFill>
              </a:rPr>
              <a:t> 2001), 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sz="2800" i="1" dirty="0" err="1" smtClean="0">
                <a:solidFill>
                  <a:srgbClr val="FF0000"/>
                </a:solidFill>
              </a:rPr>
              <a:t>kultureme</a:t>
            </a:r>
            <a:r>
              <a:rPr lang="fr-FR" altLang="fr-FR" sz="2800" dirty="0" smtClean="0">
                <a:solidFill>
                  <a:srgbClr val="FF0000"/>
                </a:solidFill>
              </a:rPr>
              <a:t> (</a:t>
            </a:r>
            <a:r>
              <a:rPr lang="fr-FR" altLang="fr-FR" sz="2800" dirty="0" err="1" smtClean="0">
                <a:solidFill>
                  <a:srgbClr val="FF0000"/>
                </a:solidFill>
              </a:rPr>
              <a:t>Oksaar</a:t>
            </a:r>
            <a:r>
              <a:rPr lang="fr-FR" altLang="fr-FR" sz="2800" dirty="0" smtClean="0">
                <a:solidFill>
                  <a:srgbClr val="FF0000"/>
                </a:solidFill>
              </a:rPr>
              <a:t> 1988),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sz="2800" i="1" dirty="0" err="1" smtClean="0">
                <a:solidFill>
                  <a:srgbClr val="FF0000"/>
                </a:solidFill>
              </a:rPr>
              <a:t>referencias</a:t>
            </a:r>
            <a:r>
              <a:rPr lang="fr-FR" altLang="fr-FR" sz="2800" i="1" dirty="0" smtClean="0">
                <a:solidFill>
                  <a:srgbClr val="FF0000"/>
                </a:solidFill>
              </a:rPr>
              <a:t> culturales</a:t>
            </a:r>
            <a:r>
              <a:rPr lang="fr-FR" altLang="fr-FR" sz="2800" dirty="0" smtClean="0">
                <a:solidFill>
                  <a:srgbClr val="FF0000"/>
                </a:solidFill>
              </a:rPr>
              <a:t> (Mayoral 1994), 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sz="2800" i="1" dirty="0" smtClean="0">
                <a:solidFill>
                  <a:srgbClr val="FF0000"/>
                </a:solidFill>
              </a:rPr>
              <a:t>culture-marker</a:t>
            </a:r>
            <a:r>
              <a:rPr lang="fr-FR" altLang="fr-FR" sz="2800" dirty="0" smtClean="0">
                <a:solidFill>
                  <a:srgbClr val="FF0000"/>
                </a:solidFill>
              </a:rPr>
              <a:t> (Nord 1994),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sz="2800" i="1" dirty="0" smtClean="0">
                <a:solidFill>
                  <a:srgbClr val="FF0000"/>
                </a:solidFill>
              </a:rPr>
              <a:t>culture-</a:t>
            </a:r>
            <a:r>
              <a:rPr lang="fr-FR" altLang="fr-FR" sz="2800" i="1" dirty="0" err="1" smtClean="0">
                <a:solidFill>
                  <a:srgbClr val="FF0000"/>
                </a:solidFill>
              </a:rPr>
              <a:t>specific</a:t>
            </a:r>
            <a:r>
              <a:rPr lang="fr-FR" altLang="fr-FR" sz="2800" i="1" dirty="0" smtClean="0">
                <a:solidFill>
                  <a:srgbClr val="FF0000"/>
                </a:solidFill>
              </a:rPr>
              <a:t> items</a:t>
            </a:r>
            <a:r>
              <a:rPr lang="fr-FR" altLang="fr-FR" sz="2800" dirty="0" smtClean="0">
                <a:solidFill>
                  <a:srgbClr val="FF0000"/>
                </a:solidFill>
              </a:rPr>
              <a:t> (</a:t>
            </a:r>
            <a:r>
              <a:rPr lang="fr-FR" altLang="fr-FR" sz="2800" dirty="0" err="1" smtClean="0">
                <a:solidFill>
                  <a:srgbClr val="FF0000"/>
                </a:solidFill>
              </a:rPr>
              <a:t>Aixelá</a:t>
            </a:r>
            <a:r>
              <a:rPr lang="fr-FR" altLang="fr-FR" sz="2800" dirty="0" smtClean="0">
                <a:solidFill>
                  <a:srgbClr val="FF0000"/>
                </a:solidFill>
              </a:rPr>
              <a:t> 1996), 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sz="2800" i="1" dirty="0" err="1" smtClean="0">
                <a:solidFill>
                  <a:srgbClr val="FF0000"/>
                </a:solidFill>
              </a:rPr>
              <a:t>elementos</a:t>
            </a:r>
            <a:r>
              <a:rPr lang="fr-FR" altLang="fr-FR" sz="2800" i="1" dirty="0" smtClean="0">
                <a:solidFill>
                  <a:srgbClr val="FF0000"/>
                </a:solidFill>
              </a:rPr>
              <a:t> culturales </a:t>
            </a:r>
            <a:r>
              <a:rPr lang="fr-FR" altLang="fr-FR" sz="2800" i="1" dirty="0" err="1" smtClean="0">
                <a:solidFill>
                  <a:srgbClr val="FF0000"/>
                </a:solidFill>
              </a:rPr>
              <a:t>espec</a:t>
            </a:r>
            <a:r>
              <a:rPr lang="en-US" altLang="fr-FR" sz="2800" i="1" dirty="0" smtClean="0">
                <a:solidFill>
                  <a:srgbClr val="FF0000"/>
                </a:solidFill>
              </a:rPr>
              <a:t>í</a:t>
            </a:r>
            <a:r>
              <a:rPr lang="fr-FR" altLang="fr-FR" sz="2800" i="1" dirty="0" err="1" smtClean="0">
                <a:solidFill>
                  <a:srgbClr val="FF0000"/>
                </a:solidFill>
              </a:rPr>
              <a:t>ficos</a:t>
            </a:r>
            <a:r>
              <a:rPr lang="fr-FR" altLang="fr-FR" sz="2800" dirty="0" smtClean="0">
                <a:solidFill>
                  <a:srgbClr val="FF0000"/>
                </a:solidFill>
              </a:rPr>
              <a:t> (Franco 1996),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sz="2800" i="1" dirty="0" smtClean="0">
                <a:solidFill>
                  <a:srgbClr val="FF0000"/>
                </a:solidFill>
              </a:rPr>
              <a:t>culture-</a:t>
            </a:r>
            <a:r>
              <a:rPr lang="fr-FR" altLang="fr-FR" sz="2800" i="1" dirty="0" err="1" smtClean="0">
                <a:solidFill>
                  <a:srgbClr val="FF0000"/>
                </a:solidFill>
              </a:rPr>
              <a:t>specific</a:t>
            </a:r>
            <a:r>
              <a:rPr lang="fr-FR" altLang="fr-FR" sz="2800" dirty="0" smtClean="0">
                <a:solidFill>
                  <a:srgbClr val="FF0000"/>
                </a:solidFill>
              </a:rPr>
              <a:t> </a:t>
            </a:r>
            <a:r>
              <a:rPr lang="fr-FR" altLang="fr-FR" sz="2800" i="1" dirty="0" err="1" smtClean="0">
                <a:solidFill>
                  <a:srgbClr val="FF0000"/>
                </a:solidFill>
              </a:rPr>
              <a:t>phenomena</a:t>
            </a:r>
            <a:r>
              <a:rPr lang="fr-FR" altLang="fr-FR" sz="2800" dirty="0" smtClean="0">
                <a:solidFill>
                  <a:srgbClr val="FF0000"/>
                </a:solidFill>
              </a:rPr>
              <a:t> (Nord 1997), 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sz="2800" i="1" dirty="0" err="1" smtClean="0">
                <a:solidFill>
                  <a:srgbClr val="FF0000"/>
                </a:solidFill>
              </a:rPr>
              <a:t>segmentos</a:t>
            </a:r>
            <a:r>
              <a:rPr lang="fr-FR" altLang="fr-FR" sz="2800" i="1" dirty="0" smtClean="0">
                <a:solidFill>
                  <a:srgbClr val="FF0000"/>
                </a:solidFill>
              </a:rPr>
              <a:t> </a:t>
            </a:r>
            <a:r>
              <a:rPr lang="fr-FR" altLang="fr-FR" sz="2800" i="1" dirty="0" err="1" smtClean="0">
                <a:solidFill>
                  <a:srgbClr val="FF0000"/>
                </a:solidFill>
              </a:rPr>
              <a:t>textuales</a:t>
            </a:r>
            <a:r>
              <a:rPr lang="fr-FR" altLang="fr-FR" sz="2800" i="1" dirty="0" smtClean="0">
                <a:solidFill>
                  <a:srgbClr val="FF0000"/>
                </a:solidFill>
              </a:rPr>
              <a:t> </a:t>
            </a:r>
            <a:r>
              <a:rPr lang="fr-FR" altLang="fr-FR" sz="2800" i="1" dirty="0" err="1" smtClean="0">
                <a:solidFill>
                  <a:srgbClr val="FF0000"/>
                </a:solidFill>
              </a:rPr>
              <a:t>marcadamente</a:t>
            </a:r>
            <a:r>
              <a:rPr lang="fr-FR" altLang="fr-FR" sz="2800" i="1" dirty="0" smtClean="0">
                <a:solidFill>
                  <a:srgbClr val="FF0000"/>
                </a:solidFill>
              </a:rPr>
              <a:t> culturales</a:t>
            </a:r>
            <a:r>
              <a:rPr lang="fr-FR" altLang="fr-FR" sz="2800" dirty="0" smtClean="0">
                <a:solidFill>
                  <a:srgbClr val="FF0000"/>
                </a:solidFill>
              </a:rPr>
              <a:t> (Mayoral et </a:t>
            </a:r>
            <a:r>
              <a:rPr lang="fr-FR" altLang="fr-FR" sz="2800" dirty="0" err="1" smtClean="0">
                <a:solidFill>
                  <a:srgbClr val="FF0000"/>
                </a:solidFill>
              </a:rPr>
              <a:t>Muños</a:t>
            </a:r>
            <a:r>
              <a:rPr lang="fr-FR" altLang="fr-FR" sz="2800" dirty="0" smtClean="0">
                <a:solidFill>
                  <a:srgbClr val="FF0000"/>
                </a:solidFill>
              </a:rPr>
              <a:t> 1997),</a:t>
            </a:r>
          </a:p>
          <a:p>
            <a:pPr eaLnBrk="1" hangingPunct="1">
              <a:lnSpc>
                <a:spcPct val="70000"/>
              </a:lnSpc>
            </a:pPr>
            <a:r>
              <a:rPr lang="fr-FR" altLang="fr-FR" sz="2800" i="1" dirty="0" err="1" smtClean="0">
                <a:solidFill>
                  <a:srgbClr val="FF0000"/>
                </a:solidFill>
              </a:rPr>
              <a:t>marcadores</a:t>
            </a:r>
            <a:r>
              <a:rPr lang="fr-FR" altLang="fr-FR" sz="2800" dirty="0" smtClean="0">
                <a:solidFill>
                  <a:srgbClr val="FF0000"/>
                </a:solidFill>
              </a:rPr>
              <a:t> </a:t>
            </a:r>
            <a:r>
              <a:rPr lang="fr-FR" altLang="fr-FR" sz="2800" i="1" dirty="0" smtClean="0">
                <a:solidFill>
                  <a:srgbClr val="FF0000"/>
                </a:solidFill>
              </a:rPr>
              <a:t>culturales </a:t>
            </a:r>
            <a:r>
              <a:rPr lang="fr-FR" altLang="fr-FR" sz="2800" i="1" dirty="0" err="1" smtClean="0">
                <a:solidFill>
                  <a:srgbClr val="FF0000"/>
                </a:solidFill>
              </a:rPr>
              <a:t>específicos</a:t>
            </a:r>
            <a:r>
              <a:rPr lang="fr-FR" altLang="fr-FR" sz="2800" dirty="0" smtClean="0">
                <a:solidFill>
                  <a:srgbClr val="FF0000"/>
                </a:solidFill>
              </a:rPr>
              <a:t> (</a:t>
            </a:r>
            <a:r>
              <a:rPr lang="fr-FR" altLang="fr-FR" sz="2800" dirty="0" err="1" smtClean="0">
                <a:solidFill>
                  <a:srgbClr val="FF0000"/>
                </a:solidFill>
              </a:rPr>
              <a:t>Herrero</a:t>
            </a:r>
            <a:r>
              <a:rPr lang="fr-FR" altLang="fr-FR" sz="2800" dirty="0" smtClean="0">
                <a:solidFill>
                  <a:srgbClr val="FF0000"/>
                </a:solidFill>
              </a:rPr>
              <a:t> 2000</a:t>
            </a:r>
            <a:r>
              <a:rPr lang="fr-FR" altLang="fr-FR" sz="2800" dirty="0" smtClean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70000"/>
              </a:lnSpc>
            </a:pPr>
            <a:r>
              <a:rPr lang="fr-FR" altLang="fr-FR" sz="2800" i="1" dirty="0" err="1" smtClean="0">
                <a:solidFill>
                  <a:srgbClr val="FF0000"/>
                </a:solidFill>
              </a:rPr>
              <a:t>Culturèmes</a:t>
            </a:r>
            <a:r>
              <a:rPr lang="fr-FR" altLang="fr-FR" sz="2800" dirty="0" smtClean="0">
                <a:solidFill>
                  <a:srgbClr val="FF0000"/>
                </a:solidFill>
              </a:rPr>
              <a:t> (</a:t>
            </a:r>
            <a:r>
              <a:rPr lang="it-IT" sz="2800" dirty="0" err="1" smtClean="0">
                <a:solidFill>
                  <a:srgbClr val="FF0000"/>
                </a:solidFill>
              </a:rPr>
              <a:t>Lungu-Badea</a:t>
            </a:r>
            <a:r>
              <a:rPr lang="it-IT" sz="2800" dirty="0" smtClean="0">
                <a:solidFill>
                  <a:srgbClr val="FF0000"/>
                </a:solidFill>
              </a:rPr>
              <a:t>, </a:t>
            </a:r>
            <a:r>
              <a:rPr lang="it-IT" sz="2800" dirty="0" smtClean="0">
                <a:solidFill>
                  <a:srgbClr val="FF0000"/>
                </a:solidFill>
              </a:rPr>
              <a:t>2004</a:t>
            </a:r>
            <a:r>
              <a:rPr lang="it-IT" sz="2800" dirty="0" smtClean="0"/>
              <a:t>)</a:t>
            </a:r>
            <a:endParaRPr lang="fr-FR" altLang="fr-FR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fr-FR" sz="2800" i="1" dirty="0" err="1" smtClean="0">
                <a:solidFill>
                  <a:srgbClr val="FF0000"/>
                </a:solidFill>
              </a:rPr>
              <a:t>espressioni</a:t>
            </a:r>
            <a:r>
              <a:rPr lang="en-US" altLang="fr-FR" sz="2800" i="1" dirty="0" smtClean="0">
                <a:solidFill>
                  <a:srgbClr val="FF0000"/>
                </a:solidFill>
              </a:rPr>
              <a:t> </a:t>
            </a:r>
            <a:r>
              <a:rPr lang="en-US" altLang="fr-FR" sz="2800" i="1" dirty="0" smtClean="0">
                <a:solidFill>
                  <a:srgbClr val="FF0000"/>
                </a:solidFill>
              </a:rPr>
              <a:t>culture-</a:t>
            </a:r>
            <a:r>
              <a:rPr lang="en-US" altLang="fr-FR" sz="2800" i="1" dirty="0" err="1" smtClean="0">
                <a:solidFill>
                  <a:srgbClr val="FF0000"/>
                </a:solidFill>
              </a:rPr>
              <a:t>specifiche</a:t>
            </a:r>
            <a:r>
              <a:rPr lang="en-US" altLang="fr-FR" sz="2800" dirty="0" smtClean="0">
                <a:solidFill>
                  <a:srgbClr val="FF0000"/>
                </a:solidFill>
              </a:rPr>
              <a:t> (</a:t>
            </a:r>
            <a:r>
              <a:rPr lang="en-US" altLang="fr-FR" sz="2800" dirty="0" err="1" smtClean="0">
                <a:solidFill>
                  <a:srgbClr val="FF0000"/>
                </a:solidFill>
              </a:rPr>
              <a:t>Bazzanini</a:t>
            </a:r>
            <a:r>
              <a:rPr lang="en-US" altLang="fr-FR" sz="2800" dirty="0" smtClean="0">
                <a:solidFill>
                  <a:srgbClr val="FF0000"/>
                </a:solidFill>
              </a:rPr>
              <a:t> 2011)</a:t>
            </a:r>
            <a:endParaRPr lang="fr-FR" altLang="fr-FR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fr-FR" dirty="0" err="1" smtClean="0">
                <a:solidFill>
                  <a:srgbClr val="FF0000"/>
                </a:solidFill>
              </a:rPr>
              <a:t>Définition</a:t>
            </a:r>
            <a:r>
              <a:rPr lang="it-IT" altLang="fr-FR" dirty="0" smtClean="0">
                <a:solidFill>
                  <a:srgbClr val="FF0000"/>
                </a:solidFill>
              </a:rPr>
              <a:t> </a:t>
            </a:r>
            <a:r>
              <a:rPr lang="it-IT" altLang="fr-FR" dirty="0" err="1" smtClean="0">
                <a:solidFill>
                  <a:srgbClr val="FF0000"/>
                </a:solidFill>
              </a:rPr>
              <a:t>adoptée</a:t>
            </a:r>
            <a:endParaRPr lang="it-IT" altLang="fr-FR" dirty="0" smtClean="0">
              <a:solidFill>
                <a:srgbClr val="FF0000"/>
              </a:solidFill>
            </a:endParaRPr>
          </a:p>
        </p:txBody>
      </p:sp>
      <p:sp>
        <p:nvSpPr>
          <p:cNvPr id="1843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r-FR" altLang="fr-FR" i="1" smtClean="0"/>
              <a:t>les realias sont les </a:t>
            </a:r>
            <a:r>
              <a:rPr lang="fr-FR" altLang="fr-FR" i="1" smtClean="0">
                <a:solidFill>
                  <a:srgbClr val="FF0000"/>
                </a:solidFill>
              </a:rPr>
              <a:t>phénomènes</a:t>
            </a:r>
            <a:r>
              <a:rPr lang="fr-FR" altLang="fr-FR" i="1" smtClean="0"/>
              <a:t> et leurs </a:t>
            </a:r>
            <a:r>
              <a:rPr lang="fr-FR" altLang="fr-FR" i="1" smtClean="0">
                <a:solidFill>
                  <a:srgbClr val="FF0000"/>
                </a:solidFill>
              </a:rPr>
              <a:t>appellations</a:t>
            </a:r>
            <a:r>
              <a:rPr lang="fr-FR" altLang="fr-FR" i="1" smtClean="0"/>
              <a:t> qui sont propres à une certaine culture et qui posent un problème lors de la traduction vers une </a:t>
            </a:r>
            <a:r>
              <a:rPr lang="fr-FR" altLang="fr-FR" i="1" smtClean="0">
                <a:solidFill>
                  <a:srgbClr val="FF0000"/>
                </a:solidFill>
              </a:rPr>
              <a:t>autre culture</a:t>
            </a:r>
            <a:r>
              <a:rPr lang="fr-FR" altLang="fr-FR" i="1" smtClean="0"/>
              <a:t> car ce phénomène et/ou son appellation n’existe pas ou n’a pas le même sens ou la même connotation dans la culture cible </a:t>
            </a:r>
            <a:r>
              <a:rPr lang="fr-FR" altLang="fr-FR" i="1" smtClean="0">
                <a:solidFill>
                  <a:srgbClr val="FF0000"/>
                </a:solidFill>
              </a:rPr>
              <a:t>au moment</a:t>
            </a:r>
            <a:r>
              <a:rPr lang="fr-FR" altLang="fr-FR" i="1" smtClean="0"/>
              <a:t> de la traduction</a:t>
            </a:r>
            <a:r>
              <a:rPr lang="fr-FR" altLang="fr-FR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fr-FR" altLang="fr-FR" smtClean="0"/>
              <a:t>(Wiggerts 2005 : 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453</Words>
  <Application>Microsoft Office PowerPoint</Application>
  <PresentationFormat>Presentazione su schermo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Les culturèmes</vt:lpstr>
      <vt:lpstr>Qu’est-ce qu’un culturème </vt:lpstr>
      <vt:lpstr>Culturème</vt:lpstr>
      <vt:lpstr>Définitions</vt:lpstr>
      <vt:lpstr>Définitions</vt:lpstr>
      <vt:lpstr>Difficultés</vt:lpstr>
      <vt:lpstr>Raisons des différences</vt:lpstr>
      <vt:lpstr>Terminologie différente</vt:lpstr>
      <vt:lpstr>Définition adoptée</vt:lpstr>
      <vt:lpstr>Précision de la définition</vt:lpstr>
      <vt:lpstr>Difficultés de traduction</vt:lpstr>
      <vt:lpstr>Limites de la traduction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culturèmes</dc:title>
  <dc:creator>Utente Windows</dc:creator>
  <cp:lastModifiedBy>Utente Windows</cp:lastModifiedBy>
  <cp:revision>5</cp:revision>
  <dcterms:created xsi:type="dcterms:W3CDTF">2023-09-21T18:21:13Z</dcterms:created>
  <dcterms:modified xsi:type="dcterms:W3CDTF">2023-09-25T18:33:07Z</dcterms:modified>
</cp:coreProperties>
</file>