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494" r:id="rId2"/>
    <p:sldId id="495" r:id="rId3"/>
    <p:sldId id="356" r:id="rId4"/>
    <p:sldId id="496" r:id="rId5"/>
    <p:sldId id="497" r:id="rId6"/>
    <p:sldId id="498" r:id="rId7"/>
    <p:sldId id="499" r:id="rId8"/>
    <p:sldId id="500" r:id="rId9"/>
    <p:sldId id="501" r:id="rId10"/>
    <p:sldId id="502" r:id="rId11"/>
    <p:sldId id="503" r:id="rId1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05"/>
    <p:restoredTop sz="94656"/>
  </p:normalViewPr>
  <p:slideViewPr>
    <p:cSldViewPr snapToGrid="0" snapToObjects="1">
      <p:cViewPr varScale="1">
        <p:scale>
          <a:sx n="113" d="100"/>
          <a:sy n="113" d="100"/>
        </p:scale>
        <p:origin x="44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0E6366-ADAC-784A-97C5-1296A3E5E347}" type="datetimeFigureOut">
              <a:rPr lang="it-IT" smtClean="0"/>
              <a:t>19/11/19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24DDFD-0355-8942-9344-A38B81786241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959195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71D7A-E69F-CA49-A970-0EED14762E71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125096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71D7A-E69F-CA49-A970-0EED14762E71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751316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71D7A-E69F-CA49-A970-0EED14762E71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958532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71D7A-E69F-CA49-A970-0EED14762E71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312279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71D7A-E69F-CA49-A970-0EED14762E71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041390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71D7A-E69F-CA49-A970-0EED14762E71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806501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260A78-254B-4748-AFB0-B8AF60E661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E950B9-4336-C94A-82FD-B378F717F7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E69CBA-1E12-544F-B8FA-07F1839092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91ADB-70B8-CC42-B52A-329A5B713D4C}" type="datetimeFigureOut">
              <a:rPr lang="it-IT" smtClean="0"/>
              <a:t>19/11/19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A5889D-84F7-EF49-AA29-AFE2F65CA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82A650-F12B-2B45-BB62-79CC03721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03720-16AD-104F-ADD6-16AF2B1C6332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562512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A4664-DFA6-E04D-97FD-B99179EECF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F30168-7CD8-A342-94A6-B3E9A029C4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C8368F-7C7C-CC4E-BABC-DD13BFEA4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91ADB-70B8-CC42-B52A-329A5B713D4C}" type="datetimeFigureOut">
              <a:rPr lang="it-IT" smtClean="0"/>
              <a:t>19/11/19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8FDA10-80D2-7E4F-A6CD-8EBD615DD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5861E8-F7F4-514F-B086-639525EF1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03720-16AD-104F-ADD6-16AF2B1C6332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924386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4555957-1461-6545-BC92-396C34A872F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5CE1B1-28E7-4544-B601-44E18E6361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61156D-9295-4E47-9496-F146A11D5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91ADB-70B8-CC42-B52A-329A5B713D4C}" type="datetimeFigureOut">
              <a:rPr lang="it-IT" smtClean="0"/>
              <a:t>19/11/19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8FD9D1-9CCB-7241-B5A5-2F47AC68E1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B3E3F8-BF25-C249-A7C5-E86F0E7D25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03720-16AD-104F-ADD6-16AF2B1C6332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051347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1F345-1FB4-C64A-9AD8-FE78177475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702329-3CA8-8E42-9B03-4C344AB2FB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D556CF-E793-6E49-BA4D-236DCD8DF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91ADB-70B8-CC42-B52A-329A5B713D4C}" type="datetimeFigureOut">
              <a:rPr lang="it-IT" smtClean="0"/>
              <a:t>19/11/19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DEC0FF-06BF-2744-9FF7-2C8DEE36D4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5E20DC-E11D-0A4B-BAF1-B0D26F0AD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03720-16AD-104F-ADD6-16AF2B1C6332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643813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838A04-5219-F54C-8811-FDB6F136E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29D26D-B04B-9E42-93AF-B175293F9B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F10A22-38AE-8E4C-87DD-275165AB97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91ADB-70B8-CC42-B52A-329A5B713D4C}" type="datetimeFigureOut">
              <a:rPr lang="it-IT" smtClean="0"/>
              <a:t>19/11/19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AD58FB-3426-7247-AE78-AB4B7DAD3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3CA480-822D-6347-A1D7-0522D2722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03720-16AD-104F-ADD6-16AF2B1C6332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256039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6C3B5-70F8-314A-89E5-E893EC8FB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C0226C-8187-5447-9381-9D459B2BF3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78E48D-CE45-AD46-BFB5-D52FBC6F36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FED179-99E9-C247-A559-C8B9AD0090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91ADB-70B8-CC42-B52A-329A5B713D4C}" type="datetimeFigureOut">
              <a:rPr lang="it-IT" smtClean="0"/>
              <a:t>19/11/19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AA7A37-F7AD-544E-A0F3-99087D301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FBA113-40BF-F549-A26E-979B6F601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03720-16AD-104F-ADD6-16AF2B1C6332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701447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B2D8ED-0A06-474C-A7BE-A5B05F7B39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F30445-C54C-624B-98BD-2D3EE5E229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BFA592-9729-404B-86C9-4C9EBE5A93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5E7B9A-B339-4D45-9B3F-3519FA9314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961B12D-E043-F446-9A6A-1050D65EEE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00C035C-2EEA-AC4A-A2E0-FA4B1719E4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91ADB-70B8-CC42-B52A-329A5B713D4C}" type="datetimeFigureOut">
              <a:rPr lang="it-IT" smtClean="0"/>
              <a:t>19/11/19</a:t>
            </a:fld>
            <a:endParaRPr lang="it-I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B7BDBA-A3C4-9E41-B583-3E74B657B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1F55923-C1D7-BE41-9FC5-73BD72B564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03720-16AD-104F-ADD6-16AF2B1C6332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526369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7E7DD4-AF30-BE44-BD61-498BC6B49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D413E49-A35D-6346-975C-8FF485B284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91ADB-70B8-CC42-B52A-329A5B713D4C}" type="datetimeFigureOut">
              <a:rPr lang="it-IT" smtClean="0"/>
              <a:t>19/11/19</a:t>
            </a:fld>
            <a:endParaRPr 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C4AC2C-3B57-4F4C-90A2-9825DE191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DF45D1-789C-8F49-BA25-716067CA1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03720-16AD-104F-ADD6-16AF2B1C6332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63732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5C96450-CF78-234B-8465-6BA7A4EF21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91ADB-70B8-CC42-B52A-329A5B713D4C}" type="datetimeFigureOut">
              <a:rPr lang="it-IT" smtClean="0"/>
              <a:t>19/11/19</a:t>
            </a:fld>
            <a:endParaRPr lang="it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87384A-5C4D-9A46-BE01-7FD22EC1B5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BB2F-1AAA-0445-9CF2-0CFD0CAC4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03720-16AD-104F-ADD6-16AF2B1C6332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288282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3AC161-CB2C-0543-A3E2-677C3BAB15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AFD56-E4CA-9145-942A-C8BFA77407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D2E228-32FD-3347-8677-F96D8FE21F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D041FC-92E0-2641-A353-D1EE18E969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91ADB-70B8-CC42-B52A-329A5B713D4C}" type="datetimeFigureOut">
              <a:rPr lang="it-IT" smtClean="0"/>
              <a:t>19/11/19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9BF206-863A-594C-AE56-862DBCA79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2C9367-F931-5A42-839E-8A1AA3E90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03720-16AD-104F-ADD6-16AF2B1C6332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534565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7BAE6-58AD-BD49-A172-7596B7CF9D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DFAEFC2-6C16-C545-A8E6-5DD88102C3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115EA0-32DB-AE4E-9425-B992982612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56549C-D022-A34F-8546-E9DF2EEB4A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91ADB-70B8-CC42-B52A-329A5B713D4C}" type="datetimeFigureOut">
              <a:rPr lang="it-IT" smtClean="0"/>
              <a:t>19/11/19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99A7FB-2742-3B46-81C3-4DF67D9E7C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34B88D-E6D5-F647-B1B5-3C5E6BA5A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03720-16AD-104F-ADD6-16AF2B1C6332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834806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22C9ED8-B244-A844-B816-4A76B7F37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C3F9EB-ABA5-EE4B-85CE-68C56337CF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CED15A-79B1-3F4C-86EA-C6B55CBE25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491ADB-70B8-CC42-B52A-329A5B713D4C}" type="datetimeFigureOut">
              <a:rPr lang="it-IT" smtClean="0"/>
              <a:t>19/11/19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FEC52B-442D-9241-A6F8-A8456459F0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1ACBA7-75A5-6547-A6C1-2D1ED81986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003720-16AD-104F-ADD6-16AF2B1C6332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43018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tiff"/><Relationship Id="rId3" Type="http://schemas.openxmlformats.org/officeDocument/2006/relationships/image" Target="../media/image59.tiff"/><Relationship Id="rId7" Type="http://schemas.openxmlformats.org/officeDocument/2006/relationships/image" Target="../media/image63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tiff"/><Relationship Id="rId5" Type="http://schemas.openxmlformats.org/officeDocument/2006/relationships/image" Target="../media/image61.tiff"/><Relationship Id="rId10" Type="http://schemas.openxmlformats.org/officeDocument/2006/relationships/image" Target="../media/image66.tiff"/><Relationship Id="rId4" Type="http://schemas.openxmlformats.org/officeDocument/2006/relationships/image" Target="../media/image60.tiff"/><Relationship Id="rId9" Type="http://schemas.openxmlformats.org/officeDocument/2006/relationships/image" Target="../media/image65.tif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tiff"/><Relationship Id="rId3" Type="http://schemas.openxmlformats.org/officeDocument/2006/relationships/image" Target="../media/image67.tiff"/><Relationship Id="rId7" Type="http://schemas.openxmlformats.org/officeDocument/2006/relationships/image" Target="../media/image71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tiff"/><Relationship Id="rId5" Type="http://schemas.openxmlformats.org/officeDocument/2006/relationships/image" Target="../media/image69.tiff"/><Relationship Id="rId4" Type="http://schemas.openxmlformats.org/officeDocument/2006/relationships/image" Target="../media/image68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3" Type="http://schemas.openxmlformats.org/officeDocument/2006/relationships/image" Target="../media/image2.tiff"/><Relationship Id="rId7" Type="http://schemas.openxmlformats.org/officeDocument/2006/relationships/image" Target="../media/image6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f"/><Relationship Id="rId5" Type="http://schemas.openxmlformats.org/officeDocument/2006/relationships/image" Target="../media/image4.tiff"/><Relationship Id="rId4" Type="http://schemas.openxmlformats.org/officeDocument/2006/relationships/image" Target="../media/image3.tiff"/><Relationship Id="rId9" Type="http://schemas.openxmlformats.org/officeDocument/2006/relationships/image" Target="../media/image8.tif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tiff"/><Relationship Id="rId3" Type="http://schemas.openxmlformats.org/officeDocument/2006/relationships/image" Target="../media/image9.tiff"/><Relationship Id="rId7" Type="http://schemas.openxmlformats.org/officeDocument/2006/relationships/image" Target="../media/image13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tiff"/><Relationship Id="rId5" Type="http://schemas.openxmlformats.org/officeDocument/2006/relationships/image" Target="../media/image11.tiff"/><Relationship Id="rId10" Type="http://schemas.openxmlformats.org/officeDocument/2006/relationships/image" Target="../media/image16.tiff"/><Relationship Id="rId4" Type="http://schemas.openxmlformats.org/officeDocument/2006/relationships/image" Target="../media/image10.tiff"/><Relationship Id="rId9" Type="http://schemas.openxmlformats.org/officeDocument/2006/relationships/image" Target="../media/image15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tif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tiff"/><Relationship Id="rId3" Type="http://schemas.openxmlformats.org/officeDocument/2006/relationships/image" Target="../media/image21.tiff"/><Relationship Id="rId7" Type="http://schemas.openxmlformats.org/officeDocument/2006/relationships/image" Target="../media/image25.tiff"/><Relationship Id="rId12" Type="http://schemas.openxmlformats.org/officeDocument/2006/relationships/image" Target="../media/image30.tif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tiff"/><Relationship Id="rId11" Type="http://schemas.openxmlformats.org/officeDocument/2006/relationships/image" Target="../media/image29.tiff"/><Relationship Id="rId5" Type="http://schemas.openxmlformats.org/officeDocument/2006/relationships/image" Target="../media/image23.tiff"/><Relationship Id="rId10" Type="http://schemas.openxmlformats.org/officeDocument/2006/relationships/image" Target="../media/image28.tiff"/><Relationship Id="rId4" Type="http://schemas.openxmlformats.org/officeDocument/2006/relationships/image" Target="../media/image22.tiff"/><Relationship Id="rId9" Type="http://schemas.openxmlformats.org/officeDocument/2006/relationships/image" Target="../media/image27.tif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tiff"/><Relationship Id="rId3" Type="http://schemas.openxmlformats.org/officeDocument/2006/relationships/image" Target="../media/image31.tiff"/><Relationship Id="rId7" Type="http://schemas.openxmlformats.org/officeDocument/2006/relationships/image" Target="../media/image35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tiff"/><Relationship Id="rId11" Type="http://schemas.openxmlformats.org/officeDocument/2006/relationships/image" Target="../media/image39.tiff"/><Relationship Id="rId5" Type="http://schemas.openxmlformats.org/officeDocument/2006/relationships/image" Target="../media/image33.tiff"/><Relationship Id="rId10" Type="http://schemas.openxmlformats.org/officeDocument/2006/relationships/image" Target="../media/image38.tiff"/><Relationship Id="rId4" Type="http://schemas.openxmlformats.org/officeDocument/2006/relationships/image" Target="../media/image32.tiff"/><Relationship Id="rId9" Type="http://schemas.openxmlformats.org/officeDocument/2006/relationships/image" Target="../media/image37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7" Type="http://schemas.openxmlformats.org/officeDocument/2006/relationships/image" Target="../media/image44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tiff"/><Relationship Id="rId5" Type="http://schemas.openxmlformats.org/officeDocument/2006/relationships/image" Target="../media/image42.tiff"/><Relationship Id="rId4" Type="http://schemas.openxmlformats.org/officeDocument/2006/relationships/image" Target="../media/image41.tif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tiff"/><Relationship Id="rId13" Type="http://schemas.openxmlformats.org/officeDocument/2006/relationships/image" Target="../media/image55.tiff"/><Relationship Id="rId3" Type="http://schemas.openxmlformats.org/officeDocument/2006/relationships/image" Target="../media/image45.tiff"/><Relationship Id="rId7" Type="http://schemas.openxmlformats.org/officeDocument/2006/relationships/image" Target="../media/image49.tiff"/><Relationship Id="rId12" Type="http://schemas.openxmlformats.org/officeDocument/2006/relationships/image" Target="../media/image54.tiff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58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tiff"/><Relationship Id="rId11" Type="http://schemas.openxmlformats.org/officeDocument/2006/relationships/image" Target="../media/image53.tiff"/><Relationship Id="rId5" Type="http://schemas.openxmlformats.org/officeDocument/2006/relationships/image" Target="../media/image47.tiff"/><Relationship Id="rId15" Type="http://schemas.openxmlformats.org/officeDocument/2006/relationships/image" Target="../media/image57.tiff"/><Relationship Id="rId10" Type="http://schemas.openxmlformats.org/officeDocument/2006/relationships/image" Target="../media/image52.tiff"/><Relationship Id="rId4" Type="http://schemas.openxmlformats.org/officeDocument/2006/relationships/image" Target="../media/image46.tiff"/><Relationship Id="rId9" Type="http://schemas.openxmlformats.org/officeDocument/2006/relationships/image" Target="../media/image51.tiff"/><Relationship Id="rId14" Type="http://schemas.openxmlformats.org/officeDocument/2006/relationships/image" Target="../media/image56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25C24E-8BE9-FA4F-9265-1AB6D705E3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Interazione radiazione materia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9B4552-6BC3-9140-8FEB-26B2FCA2FD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Formulazione classica</a:t>
            </a:r>
          </a:p>
          <a:p>
            <a:r>
              <a:rPr lang="it-IT" dirty="0"/>
              <a:t>Riepilogo onde elettromagnetiche</a:t>
            </a:r>
          </a:p>
          <a:p>
            <a:r>
              <a:rPr lang="it-IT" dirty="0"/>
              <a:t>Emissione di radiazione, radiazione di dipolo</a:t>
            </a:r>
          </a:p>
          <a:p>
            <a:r>
              <a:rPr lang="it-IT" dirty="0"/>
              <a:t>Polarizzazione, fattore di diffrazione</a:t>
            </a:r>
          </a:p>
          <a:p>
            <a:r>
              <a:rPr lang="it-IT" dirty="0" err="1"/>
              <a:t>Scattering</a:t>
            </a:r>
            <a:r>
              <a:rPr lang="it-IT" dirty="0"/>
              <a:t> Thomson e </a:t>
            </a:r>
            <a:r>
              <a:rPr lang="it-IT" dirty="0" err="1"/>
              <a:t>Rayleigh</a:t>
            </a:r>
            <a:endParaRPr lang="it-IT" dirty="0"/>
          </a:p>
          <a:p>
            <a:r>
              <a:rPr lang="it-IT" dirty="0"/>
              <a:t>Funzione dielettrica</a:t>
            </a:r>
          </a:p>
          <a:p>
            <a:r>
              <a:rPr lang="it-IT" dirty="0"/>
              <a:t>Riflessione e rifrazione, Formule di </a:t>
            </a:r>
            <a:r>
              <a:rPr lang="it-IT" dirty="0" err="1"/>
              <a:t>Fresnel</a:t>
            </a:r>
            <a:r>
              <a:rPr lang="it-IT" dirty="0"/>
              <a:t> angolo di </a:t>
            </a:r>
            <a:r>
              <a:rPr lang="it-IT" dirty="0" err="1"/>
              <a:t>Brewster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603200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184A0CF-6D56-CA4F-BB02-FEBA07FBD505}"/>
              </a:ext>
            </a:extLst>
          </p:cNvPr>
          <p:cNvSpPr txBox="1"/>
          <p:nvPr/>
        </p:nvSpPr>
        <p:spPr>
          <a:xfrm>
            <a:off x="2649014" y="848163"/>
            <a:ext cx="2897973" cy="2814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29" dirty="0"/>
              <a:t>Flusso di energia della radiazione di dipolo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D306CE-D55D-6C40-B1BE-2050DE0870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8509" y="1330519"/>
            <a:ext cx="3537935" cy="4509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6752417-A9B8-3649-BEE6-0D39D21BC0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9014" y="1971993"/>
            <a:ext cx="4873331" cy="4769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EB33856-B638-3246-ABDC-EEC9545BB3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8509" y="2639480"/>
            <a:ext cx="3607306" cy="4855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19463AB-DCAC-AD46-85F6-1878ED559B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8509" y="3315639"/>
            <a:ext cx="4795289" cy="14307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E872D20-50A5-744F-A51B-040F34825D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21937" y="4746421"/>
            <a:ext cx="1630225" cy="2081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79556CB-42E1-6C4B-AB80-A12B207D0F8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48102" y="4832369"/>
            <a:ext cx="3191078" cy="39021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5FB9ED1-6A67-1F46-80B9-F09B14380E2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87531" y="5396355"/>
            <a:ext cx="1899038" cy="4335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5507252-CBF8-5847-9493-F46C87A6CFD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93010" y="5452719"/>
            <a:ext cx="1586868" cy="320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1841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7D7CF9E-6129-4844-BACF-D3874FEF09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5855" y="656603"/>
            <a:ext cx="2904922" cy="5029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16AF7BC-3A79-6142-BBC8-CE8A6675FA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2814" y="1401690"/>
            <a:ext cx="728398" cy="1907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C89274D-BCF3-B946-8AAD-0816C87CF8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48796" y="1401690"/>
            <a:ext cx="606999" cy="1734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0CDC040-A0B2-FC48-B068-7A3B590D67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92814" y="1834605"/>
            <a:ext cx="2870236" cy="4682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0AEAC5-A81D-9E44-B5A0-2E236B839F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92814" y="2500994"/>
            <a:ext cx="4066890" cy="4769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3DC43F4-03BE-5849-B0D1-6ECC0397D98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87363" y="3176055"/>
            <a:ext cx="2081138" cy="476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8787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75DFAF-B630-4348-AF11-B86249AB33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2731" b="1" dirty="0">
                <a:solidFill>
                  <a:srgbClr val="FF0000"/>
                </a:solidFill>
              </a:rPr>
              <a:t>Tecniche sperimentali per lo studio dei materiali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2B24DC-B989-7D40-850A-4BA4C155C2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it-IT" dirty="0"/>
              <a:t>Tecniche per lo studio della struttura cristallina e la morfologia dei materiali basate su </a:t>
            </a:r>
            <a:r>
              <a:rPr lang="it-IT" dirty="0" err="1"/>
              <a:t>scattering</a:t>
            </a:r>
            <a:r>
              <a:rPr lang="it-IT" dirty="0"/>
              <a:t> di raggi X.</a:t>
            </a:r>
          </a:p>
          <a:p>
            <a:r>
              <a:rPr lang="it-IT" dirty="0"/>
              <a:t>Diffrazione di raggi X, </a:t>
            </a:r>
            <a:r>
              <a:rPr lang="it-IT" dirty="0" err="1"/>
              <a:t>scattering</a:t>
            </a:r>
            <a:r>
              <a:rPr lang="it-IT" dirty="0"/>
              <a:t> a piccolo angolo </a:t>
            </a:r>
          </a:p>
          <a:p>
            <a:r>
              <a:rPr lang="it-IT" dirty="0"/>
              <a:t>Tecniche per lo studio della struttura elettronica dei materiali.</a:t>
            </a:r>
          </a:p>
          <a:p>
            <a:r>
              <a:rPr lang="it-IT" dirty="0"/>
              <a:t>Tecniche di fotoemissione e di assorbimento di raggi X.</a:t>
            </a:r>
          </a:p>
          <a:p>
            <a:r>
              <a:rPr lang="it-IT" dirty="0"/>
              <a:t>Fotoemissione da livelli di valenza, struttura a bande, superficie di Fermi.</a:t>
            </a:r>
          </a:p>
          <a:p>
            <a:r>
              <a:rPr lang="it-IT" dirty="0"/>
              <a:t>Fotoemissione da livelli profondi, analisi dello stato stato chimico delle specie atomiche </a:t>
            </a:r>
          </a:p>
          <a:p>
            <a:r>
              <a:rPr lang="it-IT" dirty="0"/>
              <a:t>Assorbimento di raggi X per lo studio degli stati non occupati di sistemi molecolari.</a:t>
            </a:r>
          </a:p>
          <a:p>
            <a:r>
              <a:rPr lang="it-IT" dirty="0"/>
              <a:t>Cenni alla radiazione di sincrotrone: sua generazione, caratteristiche e modalità di utilizzo  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397719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414D5C0-FCFF-FF47-810C-074F4CC00A5D}"/>
              </a:ext>
            </a:extLst>
          </p:cNvPr>
          <p:cNvSpPr txBox="1"/>
          <p:nvPr/>
        </p:nvSpPr>
        <p:spPr>
          <a:xfrm>
            <a:off x="2088743" y="150934"/>
            <a:ext cx="7993881" cy="1269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912" dirty="0">
                <a:solidFill>
                  <a:srgbClr val="FF0000"/>
                </a:solidFill>
              </a:rPr>
              <a:t>Interazione radiazione elettromagnetica  con la materia.</a:t>
            </a:r>
          </a:p>
          <a:p>
            <a:r>
              <a:rPr lang="it-IT" sz="1912" dirty="0">
                <a:solidFill>
                  <a:srgbClr val="FF0000"/>
                </a:solidFill>
              </a:rPr>
              <a:t>Trattazione classica .</a:t>
            </a:r>
          </a:p>
          <a:p>
            <a:r>
              <a:rPr lang="it-IT" sz="1912" dirty="0"/>
              <a:t>Breve riepilogo</a:t>
            </a:r>
          </a:p>
          <a:p>
            <a:r>
              <a:rPr lang="it-IT" sz="1912" dirty="0"/>
              <a:t>Onda elettromagnetica piana progressiva polarizzata linearmente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3517E09-BD6A-5A4E-9A4F-ABFAC64C8B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8742" y="1758754"/>
            <a:ext cx="4691677" cy="1783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23A1F56-E034-DD41-8998-7650D5273F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3640" y="1969077"/>
            <a:ext cx="4616613" cy="1837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E4531E3-B3F7-4944-8DD9-0711A47D50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3640" y="2234743"/>
            <a:ext cx="4616613" cy="1575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8F8C15F-58A8-F347-A016-6E1E0A30E4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3228" y="2690874"/>
            <a:ext cx="3737707" cy="4173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0D7A002-6065-E441-85A4-4B6B3CAE63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66513" y="3862567"/>
            <a:ext cx="4470865" cy="57185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40D2EA4-FC77-8643-8806-8493B4EEFD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04651" y="2541213"/>
            <a:ext cx="2779392" cy="149263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82CCBA1-DF03-D54C-9712-B141C2010AAE}"/>
              </a:ext>
            </a:extLst>
          </p:cNvPr>
          <p:cNvSpPr txBox="1"/>
          <p:nvPr/>
        </p:nvSpPr>
        <p:spPr>
          <a:xfrm>
            <a:off x="2451925" y="3287531"/>
            <a:ext cx="2542876" cy="2814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29" dirty="0"/>
              <a:t>Flusso di energia, vettore di </a:t>
            </a:r>
            <a:r>
              <a:rPr lang="it-IT" sz="1229" dirty="0" err="1"/>
              <a:t>Poynting</a:t>
            </a:r>
            <a:endParaRPr lang="it-IT" sz="1229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98918A1-2FBD-CD41-894D-91754A7E8A8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67960" y="4886130"/>
            <a:ext cx="2625300" cy="100723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51CC906-DA37-8C4A-99B0-8723EA69A384}"/>
              </a:ext>
            </a:extLst>
          </p:cNvPr>
          <p:cNvSpPr txBox="1"/>
          <p:nvPr/>
        </p:nvSpPr>
        <p:spPr>
          <a:xfrm>
            <a:off x="5105215" y="4529081"/>
            <a:ext cx="3896531" cy="470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29" dirty="0"/>
              <a:t>Radiazione emessa ad esempio da dipolo oscillante armonico (lobo dipolare)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594AD32-C61F-2540-A714-875BB7679E8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80935" y="5141758"/>
            <a:ext cx="3954162" cy="1196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0548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156906-1EDD-1E45-9AAA-44ED3B593A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9511" y="365127"/>
            <a:ext cx="7652979" cy="791061"/>
          </a:xfrm>
        </p:spPr>
        <p:txBody>
          <a:bodyPr>
            <a:normAutofit/>
          </a:bodyPr>
          <a:lstStyle/>
          <a:p>
            <a:pPr defTabSz="755091">
              <a:lnSpc>
                <a:spcPct val="100000"/>
              </a:lnSpc>
              <a:spcBef>
                <a:spcPts val="0"/>
              </a:spcBef>
            </a:pPr>
            <a:r>
              <a:rPr lang="it-IT" sz="1912" dirty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Interazione radiazione elettromagnetica  con la materia.</a:t>
            </a:r>
            <a:br>
              <a:rPr lang="it-IT" sz="1912" dirty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</a:br>
            <a:r>
              <a:rPr lang="it-IT" sz="1912" dirty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Trattazione classica. Emissione di radiazione.</a:t>
            </a:r>
            <a:endParaRPr lang="it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1EECFE-E6CB-CF49-80BE-ACF476CFC0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01112" y="1156187"/>
            <a:ext cx="8048415" cy="5382872"/>
          </a:xfrm>
        </p:spPr>
        <p:txBody>
          <a:bodyPr/>
          <a:lstStyle/>
          <a:p>
            <a:pPr marL="0" indent="0">
              <a:buNone/>
            </a:pPr>
            <a:r>
              <a:rPr lang="it-IT" sz="1639" dirty="0"/>
              <a:t>	Emissione di dipolo elettrico:</a:t>
            </a:r>
          </a:p>
          <a:p>
            <a:pPr marL="0" indent="0">
              <a:buNone/>
            </a:pPr>
            <a:endParaRPr lang="it-IT" sz="1639" dirty="0"/>
          </a:p>
          <a:p>
            <a:pPr marL="0" indent="0">
              <a:buNone/>
            </a:pPr>
            <a:endParaRPr lang="it-IT" sz="1639" dirty="0"/>
          </a:p>
          <a:p>
            <a:pPr marL="0" indent="0">
              <a:buNone/>
            </a:pPr>
            <a:r>
              <a:rPr lang="it-IT" sz="1639" dirty="0"/>
              <a:t>Equazione di d’Alembert</a:t>
            </a:r>
          </a:p>
          <a:p>
            <a:pPr marL="0" indent="0">
              <a:buNone/>
            </a:pPr>
            <a:endParaRPr lang="it-IT" dirty="0"/>
          </a:p>
          <a:p>
            <a:endParaRPr lang="it-IT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DA7923-E96A-B84E-BCFE-441E70F22F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1548" y="2683977"/>
            <a:ext cx="4197349" cy="7023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06E22B0-6790-5944-A0D4-CD7210778C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3509" y="3707924"/>
            <a:ext cx="3060645" cy="78337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E791772-B89F-3F4F-BFF4-13486BB37E16}"/>
              </a:ext>
            </a:extLst>
          </p:cNvPr>
          <p:cNvSpPr txBox="1"/>
          <p:nvPr/>
        </p:nvSpPr>
        <p:spPr>
          <a:xfrm>
            <a:off x="3486268" y="3467037"/>
            <a:ext cx="763351" cy="2814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29" dirty="0"/>
              <a:t>Soluzioni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8987A46-9A03-6B43-A56F-2FA9AF2DBA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83801" y="4663574"/>
            <a:ext cx="3246395" cy="6725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FF540C7-B628-8447-94DB-72935B7414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8118" y="5486653"/>
            <a:ext cx="5116088" cy="6326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C837E72-B95B-7947-A287-20C26D8995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70697" y="4851755"/>
            <a:ext cx="2127747" cy="70924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2D49B6B-8659-FC4B-8D27-C755F6BD197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98897" y="1393453"/>
            <a:ext cx="1963563" cy="7952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097FA31-CB39-C348-A257-467BC602466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15919" y="1662733"/>
            <a:ext cx="3124990" cy="37667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3430354-1C02-1B4F-8BFA-DA912C4133C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64128" y="3656747"/>
            <a:ext cx="2975419" cy="75968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ECA53FC-8267-B748-97F5-6248A594B6F0}"/>
              </a:ext>
            </a:extLst>
          </p:cNvPr>
          <p:cNvSpPr txBox="1"/>
          <p:nvPr/>
        </p:nvSpPr>
        <p:spPr>
          <a:xfrm>
            <a:off x="2142472" y="4382172"/>
            <a:ext cx="1058110" cy="2814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29" dirty="0"/>
              <a:t>Dimostriamo: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C921C79-E79A-7843-9F73-B18D399C0AFE}"/>
              </a:ext>
            </a:extLst>
          </p:cNvPr>
          <p:cNvSpPr txBox="1"/>
          <p:nvPr/>
        </p:nvSpPr>
        <p:spPr>
          <a:xfrm>
            <a:off x="7864206" y="5561004"/>
            <a:ext cx="2185321" cy="659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29" dirty="0"/>
              <a:t>Quindi in punti diversi dall’origine il primo membro dell’equazione è zero</a:t>
            </a:r>
          </a:p>
        </p:txBody>
      </p:sp>
    </p:spTree>
    <p:extLst>
      <p:ext uri="{BB962C8B-B14F-4D97-AF65-F5344CB8AC3E}">
        <p14:creationId xmlns:p14="http://schemas.microsoft.com/office/powerpoint/2010/main" val="13557246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7666C27-DAB5-404A-B63B-1A9AE7AC39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57793" y="1239783"/>
            <a:ext cx="4359773" cy="54831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522F101-C824-6E4A-B26A-D3DDA6BB64F2}"/>
              </a:ext>
            </a:extLst>
          </p:cNvPr>
          <p:cNvSpPr txBox="1"/>
          <p:nvPr/>
        </p:nvSpPr>
        <p:spPr>
          <a:xfrm>
            <a:off x="2154253" y="612563"/>
            <a:ext cx="7916178" cy="470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29" dirty="0"/>
              <a:t>Per dimostrare che la soluzione soddisfa l’equazione anche nell’origine dobbiamo integrare nel suo intorno (uso teorema della divergenza)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3FE116-D4E6-6844-A18D-AB15BB1F58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2369" y="2150787"/>
            <a:ext cx="6869007" cy="6881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1462CA3-539A-0D4F-A417-37E90D93F0D5}"/>
              </a:ext>
            </a:extLst>
          </p:cNvPr>
          <p:cNvSpPr txBox="1"/>
          <p:nvPr/>
        </p:nvSpPr>
        <p:spPr>
          <a:xfrm>
            <a:off x="2257792" y="1788098"/>
            <a:ext cx="2312108" cy="2814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29" dirty="0"/>
              <a:t>Sostituisco la soluzione proposta: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D47DE5-AE0E-8C40-8276-8718AFC4FB50}"/>
              </a:ext>
            </a:extLst>
          </p:cNvPr>
          <p:cNvSpPr txBox="1"/>
          <p:nvPr/>
        </p:nvSpPr>
        <p:spPr>
          <a:xfrm>
            <a:off x="2412369" y="3098147"/>
            <a:ext cx="1658787" cy="2814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29" dirty="0"/>
              <a:t>Per la sfera di raggio r</a:t>
            </a:r>
            <a:r>
              <a:rPr lang="it-IT" sz="1229" baseline="-25000" dirty="0"/>
              <a:t>0</a:t>
            </a:r>
            <a:r>
              <a:rPr lang="it-IT" sz="1229" dirty="0"/>
              <a:t>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AA1D63-5146-C94B-9AD0-D5651AB5E1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8999" y="3522228"/>
            <a:ext cx="5191886" cy="6505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3EF8E25-5540-F147-8FE0-3CFA5933B176}"/>
              </a:ext>
            </a:extLst>
          </p:cNvPr>
          <p:cNvSpPr txBox="1"/>
          <p:nvPr/>
        </p:nvSpPr>
        <p:spPr>
          <a:xfrm>
            <a:off x="2412369" y="4558870"/>
            <a:ext cx="1492781" cy="2814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29" dirty="0"/>
              <a:t>Faccio tendere r</a:t>
            </a:r>
            <a:r>
              <a:rPr lang="it-IT" sz="1229" baseline="-25000" dirty="0"/>
              <a:t>0</a:t>
            </a:r>
            <a:r>
              <a:rPr lang="it-IT" sz="1229" dirty="0"/>
              <a:t> a 0</a:t>
            </a:r>
          </a:p>
        </p:txBody>
      </p:sp>
    </p:spTree>
    <p:extLst>
      <p:ext uri="{BB962C8B-B14F-4D97-AF65-F5344CB8AC3E}">
        <p14:creationId xmlns:p14="http://schemas.microsoft.com/office/powerpoint/2010/main" val="37196312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A07753-A4EA-C94A-B358-0B99E53F43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69511" y="400521"/>
            <a:ext cx="7652979" cy="6231634"/>
          </a:xfrm>
        </p:spPr>
        <p:txBody>
          <a:bodyPr/>
          <a:lstStyle/>
          <a:p>
            <a:pPr marL="0" indent="0">
              <a:buNone/>
            </a:pPr>
            <a:r>
              <a:rPr lang="it-IT" dirty="0"/>
              <a:t>Potenziale vettore:</a:t>
            </a:r>
          </a:p>
          <a:p>
            <a:pPr marL="0" indent="0">
              <a:buNone/>
            </a:pPr>
            <a:endParaRPr lang="it-IT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BEF625-68F3-F348-83EA-1C4725FD88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9323" y="1128296"/>
            <a:ext cx="1902454" cy="41616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D0DD9BF-2324-C648-AB6A-0D758486AD3E}"/>
              </a:ext>
            </a:extLst>
          </p:cNvPr>
          <p:cNvSpPr txBox="1"/>
          <p:nvPr/>
        </p:nvSpPr>
        <p:spPr>
          <a:xfrm>
            <a:off x="4321776" y="1133174"/>
            <a:ext cx="1081045" cy="386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912" dirty="0"/>
              <a:t>implica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7FB8A74-ED29-E047-973D-AD5FBCDF93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4800" y="1036643"/>
            <a:ext cx="2625548" cy="5061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ADA89FC-687C-2549-939B-3A1E5D0B6D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1206" y="2281593"/>
            <a:ext cx="3329821" cy="4335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31315D-344F-C24B-B8DB-03334E85D8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5821" y="1605796"/>
            <a:ext cx="1820996" cy="44224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E619155-2A8A-F34B-BB3A-C5FB0CBB8644}"/>
              </a:ext>
            </a:extLst>
          </p:cNvPr>
          <p:cNvSpPr txBox="1"/>
          <p:nvPr/>
        </p:nvSpPr>
        <p:spPr>
          <a:xfrm>
            <a:off x="2419323" y="1731664"/>
            <a:ext cx="1714765" cy="2814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29" dirty="0"/>
              <a:t>Dalla legge d’induzione: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7A576C9-6CFA-8345-AAEB-EB97D5504163}"/>
              </a:ext>
            </a:extLst>
          </p:cNvPr>
          <p:cNvSpPr txBox="1"/>
          <p:nvPr/>
        </p:nvSpPr>
        <p:spPr>
          <a:xfrm>
            <a:off x="2719693" y="2874327"/>
            <a:ext cx="691536" cy="2814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29" dirty="0"/>
              <a:t>Implica: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6B03AA1-4B2F-4E44-9765-4C4B80CC6C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59580" y="2814631"/>
            <a:ext cx="2089809" cy="39888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716042F-04FC-6E44-98FB-F5BE578DBE00}"/>
              </a:ext>
            </a:extLst>
          </p:cNvPr>
          <p:cNvSpPr txBox="1"/>
          <p:nvPr/>
        </p:nvSpPr>
        <p:spPr>
          <a:xfrm>
            <a:off x="2613673" y="3345528"/>
            <a:ext cx="2204706" cy="2814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29" dirty="0"/>
              <a:t>Applico l’operatore divergenza: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89AC4F4-E62D-3E4F-B2B7-D5BF3DBD6B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02205" y="3194872"/>
            <a:ext cx="2471351" cy="46825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163B271-49F9-4C48-8764-FACD2CA985D5}"/>
              </a:ext>
            </a:extLst>
          </p:cNvPr>
          <p:cNvSpPr txBox="1"/>
          <p:nvPr/>
        </p:nvSpPr>
        <p:spPr>
          <a:xfrm>
            <a:off x="2613673" y="3962758"/>
            <a:ext cx="433132" cy="2814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29" dirty="0"/>
              <a:t>Da: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E5FE478-6F1A-C44E-BC05-0C967B0C154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41846" y="3919784"/>
            <a:ext cx="1578196" cy="43357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E3FD2B4-2918-2E4A-9B20-9B163D043B00}"/>
              </a:ext>
            </a:extLst>
          </p:cNvPr>
          <p:cNvSpPr txBox="1"/>
          <p:nvPr/>
        </p:nvSpPr>
        <p:spPr>
          <a:xfrm>
            <a:off x="4620042" y="3962758"/>
            <a:ext cx="340158" cy="2814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29" dirty="0"/>
              <a:t>e: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FC10BEA-04C3-7B47-88D5-51E63D56497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30920" y="3977794"/>
            <a:ext cx="3121707" cy="26014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37C195C-8071-FB4E-86B6-2F7C79CA6B3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90390" y="4619265"/>
            <a:ext cx="4543818" cy="37287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13BD303-D43B-3D4C-970D-20D64E9A991F}"/>
              </a:ext>
            </a:extLst>
          </p:cNvPr>
          <p:cNvSpPr txBox="1"/>
          <p:nvPr/>
        </p:nvSpPr>
        <p:spPr>
          <a:xfrm>
            <a:off x="2613673" y="5315228"/>
            <a:ext cx="1644681" cy="2814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29" dirty="0"/>
              <a:t>Condizione di </a:t>
            </a:r>
            <a:r>
              <a:rPr lang="it-IT" sz="1229" dirty="0" err="1"/>
              <a:t>Lorentz</a:t>
            </a:r>
            <a:r>
              <a:rPr lang="it-IT" sz="1229" dirty="0"/>
              <a:t>: 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3B56598-FCA7-714C-90D5-746F814ED93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34449" y="5310968"/>
            <a:ext cx="1786310" cy="39021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06A786C-E5EA-294C-BE2B-4BA5A4F051F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73590" y="5675001"/>
            <a:ext cx="2514708" cy="901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0704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42981D1-6295-1648-8B90-D63F0375A6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564754" y="355662"/>
            <a:ext cx="1647568" cy="45958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C0ACE3A-156D-A44F-ACFF-61121CE87E65}"/>
              </a:ext>
            </a:extLst>
          </p:cNvPr>
          <p:cNvSpPr txBox="1"/>
          <p:nvPr/>
        </p:nvSpPr>
        <p:spPr>
          <a:xfrm>
            <a:off x="2590113" y="435862"/>
            <a:ext cx="885242" cy="2814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29" dirty="0"/>
              <a:t>Nel vuoto: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0CACB02-F13B-F14D-8730-C0F8C6C81BCC}"/>
              </a:ext>
            </a:extLst>
          </p:cNvPr>
          <p:cNvSpPr txBox="1"/>
          <p:nvPr/>
        </p:nvSpPr>
        <p:spPr>
          <a:xfrm>
            <a:off x="5393760" y="463960"/>
            <a:ext cx="4558870" cy="470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29" dirty="0"/>
              <a:t>Quindi è sufficiente determinare </a:t>
            </a:r>
            <a:r>
              <a:rPr lang="it-IT" sz="1229" b="1" dirty="0"/>
              <a:t>A </a:t>
            </a:r>
          </a:p>
          <a:p>
            <a:r>
              <a:rPr lang="it-IT" sz="1229" dirty="0" err="1"/>
              <a:t>phi</a:t>
            </a:r>
            <a:r>
              <a:rPr lang="it-IT" sz="1229" dirty="0"/>
              <a:t> si determina da condizione di </a:t>
            </a:r>
            <a:r>
              <a:rPr lang="it-IT" sz="1229" dirty="0" err="1"/>
              <a:t>Lorentz</a:t>
            </a:r>
            <a:r>
              <a:rPr lang="it-IT" sz="1229" dirty="0"/>
              <a:t>.</a:t>
            </a:r>
            <a:endParaRPr lang="it-IT" sz="1229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DED459A-E89F-EA45-8139-EAFA56C63D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2844" y="1444406"/>
            <a:ext cx="2063002" cy="35014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1A6148D-865A-0E4F-A52B-FC25798F5C76}"/>
              </a:ext>
            </a:extLst>
          </p:cNvPr>
          <p:cNvSpPr txBox="1"/>
          <p:nvPr/>
        </p:nvSpPr>
        <p:spPr>
          <a:xfrm>
            <a:off x="4698738" y="1260463"/>
            <a:ext cx="2162002" cy="2814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29" dirty="0"/>
              <a:t>Per il nostro </a:t>
            </a:r>
            <a:r>
              <a:rPr lang="it-IT" sz="1229" dirty="0" err="1"/>
              <a:t>dipolino</a:t>
            </a:r>
            <a:r>
              <a:rPr lang="it-IT" sz="1229" dirty="0"/>
              <a:t> armonico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042132E-30CC-134D-9670-0528C40FDBA9}"/>
              </a:ext>
            </a:extLst>
          </p:cNvPr>
          <p:cNvSpPr txBox="1"/>
          <p:nvPr/>
        </p:nvSpPr>
        <p:spPr>
          <a:xfrm>
            <a:off x="2619570" y="1908364"/>
            <a:ext cx="3802772" cy="2814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29" dirty="0"/>
              <a:t>Dalla soluzione dell’equazione di D’</a:t>
            </a:r>
            <a:r>
              <a:rPr lang="it-IT" sz="1229" dirty="0" err="1"/>
              <a:t>Alambert</a:t>
            </a:r>
            <a:r>
              <a:rPr lang="it-IT" sz="1229" dirty="0"/>
              <a:t> otteniamo: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4795A4D-1600-C34A-B8B4-AE810C5AE8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66920" y="1908364"/>
            <a:ext cx="2670794" cy="3988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3454069-8CEB-7A43-B6AE-85B59FBBBF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00488" y="2570866"/>
            <a:ext cx="2592751" cy="47692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50EB202-A92C-D845-9CE3-A9EF219E12F1}"/>
              </a:ext>
            </a:extLst>
          </p:cNvPr>
          <p:cNvSpPr txBox="1"/>
          <p:nvPr/>
        </p:nvSpPr>
        <p:spPr>
          <a:xfrm>
            <a:off x="2619570" y="2656375"/>
            <a:ext cx="2489592" cy="2814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29" dirty="0"/>
              <a:t>E per una distribuzione qualsiasi di </a:t>
            </a:r>
            <a:r>
              <a:rPr lang="it-IT" sz="1229" b="1" dirty="0" err="1"/>
              <a:t>J</a:t>
            </a:r>
            <a:endParaRPr lang="it-IT" sz="1229" b="1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1F50AD3-F422-0F42-96CF-9DEB281E57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88663" y="3404386"/>
            <a:ext cx="1552182" cy="47692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E61BFC5-084C-9345-847F-89E3D411E14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85594" y="3973382"/>
            <a:ext cx="4275004" cy="50294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35340DF-B60F-0D48-B0FB-6AA279D5E38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07458" y="4025410"/>
            <a:ext cx="4483118" cy="39888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7DFA74F-7B27-6E4E-AD25-5A9378D385B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35798" y="4826353"/>
            <a:ext cx="2705479" cy="45958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0D41ABB-C1B9-5749-AF70-045BD992B94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9570" y="991922"/>
            <a:ext cx="1890368" cy="302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9234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7E03DD7-4344-5744-AD3E-9D044884CB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1408" y="1538634"/>
            <a:ext cx="4665218" cy="253205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A83DFFE-2ED1-1D43-9615-FFACD45735A2}"/>
              </a:ext>
            </a:extLst>
          </p:cNvPr>
          <p:cNvSpPr txBox="1"/>
          <p:nvPr/>
        </p:nvSpPr>
        <p:spPr>
          <a:xfrm>
            <a:off x="4049640" y="600781"/>
            <a:ext cx="1694503" cy="2814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29" dirty="0"/>
              <a:t>Campo vicino e lontano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E3612B-CD83-254A-A8E3-625B688D32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3241" y="4716741"/>
            <a:ext cx="1313616" cy="37948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82F429C-E005-A440-9B19-5B9ABB9C3FFE}"/>
              </a:ext>
            </a:extLst>
          </p:cNvPr>
          <p:cNvSpPr txBox="1"/>
          <p:nvPr/>
        </p:nvSpPr>
        <p:spPr>
          <a:xfrm>
            <a:off x="2790374" y="4294506"/>
            <a:ext cx="1706173" cy="2814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29" dirty="0"/>
              <a:t>Caso corrente armonica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336E6E3-2D44-5D49-B0E6-96386FE619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1408" y="5372868"/>
            <a:ext cx="4127205" cy="40842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6A3A252-4434-0740-971E-D388AA08AC44}"/>
              </a:ext>
            </a:extLst>
          </p:cNvPr>
          <p:cNvSpPr txBox="1"/>
          <p:nvPr/>
        </p:nvSpPr>
        <p:spPr>
          <a:xfrm>
            <a:off x="7148983" y="5427782"/>
            <a:ext cx="568169" cy="2814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29" dirty="0"/>
              <a:t>k=</a:t>
            </a:r>
            <a:r>
              <a:rPr lang="it-IT" sz="1229" dirty="0" err="1">
                <a:latin typeface="Symbol" pitchFamily="2" charset="2"/>
              </a:rPr>
              <a:t>w</a:t>
            </a:r>
            <a:r>
              <a:rPr lang="it-IT" sz="1229" dirty="0"/>
              <a:t>/c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477627E-7935-5747-8CF4-1FF237E21D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76057" y="5888485"/>
            <a:ext cx="2380672" cy="60441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DDB0DEE-FB15-D542-8DA5-FC9890346E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02517" y="5888485"/>
            <a:ext cx="2912428" cy="520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5263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29D7F48-9AD4-654A-9064-69FE9AF3FB78}"/>
              </a:ext>
            </a:extLst>
          </p:cNvPr>
          <p:cNvSpPr txBox="1"/>
          <p:nvPr/>
        </p:nvSpPr>
        <p:spPr>
          <a:xfrm>
            <a:off x="2425193" y="600782"/>
            <a:ext cx="1945917" cy="2814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29" dirty="0"/>
              <a:t>Campo nella regione vicina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0AB3A3-96E4-F747-928A-3F8D69C97B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9973" y="1074958"/>
            <a:ext cx="806441" cy="2081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B88F28-0E77-0644-918A-97AD7518F3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6413" y="1131322"/>
            <a:ext cx="138743" cy="953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126BC8E-DC57-4342-AAC9-A875D2DA9C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3706" y="1131322"/>
            <a:ext cx="138743" cy="953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3F44E41-58EE-BC4B-BC02-4F731CF895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5156" y="1074958"/>
            <a:ext cx="1127283" cy="2081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07A39E5-70AA-4D45-8038-11320271EF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46744" y="1119542"/>
            <a:ext cx="95385" cy="1474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18E155B-72A8-4742-8B34-4FE3D0F080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48098" y="1009922"/>
            <a:ext cx="2497366" cy="4335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1492C28-28B4-944A-A9D1-8F013A77BA3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94730" y="1521815"/>
            <a:ext cx="1560853" cy="52028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CF2A4ED-9817-7C48-AEC1-E8BAF0C530C3}"/>
              </a:ext>
            </a:extLst>
          </p:cNvPr>
          <p:cNvSpPr txBox="1"/>
          <p:nvPr/>
        </p:nvSpPr>
        <p:spPr>
          <a:xfrm>
            <a:off x="3033193" y="2306349"/>
            <a:ext cx="3043782" cy="2814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29" dirty="0"/>
              <a:t>Campo nella regione lontana o di radiazione.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CB72DC4-8348-004D-8059-83299AC11B3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06021" y="2813722"/>
            <a:ext cx="2540723" cy="39021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EB2A544-D734-F348-9464-74B13CA812E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47965" y="2556103"/>
            <a:ext cx="2427994" cy="97986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23EEBDD-D1C5-6A49-84D3-8873801F5C2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30680" y="3659464"/>
            <a:ext cx="2488694" cy="21678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6704161-5AE9-854A-AECB-458D2A2D9FF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448098" y="3686241"/>
            <a:ext cx="3182407" cy="25147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AA3D00A-D889-A145-B279-EE90B6EB40C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25193" y="4332410"/>
            <a:ext cx="1482811" cy="20811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416DE3E-00E1-CD40-A050-53983C19947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230175" y="4170957"/>
            <a:ext cx="4509132" cy="3728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3044E14-4F8C-414D-B9F0-ED6956F0EA8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539351" y="4734586"/>
            <a:ext cx="2480023" cy="3121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488F7EE-25D7-3E49-8DAA-582B447EC96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951040" y="4838535"/>
            <a:ext cx="2176523" cy="1213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0460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336</Words>
  <Application>Microsoft Macintosh PowerPoint</Application>
  <PresentationFormat>Widescreen</PresentationFormat>
  <Paragraphs>61</Paragraphs>
  <Slides>11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Symbol</vt:lpstr>
      <vt:lpstr>Office Theme</vt:lpstr>
      <vt:lpstr>Interazione radiazione materia</vt:lpstr>
      <vt:lpstr>Tecniche sperimentali per lo studio dei materiali</vt:lpstr>
      <vt:lpstr>PowerPoint Presentation</vt:lpstr>
      <vt:lpstr>Interazione radiazione elettromagnetica  con la materia. Trattazione classica. Emissione di radiazione.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Interazione radiazione materia</dc:title>
  <dc:creator>Alberto Morgante</dc:creator>
  <cp:lastModifiedBy>Alberto Morgante</cp:lastModifiedBy>
  <cp:revision>1</cp:revision>
  <dcterms:created xsi:type="dcterms:W3CDTF">2019-11-19T12:19:21Z</dcterms:created>
  <dcterms:modified xsi:type="dcterms:W3CDTF">2019-11-19T12:20:24Z</dcterms:modified>
</cp:coreProperties>
</file>