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0" r:id="rId4"/>
    <p:sldMasterId id="2147483714" r:id="rId5"/>
  </p:sldMasterIdLst>
  <p:notesMasterIdLst>
    <p:notesMasterId r:id="rId124"/>
  </p:notesMasterIdLst>
  <p:sldIdLst>
    <p:sldId id="257" r:id="rId6"/>
    <p:sldId id="386" r:id="rId7"/>
    <p:sldId id="374" r:id="rId8"/>
    <p:sldId id="375" r:id="rId9"/>
    <p:sldId id="340" r:id="rId10"/>
    <p:sldId id="365" r:id="rId11"/>
    <p:sldId id="345" r:id="rId12"/>
    <p:sldId id="346" r:id="rId13"/>
    <p:sldId id="258" r:id="rId14"/>
    <p:sldId id="259" r:id="rId15"/>
    <p:sldId id="376" r:id="rId16"/>
    <p:sldId id="379" r:id="rId17"/>
    <p:sldId id="396" r:id="rId18"/>
    <p:sldId id="378" r:id="rId19"/>
    <p:sldId id="380" r:id="rId20"/>
    <p:sldId id="381" r:id="rId21"/>
    <p:sldId id="397" r:id="rId22"/>
    <p:sldId id="261" r:id="rId23"/>
    <p:sldId id="377" r:id="rId24"/>
    <p:sldId id="262" r:id="rId25"/>
    <p:sldId id="260" r:id="rId26"/>
    <p:sldId id="263" r:id="rId27"/>
    <p:sldId id="264" r:id="rId28"/>
    <p:sldId id="265" r:id="rId29"/>
    <p:sldId id="266" r:id="rId30"/>
    <p:sldId id="357" r:id="rId31"/>
    <p:sldId id="267" r:id="rId32"/>
    <p:sldId id="268" r:id="rId33"/>
    <p:sldId id="383" r:id="rId34"/>
    <p:sldId id="269" r:id="rId35"/>
    <p:sldId id="342" r:id="rId36"/>
    <p:sldId id="343" r:id="rId37"/>
    <p:sldId id="384" r:id="rId38"/>
    <p:sldId id="275" r:id="rId39"/>
    <p:sldId id="358" r:id="rId40"/>
    <p:sldId id="344" r:id="rId41"/>
    <p:sldId id="382" r:id="rId42"/>
    <p:sldId id="270" r:id="rId43"/>
    <p:sldId id="271" r:id="rId44"/>
    <p:sldId id="272" r:id="rId45"/>
    <p:sldId id="323" r:id="rId46"/>
    <p:sldId id="273" r:id="rId47"/>
    <p:sldId id="347" r:id="rId48"/>
    <p:sldId id="274" r:id="rId49"/>
    <p:sldId id="277" r:id="rId50"/>
    <p:sldId id="279" r:id="rId51"/>
    <p:sldId id="278" r:id="rId52"/>
    <p:sldId id="322" r:id="rId53"/>
    <p:sldId id="348" r:id="rId54"/>
    <p:sldId id="280" r:id="rId55"/>
    <p:sldId id="284" r:id="rId56"/>
    <p:sldId id="281" r:id="rId57"/>
    <p:sldId id="282" r:id="rId58"/>
    <p:sldId id="283" r:id="rId59"/>
    <p:sldId id="276" r:id="rId60"/>
    <p:sldId id="349" r:id="rId61"/>
    <p:sldId id="285" r:id="rId62"/>
    <p:sldId id="287" r:id="rId63"/>
    <p:sldId id="288" r:id="rId64"/>
    <p:sldId id="289" r:id="rId65"/>
    <p:sldId id="290" r:id="rId66"/>
    <p:sldId id="300" r:id="rId67"/>
    <p:sldId id="291" r:id="rId68"/>
    <p:sldId id="292" r:id="rId69"/>
    <p:sldId id="395" r:id="rId70"/>
    <p:sldId id="294" r:id="rId71"/>
    <p:sldId id="293" r:id="rId72"/>
    <p:sldId id="301" r:id="rId73"/>
    <p:sldId id="302" r:id="rId74"/>
    <p:sldId id="298" r:id="rId75"/>
    <p:sldId id="295" r:id="rId76"/>
    <p:sldId id="296" r:id="rId77"/>
    <p:sldId id="297" r:id="rId78"/>
    <p:sldId id="326" r:id="rId79"/>
    <p:sldId id="324" r:id="rId80"/>
    <p:sldId id="387" r:id="rId81"/>
    <p:sldId id="303" r:id="rId82"/>
    <p:sldId id="304" r:id="rId83"/>
    <p:sldId id="305" r:id="rId84"/>
    <p:sldId id="306" r:id="rId85"/>
    <p:sldId id="359" r:id="rId86"/>
    <p:sldId id="360" r:id="rId87"/>
    <p:sldId id="338" r:id="rId88"/>
    <p:sldId id="308" r:id="rId89"/>
    <p:sldId id="361" r:id="rId90"/>
    <p:sldId id="309" r:id="rId91"/>
    <p:sldId id="325" r:id="rId92"/>
    <p:sldId id="312" r:id="rId93"/>
    <p:sldId id="310" r:id="rId94"/>
    <p:sldId id="311" r:id="rId95"/>
    <p:sldId id="385" r:id="rId96"/>
    <p:sldId id="313" r:id="rId97"/>
    <p:sldId id="327" r:id="rId98"/>
    <p:sldId id="328" r:id="rId99"/>
    <p:sldId id="329" r:id="rId100"/>
    <p:sldId id="330" r:id="rId101"/>
    <p:sldId id="371" r:id="rId102"/>
    <p:sldId id="316" r:id="rId103"/>
    <p:sldId id="314" r:id="rId104"/>
    <p:sldId id="315" r:id="rId105"/>
    <p:sldId id="317" r:id="rId106"/>
    <p:sldId id="331" r:id="rId107"/>
    <p:sldId id="334" r:id="rId108"/>
    <p:sldId id="388" r:id="rId109"/>
    <p:sldId id="389" r:id="rId110"/>
    <p:sldId id="390" r:id="rId111"/>
    <p:sldId id="339" r:id="rId112"/>
    <p:sldId id="319" r:id="rId113"/>
    <p:sldId id="318" r:id="rId114"/>
    <p:sldId id="351" r:id="rId115"/>
    <p:sldId id="320" r:id="rId116"/>
    <p:sldId id="354" r:id="rId117"/>
    <p:sldId id="352" r:id="rId118"/>
    <p:sldId id="353" r:id="rId119"/>
    <p:sldId id="391" r:id="rId120"/>
    <p:sldId id="393" r:id="rId121"/>
    <p:sldId id="392" r:id="rId122"/>
    <p:sldId id="394" r:id="rId12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LIPPINI GIACOMO" initials="FG" lastIdx="2" clrIdx="0">
    <p:extLst>
      <p:ext uri="{19B8F6BF-5375-455C-9EA6-DF929625EA0E}">
        <p15:presenceInfo xmlns:p15="http://schemas.microsoft.com/office/powerpoint/2012/main" userId="S::30968@ds.units.it::9af8dca9-efa0-4d8c-bbd3-8dffdb267bc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3300"/>
    <a:srgbClr val="E6AF00"/>
    <a:srgbClr val="FF9933"/>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731" autoAdjust="0"/>
  </p:normalViewPr>
  <p:slideViewPr>
    <p:cSldViewPr snapToGrid="0">
      <p:cViewPr varScale="1">
        <p:scale>
          <a:sx n="61" d="100"/>
          <a:sy n="61" d="100"/>
        </p:scale>
        <p:origin x="168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notesMaster" Target="notesMasters/notesMaster1.xml"/><Relationship Id="rId129" Type="http://schemas.openxmlformats.org/officeDocument/2006/relationships/tableStyles" Target="tableStyle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C074D-EE77-423A-B8F8-4771E861FDF2}" type="datetimeFigureOut">
              <a:rPr lang="it-IT" smtClean="0"/>
              <a:t>01/10/2023</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B02C36-1997-4984-B633-08DE5BAB2AB4}" type="slidenum">
              <a:rPr lang="it-IT" smtClean="0"/>
              <a:t>‹#›</a:t>
            </a:fld>
            <a:endParaRPr lang="it-IT"/>
          </a:p>
        </p:txBody>
      </p:sp>
    </p:spTree>
    <p:extLst>
      <p:ext uri="{BB962C8B-B14F-4D97-AF65-F5344CB8AC3E}">
        <p14:creationId xmlns:p14="http://schemas.microsoft.com/office/powerpoint/2010/main" val="1667550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2B02C36-1997-4984-B633-08DE5BAB2AB4}" type="slidenum">
              <a:rPr lang="it-IT" smtClean="0"/>
              <a:t>2</a:t>
            </a:fld>
            <a:endParaRPr lang="it-IT"/>
          </a:p>
        </p:txBody>
      </p:sp>
    </p:spTree>
    <p:extLst>
      <p:ext uri="{BB962C8B-B14F-4D97-AF65-F5344CB8AC3E}">
        <p14:creationId xmlns:p14="http://schemas.microsoft.com/office/powerpoint/2010/main" val="1572216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a:t>
            </a:r>
            <a:r>
              <a:rPr lang="it-IT" baseline="-25000" dirty="0"/>
              <a:t>0</a:t>
            </a:r>
            <a:r>
              <a:rPr lang="it-IT" dirty="0"/>
              <a:t> = 1 (ad esempio) è sempre maggiore di I = 0.7 (ad es) se c’è assorbimento quindi T = 0.7/1 = 0.7 e %T = 70%</a:t>
            </a:r>
          </a:p>
          <a:p>
            <a:endParaRPr lang="it-IT" dirty="0"/>
          </a:p>
          <a:p>
            <a:r>
              <a:rPr lang="it-IT" dirty="0"/>
              <a:t>Ma I</a:t>
            </a:r>
            <a:r>
              <a:rPr lang="it-IT" baseline="-25000" dirty="0"/>
              <a:t>0</a:t>
            </a:r>
            <a:r>
              <a:rPr lang="it-IT" dirty="0"/>
              <a:t>/I = 1.43 e A = log</a:t>
            </a:r>
            <a:r>
              <a:rPr lang="it-IT" baseline="0" dirty="0"/>
              <a:t> 1.43 = 0.15 per avere A = 1 vuol dire che I</a:t>
            </a:r>
            <a:r>
              <a:rPr lang="it-IT" baseline="-25000" dirty="0"/>
              <a:t>0</a:t>
            </a:r>
            <a:r>
              <a:rPr lang="it-IT" baseline="0" dirty="0"/>
              <a:t>/I = 10 (log 10 = 1) cioè T = 0.1 cioè %T = 10%</a:t>
            </a:r>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48</a:t>
            </a:fld>
            <a:endParaRPr lang="it-IT"/>
          </a:p>
        </p:txBody>
      </p:sp>
    </p:spTree>
    <p:extLst>
      <p:ext uri="{BB962C8B-B14F-4D97-AF65-F5344CB8AC3E}">
        <p14:creationId xmlns:p14="http://schemas.microsoft.com/office/powerpoint/2010/main" val="3713227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49</a:t>
            </a:fld>
            <a:endParaRPr lang="it-IT"/>
          </a:p>
        </p:txBody>
      </p:sp>
    </p:spTree>
    <p:extLst>
      <p:ext uri="{BB962C8B-B14F-4D97-AF65-F5344CB8AC3E}">
        <p14:creationId xmlns:p14="http://schemas.microsoft.com/office/powerpoint/2010/main" val="813541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10</a:t>
            </a:r>
            <a:r>
              <a:rPr lang="it-IT" baseline="30000" dirty="0"/>
              <a:t>6 </a:t>
            </a:r>
            <a:r>
              <a:rPr lang="it-IT" baseline="0" dirty="0"/>
              <a:t>= 1000000 un milione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lunghezza d’onda del massimo del picco (</a:t>
            </a:r>
            <a:r>
              <a:rPr lang="it-IT" dirty="0" err="1">
                <a:latin typeface="Symbol" panose="05050102010706020507" pitchFamily="18" charset="2"/>
              </a:rPr>
              <a:t>l</a:t>
            </a:r>
            <a:r>
              <a:rPr lang="it-IT" baseline="-25000" dirty="0" err="1"/>
              <a:t>max</a:t>
            </a:r>
            <a:r>
              <a:rPr lang="it-IT" dirty="0"/>
              <a:t>) </a:t>
            </a:r>
            <a:r>
              <a:rPr lang="it-IT" dirty="0">
                <a:latin typeface="Symbol" panose="05050102010706020507" pitchFamily="18" charset="2"/>
              </a:rPr>
              <a:t>l</a:t>
            </a:r>
            <a:endParaRPr lang="it-IT" dirty="0"/>
          </a:p>
          <a:p>
            <a:endParaRPr lang="it-IT" baseline="0"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52</a:t>
            </a:fld>
            <a:endParaRPr lang="it-IT"/>
          </a:p>
        </p:txBody>
      </p:sp>
    </p:spTree>
    <p:extLst>
      <p:ext uri="{BB962C8B-B14F-4D97-AF65-F5344CB8AC3E}">
        <p14:creationId xmlns:p14="http://schemas.microsoft.com/office/powerpoint/2010/main" val="3155861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2293A1-25BB-4E98-9E20-4CE2EEABE2C9}" type="slidenum">
              <a:rPr kumimoji="0" lang="en-US"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endParaRPr lang="it-IT" altLang="it-IT"/>
          </a:p>
        </p:txBody>
      </p:sp>
    </p:spTree>
    <p:extLst>
      <p:ext uri="{BB962C8B-B14F-4D97-AF65-F5344CB8AC3E}">
        <p14:creationId xmlns:p14="http://schemas.microsoft.com/office/powerpoint/2010/main" val="2178286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Permesse solo transizioni tra orbitali a simmetria diversa</a:t>
            </a:r>
          </a:p>
          <a:p>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63</a:t>
            </a:fld>
            <a:endParaRPr lang="it-IT"/>
          </a:p>
        </p:txBody>
      </p:sp>
    </p:spTree>
    <p:extLst>
      <p:ext uri="{BB962C8B-B14F-4D97-AF65-F5344CB8AC3E}">
        <p14:creationId xmlns:p14="http://schemas.microsoft.com/office/powerpoint/2010/main" val="202478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64</a:t>
            </a:fld>
            <a:endParaRPr lang="it-IT"/>
          </a:p>
        </p:txBody>
      </p:sp>
    </p:spTree>
    <p:extLst>
      <p:ext uri="{BB962C8B-B14F-4D97-AF65-F5344CB8AC3E}">
        <p14:creationId xmlns:p14="http://schemas.microsoft.com/office/powerpoint/2010/main" val="2128764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65</a:t>
            </a:fld>
            <a:endParaRPr lang="it-IT"/>
          </a:p>
        </p:txBody>
      </p:sp>
    </p:spTree>
    <p:extLst>
      <p:ext uri="{BB962C8B-B14F-4D97-AF65-F5344CB8AC3E}">
        <p14:creationId xmlns:p14="http://schemas.microsoft.com/office/powerpoint/2010/main" val="1622205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latin typeface="Symbol" panose="05050102010706020507" pitchFamily="18" charset="2"/>
              </a:rPr>
              <a:t>Pigreco</a:t>
            </a:r>
            <a:r>
              <a:rPr lang="it-IT" dirty="0">
                <a:latin typeface="Symbol" panose="05050102010706020507" pitchFamily="18" charset="2"/>
              </a:rPr>
              <a:t> </a:t>
            </a:r>
            <a:r>
              <a:rPr lang="it-IT" baseline="0" dirty="0"/>
              <a:t>e </a:t>
            </a:r>
            <a:r>
              <a:rPr lang="it-IT" baseline="0" dirty="0" err="1"/>
              <a:t>p</a:t>
            </a:r>
            <a:r>
              <a:rPr lang="it-IT" baseline="0" dirty="0" err="1">
                <a:latin typeface="Symbol" panose="05050102010706020507" pitchFamily="18" charset="2"/>
              </a:rPr>
              <a:t>igreco</a:t>
            </a:r>
            <a:r>
              <a:rPr lang="it-IT" baseline="0" dirty="0"/>
              <a:t>* sono orbitali molecolari non atomici</a:t>
            </a:r>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66</a:t>
            </a:fld>
            <a:endParaRPr lang="it-IT"/>
          </a:p>
        </p:txBody>
      </p:sp>
    </p:spTree>
    <p:extLst>
      <p:ext uri="{BB962C8B-B14F-4D97-AF65-F5344CB8AC3E}">
        <p14:creationId xmlns:p14="http://schemas.microsoft.com/office/powerpoint/2010/main" val="4170274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egnaposto immagine diapositiva 1"/>
          <p:cNvSpPr>
            <a:spLocks noGrp="1" noRot="1" noChangeAspect="1" noTextEdit="1"/>
          </p:cNvSpPr>
          <p:nvPr>
            <p:ph type="sldImg"/>
          </p:nvPr>
        </p:nvSpPr>
        <p:spPr>
          <a:ln/>
        </p:spPr>
      </p:sp>
      <p:sp>
        <p:nvSpPr>
          <p:cNvPr id="50179" name="Segnaposto note 2"/>
          <p:cNvSpPr>
            <a:spLocks noGrp="1"/>
          </p:cNvSpPr>
          <p:nvPr>
            <p:ph type="body" idx="1"/>
          </p:nvPr>
        </p:nvSpPr>
        <p:spPr>
          <a:noFill/>
        </p:spPr>
        <p:txBody>
          <a:bodyPr/>
          <a:lstStyle/>
          <a:p>
            <a:endParaRPr lang="it-IT" altLang="it-IT"/>
          </a:p>
        </p:txBody>
      </p:sp>
      <p:sp>
        <p:nvSpPr>
          <p:cNvPr id="50180" name="Segnaposto numero diapositiva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03B5FD-73D4-4E92-A379-A97DA6DD24A3}"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162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a:ln/>
        </p:spPr>
      </p:sp>
      <p:sp>
        <p:nvSpPr>
          <p:cNvPr id="52227" name="Segnaposto note 2"/>
          <p:cNvSpPr>
            <a:spLocks noGrp="1"/>
          </p:cNvSpPr>
          <p:nvPr>
            <p:ph type="body" idx="1"/>
          </p:nvPr>
        </p:nvSpPr>
        <p:spPr>
          <a:noFill/>
        </p:spPr>
        <p:txBody>
          <a:bodyPr/>
          <a:lstStyle/>
          <a:p>
            <a:endParaRPr lang="it-IT" altLang="it-IT"/>
          </a:p>
        </p:txBody>
      </p:sp>
      <p:sp>
        <p:nvSpPr>
          <p:cNvPr id="52228" name="Segnaposto numero diapositiva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07C11A-72AC-4207-B16C-79C023194FE5}"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0013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18</a:t>
            </a:fld>
            <a:endParaRPr lang="it-IT"/>
          </a:p>
        </p:txBody>
      </p:sp>
    </p:spTree>
    <p:extLst>
      <p:ext uri="{BB962C8B-B14F-4D97-AF65-F5344CB8AC3E}">
        <p14:creationId xmlns:p14="http://schemas.microsoft.com/office/powerpoint/2010/main" val="1179657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Fine </a:t>
            </a:r>
            <a:r>
              <a:rPr lang="it-IT"/>
              <a:t>III lezione 6h 2022</a:t>
            </a:r>
            <a:endParaRPr lang="en-US" dirty="0"/>
          </a:p>
        </p:txBody>
      </p:sp>
      <p:sp>
        <p:nvSpPr>
          <p:cNvPr id="4" name="Segnaposto numero diapositiva 3"/>
          <p:cNvSpPr>
            <a:spLocks noGrp="1"/>
          </p:cNvSpPr>
          <p:nvPr>
            <p:ph type="sldNum" sz="quarter" idx="5"/>
          </p:nvPr>
        </p:nvSpPr>
        <p:spPr/>
        <p:txBody>
          <a:bodyPr/>
          <a:lstStyle/>
          <a:p>
            <a:fld id="{C2B02C36-1997-4984-B633-08DE5BAB2AB4}" type="slidenum">
              <a:rPr lang="it-IT" smtClean="0"/>
              <a:t>70</a:t>
            </a:fld>
            <a:endParaRPr lang="it-IT"/>
          </a:p>
        </p:txBody>
      </p:sp>
    </p:spTree>
    <p:extLst>
      <p:ext uri="{BB962C8B-B14F-4D97-AF65-F5344CB8AC3E}">
        <p14:creationId xmlns:p14="http://schemas.microsoft.com/office/powerpoint/2010/main" val="963573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Fine III lezione 2020</a:t>
            </a:r>
          </a:p>
        </p:txBody>
      </p:sp>
      <p:sp>
        <p:nvSpPr>
          <p:cNvPr id="4" name="Segnaposto numero diapositiva 3"/>
          <p:cNvSpPr>
            <a:spLocks noGrp="1"/>
          </p:cNvSpPr>
          <p:nvPr>
            <p:ph type="sldNum" sz="quarter" idx="10"/>
          </p:nvPr>
        </p:nvSpPr>
        <p:spPr/>
        <p:txBody>
          <a:bodyPr/>
          <a:lstStyle/>
          <a:p>
            <a:fld id="{C2B02C36-1997-4984-B633-08DE5BAB2AB4}" type="slidenum">
              <a:rPr lang="it-IT" smtClean="0"/>
              <a:t>71</a:t>
            </a:fld>
            <a:endParaRPr lang="it-IT"/>
          </a:p>
        </p:txBody>
      </p:sp>
    </p:spTree>
    <p:extLst>
      <p:ext uri="{BB962C8B-B14F-4D97-AF65-F5344CB8AC3E}">
        <p14:creationId xmlns:p14="http://schemas.microsoft.com/office/powerpoint/2010/main" val="806855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Non sembra che il solvente influenzi l’assorbimento per cui il valore calcolato è confrontabile con quello sperimentale (+ o – 5) e non serve correggerlo per il solvente</a:t>
            </a:r>
            <a:endParaRPr lang="en-US" dirty="0"/>
          </a:p>
        </p:txBody>
      </p:sp>
      <p:sp>
        <p:nvSpPr>
          <p:cNvPr id="4" name="Segnaposto numero diapositiva 3"/>
          <p:cNvSpPr>
            <a:spLocks noGrp="1"/>
          </p:cNvSpPr>
          <p:nvPr>
            <p:ph type="sldNum" sz="quarter" idx="5"/>
          </p:nvPr>
        </p:nvSpPr>
        <p:spPr/>
        <p:txBody>
          <a:bodyPr/>
          <a:lstStyle/>
          <a:p>
            <a:fld id="{C2B02C36-1997-4984-B633-08DE5BAB2AB4}" type="slidenum">
              <a:rPr lang="it-IT" smtClean="0"/>
              <a:t>74</a:t>
            </a:fld>
            <a:endParaRPr lang="it-IT"/>
          </a:p>
        </p:txBody>
      </p:sp>
    </p:spTree>
    <p:extLst>
      <p:ext uri="{BB962C8B-B14F-4D97-AF65-F5344CB8AC3E}">
        <p14:creationId xmlns:p14="http://schemas.microsoft.com/office/powerpoint/2010/main" val="2532860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egnaposto immagine diapositiva 1"/>
          <p:cNvSpPr>
            <a:spLocks noGrp="1" noRot="1" noChangeAspect="1" noTextEdit="1"/>
          </p:cNvSpPr>
          <p:nvPr>
            <p:ph type="sldImg"/>
          </p:nvPr>
        </p:nvSpPr>
        <p:spPr>
          <a:ln/>
        </p:spPr>
      </p:sp>
      <p:sp>
        <p:nvSpPr>
          <p:cNvPr id="54275" name="Segnaposto note 2"/>
          <p:cNvSpPr>
            <a:spLocks noGrp="1"/>
          </p:cNvSpPr>
          <p:nvPr>
            <p:ph type="body" idx="1"/>
          </p:nvPr>
        </p:nvSpPr>
        <p:spPr>
          <a:noFill/>
        </p:spPr>
        <p:txBody>
          <a:bodyPr/>
          <a:lstStyle/>
          <a:p>
            <a:endParaRPr lang="it-IT" altLang="it-IT" b="1" dirty="0"/>
          </a:p>
        </p:txBody>
      </p:sp>
      <p:sp>
        <p:nvSpPr>
          <p:cNvPr id="54276" name="Segnaposto numero diapositiva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38E6B0-641A-4F9C-A72F-D4E1B9419A3A}"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5702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a:t>
            </a:r>
            <a:r>
              <a:rPr lang="it-IT" dirty="0" err="1"/>
              <a:t>conjugating</a:t>
            </a:r>
            <a:r>
              <a:rPr lang="it-IT" dirty="0"/>
              <a:t> </a:t>
            </a:r>
            <a:r>
              <a:rPr lang="it-IT" dirty="0" err="1"/>
              <a:t>substituents</a:t>
            </a:r>
            <a:r>
              <a:rPr lang="it-IT" dirty="0"/>
              <a:t> sostituenti che hanno insaturazioni coniugate con l’anello</a:t>
            </a:r>
          </a:p>
        </p:txBody>
      </p:sp>
      <p:sp>
        <p:nvSpPr>
          <p:cNvPr id="4" name="Segnaposto numero diapositiva 3"/>
          <p:cNvSpPr>
            <a:spLocks noGrp="1"/>
          </p:cNvSpPr>
          <p:nvPr>
            <p:ph type="sldNum" sz="quarter" idx="10"/>
          </p:nvPr>
        </p:nvSpPr>
        <p:spPr/>
        <p:txBody>
          <a:bodyPr/>
          <a:lstStyle/>
          <a:p>
            <a:fld id="{C2B02C36-1997-4984-B633-08DE5BAB2AB4}" type="slidenum">
              <a:rPr lang="it-IT" smtClean="0"/>
              <a:t>79</a:t>
            </a:fld>
            <a:endParaRPr lang="it-IT"/>
          </a:p>
        </p:txBody>
      </p:sp>
    </p:spTree>
    <p:extLst>
      <p:ext uri="{BB962C8B-B14F-4D97-AF65-F5344CB8AC3E}">
        <p14:creationId xmlns:p14="http://schemas.microsoft.com/office/powerpoint/2010/main" val="1721794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egnaposto immagine diapositiva 1"/>
          <p:cNvSpPr>
            <a:spLocks noGrp="1" noRot="1" noChangeAspect="1" noTextEdit="1"/>
          </p:cNvSpPr>
          <p:nvPr>
            <p:ph type="sldImg"/>
          </p:nvPr>
        </p:nvSpPr>
        <p:spPr>
          <a:ln/>
        </p:spPr>
      </p:sp>
      <p:sp>
        <p:nvSpPr>
          <p:cNvPr id="87043" name="Segnaposto note 2"/>
          <p:cNvSpPr>
            <a:spLocks noGrp="1"/>
          </p:cNvSpPr>
          <p:nvPr>
            <p:ph type="body" idx="1"/>
          </p:nvPr>
        </p:nvSpPr>
        <p:spPr>
          <a:noFill/>
        </p:spPr>
        <p:txBody>
          <a:bodyPr/>
          <a:lstStyle/>
          <a:p>
            <a:r>
              <a:rPr lang="it-IT" altLang="it-IT" b="1"/>
              <a:t>Fine 30 ore, lezione 15</a:t>
            </a:r>
          </a:p>
          <a:p>
            <a:endParaRPr lang="it-IT" altLang="it-IT"/>
          </a:p>
        </p:txBody>
      </p:sp>
      <p:sp>
        <p:nvSpPr>
          <p:cNvPr id="87044" name="Segnaposto numero diapositiva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E4DDC0-F626-495C-A1BA-B965D5762715}" type="slidenum">
              <a:rPr lang="it-IT" altLang="it-IT" smtClean="0">
                <a:latin typeface="Arial" panose="020B0604020202020204" pitchFamily="34" charset="0"/>
              </a:rPr>
              <a:pPr>
                <a:spcBef>
                  <a:spcPct val="0"/>
                </a:spcBef>
              </a:pPr>
              <a:t>83</a:t>
            </a:fld>
            <a:endParaRPr lang="it-IT" altLang="it-IT">
              <a:latin typeface="Arial" panose="020B0604020202020204" pitchFamily="34" charset="0"/>
            </a:endParaRPr>
          </a:p>
        </p:txBody>
      </p:sp>
    </p:spTree>
    <p:extLst>
      <p:ext uri="{BB962C8B-B14F-4D97-AF65-F5344CB8AC3E}">
        <p14:creationId xmlns:p14="http://schemas.microsoft.com/office/powerpoint/2010/main" val="2064844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84</a:t>
            </a:fld>
            <a:endParaRPr lang="it-IT"/>
          </a:p>
        </p:txBody>
      </p:sp>
    </p:spTree>
    <p:extLst>
      <p:ext uri="{BB962C8B-B14F-4D97-AF65-F5344CB8AC3E}">
        <p14:creationId xmlns:p14="http://schemas.microsoft.com/office/powerpoint/2010/main" val="3024938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a:latin typeface="Calibri" panose="020F0502020204030204" pitchFamily="34" charset="0"/>
              </a:rPr>
              <a:t>Sia nell’orbitale 2p</a:t>
            </a:r>
            <a:r>
              <a:rPr lang="it-IT" sz="1200" baseline="-25000" dirty="0">
                <a:latin typeface="Calibri" panose="020F0502020204030204" pitchFamily="34" charset="0"/>
              </a:rPr>
              <a:t>x</a:t>
            </a:r>
            <a:r>
              <a:rPr lang="it-IT" sz="1200" dirty="0">
                <a:latin typeface="Calibri" panose="020F0502020204030204" pitchFamily="34" charset="0"/>
              </a:rPr>
              <a:t> del carbonio che dell’ossigeno c’è un elettrone, nell’orbitale 2p</a:t>
            </a:r>
            <a:r>
              <a:rPr lang="it-IT" sz="1200" baseline="-25000" dirty="0">
                <a:latin typeface="Calibri" panose="020F0502020204030204" pitchFamily="34" charset="0"/>
              </a:rPr>
              <a:t>y</a:t>
            </a:r>
            <a:r>
              <a:rPr lang="it-IT" sz="1200" dirty="0">
                <a:latin typeface="Calibri" panose="020F0502020204030204" pitchFamily="34" charset="0"/>
              </a:rPr>
              <a:t> dell’ossigeno ci sono 2 elettroni (uno dei due doppietti non condivisi, l’altro è nell’orbitale 2s)2s2 2px1 2py2 2pz1 L’orbitale</a:t>
            </a:r>
            <a:r>
              <a:rPr lang="it-IT" sz="1200" baseline="0" dirty="0">
                <a:latin typeface="Calibri" panose="020F0502020204030204" pitchFamily="34" charset="0"/>
              </a:rPr>
              <a:t> 2pz con 1 elettrone fa il legame sigma?</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baseline="0" dirty="0">
                <a:latin typeface="Calibri" panose="020F0502020204030204" pitchFamily="34" charset="0"/>
              </a:rPr>
              <a:t>Quindi non solo transizioni HOMO LUMO?</a:t>
            </a:r>
            <a:endParaRPr lang="it-IT" sz="1200" dirty="0">
              <a:latin typeface="Calibri" panose="020F0502020204030204" pitchFamily="34" charset="0"/>
            </a:endParaRPr>
          </a:p>
          <a:p>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86</a:t>
            </a:fld>
            <a:endParaRPr lang="it-IT"/>
          </a:p>
        </p:txBody>
      </p:sp>
    </p:spTree>
    <p:extLst>
      <p:ext uri="{BB962C8B-B14F-4D97-AF65-F5344CB8AC3E}">
        <p14:creationId xmlns:p14="http://schemas.microsoft.com/office/powerpoint/2010/main" val="2997122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Regole per calcolare la lunghezza d’onda e l’intensità</a:t>
            </a:r>
            <a:r>
              <a:rPr lang="it-IT" baseline="0" dirty="0"/>
              <a:t> della banda per cui se lo spettro sperimentale è fatto in acqua trovo una lunghezza d’onda maggiore della teorica per la stabilizzazione del livello eccitato a opera del solvente e quindi </a:t>
            </a:r>
          </a:p>
          <a:p>
            <a:r>
              <a:rPr lang="it-IT" baseline="0" dirty="0"/>
              <a:t>va sottratto 8 (-8) quando si confronta il valore con quello calcolato</a:t>
            </a:r>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93</a:t>
            </a:fld>
            <a:endParaRPr lang="it-IT"/>
          </a:p>
        </p:txBody>
      </p:sp>
    </p:spTree>
    <p:extLst>
      <p:ext uri="{BB962C8B-B14F-4D97-AF65-F5344CB8AC3E}">
        <p14:creationId xmlns:p14="http://schemas.microsoft.com/office/powerpoint/2010/main" val="582398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 più corretto vedere l’effetto sull’orbitale di </a:t>
            </a:r>
            <a:r>
              <a:rPr lang="it-IT" dirty="0" err="1"/>
              <a:t>antilegame</a:t>
            </a:r>
            <a:r>
              <a:rPr lang="it-IT" dirty="0"/>
              <a:t> rispetto a quello di legame o di non legame</a:t>
            </a:r>
            <a:endParaRPr lang="en-US" dirty="0"/>
          </a:p>
        </p:txBody>
      </p:sp>
      <p:sp>
        <p:nvSpPr>
          <p:cNvPr id="4" name="Segnaposto numero diapositiva 3"/>
          <p:cNvSpPr>
            <a:spLocks noGrp="1"/>
          </p:cNvSpPr>
          <p:nvPr>
            <p:ph type="sldNum" sz="quarter" idx="5"/>
          </p:nvPr>
        </p:nvSpPr>
        <p:spPr/>
        <p:txBody>
          <a:bodyPr/>
          <a:lstStyle/>
          <a:p>
            <a:fld id="{C2B02C36-1997-4984-B633-08DE5BAB2AB4}" type="slidenum">
              <a:rPr lang="it-IT" smtClean="0"/>
              <a:t>97</a:t>
            </a:fld>
            <a:endParaRPr lang="it-IT"/>
          </a:p>
        </p:txBody>
      </p:sp>
    </p:spTree>
    <p:extLst>
      <p:ext uri="{BB962C8B-B14F-4D97-AF65-F5344CB8AC3E}">
        <p14:creationId xmlns:p14="http://schemas.microsoft.com/office/powerpoint/2010/main" val="3984393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19</a:t>
            </a:fld>
            <a:endParaRPr lang="it-IT"/>
          </a:p>
        </p:txBody>
      </p:sp>
    </p:spTree>
    <p:extLst>
      <p:ext uri="{BB962C8B-B14F-4D97-AF65-F5344CB8AC3E}">
        <p14:creationId xmlns:p14="http://schemas.microsoft.com/office/powerpoint/2010/main" val="1381043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Fine IV lezione 8 ore 2022 (24 diapo)</a:t>
            </a:r>
            <a:endParaRPr lang="en-US" dirty="0"/>
          </a:p>
        </p:txBody>
      </p:sp>
      <p:sp>
        <p:nvSpPr>
          <p:cNvPr id="4" name="Segnaposto numero diapositiva 3"/>
          <p:cNvSpPr>
            <a:spLocks noGrp="1"/>
          </p:cNvSpPr>
          <p:nvPr>
            <p:ph type="sldNum" sz="quarter" idx="5"/>
          </p:nvPr>
        </p:nvSpPr>
        <p:spPr/>
        <p:txBody>
          <a:bodyPr/>
          <a:lstStyle/>
          <a:p>
            <a:fld id="{C2B02C36-1997-4984-B633-08DE5BAB2AB4}" type="slidenum">
              <a:rPr lang="it-IT" smtClean="0"/>
              <a:t>98</a:t>
            </a:fld>
            <a:endParaRPr lang="it-IT"/>
          </a:p>
        </p:txBody>
      </p:sp>
    </p:spTree>
    <p:extLst>
      <p:ext uri="{BB962C8B-B14F-4D97-AF65-F5344CB8AC3E}">
        <p14:creationId xmlns:p14="http://schemas.microsoft.com/office/powerpoint/2010/main" val="1155167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immagine diapositiva 1"/>
          <p:cNvSpPr>
            <a:spLocks noGrp="1" noRot="1" noChangeAspect="1" noTextEdit="1"/>
          </p:cNvSpPr>
          <p:nvPr>
            <p:ph type="sldImg"/>
          </p:nvPr>
        </p:nvSpPr>
        <p:spPr>
          <a:ln/>
        </p:spPr>
      </p:sp>
      <p:sp>
        <p:nvSpPr>
          <p:cNvPr id="40963" name="Segnaposto note 2"/>
          <p:cNvSpPr>
            <a:spLocks noGrp="1"/>
          </p:cNvSpPr>
          <p:nvPr>
            <p:ph type="body" idx="1"/>
          </p:nvPr>
        </p:nvSpPr>
        <p:spPr>
          <a:noFill/>
        </p:spPr>
        <p:txBody>
          <a:bodyPr/>
          <a:lstStyle/>
          <a:p>
            <a:endParaRPr lang="it-IT" altLang="it-IT"/>
          </a:p>
        </p:txBody>
      </p:sp>
      <p:sp>
        <p:nvSpPr>
          <p:cNvPr id="40964" name="Segnaposto numero diapositiva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792C14-D53A-43AD-81EA-9704DA9ABECF}" type="slidenum">
              <a:rPr lang="it-IT" altLang="it-IT" smtClean="0">
                <a:latin typeface="Arial" panose="020B0604020202020204" pitchFamily="34" charset="0"/>
              </a:rPr>
              <a:pPr>
                <a:spcBef>
                  <a:spcPct val="0"/>
                </a:spcBef>
              </a:pPr>
              <a:t>103</a:t>
            </a:fld>
            <a:endParaRPr lang="it-IT" altLang="it-IT">
              <a:latin typeface="Arial" panose="020B0604020202020204" pitchFamily="34" charset="0"/>
            </a:endParaRPr>
          </a:p>
        </p:txBody>
      </p:sp>
    </p:spTree>
    <p:extLst>
      <p:ext uri="{BB962C8B-B14F-4D97-AF65-F5344CB8AC3E}">
        <p14:creationId xmlns:p14="http://schemas.microsoft.com/office/powerpoint/2010/main" val="26490618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immagine diapositiva 1"/>
          <p:cNvSpPr>
            <a:spLocks noGrp="1" noRot="1" noChangeAspect="1" noTextEdit="1"/>
          </p:cNvSpPr>
          <p:nvPr>
            <p:ph type="sldImg"/>
          </p:nvPr>
        </p:nvSpPr>
        <p:spPr>
          <a:ln/>
        </p:spPr>
      </p:sp>
      <p:sp>
        <p:nvSpPr>
          <p:cNvPr id="40963" name="Segnaposto note 2"/>
          <p:cNvSpPr>
            <a:spLocks noGrp="1"/>
          </p:cNvSpPr>
          <p:nvPr>
            <p:ph type="body" idx="1"/>
          </p:nvPr>
        </p:nvSpPr>
        <p:spPr>
          <a:noFill/>
        </p:spPr>
        <p:txBody>
          <a:bodyPr/>
          <a:lstStyle/>
          <a:p>
            <a:endParaRPr lang="it-IT" altLang="it-IT"/>
          </a:p>
        </p:txBody>
      </p:sp>
      <p:sp>
        <p:nvSpPr>
          <p:cNvPr id="40964" name="Segnaposto numero diapositiva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792C14-D53A-43AD-81EA-9704DA9ABECF}" type="slidenum">
              <a:rPr lang="it-IT" altLang="it-IT" smtClean="0">
                <a:latin typeface="Arial" panose="020B0604020202020204" pitchFamily="34" charset="0"/>
              </a:rPr>
              <a:pPr>
                <a:spcBef>
                  <a:spcPct val="0"/>
                </a:spcBef>
              </a:pPr>
              <a:t>104</a:t>
            </a:fld>
            <a:endParaRPr lang="it-IT" altLang="it-IT">
              <a:latin typeface="Arial" panose="020B0604020202020204" pitchFamily="34" charset="0"/>
            </a:endParaRPr>
          </a:p>
        </p:txBody>
      </p:sp>
    </p:spTree>
    <p:extLst>
      <p:ext uri="{BB962C8B-B14F-4D97-AF65-F5344CB8AC3E}">
        <p14:creationId xmlns:p14="http://schemas.microsoft.com/office/powerpoint/2010/main" val="2304811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immagine diapositiva 1"/>
          <p:cNvSpPr>
            <a:spLocks noGrp="1" noRot="1" noChangeAspect="1" noTextEdit="1"/>
          </p:cNvSpPr>
          <p:nvPr>
            <p:ph type="sldImg"/>
          </p:nvPr>
        </p:nvSpPr>
        <p:spPr>
          <a:ln/>
        </p:spPr>
      </p:sp>
      <p:sp>
        <p:nvSpPr>
          <p:cNvPr id="40963" name="Segnaposto note 2"/>
          <p:cNvSpPr>
            <a:spLocks noGrp="1"/>
          </p:cNvSpPr>
          <p:nvPr>
            <p:ph type="body" idx="1"/>
          </p:nvPr>
        </p:nvSpPr>
        <p:spPr>
          <a:noFill/>
        </p:spPr>
        <p:txBody>
          <a:bodyPr/>
          <a:lstStyle/>
          <a:p>
            <a:endParaRPr lang="it-IT" altLang="it-IT"/>
          </a:p>
        </p:txBody>
      </p:sp>
      <p:sp>
        <p:nvSpPr>
          <p:cNvPr id="40964" name="Segnaposto numero diapositiva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792C14-D53A-43AD-81EA-9704DA9ABECF}" type="slidenum">
              <a:rPr lang="it-IT" altLang="it-IT" smtClean="0">
                <a:latin typeface="Arial" panose="020B0604020202020204" pitchFamily="34" charset="0"/>
              </a:rPr>
              <a:pPr>
                <a:spcBef>
                  <a:spcPct val="0"/>
                </a:spcBef>
              </a:pPr>
              <a:t>105</a:t>
            </a:fld>
            <a:endParaRPr lang="it-IT" altLang="it-IT">
              <a:latin typeface="Arial" panose="020B0604020202020204" pitchFamily="34" charset="0"/>
            </a:endParaRPr>
          </a:p>
        </p:txBody>
      </p:sp>
    </p:spTree>
    <p:extLst>
      <p:ext uri="{BB962C8B-B14F-4D97-AF65-F5344CB8AC3E}">
        <p14:creationId xmlns:p14="http://schemas.microsoft.com/office/powerpoint/2010/main" val="3902991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immagine diapositiva 1"/>
          <p:cNvSpPr>
            <a:spLocks noGrp="1" noRot="1" noChangeAspect="1" noTextEdit="1"/>
          </p:cNvSpPr>
          <p:nvPr>
            <p:ph type="sldImg"/>
          </p:nvPr>
        </p:nvSpPr>
        <p:spPr>
          <a:ln/>
        </p:spPr>
      </p:sp>
      <p:sp>
        <p:nvSpPr>
          <p:cNvPr id="40963" name="Segnaposto note 2"/>
          <p:cNvSpPr>
            <a:spLocks noGrp="1"/>
          </p:cNvSpPr>
          <p:nvPr>
            <p:ph type="body" idx="1"/>
          </p:nvPr>
        </p:nvSpPr>
        <p:spPr>
          <a:noFill/>
        </p:spPr>
        <p:txBody>
          <a:bodyPr/>
          <a:lstStyle/>
          <a:p>
            <a:endParaRPr lang="it-IT" altLang="it-IT"/>
          </a:p>
        </p:txBody>
      </p:sp>
      <p:sp>
        <p:nvSpPr>
          <p:cNvPr id="40964" name="Segnaposto numero diapositiva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792C14-D53A-43AD-81EA-9704DA9ABECF}" type="slidenum">
              <a:rPr lang="it-IT" altLang="it-IT" smtClean="0">
                <a:latin typeface="Arial" panose="020B0604020202020204" pitchFamily="34" charset="0"/>
              </a:rPr>
              <a:pPr>
                <a:spcBef>
                  <a:spcPct val="0"/>
                </a:spcBef>
              </a:pPr>
              <a:t>106</a:t>
            </a:fld>
            <a:endParaRPr lang="it-IT" altLang="it-IT">
              <a:latin typeface="Arial" panose="020B0604020202020204" pitchFamily="34" charset="0"/>
            </a:endParaRPr>
          </a:p>
        </p:txBody>
      </p:sp>
    </p:spTree>
    <p:extLst>
      <p:ext uri="{BB962C8B-B14F-4D97-AF65-F5344CB8AC3E}">
        <p14:creationId xmlns:p14="http://schemas.microsoft.com/office/powerpoint/2010/main" val="2994717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luce assorbita da una molecola ad una certa </a:t>
            </a:r>
            <a:r>
              <a:rPr lang="el-GR" dirty="0">
                <a:latin typeface="Arial"/>
                <a:cs typeface="Arial"/>
              </a:rPr>
              <a:t>λ</a:t>
            </a:r>
            <a:r>
              <a:rPr lang="it-IT" dirty="0">
                <a:latin typeface="Arial"/>
                <a:cs typeface="Arial"/>
              </a:rPr>
              <a:t> </a:t>
            </a:r>
            <a:r>
              <a:rPr lang="it-IT" dirty="0"/>
              <a:t>porta alla formazione di una molecola eccitata, con energia, </a:t>
            </a:r>
            <a:r>
              <a:rPr lang="it-IT" b="1" dirty="0"/>
              <a:t>E</a:t>
            </a:r>
            <a:r>
              <a:rPr lang="it-IT" dirty="0"/>
              <a:t>, determinata dalla lunghezza d'onda λ della luce assorbita:</a:t>
            </a:r>
          </a:p>
          <a:p>
            <a:r>
              <a:rPr lang="it-IT" dirty="0"/>
              <a:t>Essa deve quindi perdere tale eccesso di energia.</a:t>
            </a:r>
          </a:p>
          <a:p>
            <a:r>
              <a:rPr lang="it-IT" dirty="0"/>
              <a:t>E ciò può avvenire in modi diversi.</a:t>
            </a:r>
          </a:p>
          <a:p>
            <a:endParaRPr lang="it-IT" dirty="0"/>
          </a:p>
        </p:txBody>
      </p:sp>
      <p:sp>
        <p:nvSpPr>
          <p:cNvPr id="4" name="Segnaposto numero diapositiva 3"/>
          <p:cNvSpPr>
            <a:spLocks noGrp="1"/>
          </p:cNvSpPr>
          <p:nvPr>
            <p:ph type="sldNum" sz="quarter" idx="10"/>
          </p:nvPr>
        </p:nvSpPr>
        <p:spPr/>
        <p:txBody>
          <a:bodyPr/>
          <a:lstStyle/>
          <a:p>
            <a:fld id="{F9491DC8-52FB-4E53-808C-AB041AE7718B}" type="slidenum">
              <a:rPr lang="it-IT" smtClean="0"/>
              <a:t>108</a:t>
            </a:fld>
            <a:endParaRPr lang="it-IT"/>
          </a:p>
        </p:txBody>
      </p:sp>
    </p:spTree>
    <p:extLst>
      <p:ext uri="{BB962C8B-B14F-4D97-AF65-F5344CB8AC3E}">
        <p14:creationId xmlns:p14="http://schemas.microsoft.com/office/powerpoint/2010/main" val="35113616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C0DB74C-DF42-4E42-A504-720934DFC299}" type="slidenum">
              <a:rPr lang="it-IT" altLang="it-IT" smtClean="0">
                <a:latin typeface="Times New Roman" panose="02020603050405020304" pitchFamily="18" charset="0"/>
              </a:rPr>
              <a:pPr/>
              <a:t>111</a:t>
            </a:fld>
            <a:endParaRPr lang="it-IT" altLang="it-IT">
              <a:latin typeface="Times New Roman" panose="02020603050405020304" pitchFamily="18"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r>
              <a:rPr lang="en-US" altLang="it-IT"/>
              <a:t>Can control wavelength of light emission by changing steric and/or electron donating characteristics</a:t>
            </a:r>
          </a:p>
          <a:p>
            <a:pPr eaLnBrk="1" hangingPunct="1"/>
            <a:endParaRPr lang="it-IT" altLang="it-IT"/>
          </a:p>
        </p:txBody>
      </p:sp>
    </p:spTree>
    <p:extLst>
      <p:ext uri="{BB962C8B-B14F-4D97-AF65-F5344CB8AC3E}">
        <p14:creationId xmlns:p14="http://schemas.microsoft.com/office/powerpoint/2010/main" val="31543374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113</a:t>
            </a:fld>
            <a:endParaRPr lang="it-IT"/>
          </a:p>
        </p:txBody>
      </p:sp>
    </p:spTree>
    <p:extLst>
      <p:ext uri="{BB962C8B-B14F-4D97-AF65-F5344CB8AC3E}">
        <p14:creationId xmlns:p14="http://schemas.microsoft.com/office/powerpoint/2010/main" val="252885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742950" lvl="1" indent="-285750">
              <a:buFont typeface="Arial" panose="020B0604020202020204" pitchFamily="34" charset="0"/>
              <a:buChar char="•"/>
            </a:pPr>
            <a:r>
              <a:rPr lang="it-IT" sz="2200" dirty="0"/>
              <a:t>Di </a:t>
            </a:r>
            <a:r>
              <a:rPr lang="it-IT" sz="2200" b="1" dirty="0"/>
              <a:t>legame</a:t>
            </a:r>
            <a:r>
              <a:rPr lang="it-IT" sz="2200" dirty="0"/>
              <a:t> significa densità elettronica che aumenta tra i due nuclei</a:t>
            </a:r>
          </a:p>
          <a:p>
            <a:pPr marL="742950" lvl="1" indent="-285750">
              <a:buFont typeface="Arial" panose="020B0604020202020204" pitchFamily="34" charset="0"/>
              <a:buChar char="•"/>
            </a:pPr>
            <a:r>
              <a:rPr lang="it-IT" sz="2200" dirty="0"/>
              <a:t>Simmetria </a:t>
            </a:r>
            <a:r>
              <a:rPr lang="it-IT" sz="2200" b="1" dirty="0"/>
              <a:t>sigma</a:t>
            </a:r>
            <a:r>
              <a:rPr lang="it-IT" sz="2200" dirty="0"/>
              <a:t> significa alta densità elettronica lungo l’asse che unisce i nuclei</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200" dirty="0"/>
              <a:t>Di </a:t>
            </a:r>
            <a:r>
              <a:rPr lang="it-IT" sz="2200" b="1" dirty="0" err="1"/>
              <a:t>antilegame</a:t>
            </a:r>
            <a:r>
              <a:rPr lang="it-IT" sz="2200"/>
              <a:t> significa ridotta densità elettronica tra i due nuclei (nodo perpendicolare all’asse che unisce i nuclei)</a:t>
            </a:r>
          </a:p>
          <a:p>
            <a:pPr marL="742950" lvl="1" indent="-285750">
              <a:buFont typeface="Arial" panose="020B0604020202020204" pitchFamily="34" charset="0"/>
              <a:buChar char="•"/>
            </a:pPr>
            <a:endParaRPr lang="it-IT" sz="2200" dirty="0"/>
          </a:p>
          <a:p>
            <a:endParaRPr lang="en-US" dirty="0"/>
          </a:p>
        </p:txBody>
      </p:sp>
      <p:sp>
        <p:nvSpPr>
          <p:cNvPr id="4" name="Segnaposto numero diapositiva 3"/>
          <p:cNvSpPr>
            <a:spLocks noGrp="1"/>
          </p:cNvSpPr>
          <p:nvPr>
            <p:ph type="sldNum" sz="quarter" idx="5"/>
          </p:nvPr>
        </p:nvSpPr>
        <p:spPr/>
        <p:txBody>
          <a:bodyPr/>
          <a:lstStyle/>
          <a:p>
            <a:fld id="{C2B02C36-1997-4984-B633-08DE5BAB2AB4}" type="slidenum">
              <a:rPr lang="it-IT" smtClean="0"/>
              <a:t>20</a:t>
            </a:fld>
            <a:endParaRPr lang="it-IT"/>
          </a:p>
        </p:txBody>
      </p:sp>
    </p:spTree>
    <p:extLst>
      <p:ext uri="{BB962C8B-B14F-4D97-AF65-F5344CB8AC3E}">
        <p14:creationId xmlns:p14="http://schemas.microsoft.com/office/powerpoint/2010/main" val="634783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2B02C36-1997-4984-B633-08DE5BAB2AB4}" type="slidenum">
              <a:rPr lang="it-IT" smtClean="0"/>
              <a:t>31</a:t>
            </a:fld>
            <a:endParaRPr lang="it-IT"/>
          </a:p>
        </p:txBody>
      </p:sp>
    </p:spTree>
    <p:extLst>
      <p:ext uri="{BB962C8B-B14F-4D97-AF65-F5344CB8AC3E}">
        <p14:creationId xmlns:p14="http://schemas.microsoft.com/office/powerpoint/2010/main" val="1259744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Fine II lezione, 4h</a:t>
            </a:r>
          </a:p>
        </p:txBody>
      </p:sp>
      <p:sp>
        <p:nvSpPr>
          <p:cNvPr id="4" name="Segnaposto numero diapositiva 3"/>
          <p:cNvSpPr>
            <a:spLocks noGrp="1"/>
          </p:cNvSpPr>
          <p:nvPr>
            <p:ph type="sldNum" sz="quarter" idx="10"/>
          </p:nvPr>
        </p:nvSpPr>
        <p:spPr/>
        <p:txBody>
          <a:bodyPr/>
          <a:lstStyle/>
          <a:p>
            <a:fld id="{C2B02C36-1997-4984-B633-08DE5BAB2AB4}" type="slidenum">
              <a:rPr lang="it-IT" smtClean="0"/>
              <a:t>39</a:t>
            </a:fld>
            <a:endParaRPr lang="it-IT"/>
          </a:p>
        </p:txBody>
      </p:sp>
    </p:spTree>
    <p:extLst>
      <p:ext uri="{BB962C8B-B14F-4D97-AF65-F5344CB8AC3E}">
        <p14:creationId xmlns:p14="http://schemas.microsoft.com/office/powerpoint/2010/main" val="2314068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C2B02C36-1997-4984-B633-08DE5BAB2AB4}" type="slidenum">
              <a:rPr lang="it-IT" smtClean="0"/>
              <a:t>43</a:t>
            </a:fld>
            <a:endParaRPr lang="it-IT"/>
          </a:p>
        </p:txBody>
      </p:sp>
    </p:spTree>
    <p:extLst>
      <p:ext uri="{BB962C8B-B14F-4D97-AF65-F5344CB8AC3E}">
        <p14:creationId xmlns:p14="http://schemas.microsoft.com/office/powerpoint/2010/main" val="530032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Fine II lezione 4h 2022</a:t>
            </a:r>
            <a:endParaRPr lang="en-US" dirty="0"/>
          </a:p>
        </p:txBody>
      </p:sp>
      <p:sp>
        <p:nvSpPr>
          <p:cNvPr id="4" name="Segnaposto numero diapositiva 3"/>
          <p:cNvSpPr>
            <a:spLocks noGrp="1"/>
          </p:cNvSpPr>
          <p:nvPr>
            <p:ph type="sldNum" sz="quarter" idx="5"/>
          </p:nvPr>
        </p:nvSpPr>
        <p:spPr/>
        <p:txBody>
          <a:bodyPr/>
          <a:lstStyle/>
          <a:p>
            <a:fld id="{C2B02C36-1997-4984-B633-08DE5BAB2AB4}" type="slidenum">
              <a:rPr lang="it-IT" smtClean="0"/>
              <a:t>46</a:t>
            </a:fld>
            <a:endParaRPr lang="it-IT"/>
          </a:p>
        </p:txBody>
      </p:sp>
    </p:spTree>
    <p:extLst>
      <p:ext uri="{BB962C8B-B14F-4D97-AF65-F5344CB8AC3E}">
        <p14:creationId xmlns:p14="http://schemas.microsoft.com/office/powerpoint/2010/main" val="3255949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2° lezione 2020 </a:t>
            </a:r>
          </a:p>
          <a:p>
            <a:r>
              <a:rPr lang="it-IT" dirty="0"/>
              <a:t>I</a:t>
            </a:r>
            <a:r>
              <a:rPr lang="it-IT" baseline="-25000" dirty="0"/>
              <a:t>0</a:t>
            </a:r>
            <a:r>
              <a:rPr lang="it-IT" dirty="0"/>
              <a:t> = 1 (ad esempio) è sempre maggiore di I = 0.7 (ad es) se c’è assorbimento quindi T = 0.7/1 = 0.7 e %T = 70%</a:t>
            </a:r>
          </a:p>
          <a:p>
            <a:endParaRPr lang="it-IT" dirty="0"/>
          </a:p>
          <a:p>
            <a:r>
              <a:rPr lang="it-IT" dirty="0"/>
              <a:t>Ma I</a:t>
            </a:r>
            <a:r>
              <a:rPr lang="it-IT" baseline="-25000" dirty="0"/>
              <a:t>0</a:t>
            </a:r>
            <a:r>
              <a:rPr lang="it-IT" dirty="0"/>
              <a:t>/I = 1.43 e A = log</a:t>
            </a:r>
            <a:r>
              <a:rPr lang="it-IT" baseline="0" dirty="0"/>
              <a:t> 1.43 = 0.15 per avere A = 1 vuol dire che I</a:t>
            </a:r>
            <a:r>
              <a:rPr lang="it-IT" baseline="-25000" dirty="0"/>
              <a:t>0</a:t>
            </a:r>
            <a:r>
              <a:rPr lang="it-IT" baseline="0" dirty="0"/>
              <a:t>/I = 10 (log 10 = 1) cioè T = 0.1 cioè %T = 10%</a:t>
            </a:r>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47</a:t>
            </a:fld>
            <a:endParaRPr lang="it-IT"/>
          </a:p>
        </p:txBody>
      </p:sp>
    </p:spTree>
    <p:extLst>
      <p:ext uri="{BB962C8B-B14F-4D97-AF65-F5344CB8AC3E}">
        <p14:creationId xmlns:p14="http://schemas.microsoft.com/office/powerpoint/2010/main" val="1165637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19E39975-08B0-4374-9434-F90EFC5A889D}" type="datetime1">
              <a:rPr lang="it-IT" smtClean="0"/>
              <a:t>01/10/2023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EDA04A-DD5B-4E01-892D-17038E27ABE5}" type="slidenum">
              <a:rPr lang="it-IT" smtClean="0"/>
              <a:t>‹#›</a:t>
            </a:fld>
            <a:endParaRPr lang="it-IT"/>
          </a:p>
        </p:txBody>
      </p:sp>
    </p:spTree>
    <p:extLst>
      <p:ext uri="{BB962C8B-B14F-4D97-AF65-F5344CB8AC3E}">
        <p14:creationId xmlns:p14="http://schemas.microsoft.com/office/powerpoint/2010/main" val="1452621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031BE15-A9CC-4472-9C09-D686F0411EC1}" type="datetime1">
              <a:rPr lang="it-IT" smtClean="0"/>
              <a:t>01/10/2023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EDA04A-DD5B-4E01-892D-17038E27ABE5}" type="slidenum">
              <a:rPr lang="it-IT" smtClean="0"/>
              <a:t>‹#›</a:t>
            </a:fld>
            <a:endParaRPr lang="it-IT"/>
          </a:p>
        </p:txBody>
      </p:sp>
    </p:spTree>
    <p:extLst>
      <p:ext uri="{BB962C8B-B14F-4D97-AF65-F5344CB8AC3E}">
        <p14:creationId xmlns:p14="http://schemas.microsoft.com/office/powerpoint/2010/main" val="3567700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0A23403-95A1-4791-936D-A6FC108C396E}" type="datetime1">
              <a:rPr lang="it-IT" smtClean="0"/>
              <a:t>01/10/2023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EDA04A-DD5B-4E01-892D-17038E27ABE5}" type="slidenum">
              <a:rPr lang="it-IT" smtClean="0"/>
              <a:t>‹#›</a:t>
            </a:fld>
            <a:endParaRPr lang="it-IT"/>
          </a:p>
        </p:txBody>
      </p:sp>
    </p:spTree>
    <p:extLst>
      <p:ext uri="{BB962C8B-B14F-4D97-AF65-F5344CB8AC3E}">
        <p14:creationId xmlns:p14="http://schemas.microsoft.com/office/powerpoint/2010/main" val="2952924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206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CEAB106-363A-4C51-A825-6D602DC9F83D}"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DDC3BF4D-B201-41D6-940D-8DCDDE8250AC}"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4726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00206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685800" y="1295400"/>
            <a:ext cx="7848600" cy="4953000"/>
          </a:xfrm>
        </p:spPr>
        <p:txBody>
          <a:bodyPr/>
          <a:lstStyle>
            <a:lvl1pPr marL="342900" indent="-342900">
              <a:buClr>
                <a:srgbClr val="FF0066"/>
              </a:buClr>
              <a:buFont typeface="Wingdings" panose="05000000000000000000" pitchFamily="2" charset="2"/>
              <a:buChar char="§"/>
              <a:defRPr sz="2800">
                <a:latin typeface="Calibri" panose="020F0502020204030204" pitchFamily="34" charset="0"/>
                <a:cs typeface="Calibri" panose="020F0502020204030204" pitchFamily="34" charset="0"/>
              </a:defRPr>
            </a:lvl1pPr>
            <a:lvl2pPr marL="742950" indent="-285750">
              <a:buClr>
                <a:srgbClr val="FF0066"/>
              </a:buClr>
              <a:buSzPct val="80000"/>
              <a:buFont typeface="Wingdings" panose="05000000000000000000" pitchFamily="2" charset="2"/>
              <a:buChar char="Ø"/>
              <a:defRPr sz="2600">
                <a:latin typeface="Calibri" panose="020F0502020204030204" pitchFamily="34" charset="0"/>
                <a:cs typeface="Calibri" panose="020F0502020204030204" pitchFamily="34" charset="0"/>
              </a:defRPr>
            </a:lvl2pPr>
            <a:lvl3pPr marL="1143000" indent="-228600">
              <a:buClr>
                <a:srgbClr val="FF0066"/>
              </a:buClr>
              <a:buSzPct val="99000"/>
              <a:buFont typeface="Arial" panose="020B0604020202020204" pitchFamily="34" charset="0"/>
              <a:buChar char="•"/>
              <a:defRPr sz="2400">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4027E57-28F1-4D71-8DC1-CD0E6C7A66EF}"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xfrm>
            <a:off x="6629400" y="6248400"/>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7751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FEE18B0-48D8-4472-9287-8559404748A7}"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56B7A4E8-3AF8-4225-BE71-D72CD222E432}"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9930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628313B-0245-4CE7-A4CE-E373388071DD}"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A77D4D0C-37EF-43CA-8098-3488C0051E3D}"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143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5BEADB4-AA65-4E2B-952B-C0106CA596FC}"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78881ACE-EF53-4285-94A3-B484E6E2BE19}"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26782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F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75056E0-B2BA-4207-99FE-4A76476F3CA4}"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3649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F5BD21A-D9C0-4BBF-8E17-D3BFF9959EC1}"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CB65BE83-EC07-45DE-AE06-24733962E034}"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1570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36CDC1D-5968-4A40-8E33-E92AE512B363}"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75892216-46E9-4D2E-BBE7-446B15D0E733}"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8479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45AB4CA-F97A-439E-AA01-8ACA9D082441}" type="datetime1">
              <a:rPr lang="it-IT" smtClean="0"/>
              <a:t>01/10/2023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EDA04A-DD5B-4E01-892D-17038E27ABE5}" type="slidenum">
              <a:rPr lang="it-IT" smtClean="0"/>
              <a:t>‹#›</a:t>
            </a:fld>
            <a:endParaRPr lang="it-IT"/>
          </a:p>
        </p:txBody>
      </p:sp>
    </p:spTree>
    <p:extLst>
      <p:ext uri="{BB962C8B-B14F-4D97-AF65-F5344CB8AC3E}">
        <p14:creationId xmlns:p14="http://schemas.microsoft.com/office/powerpoint/2010/main" val="3169355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A5EC6A6-6630-433C-B3AC-67F6C7DB40A5}"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A2F5EDF7-39B9-4F7C-B867-6E4A51D1A32D}"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8793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988A9D0-0EBD-4BE9-AC8E-1FE697C704D5}"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02A1BB5E-4814-4C88-AE29-976FDA8A874E}"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84806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D562912-C413-4E29-B7E9-F3C5259DD32E}"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7F847551-CB6B-4E60-82D3-FBB1F518087B}"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3090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152400"/>
            <a:ext cx="8229600" cy="944563"/>
          </a:xfrm>
        </p:spPr>
        <p:txBody>
          <a:bodyPr/>
          <a:lstStyle/>
          <a:p>
            <a:r>
              <a:rPr lang="it-IT"/>
              <a:t>Fare clic per modificare lo stile del titolo</a:t>
            </a:r>
          </a:p>
        </p:txBody>
      </p:sp>
      <p:sp>
        <p:nvSpPr>
          <p:cNvPr id="3" name="Segnaposto contenuto 2"/>
          <p:cNvSpPr>
            <a:spLocks noGrp="1"/>
          </p:cNvSpPr>
          <p:nvPr>
            <p:ph sz="quarter" idx="1"/>
          </p:nvPr>
        </p:nvSpPr>
        <p:spPr>
          <a:xfrm>
            <a:off x="457200" y="11430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1430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57200" y="37719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4648200" y="37719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014A582-94C9-41CF-97E0-DB00A21EDCA3}"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76DAD31-95BA-4799-84EF-386E9079A44F}"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81594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539750" y="188913"/>
            <a:ext cx="8142288" cy="936625"/>
          </a:xfrm>
        </p:spPr>
        <p:txBody>
          <a:bodyPr/>
          <a:lstStyle>
            <a:lvl1pPr>
              <a:defRPr>
                <a:solidFill>
                  <a:srgbClr val="0070C0"/>
                </a:solidFill>
              </a:defRPr>
            </a:lvl1pPr>
          </a:lstStyle>
          <a:p>
            <a:r>
              <a:rPr lang="it-IT"/>
              <a:t>Fare clic per modificare lo stile del titolo</a:t>
            </a:r>
          </a:p>
        </p:txBody>
      </p:sp>
      <p:sp>
        <p:nvSpPr>
          <p:cNvPr id="3" name="Segnaposto testo 2"/>
          <p:cNvSpPr>
            <a:spLocks noGrp="1"/>
          </p:cNvSpPr>
          <p:nvPr>
            <p:ph type="body" sz="half" idx="1"/>
          </p:nvPr>
        </p:nvSpPr>
        <p:spPr>
          <a:xfrm>
            <a:off x="539750" y="1196975"/>
            <a:ext cx="3990975" cy="5003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83125" y="1196975"/>
            <a:ext cx="3992563" cy="5003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5"/>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808CC6A-EB59-496F-BE70-7F44DB6E4434}"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7"/>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DA6FF0-E6EE-4512-93C7-5EFA273B4802}" type="slidenum">
              <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2873346"/>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206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5145C53-E440-4406-8B81-0EE61DFDA921}"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DDC3BF4D-B201-41D6-940D-8DCDDE8250AC}"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3449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00206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685800" y="1295400"/>
            <a:ext cx="7848600" cy="4953000"/>
          </a:xfrm>
        </p:spPr>
        <p:txBody>
          <a:bodyPr/>
          <a:lstStyle>
            <a:lvl1pPr marL="342900" indent="-342900">
              <a:buClr>
                <a:srgbClr val="FF0066"/>
              </a:buClr>
              <a:buFont typeface="Wingdings" panose="05000000000000000000" pitchFamily="2" charset="2"/>
              <a:buChar char="§"/>
              <a:defRPr sz="2800">
                <a:latin typeface="Calibri" panose="020F0502020204030204" pitchFamily="34" charset="0"/>
                <a:cs typeface="Calibri" panose="020F0502020204030204" pitchFamily="34" charset="0"/>
              </a:defRPr>
            </a:lvl1pPr>
            <a:lvl2pPr marL="742950" indent="-285750">
              <a:buClr>
                <a:srgbClr val="FF0066"/>
              </a:buClr>
              <a:buSzPct val="80000"/>
              <a:buFont typeface="Wingdings" panose="05000000000000000000" pitchFamily="2" charset="2"/>
              <a:buChar char="Ø"/>
              <a:defRPr sz="2600">
                <a:latin typeface="Calibri" panose="020F0502020204030204" pitchFamily="34" charset="0"/>
                <a:cs typeface="Calibri" panose="020F0502020204030204" pitchFamily="34" charset="0"/>
              </a:defRPr>
            </a:lvl2pPr>
            <a:lvl3pPr marL="1143000" indent="-228600">
              <a:buClr>
                <a:srgbClr val="FF0066"/>
              </a:buClr>
              <a:buSzPct val="99000"/>
              <a:buFont typeface="Arial" panose="020B0604020202020204" pitchFamily="34" charset="0"/>
              <a:buChar char="•"/>
              <a:defRPr sz="2400">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79DF035-6467-400E-B422-AFC48EAE0332}"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xfrm>
            <a:off x="6629400" y="6248400"/>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31053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4934405-D304-4098-BBF3-726CDA069124}"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56B7A4E8-3AF8-4225-BE71-D72CD222E432}"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50237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94ABB0E-D5CE-4197-BCA9-9494D15FDF71}"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A77D4D0C-37EF-43CA-8098-3488C0051E3D}"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125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47E55DA-FE05-474B-B28B-68447B3B7895}"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78881ACE-EF53-4285-94A3-B484E6E2BE19}"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9551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66E413AC-8016-49D9-B92B-A50AB1C5DA75}" type="datetime1">
              <a:rPr lang="it-IT" smtClean="0"/>
              <a:t>01/10/2023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EDA04A-DD5B-4E01-892D-17038E27ABE5}" type="slidenum">
              <a:rPr lang="it-IT" smtClean="0"/>
              <a:t>‹#›</a:t>
            </a:fld>
            <a:endParaRPr lang="it-IT"/>
          </a:p>
        </p:txBody>
      </p:sp>
    </p:spTree>
    <p:extLst>
      <p:ext uri="{BB962C8B-B14F-4D97-AF65-F5344CB8AC3E}">
        <p14:creationId xmlns:p14="http://schemas.microsoft.com/office/powerpoint/2010/main" val="2700003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F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6A1A588-943C-4AC9-B2A6-2F223AEFAA3E}"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937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5044833-5BC2-4A2E-9CB0-9973A5544305}"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CB65BE83-EC07-45DE-AE06-24733962E034}"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05242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FB057B4-7191-4108-92BF-3394BAFF969B}"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75892216-46E9-4D2E-BBE7-446B15D0E733}"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51466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CDC8643-D5E9-4DF5-8FC3-F104B5FFB7A1}"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A2F5EDF7-39B9-4F7C-B867-6E4A51D1A32D}"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3445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3414226-5184-4582-A2A6-A6E84253D245}"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02A1BB5E-4814-4C88-AE29-976FDA8A874E}"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95604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E492BC8-2DE3-4625-9956-F8373B381ED4}"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7F847551-CB6B-4E60-82D3-FBB1F518087B}"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5472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152400"/>
            <a:ext cx="8229600" cy="944563"/>
          </a:xfrm>
        </p:spPr>
        <p:txBody>
          <a:bodyPr/>
          <a:lstStyle/>
          <a:p>
            <a:r>
              <a:rPr lang="it-IT"/>
              <a:t>Fare clic per modificare lo stile del titolo</a:t>
            </a:r>
          </a:p>
        </p:txBody>
      </p:sp>
      <p:sp>
        <p:nvSpPr>
          <p:cNvPr id="3" name="Segnaposto contenuto 2"/>
          <p:cNvSpPr>
            <a:spLocks noGrp="1"/>
          </p:cNvSpPr>
          <p:nvPr>
            <p:ph sz="quarter" idx="1"/>
          </p:nvPr>
        </p:nvSpPr>
        <p:spPr>
          <a:xfrm>
            <a:off x="457200" y="11430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1430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57200" y="37719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4648200" y="37719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B4F669A-2B64-4F6E-B9B9-C39F71359FE8}"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76DAD31-95BA-4799-84EF-386E9079A44F}"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74362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539750" y="188913"/>
            <a:ext cx="8142288" cy="936625"/>
          </a:xfrm>
        </p:spPr>
        <p:txBody>
          <a:bodyPr/>
          <a:lstStyle>
            <a:lvl1pPr>
              <a:defRPr>
                <a:solidFill>
                  <a:srgbClr val="0070C0"/>
                </a:solidFill>
              </a:defRPr>
            </a:lvl1pPr>
          </a:lstStyle>
          <a:p>
            <a:r>
              <a:rPr lang="it-IT"/>
              <a:t>Fare clic per modificare lo stile del titolo</a:t>
            </a:r>
          </a:p>
        </p:txBody>
      </p:sp>
      <p:sp>
        <p:nvSpPr>
          <p:cNvPr id="3" name="Segnaposto testo 2"/>
          <p:cNvSpPr>
            <a:spLocks noGrp="1"/>
          </p:cNvSpPr>
          <p:nvPr>
            <p:ph type="body" sz="half" idx="1"/>
          </p:nvPr>
        </p:nvSpPr>
        <p:spPr>
          <a:xfrm>
            <a:off x="539750" y="1196975"/>
            <a:ext cx="3990975" cy="5003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83125" y="1196975"/>
            <a:ext cx="3992563" cy="5003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5"/>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4AAE6F-BE4B-4582-9D55-653433CAC8CA}"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7"/>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DA6FF0-E6EE-4512-93C7-5EFA273B4802}" type="slidenum">
              <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5463976"/>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206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C382EEC-204A-49AD-8BAA-6EA2FE6B7BFE}"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DDC3BF4D-B201-41D6-940D-8DCDDE8250AC}"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32906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00206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685800" y="1295400"/>
            <a:ext cx="7848600" cy="4953000"/>
          </a:xfrm>
        </p:spPr>
        <p:txBody>
          <a:bodyPr/>
          <a:lstStyle>
            <a:lvl1pPr marL="342900" indent="-342900">
              <a:buClr>
                <a:srgbClr val="FF0066"/>
              </a:buClr>
              <a:buFont typeface="Wingdings" panose="05000000000000000000" pitchFamily="2" charset="2"/>
              <a:buChar char="§"/>
              <a:defRPr sz="2800">
                <a:latin typeface="Calibri" panose="020F0502020204030204" pitchFamily="34" charset="0"/>
                <a:cs typeface="Calibri" panose="020F0502020204030204" pitchFamily="34" charset="0"/>
              </a:defRPr>
            </a:lvl1pPr>
            <a:lvl2pPr marL="742950" indent="-285750">
              <a:buClr>
                <a:srgbClr val="FF0066"/>
              </a:buClr>
              <a:buSzPct val="80000"/>
              <a:buFont typeface="Wingdings" panose="05000000000000000000" pitchFamily="2" charset="2"/>
              <a:buChar char="Ø"/>
              <a:defRPr sz="2600">
                <a:latin typeface="Calibri" panose="020F0502020204030204" pitchFamily="34" charset="0"/>
                <a:cs typeface="Calibri" panose="020F0502020204030204" pitchFamily="34" charset="0"/>
              </a:defRPr>
            </a:lvl2pPr>
            <a:lvl3pPr marL="1143000" indent="-228600">
              <a:buClr>
                <a:srgbClr val="FF0066"/>
              </a:buClr>
              <a:buSzPct val="99000"/>
              <a:buFont typeface="Arial" panose="020B0604020202020204" pitchFamily="34" charset="0"/>
              <a:buChar char="•"/>
              <a:defRPr sz="2400">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500702B-9D13-4BCA-95EF-BFB907F9CFD0}"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xfrm>
            <a:off x="6629400" y="6248400"/>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8578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6E1241F5-9FB4-47E1-93A3-76E3CE26A211}" type="datetime1">
              <a:rPr lang="it-IT" smtClean="0"/>
              <a:t>01/10/2023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4EDA04A-DD5B-4E01-892D-17038E27ABE5}" type="slidenum">
              <a:rPr lang="it-IT" smtClean="0"/>
              <a:t>‹#›</a:t>
            </a:fld>
            <a:endParaRPr lang="it-IT"/>
          </a:p>
        </p:txBody>
      </p:sp>
    </p:spTree>
    <p:extLst>
      <p:ext uri="{BB962C8B-B14F-4D97-AF65-F5344CB8AC3E}">
        <p14:creationId xmlns:p14="http://schemas.microsoft.com/office/powerpoint/2010/main" val="8616846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E9AA9E9-9C70-43AE-8EE9-4729B712F271}"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56B7A4E8-3AF8-4225-BE71-D72CD222E432}"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4783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E1D042E-6357-4DA1-8062-65B512BB17FF}"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A77D4D0C-37EF-43CA-8098-3488C0051E3D}"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078470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48A3D90-4DC7-4E5F-B198-25E6549E6C3C}"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78881ACE-EF53-4285-94A3-B484E6E2BE19}"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3281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F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E2DAC16-E5BB-49CA-8F83-E81311512C39}"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4044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D247CCF-A33E-4C80-A2E9-1CAE9B6079F6}"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CB65BE83-EC07-45DE-AE06-24733962E034}"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06416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FD4CD57-CC4D-4D72-AE59-37F7E460F966}"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75892216-46E9-4D2E-BBE7-446B15D0E733}"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40512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214ECA8-709D-49C8-87D7-AF67655167F0}"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A2F5EDF7-39B9-4F7C-B867-6E4A51D1A32D}"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9142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7FD7CC2-692D-4E09-B3F4-125FCB5F64BA}"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02A1BB5E-4814-4C88-AE29-976FDA8A874E}"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21470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EC4B4FD-182F-488E-B2A0-08B3CFF28C62}"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7F847551-CB6B-4E60-82D3-FBB1F518087B}"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5622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152400"/>
            <a:ext cx="8229600" cy="944563"/>
          </a:xfrm>
        </p:spPr>
        <p:txBody>
          <a:bodyPr/>
          <a:lstStyle/>
          <a:p>
            <a:r>
              <a:rPr lang="it-IT"/>
              <a:t>Fare clic per modificare lo stile del titolo</a:t>
            </a:r>
          </a:p>
        </p:txBody>
      </p:sp>
      <p:sp>
        <p:nvSpPr>
          <p:cNvPr id="3" name="Segnaposto contenuto 2"/>
          <p:cNvSpPr>
            <a:spLocks noGrp="1"/>
          </p:cNvSpPr>
          <p:nvPr>
            <p:ph sz="quarter" idx="1"/>
          </p:nvPr>
        </p:nvSpPr>
        <p:spPr>
          <a:xfrm>
            <a:off x="457200" y="11430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1430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57200" y="37719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4648200" y="37719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99D0643-ED7B-4D84-A5CA-2AE98B726069}"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76DAD31-95BA-4799-84EF-386E9079A44F}"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9920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751D559D-67FD-421F-B115-E9D4A1D840F8}" type="datetime1">
              <a:rPr lang="it-IT" smtClean="0"/>
              <a:t>01/10/2023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84EDA04A-DD5B-4E01-892D-17038E27ABE5}" type="slidenum">
              <a:rPr lang="it-IT" smtClean="0"/>
              <a:t>‹#›</a:t>
            </a:fld>
            <a:endParaRPr lang="it-IT"/>
          </a:p>
        </p:txBody>
      </p:sp>
    </p:spTree>
    <p:extLst>
      <p:ext uri="{BB962C8B-B14F-4D97-AF65-F5344CB8AC3E}">
        <p14:creationId xmlns:p14="http://schemas.microsoft.com/office/powerpoint/2010/main" val="1357592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539750" y="188913"/>
            <a:ext cx="8142288" cy="936625"/>
          </a:xfrm>
        </p:spPr>
        <p:txBody>
          <a:bodyPr/>
          <a:lstStyle>
            <a:lvl1pPr>
              <a:defRPr>
                <a:solidFill>
                  <a:srgbClr val="0070C0"/>
                </a:solidFill>
              </a:defRPr>
            </a:lvl1pPr>
          </a:lstStyle>
          <a:p>
            <a:r>
              <a:rPr lang="it-IT"/>
              <a:t>Fare clic per modificare lo stile del titolo</a:t>
            </a:r>
          </a:p>
        </p:txBody>
      </p:sp>
      <p:sp>
        <p:nvSpPr>
          <p:cNvPr id="3" name="Segnaposto testo 2"/>
          <p:cNvSpPr>
            <a:spLocks noGrp="1"/>
          </p:cNvSpPr>
          <p:nvPr>
            <p:ph type="body" sz="half" idx="1"/>
          </p:nvPr>
        </p:nvSpPr>
        <p:spPr>
          <a:xfrm>
            <a:off x="539750" y="1196975"/>
            <a:ext cx="3990975" cy="5003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83125" y="1196975"/>
            <a:ext cx="3992563" cy="5003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5"/>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D1512C6-7635-4571-B3C2-565F01EF0E2E}"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7"/>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DA6FF0-E6EE-4512-93C7-5EFA273B4802}" type="slidenum">
              <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737817"/>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206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366AAD2-FA06-49D3-AEB2-D74C6F9C9578}"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DDC3BF4D-B201-41D6-940D-8DCDDE8250AC}"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6762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00206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685800" y="1295400"/>
            <a:ext cx="7848600" cy="4953000"/>
          </a:xfrm>
        </p:spPr>
        <p:txBody>
          <a:bodyPr/>
          <a:lstStyle>
            <a:lvl1pPr marL="342900" indent="-342900">
              <a:buClr>
                <a:srgbClr val="FF0066"/>
              </a:buClr>
              <a:buFont typeface="Wingdings" panose="05000000000000000000" pitchFamily="2" charset="2"/>
              <a:buChar char="§"/>
              <a:defRPr sz="2800">
                <a:latin typeface="Calibri" panose="020F0502020204030204" pitchFamily="34" charset="0"/>
                <a:cs typeface="Calibri" panose="020F0502020204030204" pitchFamily="34" charset="0"/>
              </a:defRPr>
            </a:lvl1pPr>
            <a:lvl2pPr marL="742950" indent="-285750">
              <a:buClr>
                <a:srgbClr val="FF0066"/>
              </a:buClr>
              <a:buSzPct val="80000"/>
              <a:buFont typeface="Wingdings" panose="05000000000000000000" pitchFamily="2" charset="2"/>
              <a:buChar char="Ø"/>
              <a:defRPr sz="2600">
                <a:latin typeface="Calibri" panose="020F0502020204030204" pitchFamily="34" charset="0"/>
                <a:cs typeface="Calibri" panose="020F0502020204030204" pitchFamily="34" charset="0"/>
              </a:defRPr>
            </a:lvl2pPr>
            <a:lvl3pPr marL="1143000" indent="-228600">
              <a:buClr>
                <a:srgbClr val="FF0066"/>
              </a:buClr>
              <a:buSzPct val="99000"/>
              <a:buFont typeface="Arial" panose="020B0604020202020204" pitchFamily="34" charset="0"/>
              <a:buChar char="•"/>
              <a:defRPr sz="2400">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82CF349-4B3C-403C-84E8-9B8B7BE81719}"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xfrm>
            <a:off x="6629400" y="6248400"/>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55833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EF4C1F8-9B40-45FA-BC07-C32075A39205}"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56B7A4E8-3AF8-4225-BE71-D72CD222E432}"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63304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E111509-D952-4F55-8AAF-8911356CCEFD}"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A77D4D0C-37EF-43CA-8098-3488C0051E3D}"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79663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7D6ADB3-7806-41B0-AA95-80F1F46CA74B}"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78881ACE-EF53-4285-94A3-B484E6E2BE19}"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175568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F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114E109-962B-4B8A-97A0-A1CAB33FAD6D}"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208720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3C9F126-E81B-4607-9A68-CB387AF791E0}"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CB65BE83-EC07-45DE-AE06-24733962E034}"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12152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7F2B18E-D213-46B8-8A68-4CDE5ABB6710}"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75892216-46E9-4D2E-BBE7-446B15D0E733}"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65116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D7032E3-BDF1-4D62-A88C-D170A0B16C9F}"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A2F5EDF7-39B9-4F7C-B867-6E4A51D1A32D}"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1436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F373A8E8-0753-4795-A9DC-278EB1A83489}" type="datetime1">
              <a:rPr lang="it-IT" smtClean="0"/>
              <a:t>01/10/2023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84EDA04A-DD5B-4E01-892D-17038E27ABE5}" type="slidenum">
              <a:rPr lang="it-IT" smtClean="0"/>
              <a:t>‹#›</a:t>
            </a:fld>
            <a:endParaRPr lang="it-IT"/>
          </a:p>
        </p:txBody>
      </p:sp>
    </p:spTree>
    <p:extLst>
      <p:ext uri="{BB962C8B-B14F-4D97-AF65-F5344CB8AC3E}">
        <p14:creationId xmlns:p14="http://schemas.microsoft.com/office/powerpoint/2010/main" val="12151366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C92304A-D9DE-456C-A9C2-06E0218A4F22}"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02A1BB5E-4814-4C88-AE29-976FDA8A874E}"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56767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BEA5301-DC34-4656-814E-4C6B455BB846}"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7F847551-CB6B-4E60-82D3-FBB1F518087B}"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857381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152400"/>
            <a:ext cx="8229600" cy="944563"/>
          </a:xfrm>
        </p:spPr>
        <p:txBody>
          <a:bodyPr/>
          <a:lstStyle/>
          <a:p>
            <a:r>
              <a:rPr lang="it-IT"/>
              <a:t>Fare clic per modificare lo stile del titolo</a:t>
            </a:r>
          </a:p>
        </p:txBody>
      </p:sp>
      <p:sp>
        <p:nvSpPr>
          <p:cNvPr id="3" name="Segnaposto contenuto 2"/>
          <p:cNvSpPr>
            <a:spLocks noGrp="1"/>
          </p:cNvSpPr>
          <p:nvPr>
            <p:ph sz="quarter" idx="1"/>
          </p:nvPr>
        </p:nvSpPr>
        <p:spPr>
          <a:xfrm>
            <a:off x="457200" y="11430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1430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57200" y="37719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4648200" y="37719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1A74A4F-0237-4322-8FE9-B611F0C85727}"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76DAD31-95BA-4799-84EF-386E9079A44F}"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34966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539750" y="188913"/>
            <a:ext cx="8142288" cy="936625"/>
          </a:xfrm>
        </p:spPr>
        <p:txBody>
          <a:bodyPr/>
          <a:lstStyle>
            <a:lvl1pPr>
              <a:defRPr>
                <a:solidFill>
                  <a:srgbClr val="0070C0"/>
                </a:solidFill>
              </a:defRPr>
            </a:lvl1pPr>
          </a:lstStyle>
          <a:p>
            <a:r>
              <a:rPr lang="it-IT"/>
              <a:t>Fare clic per modificare lo stile del titolo</a:t>
            </a:r>
          </a:p>
        </p:txBody>
      </p:sp>
      <p:sp>
        <p:nvSpPr>
          <p:cNvPr id="3" name="Segnaposto testo 2"/>
          <p:cNvSpPr>
            <a:spLocks noGrp="1"/>
          </p:cNvSpPr>
          <p:nvPr>
            <p:ph type="body" sz="half" idx="1"/>
          </p:nvPr>
        </p:nvSpPr>
        <p:spPr>
          <a:xfrm>
            <a:off x="539750" y="1196975"/>
            <a:ext cx="3990975" cy="5003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83125" y="1196975"/>
            <a:ext cx="3992563" cy="5003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5"/>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7EC1C83-3665-471C-A315-75DD6AB5478F}"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7"/>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DA6FF0-E6EE-4512-93C7-5EFA273B4802}" type="slidenum">
              <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5310777"/>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8482F7-5B22-4301-8ACC-5E83B0033EC6}" type="datetime1">
              <a:rPr lang="it-IT" smtClean="0"/>
              <a:t>01/10/2023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84EDA04A-DD5B-4E01-892D-17038E27ABE5}" type="slidenum">
              <a:rPr lang="it-IT" smtClean="0"/>
              <a:t>‹#›</a:t>
            </a:fld>
            <a:endParaRPr lang="it-IT"/>
          </a:p>
        </p:txBody>
      </p:sp>
    </p:spTree>
    <p:extLst>
      <p:ext uri="{BB962C8B-B14F-4D97-AF65-F5344CB8AC3E}">
        <p14:creationId xmlns:p14="http://schemas.microsoft.com/office/powerpoint/2010/main" val="2903044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E0F172D-6188-42EF-BC62-AA2F96138BE2}" type="datetime1">
              <a:rPr lang="it-IT" smtClean="0"/>
              <a:t>01/10/2023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4EDA04A-DD5B-4E01-892D-17038E27ABE5}" type="slidenum">
              <a:rPr lang="it-IT" smtClean="0"/>
              <a:t>‹#›</a:t>
            </a:fld>
            <a:endParaRPr lang="it-IT"/>
          </a:p>
        </p:txBody>
      </p:sp>
    </p:spTree>
    <p:extLst>
      <p:ext uri="{BB962C8B-B14F-4D97-AF65-F5344CB8AC3E}">
        <p14:creationId xmlns:p14="http://schemas.microsoft.com/office/powerpoint/2010/main" val="2305110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574C9A4A-D727-4240-A51E-C7D76F66640B}" type="datetime1">
              <a:rPr lang="it-IT" smtClean="0"/>
              <a:t>01/10/2023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4EDA04A-DD5B-4E01-892D-17038E27ABE5}" type="slidenum">
              <a:rPr lang="it-IT" smtClean="0"/>
              <a:t>‹#›</a:t>
            </a:fld>
            <a:endParaRPr lang="it-IT"/>
          </a:p>
        </p:txBody>
      </p:sp>
    </p:spTree>
    <p:extLst>
      <p:ext uri="{BB962C8B-B14F-4D97-AF65-F5344CB8AC3E}">
        <p14:creationId xmlns:p14="http://schemas.microsoft.com/office/powerpoint/2010/main" val="2705284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7C7FD-5C01-4A21-A8E2-4E42275A3547}" type="datetime1">
              <a:rPr lang="it-IT" smtClean="0"/>
              <a:t>01/10/2023</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DA04A-DD5B-4E01-892D-17038E27ABE5}" type="slidenum">
              <a:rPr lang="it-IT" smtClean="0"/>
              <a:t>‹#›</a:t>
            </a:fld>
            <a:endParaRPr lang="it-IT"/>
          </a:p>
        </p:txBody>
      </p:sp>
    </p:spTree>
    <p:extLst>
      <p:ext uri="{BB962C8B-B14F-4D97-AF65-F5344CB8AC3E}">
        <p14:creationId xmlns:p14="http://schemas.microsoft.com/office/powerpoint/2010/main" val="25674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027" name="Rectangle 3"/>
          <p:cNvSpPr>
            <a:spLocks noGrp="1" noChangeArrowheads="1"/>
          </p:cNvSpPr>
          <p:nvPr>
            <p:ph type="body" idx="1"/>
          </p:nvPr>
        </p:nvSpPr>
        <p:spPr bwMode="auto">
          <a:xfrm>
            <a:off x="457200" y="1143000"/>
            <a:ext cx="822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8775590-6F16-4BE8-AEB8-BC5A0C1186EA}"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934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053C4A8-6765-4DD7-885A-69B3588DC530}"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76401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ftr="0" dt="0"/>
  <p:txStyles>
    <p:titleStyle>
      <a:lvl1pPr algn="ctr" rtl="0" eaLnBrk="0" fontAlgn="base" hangingPunct="0">
        <a:spcBef>
          <a:spcPct val="0"/>
        </a:spcBef>
        <a:spcAft>
          <a:spcPct val="0"/>
        </a:spcAft>
        <a:defRPr sz="3600" b="1">
          <a:solidFill>
            <a:srgbClr val="00B0F0"/>
          </a:solidFill>
          <a:latin typeface="Calibri" panose="020F0502020204030204" pitchFamily="34" charset="0"/>
          <a:ea typeface="Calibri" pitchFamily="34" charset="0"/>
          <a:cs typeface="Calibri" panose="020F0502020204030204" pitchFamily="34" charset="0"/>
        </a:defRPr>
      </a:lvl1pPr>
      <a:lvl2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000">
          <a:solidFill>
            <a:schemeClr val="tx1"/>
          </a:solidFill>
          <a:latin typeface="Calibri" panose="020F0502020204030204" pitchFamily="34" charset="0"/>
          <a:ea typeface="Calibri" pitchFamily="34" charset="0"/>
          <a:cs typeface="Calibri" panose="020F0502020204030204" pitchFamily="34" charset="0"/>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ea typeface="Calibri" pitchFamily="34" charset="0"/>
          <a:cs typeface="Calibri" panose="020F0502020204030204" pitchFamily="34" charset="0"/>
        </a:defRPr>
      </a:lvl2pPr>
      <a:lvl3pPr marL="1143000" indent="-228600" algn="l" rtl="0" eaLnBrk="0" fontAlgn="base" hangingPunct="0">
        <a:spcBef>
          <a:spcPct val="20000"/>
        </a:spcBef>
        <a:spcAft>
          <a:spcPct val="0"/>
        </a:spcAft>
        <a:buChar char="•"/>
        <a:defRPr sz="2600">
          <a:solidFill>
            <a:schemeClr val="tx1"/>
          </a:solidFill>
          <a:latin typeface="Calibri" panose="020F0502020204030204" pitchFamily="34" charset="0"/>
          <a:ea typeface="Calibri"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ea typeface="Calibri"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ea typeface="Calibri" pitchFamily="34" charset="0"/>
          <a:cs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027" name="Rectangle 3"/>
          <p:cNvSpPr>
            <a:spLocks noGrp="1" noChangeArrowheads="1"/>
          </p:cNvSpPr>
          <p:nvPr>
            <p:ph type="body" idx="1"/>
          </p:nvPr>
        </p:nvSpPr>
        <p:spPr bwMode="auto">
          <a:xfrm>
            <a:off x="457200" y="1143000"/>
            <a:ext cx="822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36DA3EE-5783-4FA6-BFA0-F38A06DE6115}"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934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053C4A8-6765-4DD7-885A-69B3588DC530}"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972286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lvl1pPr algn="ctr" rtl="0" eaLnBrk="0" fontAlgn="base" hangingPunct="0">
        <a:spcBef>
          <a:spcPct val="0"/>
        </a:spcBef>
        <a:spcAft>
          <a:spcPct val="0"/>
        </a:spcAft>
        <a:defRPr sz="3600" b="1">
          <a:solidFill>
            <a:srgbClr val="00B0F0"/>
          </a:solidFill>
          <a:latin typeface="Calibri" panose="020F0502020204030204" pitchFamily="34" charset="0"/>
          <a:ea typeface="Calibri" pitchFamily="34" charset="0"/>
          <a:cs typeface="Calibri" panose="020F0502020204030204" pitchFamily="34" charset="0"/>
        </a:defRPr>
      </a:lvl1pPr>
      <a:lvl2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000">
          <a:solidFill>
            <a:schemeClr val="tx1"/>
          </a:solidFill>
          <a:latin typeface="Calibri" panose="020F0502020204030204" pitchFamily="34" charset="0"/>
          <a:ea typeface="Calibri" pitchFamily="34" charset="0"/>
          <a:cs typeface="Calibri" panose="020F0502020204030204" pitchFamily="34" charset="0"/>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ea typeface="Calibri" pitchFamily="34" charset="0"/>
          <a:cs typeface="Calibri" panose="020F0502020204030204" pitchFamily="34" charset="0"/>
        </a:defRPr>
      </a:lvl2pPr>
      <a:lvl3pPr marL="1143000" indent="-228600" algn="l" rtl="0" eaLnBrk="0" fontAlgn="base" hangingPunct="0">
        <a:spcBef>
          <a:spcPct val="20000"/>
        </a:spcBef>
        <a:spcAft>
          <a:spcPct val="0"/>
        </a:spcAft>
        <a:buChar char="•"/>
        <a:defRPr sz="2600">
          <a:solidFill>
            <a:schemeClr val="tx1"/>
          </a:solidFill>
          <a:latin typeface="Calibri" panose="020F0502020204030204" pitchFamily="34" charset="0"/>
          <a:ea typeface="Calibri"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ea typeface="Calibri"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ea typeface="Calibri" pitchFamily="34" charset="0"/>
          <a:cs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027" name="Rectangle 3"/>
          <p:cNvSpPr>
            <a:spLocks noGrp="1" noChangeArrowheads="1"/>
          </p:cNvSpPr>
          <p:nvPr>
            <p:ph type="body" idx="1"/>
          </p:nvPr>
        </p:nvSpPr>
        <p:spPr bwMode="auto">
          <a:xfrm>
            <a:off x="457200" y="1143000"/>
            <a:ext cx="822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1FB5E3F-7BE6-474D-A9B0-17D7F4196DA0}"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934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053C4A8-6765-4DD7-885A-69B3588DC530}"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770637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hf hdr="0" ftr="0" dt="0"/>
  <p:txStyles>
    <p:titleStyle>
      <a:lvl1pPr algn="ctr" rtl="0" eaLnBrk="0" fontAlgn="base" hangingPunct="0">
        <a:spcBef>
          <a:spcPct val="0"/>
        </a:spcBef>
        <a:spcAft>
          <a:spcPct val="0"/>
        </a:spcAft>
        <a:defRPr sz="3600" b="1">
          <a:solidFill>
            <a:srgbClr val="00B0F0"/>
          </a:solidFill>
          <a:latin typeface="Calibri" panose="020F0502020204030204" pitchFamily="34" charset="0"/>
          <a:ea typeface="Calibri" pitchFamily="34" charset="0"/>
          <a:cs typeface="Calibri" panose="020F0502020204030204" pitchFamily="34" charset="0"/>
        </a:defRPr>
      </a:lvl1pPr>
      <a:lvl2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000">
          <a:solidFill>
            <a:schemeClr val="tx1"/>
          </a:solidFill>
          <a:latin typeface="Calibri" panose="020F0502020204030204" pitchFamily="34" charset="0"/>
          <a:ea typeface="Calibri" pitchFamily="34" charset="0"/>
          <a:cs typeface="Calibri" panose="020F0502020204030204" pitchFamily="34" charset="0"/>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ea typeface="Calibri" pitchFamily="34" charset="0"/>
          <a:cs typeface="Calibri" panose="020F0502020204030204" pitchFamily="34" charset="0"/>
        </a:defRPr>
      </a:lvl2pPr>
      <a:lvl3pPr marL="1143000" indent="-228600" algn="l" rtl="0" eaLnBrk="0" fontAlgn="base" hangingPunct="0">
        <a:spcBef>
          <a:spcPct val="20000"/>
        </a:spcBef>
        <a:spcAft>
          <a:spcPct val="0"/>
        </a:spcAft>
        <a:buChar char="•"/>
        <a:defRPr sz="2600">
          <a:solidFill>
            <a:schemeClr val="tx1"/>
          </a:solidFill>
          <a:latin typeface="Calibri" panose="020F0502020204030204" pitchFamily="34" charset="0"/>
          <a:ea typeface="Calibri"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ea typeface="Calibri"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ea typeface="Calibri" pitchFamily="34" charset="0"/>
          <a:cs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027" name="Rectangle 3"/>
          <p:cNvSpPr>
            <a:spLocks noGrp="1" noChangeArrowheads="1"/>
          </p:cNvSpPr>
          <p:nvPr>
            <p:ph type="body" idx="1"/>
          </p:nvPr>
        </p:nvSpPr>
        <p:spPr bwMode="auto">
          <a:xfrm>
            <a:off x="457200" y="1143000"/>
            <a:ext cx="822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E104975-3CFB-4FD1-8E3A-78CF66C821CE}"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01/10/2023</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934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053C4A8-6765-4DD7-885A-69B3588DC530}"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173319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hdr="0" ftr="0" dt="0"/>
  <p:txStyles>
    <p:titleStyle>
      <a:lvl1pPr algn="ctr" rtl="0" eaLnBrk="0" fontAlgn="base" hangingPunct="0">
        <a:spcBef>
          <a:spcPct val="0"/>
        </a:spcBef>
        <a:spcAft>
          <a:spcPct val="0"/>
        </a:spcAft>
        <a:defRPr sz="3600" b="1">
          <a:solidFill>
            <a:srgbClr val="00B0F0"/>
          </a:solidFill>
          <a:latin typeface="Calibri" panose="020F0502020204030204" pitchFamily="34" charset="0"/>
          <a:ea typeface="Calibri" pitchFamily="34" charset="0"/>
          <a:cs typeface="Calibri" panose="020F0502020204030204" pitchFamily="34" charset="0"/>
        </a:defRPr>
      </a:lvl1pPr>
      <a:lvl2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000">
          <a:solidFill>
            <a:schemeClr val="tx1"/>
          </a:solidFill>
          <a:latin typeface="Calibri" panose="020F0502020204030204" pitchFamily="34" charset="0"/>
          <a:ea typeface="Calibri" pitchFamily="34" charset="0"/>
          <a:cs typeface="Calibri" panose="020F0502020204030204" pitchFamily="34" charset="0"/>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ea typeface="Calibri" pitchFamily="34" charset="0"/>
          <a:cs typeface="Calibri" panose="020F0502020204030204" pitchFamily="34" charset="0"/>
        </a:defRPr>
      </a:lvl2pPr>
      <a:lvl3pPr marL="1143000" indent="-228600" algn="l" rtl="0" eaLnBrk="0" fontAlgn="base" hangingPunct="0">
        <a:spcBef>
          <a:spcPct val="20000"/>
        </a:spcBef>
        <a:spcAft>
          <a:spcPct val="0"/>
        </a:spcAft>
        <a:buChar char="•"/>
        <a:defRPr sz="2600">
          <a:solidFill>
            <a:schemeClr val="tx1"/>
          </a:solidFill>
          <a:latin typeface="Calibri" panose="020F0502020204030204" pitchFamily="34" charset="0"/>
          <a:ea typeface="Calibri"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ea typeface="Calibri"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ea typeface="Calibri" pitchFamily="34" charset="0"/>
          <a:cs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0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31.xml"/><Relationship Id="rId1" Type="http://schemas.openxmlformats.org/officeDocument/2006/relationships/slideLayout" Target="../slideLayouts/slideLayout52.xml"/><Relationship Id="rId4" Type="http://schemas.openxmlformats.org/officeDocument/2006/relationships/image" Target="../media/image2.webp"/></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notesSlide" Target="../notesSlides/notesSlide32.xml"/><Relationship Id="rId1" Type="http://schemas.openxmlformats.org/officeDocument/2006/relationships/slideLayout" Target="../slideLayouts/slideLayout52.xml"/><Relationship Id="rId6" Type="http://schemas.openxmlformats.org/officeDocument/2006/relationships/image" Target="../media/image103.emf"/><Relationship Id="rId5" Type="http://schemas.openxmlformats.org/officeDocument/2006/relationships/oleObject" Target="../embeddings/oleObject19.bin"/><Relationship Id="rId4" Type="http://schemas.openxmlformats.org/officeDocument/2006/relationships/image" Target="../media/image102.emf"/></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notesSlide" Target="../notesSlides/notesSlide33.xml"/><Relationship Id="rId1" Type="http://schemas.openxmlformats.org/officeDocument/2006/relationships/slideLayout" Target="../slideLayouts/slideLayout52.xml"/><Relationship Id="rId4" Type="http://schemas.openxmlformats.org/officeDocument/2006/relationships/image" Target="../media/image104.emf"/></Relationships>
</file>

<file path=ppt/slides/_rels/slide106.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6.emf"/><Relationship Id="rId2" Type="http://schemas.openxmlformats.org/officeDocument/2006/relationships/notesSlide" Target="../notesSlides/notesSlide34.xml"/><Relationship Id="rId1" Type="http://schemas.openxmlformats.org/officeDocument/2006/relationships/slideLayout" Target="../slideLayouts/slideLayout52.xml"/><Relationship Id="rId6" Type="http://schemas.openxmlformats.org/officeDocument/2006/relationships/oleObject" Target="../embeddings/oleObject21.bin"/><Relationship Id="rId5" Type="http://schemas.openxmlformats.org/officeDocument/2006/relationships/image" Target="../media/image1000.png"/><Relationship Id="rId4" Type="http://schemas.openxmlformats.org/officeDocument/2006/relationships/image" Target="../media/image99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5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5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2.xml"/><Relationship Id="rId4" Type="http://schemas.openxmlformats.org/officeDocument/2006/relationships/image" Target="../media/image115.svg"/></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webp"/><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oleObject" Target="../embeddings/oleObject4.bin"/><Relationship Id="rId4" Type="http://schemas.openxmlformats.org/officeDocument/2006/relationships/image" Target="../media/image18.emf"/></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oleObject" Target="../embeddings/oleObject5.bin"/><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web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oleObject" Target="../embeddings/oleObject8.bin"/><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oleObject" Target="../embeddings/oleObject9.bin"/><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webp"/><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oleObject" Target="../embeddings/oleObject11.bin"/><Relationship Id="rId4" Type="http://schemas.openxmlformats.org/officeDocument/2006/relationships/image" Target="../media/image51.e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55.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oleObject" Target="../embeddings/oleObject13.bin"/><Relationship Id="rId5" Type="http://schemas.openxmlformats.org/officeDocument/2006/relationships/image" Target="../media/image54.emf"/><Relationship Id="rId4" Type="http://schemas.openxmlformats.org/officeDocument/2006/relationships/image" Target="../media/image53.emf"/></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6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7.emf"/></Relationships>
</file>

<file path=ppt/slides/_rels/slide7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4.xml"/><Relationship Id="rId1" Type="http://schemas.openxmlformats.org/officeDocument/2006/relationships/slideLayout" Target="../slideLayouts/slideLayout52.xml"/><Relationship Id="rId4" Type="http://schemas.openxmlformats.org/officeDocument/2006/relationships/image" Target="../media/image7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52.xml"/></Relationships>
</file>

<file path=ppt/slides/_rels/slide8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52.xml"/></Relationships>
</file>

<file path=ppt/slides/_rels/slide8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52.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jpeg"/><Relationship Id="rId4" Type="http://schemas.openxmlformats.org/officeDocument/2006/relationships/image" Target="../media/image79.png"/><Relationship Id="rId9" Type="http://schemas.openxmlformats.org/officeDocument/2006/relationships/image" Target="../media/image84.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85.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56.xml"/></Relationships>
</file>

<file path=ppt/slides/_rels/slide86.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27.xml"/><Relationship Id="rId1" Type="http://schemas.openxmlformats.org/officeDocument/2006/relationships/slideLayout" Target="../slideLayouts/slideLayout56.xml"/><Relationship Id="rId6" Type="http://schemas.openxmlformats.org/officeDocument/2006/relationships/image" Target="../media/image89.emf"/><Relationship Id="rId5" Type="http://schemas.openxmlformats.org/officeDocument/2006/relationships/oleObject" Target="../embeddings/oleObject14.bin"/><Relationship Id="rId4" Type="http://schemas.openxmlformats.org/officeDocument/2006/relationships/image" Target="../media/image88.emf"/></Relationships>
</file>

<file path=ppt/slides/_rels/slide87.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56.xml"/></Relationships>
</file>

<file path=ppt/slides/_rels/slide8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oleObject" Target="../embeddings/oleObject15.bin"/><Relationship Id="rId1" Type="http://schemas.openxmlformats.org/officeDocument/2006/relationships/slideLayout" Target="../slideLayouts/slideLayout56.xml"/></Relationships>
</file>

<file path=ppt/slides/_rels/slide89.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6.xml"/></Relationships>
</file>

<file path=ppt/slides/_rels/slide91.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56.xml"/></Relationships>
</file>

<file path=ppt/slides/_rels/slide92.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56.xml"/></Relationships>
</file>

<file path=ppt/slides/_rels/slide9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94.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oleObject" Target="../embeddings/oleObject16.bin"/><Relationship Id="rId1" Type="http://schemas.openxmlformats.org/officeDocument/2006/relationships/slideLayout" Target="../slideLayouts/slideLayout56.xml"/></Relationships>
</file>

<file path=ppt/slides/_rels/slide95.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oleObject" Target="../embeddings/oleObject17.bin"/><Relationship Id="rId1" Type="http://schemas.openxmlformats.org/officeDocument/2006/relationships/slideLayout" Target="../slideLayouts/slideLayout5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98.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4142" y="3038488"/>
            <a:ext cx="8175716" cy="781023"/>
          </a:xfrm>
        </p:spPr>
        <p:txBody>
          <a:bodyPr>
            <a:normAutofit/>
          </a:bodyPr>
          <a:lstStyle/>
          <a:p>
            <a:pPr algn="ctr"/>
            <a:r>
              <a:rPr lang="it-IT" b="1" dirty="0"/>
              <a:t>Spettroscopia UV e Visibile</a:t>
            </a:r>
          </a:p>
        </p:txBody>
      </p:sp>
      <p:sp>
        <p:nvSpPr>
          <p:cNvPr id="4" name="Segnaposto numero diapositiva 3"/>
          <p:cNvSpPr>
            <a:spLocks noGrp="1"/>
          </p:cNvSpPr>
          <p:nvPr>
            <p:ph type="sldNum" sz="quarter" idx="12"/>
          </p:nvPr>
        </p:nvSpPr>
        <p:spPr/>
        <p:txBody>
          <a:bodyPr/>
          <a:lstStyle/>
          <a:p>
            <a:fld id="{84EDA04A-DD5B-4E01-892D-17038E27ABE5}" type="slidenum">
              <a:rPr lang="it-IT" smtClean="0"/>
              <a:t>1</a:t>
            </a:fld>
            <a:endParaRPr lang="it-IT"/>
          </a:p>
        </p:txBody>
      </p:sp>
    </p:spTree>
    <p:extLst>
      <p:ext uri="{BB962C8B-B14F-4D97-AF65-F5344CB8AC3E}">
        <p14:creationId xmlns:p14="http://schemas.microsoft.com/office/powerpoint/2010/main" val="1843607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3552" y="208563"/>
            <a:ext cx="7886700" cy="697461"/>
          </a:xfrm>
        </p:spPr>
        <p:txBody>
          <a:bodyPr/>
          <a:lstStyle/>
          <a:p>
            <a:pPr algn="ctr"/>
            <a:r>
              <a:rPr lang="it-IT" b="1" dirty="0"/>
              <a:t>Cromofori</a:t>
            </a:r>
          </a:p>
        </p:txBody>
      </p:sp>
      <p:sp>
        <p:nvSpPr>
          <p:cNvPr id="3" name="Segnaposto contenuto 2"/>
          <p:cNvSpPr>
            <a:spLocks noGrp="1"/>
          </p:cNvSpPr>
          <p:nvPr>
            <p:ph idx="1"/>
          </p:nvPr>
        </p:nvSpPr>
        <p:spPr>
          <a:xfrm>
            <a:off x="417786" y="1573377"/>
            <a:ext cx="8308427" cy="4271853"/>
          </a:xfrm>
        </p:spPr>
        <p:txBody>
          <a:bodyPr>
            <a:normAutofit lnSpcReduction="10000"/>
          </a:bodyPr>
          <a:lstStyle/>
          <a:p>
            <a:pPr algn="just"/>
            <a:r>
              <a:rPr lang="it-IT" dirty="0"/>
              <a:t>Sono i </a:t>
            </a:r>
            <a:r>
              <a:rPr lang="it-IT" b="1" dirty="0"/>
              <a:t>gruppi funzionali </a:t>
            </a:r>
            <a:r>
              <a:rPr lang="it-IT" dirty="0"/>
              <a:t>contenuti in una molecola responsabili dell’assorbimento della luce (ossia che i suoi elettroni interagiscono con i fotoni).</a:t>
            </a:r>
          </a:p>
          <a:p>
            <a:pPr algn="just"/>
            <a:r>
              <a:rPr lang="it-IT" dirty="0"/>
              <a:t>Sono utili dal punto di vista analitico solo quelli che assorbono sopra 200 nm</a:t>
            </a:r>
          </a:p>
          <a:p>
            <a:pPr algn="just"/>
            <a:r>
              <a:rPr lang="it-IT" dirty="0"/>
              <a:t>Per le molecole organiche la trattazione delle transizioni elettroniche dovute all’assorbimento di un fotone viene descritta con il metodo degli </a:t>
            </a:r>
            <a:r>
              <a:rPr lang="it-IT" b="1" dirty="0">
                <a:solidFill>
                  <a:srgbClr val="C00000"/>
                </a:solidFill>
              </a:rPr>
              <a:t>Orbitali Molecolari</a:t>
            </a:r>
            <a:r>
              <a:rPr lang="it-IT" b="1" dirty="0"/>
              <a:t> </a:t>
            </a:r>
            <a:r>
              <a:rPr lang="it-IT" dirty="0"/>
              <a:t>(che si ottengono mescolando tra loro </a:t>
            </a:r>
            <a:r>
              <a:rPr lang="it-IT" b="1" dirty="0">
                <a:solidFill>
                  <a:srgbClr val="C00000"/>
                </a:solidFill>
              </a:rPr>
              <a:t>Orbitali Atomici</a:t>
            </a:r>
            <a:r>
              <a:rPr lang="it-IT" b="1" dirty="0"/>
              <a:t> </a:t>
            </a:r>
            <a:r>
              <a:rPr lang="it-IT" dirty="0"/>
              <a:t>degli atomi che costituiscono la molecola).</a:t>
            </a:r>
            <a:endParaRPr lang="it-IT" b="1" dirty="0"/>
          </a:p>
          <a:p>
            <a:pPr algn="just"/>
            <a:endParaRPr lang="it-IT" dirty="0"/>
          </a:p>
          <a:p>
            <a:pPr marL="0" indent="0" algn="just">
              <a:buNone/>
            </a:pPr>
            <a:endParaRPr lang="it-IT"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10</a:t>
            </a:fld>
            <a:endParaRPr lang="it-IT"/>
          </a:p>
        </p:txBody>
      </p:sp>
    </p:spTree>
    <p:extLst>
      <p:ext uri="{BB962C8B-B14F-4D97-AF65-F5344CB8AC3E}">
        <p14:creationId xmlns:p14="http://schemas.microsoft.com/office/powerpoint/2010/main" val="26351050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03388" y="136525"/>
            <a:ext cx="8229600" cy="944563"/>
          </a:xfrm>
        </p:spPr>
        <p:txBody>
          <a:bodyPr/>
          <a:lstStyle/>
          <a:p>
            <a:r>
              <a:rPr lang="it-IT" dirty="0" err="1">
                <a:solidFill>
                  <a:schemeClr val="tx1"/>
                </a:solidFill>
              </a:rPr>
              <a:t>Cut</a:t>
            </a:r>
            <a:r>
              <a:rPr lang="it-IT" dirty="0">
                <a:solidFill>
                  <a:schemeClr val="tx1"/>
                </a:solidFill>
              </a:rPr>
              <a:t>-off per i Comuni Solventi</a:t>
            </a: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ttangolo 3"/>
          <p:cNvSpPr/>
          <p:nvPr/>
        </p:nvSpPr>
        <p:spPr>
          <a:xfrm>
            <a:off x="1031965" y="1284314"/>
            <a:ext cx="7654835" cy="461665"/>
          </a:xfrm>
          <a:prstGeom prst="rect">
            <a:avLst/>
          </a:prstGeom>
        </p:spPr>
        <p:txBody>
          <a:bodyPr wrap="square">
            <a:spAutoFit/>
          </a:bodyPr>
          <a:lstStyle/>
          <a:p>
            <a:r>
              <a:rPr lang="it-IT" sz="2400" dirty="0">
                <a:latin typeface="Symbol" panose="05050102010706020507" pitchFamily="18" charset="2"/>
              </a:rPr>
              <a:t>l</a:t>
            </a:r>
            <a:r>
              <a:rPr lang="it-IT" sz="2400" dirty="0"/>
              <a:t> </a:t>
            </a:r>
            <a:r>
              <a:rPr lang="it-IT" sz="2400" dirty="0">
                <a:latin typeface="Calibri" panose="020F0502020204030204" pitchFamily="34" charset="0"/>
              </a:rPr>
              <a:t>al di sotto della quale il solvente non è più trasparente</a:t>
            </a:r>
          </a:p>
        </p:txBody>
      </p:sp>
      <p:sp>
        <p:nvSpPr>
          <p:cNvPr id="5" name="Rettangolo 4"/>
          <p:cNvSpPr/>
          <p:nvPr/>
        </p:nvSpPr>
        <p:spPr>
          <a:xfrm>
            <a:off x="2468099" y="2095811"/>
            <a:ext cx="4782566" cy="3477875"/>
          </a:xfrm>
          <a:prstGeom prst="rect">
            <a:avLst/>
          </a:prstGeom>
        </p:spPr>
        <p:txBody>
          <a:bodyPr wrap="square">
            <a:spAutoFit/>
          </a:bodyPr>
          <a:lstStyle/>
          <a:p>
            <a:r>
              <a:rPr lang="it-IT" sz="2000" b="1" dirty="0">
                <a:latin typeface="Calibri" panose="020F0502020204030204" pitchFamily="34" charset="0"/>
              </a:rPr>
              <a:t>Solvente</a:t>
            </a:r>
            <a:r>
              <a:rPr lang="it-IT" sz="2000" dirty="0">
                <a:latin typeface="Calibri" panose="020F0502020204030204" pitchFamily="34" charset="0"/>
              </a:rPr>
              <a:t>			Minima </a:t>
            </a:r>
            <a:r>
              <a:rPr lang="it-IT" sz="2000" dirty="0">
                <a:latin typeface="Symbol" panose="05050102010706020507" pitchFamily="18" charset="2"/>
              </a:rPr>
              <a:t>l </a:t>
            </a:r>
            <a:r>
              <a:rPr lang="it-IT" sz="2000" dirty="0">
                <a:latin typeface="Calibri" panose="020F0502020204030204" pitchFamily="34" charset="0"/>
              </a:rPr>
              <a:t>(nm)</a:t>
            </a:r>
          </a:p>
          <a:p>
            <a:r>
              <a:rPr lang="it-IT" sz="2000" dirty="0" err="1">
                <a:latin typeface="Calibri" panose="020F0502020204030204" pitchFamily="34" charset="0"/>
              </a:rPr>
              <a:t>acetonitrile</a:t>
            </a:r>
            <a:r>
              <a:rPr lang="it-IT" sz="2000" dirty="0">
                <a:latin typeface="Calibri" panose="020F0502020204030204" pitchFamily="34" charset="0"/>
              </a:rPr>
              <a:t>		190</a:t>
            </a:r>
          </a:p>
          <a:p>
            <a:r>
              <a:rPr lang="it-IT" sz="2000" dirty="0">
                <a:latin typeface="Calibri" panose="020F0502020204030204" pitchFamily="34" charset="0"/>
              </a:rPr>
              <a:t>acqua			191</a:t>
            </a:r>
          </a:p>
          <a:p>
            <a:r>
              <a:rPr lang="it-IT" sz="2000" dirty="0">
                <a:latin typeface="Calibri" panose="020F0502020204030204" pitchFamily="34" charset="0"/>
              </a:rPr>
              <a:t>cicloesano		195</a:t>
            </a:r>
          </a:p>
          <a:p>
            <a:r>
              <a:rPr lang="it-IT" sz="2000" dirty="0">
                <a:latin typeface="Calibri" panose="020F0502020204030204" pitchFamily="34" charset="0"/>
              </a:rPr>
              <a:t>esano			195</a:t>
            </a:r>
          </a:p>
          <a:p>
            <a:r>
              <a:rPr lang="it-IT" sz="2000" dirty="0">
                <a:latin typeface="Calibri" panose="020F0502020204030204" pitchFamily="34" charset="0"/>
              </a:rPr>
              <a:t>metanolo		201</a:t>
            </a:r>
          </a:p>
          <a:p>
            <a:r>
              <a:rPr lang="it-IT" sz="2000" dirty="0">
                <a:latin typeface="Calibri" panose="020F0502020204030204" pitchFamily="34" charset="0"/>
              </a:rPr>
              <a:t>etanolo			204</a:t>
            </a:r>
          </a:p>
          <a:p>
            <a:r>
              <a:rPr lang="it-IT" sz="2000" dirty="0" err="1">
                <a:latin typeface="Calibri" panose="020F0502020204030204" pitchFamily="34" charset="0"/>
              </a:rPr>
              <a:t>dietiletere</a:t>
            </a:r>
            <a:r>
              <a:rPr lang="it-IT" sz="2000" dirty="0">
                <a:latin typeface="Calibri" panose="020F0502020204030204" pitchFamily="34" charset="0"/>
              </a:rPr>
              <a:t>		215</a:t>
            </a:r>
          </a:p>
          <a:p>
            <a:r>
              <a:rPr lang="it-IT" sz="2000" dirty="0">
                <a:latin typeface="Calibri" panose="020F0502020204030204" pitchFamily="34" charset="0"/>
              </a:rPr>
              <a:t>cloruro di metilene	220</a:t>
            </a:r>
          </a:p>
          <a:p>
            <a:r>
              <a:rPr lang="it-IT" sz="2000" dirty="0">
                <a:latin typeface="Calibri" panose="020F0502020204030204" pitchFamily="34" charset="0"/>
              </a:rPr>
              <a:t>cloroformio		237</a:t>
            </a:r>
          </a:p>
          <a:p>
            <a:r>
              <a:rPr lang="it-IT" sz="2000" dirty="0">
                <a:latin typeface="Calibri" panose="020F0502020204030204" pitchFamily="34" charset="0"/>
              </a:rPr>
              <a:t>carbonio tetracloruro	257</a:t>
            </a:r>
          </a:p>
        </p:txBody>
      </p:sp>
      <p:sp>
        <p:nvSpPr>
          <p:cNvPr id="6" name="Rettangolo 1">
            <a:extLst>
              <a:ext uri="{FF2B5EF4-FFF2-40B4-BE49-F238E27FC236}">
                <a16:creationId xmlns:a16="http://schemas.microsoft.com/office/drawing/2014/main" id="{1253C506-F395-FA2F-5DB9-D321960BA8EC}"/>
              </a:ext>
            </a:extLst>
          </p:cNvPr>
          <p:cNvSpPr/>
          <p:nvPr/>
        </p:nvSpPr>
        <p:spPr>
          <a:xfrm>
            <a:off x="2468099" y="2095812"/>
            <a:ext cx="4466101" cy="348452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707844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2979" y="0"/>
            <a:ext cx="8229600" cy="944563"/>
          </a:xfrm>
        </p:spPr>
        <p:txBody>
          <a:bodyPr/>
          <a:lstStyle/>
          <a:p>
            <a:r>
              <a:rPr lang="it-IT" b="0" dirty="0" err="1">
                <a:solidFill>
                  <a:schemeClr val="tx1"/>
                </a:solidFill>
              </a:rPr>
              <a:t>Cuvette</a:t>
            </a:r>
            <a:r>
              <a:rPr lang="it-IT" b="0" dirty="0">
                <a:solidFill>
                  <a:schemeClr val="tx1"/>
                </a:solidFill>
              </a:rPr>
              <a:t> (cella)</a:t>
            </a:r>
            <a:endParaRPr lang="it-IT" dirty="0">
              <a:solidFill>
                <a:schemeClr val="tx1"/>
              </a:solidFill>
            </a:endParaRP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ttangolo 4"/>
          <p:cNvSpPr/>
          <p:nvPr/>
        </p:nvSpPr>
        <p:spPr>
          <a:xfrm>
            <a:off x="2872887" y="1059401"/>
            <a:ext cx="2941060" cy="1323439"/>
          </a:xfrm>
          <a:prstGeom prst="rect">
            <a:avLst/>
          </a:prstGeom>
        </p:spPr>
        <p:txBody>
          <a:bodyPr wrap="square">
            <a:spAutoFit/>
          </a:bodyPr>
          <a:lstStyle/>
          <a:p>
            <a:pPr algn="just"/>
            <a:r>
              <a:rPr lang="it-IT" sz="2000" dirty="0"/>
              <a:t>Polistirene 340-800 nm</a:t>
            </a:r>
          </a:p>
          <a:p>
            <a:pPr algn="just"/>
            <a:r>
              <a:rPr lang="it-IT" sz="2000" dirty="0"/>
              <a:t>Metacrilato 280-800 nm</a:t>
            </a:r>
          </a:p>
          <a:p>
            <a:pPr algn="just"/>
            <a:r>
              <a:rPr lang="it-IT" sz="2000" dirty="0"/>
              <a:t>Vetro 350-1000 nm</a:t>
            </a:r>
          </a:p>
          <a:p>
            <a:pPr algn="just"/>
            <a:r>
              <a:rPr lang="it-IT" sz="2000" dirty="0"/>
              <a:t>Quarzo 160-2500 nm</a:t>
            </a:r>
          </a:p>
        </p:txBody>
      </p:sp>
      <p:pic>
        <p:nvPicPr>
          <p:cNvPr id="6" name="Immagine 5"/>
          <p:cNvPicPr>
            <a:picLocks noChangeAspect="1"/>
          </p:cNvPicPr>
          <p:nvPr/>
        </p:nvPicPr>
        <p:blipFill>
          <a:blip r:embed="rId2"/>
          <a:stretch>
            <a:fillRect/>
          </a:stretch>
        </p:blipFill>
        <p:spPr>
          <a:xfrm>
            <a:off x="1737331" y="2655717"/>
            <a:ext cx="4895482" cy="3257720"/>
          </a:xfrm>
          <a:prstGeom prst="rect">
            <a:avLst/>
          </a:prstGeom>
        </p:spPr>
      </p:pic>
      <p:sp>
        <p:nvSpPr>
          <p:cNvPr id="4" name="Rettangolo 1">
            <a:extLst>
              <a:ext uri="{FF2B5EF4-FFF2-40B4-BE49-F238E27FC236}">
                <a16:creationId xmlns:a16="http://schemas.microsoft.com/office/drawing/2014/main" id="{81889B21-48B0-2C65-1B3F-0937112F0696}"/>
              </a:ext>
            </a:extLst>
          </p:cNvPr>
          <p:cNvSpPr/>
          <p:nvPr/>
        </p:nvSpPr>
        <p:spPr>
          <a:xfrm>
            <a:off x="1638759" y="2542316"/>
            <a:ext cx="5102283" cy="348452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138271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tx1"/>
                </a:solidFill>
              </a:rPr>
              <a:t>Visibile 380-750 nm</a:t>
            </a: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CasellaDiTesto 4"/>
          <p:cNvSpPr txBox="1"/>
          <p:nvPr/>
        </p:nvSpPr>
        <p:spPr>
          <a:xfrm>
            <a:off x="457200" y="1307528"/>
            <a:ext cx="8045355" cy="4524315"/>
          </a:xfrm>
          <a:prstGeom prst="rect">
            <a:avLst/>
          </a:prstGeom>
          <a:noFill/>
        </p:spPr>
        <p:txBody>
          <a:bodyPr wrap="square" rtlCol="0">
            <a:spAutoFit/>
          </a:bodyPr>
          <a:lstStyle/>
          <a:p>
            <a:pPr marL="285750" indent="-285750" algn="just">
              <a:buFont typeface="Arial" panose="020B0604020202020204" pitchFamily="34" charset="0"/>
              <a:buChar char="•"/>
            </a:pPr>
            <a:r>
              <a:rPr lang="it-IT" sz="2400" dirty="0">
                <a:latin typeface="Calibri" panose="020F0502020204030204" pitchFamily="34" charset="0"/>
              </a:rPr>
              <a:t>Nel </a:t>
            </a:r>
            <a:r>
              <a:rPr lang="it-IT" sz="2400" b="1" dirty="0">
                <a:latin typeface="Calibri" panose="020F0502020204030204" pitchFamily="34" charset="0"/>
              </a:rPr>
              <a:t>visibile</a:t>
            </a:r>
            <a:r>
              <a:rPr lang="it-IT" sz="2400" dirty="0">
                <a:latin typeface="Calibri" panose="020F0502020204030204" pitchFamily="34" charset="0"/>
              </a:rPr>
              <a:t> assorbono le sostanze che </a:t>
            </a:r>
            <a:r>
              <a:rPr lang="it-IT" sz="2400" b="1" dirty="0">
                <a:latin typeface="Calibri" panose="020F0502020204030204" pitchFamily="34" charset="0"/>
              </a:rPr>
              <a:t>appaiono colorate</a:t>
            </a:r>
          </a:p>
          <a:p>
            <a:pPr marL="285750" indent="-285750" algn="just">
              <a:buFont typeface="Arial" panose="020B0604020202020204" pitchFamily="34" charset="0"/>
              <a:buChar char="•"/>
            </a:pPr>
            <a:r>
              <a:rPr lang="it-IT" sz="2400" dirty="0">
                <a:latin typeface="Calibri" panose="020F0502020204030204" pitchFamily="34" charset="0"/>
              </a:rPr>
              <a:t>Il colore dipende dal tipo di luce che la colpisce, se parliamo di luce bianca (cioè tutte le lunghezze d’onda da 380 a 750) sono possibili 3 casi:</a:t>
            </a:r>
          </a:p>
          <a:p>
            <a:pPr marL="285750" indent="-285750" algn="just">
              <a:buFont typeface="Arial" panose="020B0604020202020204" pitchFamily="34" charset="0"/>
              <a:buChar char="•"/>
            </a:pPr>
            <a:r>
              <a:rPr lang="it-IT" sz="2400" dirty="0">
                <a:latin typeface="Calibri" panose="020F0502020204030204" pitchFamily="34" charset="0"/>
              </a:rPr>
              <a:t>1) la sostanza appare bianca = la luce è totalmente riflessa</a:t>
            </a:r>
          </a:p>
          <a:p>
            <a:pPr marL="285750" indent="-285750" algn="just">
              <a:buFont typeface="Arial" panose="020B0604020202020204" pitchFamily="34" charset="0"/>
              <a:buChar char="•"/>
            </a:pPr>
            <a:r>
              <a:rPr lang="it-IT" sz="2400" dirty="0">
                <a:latin typeface="Calibri" panose="020F0502020204030204" pitchFamily="34" charset="0"/>
              </a:rPr>
              <a:t>2) la sostanza appare nera = tutte le </a:t>
            </a:r>
            <a:r>
              <a:rPr lang="it-IT" sz="2400" dirty="0">
                <a:latin typeface="Symbol" panose="05050102010706020507" pitchFamily="18" charset="2"/>
              </a:rPr>
              <a:t>l</a:t>
            </a:r>
            <a:r>
              <a:rPr lang="it-IT" sz="2400" dirty="0">
                <a:latin typeface="Calibri" panose="020F0502020204030204" pitchFamily="34" charset="0"/>
              </a:rPr>
              <a:t> vengono assorbite</a:t>
            </a:r>
          </a:p>
          <a:p>
            <a:pPr marL="285750" indent="-285750" algn="just">
              <a:buFont typeface="Arial" panose="020B0604020202020204" pitchFamily="34" charset="0"/>
              <a:buChar char="•"/>
            </a:pPr>
            <a:r>
              <a:rPr lang="it-IT" sz="2400" dirty="0">
                <a:latin typeface="Calibri" panose="020F0502020204030204" pitchFamily="34" charset="0"/>
              </a:rPr>
              <a:t>3) se la sostanza appare colorata significa che la sostanza assorbe la </a:t>
            </a:r>
            <a:r>
              <a:rPr lang="it-IT" sz="2400" dirty="0">
                <a:latin typeface="Symbol" panose="05050102010706020507" pitchFamily="18" charset="2"/>
              </a:rPr>
              <a:t>l</a:t>
            </a:r>
            <a:r>
              <a:rPr lang="it-IT" sz="2400" dirty="0">
                <a:latin typeface="Calibri" panose="020F0502020204030204" pitchFamily="34" charset="0"/>
              </a:rPr>
              <a:t> della luce del colore complementare al colore che appare.</a:t>
            </a:r>
          </a:p>
          <a:p>
            <a:pPr algn="just"/>
            <a:endParaRPr lang="it-IT" sz="2400" dirty="0">
              <a:latin typeface="Calibri" panose="020F0502020204030204" pitchFamily="34" charset="0"/>
            </a:endParaRPr>
          </a:p>
          <a:p>
            <a:pPr algn="just"/>
            <a:r>
              <a:rPr lang="it-IT" sz="2400" dirty="0">
                <a:latin typeface="Calibri" panose="020F0502020204030204" pitchFamily="34" charset="0"/>
              </a:rPr>
              <a:t>Es. la sostanza appare blu significa che assorbe luce arancio (complementare del blu).</a:t>
            </a:r>
          </a:p>
        </p:txBody>
      </p:sp>
    </p:spTree>
    <p:extLst>
      <p:ext uri="{BB962C8B-B14F-4D97-AF65-F5344CB8AC3E}">
        <p14:creationId xmlns:p14="http://schemas.microsoft.com/office/powerpoint/2010/main" val="5658597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spcBef>
                <a:spcPct val="0"/>
              </a:spcBef>
              <a:buFontTx/>
              <a:buNone/>
            </a:pPr>
            <a:fld id="{5E8F8A4D-7AE1-49BE-9BA3-AF598959D5D6}" type="slidenum">
              <a:rPr lang="it-IT" altLang="it-IT" sz="1400" smtClean="0">
                <a:latin typeface="Comic Sans MS" panose="030F0702030302020204" pitchFamily="66" charset="0"/>
              </a:rPr>
              <a:pPr>
                <a:spcBef>
                  <a:spcPct val="0"/>
                </a:spcBef>
                <a:buFontTx/>
                <a:buNone/>
              </a:pPr>
              <a:t>103</a:t>
            </a:fld>
            <a:endParaRPr lang="it-IT" altLang="it-IT" sz="1400">
              <a:latin typeface="Comic Sans MS" panose="030F0702030302020204" pitchFamily="66" charset="0"/>
            </a:endParaRPr>
          </a:p>
        </p:txBody>
      </p:sp>
      <p:sp>
        <p:nvSpPr>
          <p:cNvPr id="39939" name="Rectangle 2"/>
          <p:cNvSpPr>
            <a:spLocks noGrp="1" noChangeArrowheads="1"/>
          </p:cNvSpPr>
          <p:nvPr>
            <p:ph type="title"/>
          </p:nvPr>
        </p:nvSpPr>
        <p:spPr/>
        <p:txBody>
          <a:bodyPr/>
          <a:lstStyle/>
          <a:p>
            <a:pPr eaLnBrk="1" hangingPunct="1"/>
            <a:r>
              <a:rPr lang="it-IT" altLang="it-IT" dirty="0"/>
              <a:t>Concetti Base del Colore</a:t>
            </a:r>
          </a:p>
        </p:txBody>
      </p:sp>
      <p:pic>
        <p:nvPicPr>
          <p:cNvPr id="6" name="Picture 5">
            <a:extLst>
              <a:ext uri="{FF2B5EF4-FFF2-40B4-BE49-F238E27FC236}">
                <a16:creationId xmlns:a16="http://schemas.microsoft.com/office/drawing/2014/main" id="{761D5D45-FA43-0925-6ACD-5B5AB6346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00255"/>
            <a:ext cx="3347734" cy="3488002"/>
          </a:xfrm>
          <a:prstGeom prst="rect">
            <a:avLst/>
          </a:prstGeom>
        </p:spPr>
      </p:pic>
      <p:sp>
        <p:nvSpPr>
          <p:cNvPr id="8" name="TextBox 7">
            <a:extLst>
              <a:ext uri="{FF2B5EF4-FFF2-40B4-BE49-F238E27FC236}">
                <a16:creationId xmlns:a16="http://schemas.microsoft.com/office/drawing/2014/main" id="{7335C9AE-3D8F-0A3B-54A9-98F868000515}"/>
              </a:ext>
            </a:extLst>
          </p:cNvPr>
          <p:cNvSpPr txBox="1"/>
          <p:nvPr/>
        </p:nvSpPr>
        <p:spPr>
          <a:xfrm>
            <a:off x="54591" y="5156978"/>
            <a:ext cx="9034818" cy="1569660"/>
          </a:xfrm>
          <a:prstGeom prst="rect">
            <a:avLst/>
          </a:prstGeom>
          <a:noFill/>
        </p:spPr>
        <p:txBody>
          <a:bodyPr wrap="square">
            <a:spAutoFit/>
          </a:bodyPr>
          <a:lstStyle/>
          <a:p>
            <a:pPr algn="just"/>
            <a:r>
              <a:rPr lang="it-IT" sz="2400" dirty="0">
                <a:latin typeface="Calibri" panose="020F0502020204030204" pitchFamily="34" charset="0"/>
              </a:rPr>
              <a:t>Se la sostanza appare </a:t>
            </a:r>
            <a:r>
              <a:rPr lang="it-IT" sz="2400" b="1" dirty="0">
                <a:solidFill>
                  <a:srgbClr val="FFC000"/>
                </a:solidFill>
                <a:latin typeface="Calibri" panose="020F0502020204030204" pitchFamily="34" charset="0"/>
              </a:rPr>
              <a:t>gialla</a:t>
            </a:r>
            <a:r>
              <a:rPr lang="it-IT" sz="2400" dirty="0">
                <a:latin typeface="Calibri" panose="020F0502020204030204" pitchFamily="34" charset="0"/>
              </a:rPr>
              <a:t> significa che la sostanza presenta un massimo di assorbimento corrispondente alla frazione viola della luce visibile. Se la sostanza appare </a:t>
            </a:r>
            <a:r>
              <a:rPr lang="it-IT" sz="2400" b="1" dirty="0">
                <a:solidFill>
                  <a:srgbClr val="00B050"/>
                </a:solidFill>
                <a:latin typeface="Calibri" panose="020F0502020204030204" pitchFamily="34" charset="0"/>
              </a:rPr>
              <a:t>verde</a:t>
            </a:r>
            <a:r>
              <a:rPr lang="it-IT" sz="2400" dirty="0">
                <a:latin typeface="Calibri" panose="020F0502020204030204" pitchFamily="34" charset="0"/>
              </a:rPr>
              <a:t>, significa che assorbe bene la frazione rossa della luce visibile.</a:t>
            </a:r>
          </a:p>
        </p:txBody>
      </p:sp>
      <p:pic>
        <p:nvPicPr>
          <p:cNvPr id="9" name="Picture 8">
            <a:extLst>
              <a:ext uri="{FF2B5EF4-FFF2-40B4-BE49-F238E27FC236}">
                <a16:creationId xmlns:a16="http://schemas.microsoft.com/office/drawing/2014/main" id="{DB30FBB6-6378-268D-5085-F3B85E6BD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0681" y="1485665"/>
            <a:ext cx="4682319" cy="3779812"/>
          </a:xfrm>
          <a:prstGeom prst="rect">
            <a:avLst/>
          </a:prstGeom>
        </p:spPr>
      </p:pic>
    </p:spTree>
    <p:extLst>
      <p:ext uri="{BB962C8B-B14F-4D97-AF65-F5344CB8AC3E}">
        <p14:creationId xmlns:p14="http://schemas.microsoft.com/office/powerpoint/2010/main" val="3255703382"/>
      </p:ext>
    </p:extLst>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spcBef>
                <a:spcPct val="0"/>
              </a:spcBef>
              <a:buFontTx/>
              <a:buNone/>
            </a:pPr>
            <a:fld id="{5E8F8A4D-7AE1-49BE-9BA3-AF598959D5D6}" type="slidenum">
              <a:rPr lang="it-IT" altLang="it-IT" sz="1400" smtClean="0">
                <a:latin typeface="Comic Sans MS" panose="030F0702030302020204" pitchFamily="66" charset="0"/>
              </a:rPr>
              <a:pPr>
                <a:spcBef>
                  <a:spcPct val="0"/>
                </a:spcBef>
                <a:buFontTx/>
                <a:buNone/>
              </a:pPr>
              <a:t>104</a:t>
            </a:fld>
            <a:endParaRPr lang="it-IT" altLang="it-IT" sz="1400">
              <a:latin typeface="Comic Sans MS" panose="030F0702030302020204" pitchFamily="66" charset="0"/>
            </a:endParaRPr>
          </a:p>
        </p:txBody>
      </p:sp>
      <p:sp>
        <p:nvSpPr>
          <p:cNvPr id="2" name="CasellaDiTesto 11">
            <a:extLst>
              <a:ext uri="{FF2B5EF4-FFF2-40B4-BE49-F238E27FC236}">
                <a16:creationId xmlns:a16="http://schemas.microsoft.com/office/drawing/2014/main" id="{68274117-9E9A-6A4A-5777-84B1029898C6}"/>
              </a:ext>
            </a:extLst>
          </p:cNvPr>
          <p:cNvSpPr txBox="1"/>
          <p:nvPr/>
        </p:nvSpPr>
        <p:spPr>
          <a:xfrm>
            <a:off x="0" y="6569369"/>
            <a:ext cx="2868734" cy="276999"/>
          </a:xfrm>
          <a:prstGeom prst="rect">
            <a:avLst/>
          </a:prstGeom>
          <a:noFill/>
        </p:spPr>
        <p:txBody>
          <a:bodyPr wrap="none" rtlCol="0">
            <a:spAutoFit/>
          </a:bodyPr>
          <a:lstStyle/>
          <a:p>
            <a:r>
              <a:rPr lang="de-DE" sz="1200" i="1" dirty="0" err="1"/>
              <a:t>Angew</a:t>
            </a:r>
            <a:r>
              <a:rPr lang="de-DE" sz="1200" i="1" dirty="0"/>
              <a:t>. Chem. Int. Ed. </a:t>
            </a:r>
            <a:r>
              <a:rPr lang="de-DE" sz="1200" b="1" dirty="0"/>
              <a:t>2016</a:t>
            </a:r>
            <a:r>
              <a:rPr lang="de-DE" sz="1200" i="1" dirty="0"/>
              <a:t>, 55, </a:t>
            </a:r>
            <a:r>
              <a:rPr lang="de-DE" sz="1200" dirty="0"/>
              <a:t>2107-2112</a:t>
            </a:r>
            <a:endParaRPr lang="it-IT" sz="1200" dirty="0"/>
          </a:p>
        </p:txBody>
      </p:sp>
      <p:graphicFrame>
        <p:nvGraphicFramePr>
          <p:cNvPr id="3" name="Oggetto 13">
            <a:extLst>
              <a:ext uri="{FF2B5EF4-FFF2-40B4-BE49-F238E27FC236}">
                <a16:creationId xmlns:a16="http://schemas.microsoft.com/office/drawing/2014/main" id="{83E48B7B-68BC-E60B-81E6-9D1C5649C18F}"/>
              </a:ext>
            </a:extLst>
          </p:cNvPr>
          <p:cNvGraphicFramePr>
            <a:graphicFrameLocks noChangeAspect="1"/>
          </p:cNvGraphicFramePr>
          <p:nvPr>
            <p:extLst>
              <p:ext uri="{D42A27DB-BD31-4B8C-83A1-F6EECF244321}">
                <p14:modId xmlns:p14="http://schemas.microsoft.com/office/powerpoint/2010/main" val="3031688655"/>
              </p:ext>
            </p:extLst>
          </p:nvPr>
        </p:nvGraphicFramePr>
        <p:xfrm>
          <a:off x="611560" y="3636080"/>
          <a:ext cx="8102600" cy="1801812"/>
        </p:xfrm>
        <a:graphic>
          <a:graphicData uri="http://schemas.openxmlformats.org/presentationml/2006/ole">
            <mc:AlternateContent xmlns:mc="http://schemas.openxmlformats.org/markup-compatibility/2006">
              <mc:Choice xmlns:v="urn:schemas-microsoft-com:vml" Requires="v">
                <p:oleObj name="CS ChemDraw Drawing" r:id="rId3" imgW="8401269" imgH="1868016" progId="ChemDraw.Document.6.0">
                  <p:embed/>
                </p:oleObj>
              </mc:Choice>
              <mc:Fallback>
                <p:oleObj name="CS ChemDraw Drawing" r:id="rId3" imgW="8401269" imgH="1868016" progId="ChemDraw.Document.6.0">
                  <p:embed/>
                  <p:pic>
                    <p:nvPicPr>
                      <p:cNvPr id="8" name="Oggetto 13">
                        <a:extLst>
                          <a:ext uri="{FF2B5EF4-FFF2-40B4-BE49-F238E27FC236}">
                            <a16:creationId xmlns:a16="http://schemas.microsoft.com/office/drawing/2014/main" id="{1D871B56-9906-4BEE-8616-24F0DA320DBB}"/>
                          </a:ext>
                        </a:extLst>
                      </p:cNvPr>
                      <p:cNvPicPr>
                        <a:picLocks noChangeAspect="1" noChangeArrowheads="1"/>
                      </p:cNvPicPr>
                      <p:nvPr/>
                    </p:nvPicPr>
                    <p:blipFill>
                      <a:blip r:embed="rId4"/>
                      <a:srcRect/>
                      <a:stretch>
                        <a:fillRect/>
                      </a:stretch>
                    </p:blipFill>
                    <p:spPr bwMode="auto">
                      <a:xfrm>
                        <a:off x="611560" y="3636080"/>
                        <a:ext cx="8102600"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ggetto 10">
            <a:extLst>
              <a:ext uri="{FF2B5EF4-FFF2-40B4-BE49-F238E27FC236}">
                <a16:creationId xmlns:a16="http://schemas.microsoft.com/office/drawing/2014/main" id="{0324A226-7042-F0DE-0B03-B87C08919791}"/>
              </a:ext>
            </a:extLst>
          </p:cNvPr>
          <p:cNvGraphicFramePr>
            <a:graphicFrameLocks noChangeAspect="1"/>
          </p:cNvGraphicFramePr>
          <p:nvPr>
            <p:extLst>
              <p:ext uri="{D42A27DB-BD31-4B8C-83A1-F6EECF244321}">
                <p14:modId xmlns:p14="http://schemas.microsoft.com/office/powerpoint/2010/main" val="1162004309"/>
              </p:ext>
            </p:extLst>
          </p:nvPr>
        </p:nvGraphicFramePr>
        <p:xfrm>
          <a:off x="292100" y="1945839"/>
          <a:ext cx="8558213" cy="1547813"/>
        </p:xfrm>
        <a:graphic>
          <a:graphicData uri="http://schemas.openxmlformats.org/presentationml/2006/ole">
            <mc:AlternateContent xmlns:mc="http://schemas.openxmlformats.org/markup-compatibility/2006">
              <mc:Choice xmlns:v="urn:schemas-microsoft-com:vml" Requires="v">
                <p:oleObj name="CS ChemDraw Drawing" r:id="rId5" imgW="9010978" imgH="1630083" progId="ChemDraw.Document.6.0">
                  <p:embed/>
                </p:oleObj>
              </mc:Choice>
              <mc:Fallback>
                <p:oleObj name="CS ChemDraw Drawing" r:id="rId5" imgW="9010978" imgH="1630083" progId="ChemDraw.Document.6.0">
                  <p:embed/>
                  <p:pic>
                    <p:nvPicPr>
                      <p:cNvPr id="11" name="Oggetto 10">
                        <a:extLst>
                          <a:ext uri="{FF2B5EF4-FFF2-40B4-BE49-F238E27FC236}">
                            <a16:creationId xmlns:a16="http://schemas.microsoft.com/office/drawing/2014/main" id="{80D457A5-15F8-4AA7-8A69-E69507244DDF}"/>
                          </a:ext>
                        </a:extLst>
                      </p:cNvPr>
                      <p:cNvPicPr>
                        <a:picLocks noChangeAspect="1" noChangeArrowheads="1"/>
                      </p:cNvPicPr>
                      <p:nvPr/>
                    </p:nvPicPr>
                    <p:blipFill>
                      <a:blip r:embed="rId6"/>
                      <a:srcRect/>
                      <a:stretch>
                        <a:fillRect/>
                      </a:stretch>
                    </p:blipFill>
                    <p:spPr bwMode="auto">
                      <a:xfrm>
                        <a:off x="292100" y="1945839"/>
                        <a:ext cx="8558213"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ectangle 2">
            <a:extLst>
              <a:ext uri="{FF2B5EF4-FFF2-40B4-BE49-F238E27FC236}">
                <a16:creationId xmlns:a16="http://schemas.microsoft.com/office/drawing/2014/main" id="{671E54A9-4037-3F08-E834-0EF9D5AF3B12}"/>
              </a:ext>
            </a:extLst>
          </p:cNvPr>
          <p:cNvSpPr>
            <a:spLocks noGrp="1" noChangeArrowheads="1"/>
          </p:cNvSpPr>
          <p:nvPr>
            <p:ph type="title"/>
          </p:nvPr>
        </p:nvSpPr>
        <p:spPr>
          <a:xfrm>
            <a:off x="141890" y="118551"/>
            <a:ext cx="9002110" cy="944563"/>
          </a:xfrm>
        </p:spPr>
        <p:txBody>
          <a:bodyPr/>
          <a:lstStyle/>
          <a:p>
            <a:pPr eaLnBrk="1" hangingPunct="1"/>
            <a:r>
              <a:rPr lang="it-IT" altLang="it-IT" b="0" dirty="0">
                <a:solidFill>
                  <a:schemeClr val="tx1"/>
                </a:solidFill>
              </a:rPr>
              <a:t>Esempio: Determinazione Numero Ammine su Nanoparticelle Mediante UV-Vis</a:t>
            </a:r>
          </a:p>
        </p:txBody>
      </p:sp>
    </p:spTree>
    <p:extLst>
      <p:ext uri="{BB962C8B-B14F-4D97-AF65-F5344CB8AC3E}">
        <p14:creationId xmlns:p14="http://schemas.microsoft.com/office/powerpoint/2010/main" val="1536806032"/>
      </p:ext>
    </p:extLst>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spcBef>
                <a:spcPct val="0"/>
              </a:spcBef>
              <a:buFontTx/>
              <a:buNone/>
            </a:pPr>
            <a:fld id="{5E8F8A4D-7AE1-49BE-9BA3-AF598959D5D6}" type="slidenum">
              <a:rPr lang="it-IT" altLang="it-IT" sz="1400" smtClean="0">
                <a:latin typeface="Comic Sans MS" panose="030F0702030302020204" pitchFamily="66" charset="0"/>
              </a:rPr>
              <a:pPr>
                <a:spcBef>
                  <a:spcPct val="0"/>
                </a:spcBef>
                <a:buFontTx/>
                <a:buNone/>
              </a:pPr>
              <a:t>105</a:t>
            </a:fld>
            <a:endParaRPr lang="it-IT" altLang="it-IT" sz="1400">
              <a:latin typeface="Comic Sans MS" panose="030F0702030302020204" pitchFamily="66" charset="0"/>
            </a:endParaRPr>
          </a:p>
        </p:txBody>
      </p:sp>
      <p:sp>
        <p:nvSpPr>
          <p:cNvPr id="2" name="CasellaDiTesto 11">
            <a:extLst>
              <a:ext uri="{FF2B5EF4-FFF2-40B4-BE49-F238E27FC236}">
                <a16:creationId xmlns:a16="http://schemas.microsoft.com/office/drawing/2014/main" id="{68274117-9E9A-6A4A-5777-84B1029898C6}"/>
              </a:ext>
            </a:extLst>
          </p:cNvPr>
          <p:cNvSpPr txBox="1"/>
          <p:nvPr/>
        </p:nvSpPr>
        <p:spPr>
          <a:xfrm>
            <a:off x="0" y="6569369"/>
            <a:ext cx="2868734" cy="276999"/>
          </a:xfrm>
          <a:prstGeom prst="rect">
            <a:avLst/>
          </a:prstGeom>
          <a:noFill/>
        </p:spPr>
        <p:txBody>
          <a:bodyPr wrap="none" rtlCol="0">
            <a:spAutoFit/>
          </a:bodyPr>
          <a:lstStyle/>
          <a:p>
            <a:r>
              <a:rPr lang="de-DE" sz="1200" i="1" dirty="0" err="1"/>
              <a:t>Angew</a:t>
            </a:r>
            <a:r>
              <a:rPr lang="de-DE" sz="1200" i="1" dirty="0"/>
              <a:t>. Chem. Int. Ed. </a:t>
            </a:r>
            <a:r>
              <a:rPr lang="de-DE" sz="1200" b="1" dirty="0"/>
              <a:t>2016</a:t>
            </a:r>
            <a:r>
              <a:rPr lang="de-DE" sz="1200" i="1" dirty="0"/>
              <a:t>, 55, </a:t>
            </a:r>
            <a:r>
              <a:rPr lang="de-DE" sz="1200" dirty="0"/>
              <a:t>2107-2112</a:t>
            </a:r>
            <a:endParaRPr lang="it-IT" sz="1200" dirty="0"/>
          </a:p>
        </p:txBody>
      </p:sp>
      <p:graphicFrame>
        <p:nvGraphicFramePr>
          <p:cNvPr id="5" name="Oggetto 13">
            <a:extLst>
              <a:ext uri="{FF2B5EF4-FFF2-40B4-BE49-F238E27FC236}">
                <a16:creationId xmlns:a16="http://schemas.microsoft.com/office/drawing/2014/main" id="{1BFC4AD9-480F-DA05-D62F-C35EC036EDC1}"/>
              </a:ext>
            </a:extLst>
          </p:cNvPr>
          <p:cNvGraphicFramePr>
            <a:graphicFrameLocks noChangeAspect="1"/>
          </p:cNvGraphicFramePr>
          <p:nvPr>
            <p:extLst>
              <p:ext uri="{D42A27DB-BD31-4B8C-83A1-F6EECF244321}">
                <p14:modId xmlns:p14="http://schemas.microsoft.com/office/powerpoint/2010/main" val="2191095284"/>
              </p:ext>
            </p:extLst>
          </p:nvPr>
        </p:nvGraphicFramePr>
        <p:xfrm>
          <a:off x="1036929" y="1571300"/>
          <a:ext cx="7070142" cy="4313943"/>
        </p:xfrm>
        <a:graphic>
          <a:graphicData uri="http://schemas.openxmlformats.org/presentationml/2006/ole">
            <mc:AlternateContent xmlns:mc="http://schemas.openxmlformats.org/markup-compatibility/2006">
              <mc:Choice xmlns:v="urn:schemas-microsoft-com:vml" Requires="v">
                <p:oleObj name="CS ChemDraw Drawing" r:id="rId3" imgW="4303135" imgH="2628570" progId="ChemDraw.Document.6.0">
                  <p:embed/>
                </p:oleObj>
              </mc:Choice>
              <mc:Fallback>
                <p:oleObj name="CS ChemDraw Drawing" r:id="rId3" imgW="4303135" imgH="2628570" progId="ChemDraw.Document.6.0">
                  <p:embed/>
                  <p:pic>
                    <p:nvPicPr>
                      <p:cNvPr id="17" name="Oggetto 13">
                        <a:extLst>
                          <a:ext uri="{FF2B5EF4-FFF2-40B4-BE49-F238E27FC236}">
                            <a16:creationId xmlns:a16="http://schemas.microsoft.com/office/drawing/2014/main" id="{F4E10437-BD7E-479E-9D01-365185CB1852}"/>
                          </a:ext>
                        </a:extLst>
                      </p:cNvPr>
                      <p:cNvPicPr>
                        <a:picLocks noChangeAspect="1" noChangeArrowheads="1"/>
                      </p:cNvPicPr>
                      <p:nvPr/>
                    </p:nvPicPr>
                    <p:blipFill>
                      <a:blip r:embed="rId4"/>
                      <a:srcRect/>
                      <a:stretch>
                        <a:fillRect/>
                      </a:stretch>
                    </p:blipFill>
                    <p:spPr bwMode="auto">
                      <a:xfrm>
                        <a:off x="1036929" y="1571300"/>
                        <a:ext cx="7070142" cy="4313943"/>
                      </a:xfrm>
                      <a:prstGeom prst="rect">
                        <a:avLst/>
                      </a:prstGeom>
                      <a:noFill/>
                      <a:ln>
                        <a:noFill/>
                      </a:ln>
                    </p:spPr>
                  </p:pic>
                </p:oleObj>
              </mc:Fallback>
            </mc:AlternateContent>
          </a:graphicData>
        </a:graphic>
      </p:graphicFrame>
      <p:sp>
        <p:nvSpPr>
          <p:cNvPr id="4" name="Rectangle 2">
            <a:extLst>
              <a:ext uri="{FF2B5EF4-FFF2-40B4-BE49-F238E27FC236}">
                <a16:creationId xmlns:a16="http://schemas.microsoft.com/office/drawing/2014/main" id="{585F5B7B-5360-4AF2-994E-82449A9E695E}"/>
              </a:ext>
            </a:extLst>
          </p:cNvPr>
          <p:cNvSpPr>
            <a:spLocks noGrp="1" noChangeArrowheads="1"/>
          </p:cNvSpPr>
          <p:nvPr>
            <p:ph type="title"/>
          </p:nvPr>
        </p:nvSpPr>
        <p:spPr>
          <a:xfrm>
            <a:off x="141890" y="118551"/>
            <a:ext cx="9002110" cy="944563"/>
          </a:xfrm>
        </p:spPr>
        <p:txBody>
          <a:bodyPr/>
          <a:lstStyle/>
          <a:p>
            <a:pPr eaLnBrk="1" hangingPunct="1"/>
            <a:r>
              <a:rPr lang="it-IT" altLang="it-IT" b="0" dirty="0">
                <a:solidFill>
                  <a:schemeClr val="tx1"/>
                </a:solidFill>
              </a:rPr>
              <a:t>Esempio: Determinazione Numero Ammine su Nanoparticelle Mediante UV-Vis</a:t>
            </a:r>
          </a:p>
        </p:txBody>
      </p:sp>
      <p:sp>
        <p:nvSpPr>
          <p:cNvPr id="3" name="Rettangolo 1">
            <a:extLst>
              <a:ext uri="{FF2B5EF4-FFF2-40B4-BE49-F238E27FC236}">
                <a16:creationId xmlns:a16="http://schemas.microsoft.com/office/drawing/2014/main" id="{F018A0B3-A53C-668B-01F0-363360014A4A}"/>
              </a:ext>
            </a:extLst>
          </p:cNvPr>
          <p:cNvSpPr/>
          <p:nvPr/>
        </p:nvSpPr>
        <p:spPr>
          <a:xfrm>
            <a:off x="772511" y="1571299"/>
            <a:ext cx="7472856" cy="4466894"/>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06941596"/>
      </p:ext>
    </p:extLst>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spcBef>
                <a:spcPct val="0"/>
              </a:spcBef>
              <a:buFontTx/>
              <a:buNone/>
            </a:pPr>
            <a:fld id="{5E8F8A4D-7AE1-49BE-9BA3-AF598959D5D6}" type="slidenum">
              <a:rPr lang="it-IT" altLang="it-IT" sz="1400" smtClean="0">
                <a:latin typeface="Comic Sans MS" panose="030F0702030302020204" pitchFamily="66" charset="0"/>
              </a:rPr>
              <a:pPr>
                <a:spcBef>
                  <a:spcPct val="0"/>
                </a:spcBef>
                <a:buFontTx/>
                <a:buNone/>
              </a:pPr>
              <a:t>106</a:t>
            </a:fld>
            <a:endParaRPr lang="it-IT" altLang="it-IT" sz="1400">
              <a:latin typeface="Comic Sans MS" panose="030F0702030302020204" pitchFamily="66" charset="0"/>
            </a:endParaRPr>
          </a:p>
        </p:txBody>
      </p:sp>
      <p:sp>
        <p:nvSpPr>
          <p:cNvPr id="2" name="CasellaDiTesto 11">
            <a:extLst>
              <a:ext uri="{FF2B5EF4-FFF2-40B4-BE49-F238E27FC236}">
                <a16:creationId xmlns:a16="http://schemas.microsoft.com/office/drawing/2014/main" id="{68274117-9E9A-6A4A-5777-84B1029898C6}"/>
              </a:ext>
            </a:extLst>
          </p:cNvPr>
          <p:cNvSpPr txBox="1"/>
          <p:nvPr/>
        </p:nvSpPr>
        <p:spPr>
          <a:xfrm>
            <a:off x="0" y="6569369"/>
            <a:ext cx="2868734" cy="276999"/>
          </a:xfrm>
          <a:prstGeom prst="rect">
            <a:avLst/>
          </a:prstGeom>
          <a:noFill/>
        </p:spPr>
        <p:txBody>
          <a:bodyPr wrap="none" rtlCol="0">
            <a:spAutoFit/>
          </a:bodyPr>
          <a:lstStyle/>
          <a:p>
            <a:r>
              <a:rPr lang="de-DE" sz="1200" i="1" dirty="0" err="1"/>
              <a:t>Angew</a:t>
            </a:r>
            <a:r>
              <a:rPr lang="de-DE" sz="1200" i="1" dirty="0"/>
              <a:t>. Chem. Int. Ed. </a:t>
            </a:r>
            <a:r>
              <a:rPr lang="de-DE" sz="1200" b="1" dirty="0"/>
              <a:t>2016</a:t>
            </a:r>
            <a:r>
              <a:rPr lang="de-DE" sz="1200" i="1" dirty="0"/>
              <a:t>, 55, </a:t>
            </a:r>
            <a:r>
              <a:rPr lang="de-DE" sz="1200" dirty="0"/>
              <a:t>2107-2112</a:t>
            </a:r>
            <a:endParaRPr lang="it-IT" sz="1200" dirty="0"/>
          </a:p>
        </p:txBody>
      </p:sp>
      <p:pic>
        <p:nvPicPr>
          <p:cNvPr id="3" name="Immagine 3">
            <a:extLst>
              <a:ext uri="{FF2B5EF4-FFF2-40B4-BE49-F238E27FC236}">
                <a16:creationId xmlns:a16="http://schemas.microsoft.com/office/drawing/2014/main" id="{AF772722-65DE-2364-4EC7-C8FC9FD5057D}"/>
              </a:ext>
            </a:extLst>
          </p:cNvPr>
          <p:cNvPicPr>
            <a:picLocks noChangeAspect="1"/>
          </p:cNvPicPr>
          <p:nvPr/>
        </p:nvPicPr>
        <p:blipFill rotWithShape="1">
          <a:blip r:embed="rId3"/>
          <a:srcRect l="42727" r="3" b="16043"/>
          <a:stretch/>
        </p:blipFill>
        <p:spPr bwMode="auto">
          <a:xfrm>
            <a:off x="554228" y="3867155"/>
            <a:ext cx="3653882" cy="2702214"/>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4" name="CasellaDiTesto 12">
                <a:extLst>
                  <a:ext uri="{FF2B5EF4-FFF2-40B4-BE49-F238E27FC236}">
                    <a16:creationId xmlns:a16="http://schemas.microsoft.com/office/drawing/2014/main" id="{2FCDA335-9D18-A730-21B8-3BB95320321C}"/>
                  </a:ext>
                </a:extLst>
              </p:cNvPr>
              <p:cNvSpPr txBox="1"/>
              <p:nvPr/>
            </p:nvSpPr>
            <p:spPr>
              <a:xfrm>
                <a:off x="4495644" y="4221304"/>
                <a:ext cx="3200556" cy="764184"/>
              </a:xfrm>
              <a:prstGeom prst="rect">
                <a:avLst/>
              </a:prstGeom>
              <a:noFill/>
              <a:ln>
                <a:noFill/>
              </a:ln>
            </p:spPr>
            <p:txBody>
              <a:bodyPr wrap="none" rtlCol="0">
                <a:spAutoFit/>
              </a:bodyPr>
              <a:lstStyle/>
              <a:p>
                <a:r>
                  <a:rPr lang="en-GB" sz="2400" dirty="0"/>
                  <a:t>µmol/g = </a:t>
                </a:r>
                <a14:m>
                  <m:oMath xmlns:m="http://schemas.openxmlformats.org/officeDocument/2006/math">
                    <m:f>
                      <m:fPr>
                        <m:ctrlPr>
                          <a:rPr lang="en-GB" sz="2800" i="1" smtClean="0">
                            <a:latin typeface="Cambria Math" panose="02040503050406030204" pitchFamily="18" charset="0"/>
                          </a:rPr>
                        </m:ctrlPr>
                      </m:fPr>
                      <m:num>
                        <m:r>
                          <a:rPr lang="it-IT" sz="2800" b="0" i="1" smtClean="0">
                            <a:latin typeface="Cambria Math" panose="02040503050406030204" pitchFamily="18" charset="0"/>
                          </a:rPr>
                          <m:t>[</m:t>
                        </m:r>
                        <m:r>
                          <a:rPr lang="it-IT" sz="2800" b="0" i="1" smtClean="0">
                            <a:latin typeface="Cambria Math" panose="02040503050406030204" pitchFamily="18" charset="0"/>
                          </a:rPr>
                          <m:t>𝐴𝑏𝑠</m:t>
                        </m:r>
                        <m:r>
                          <a:rPr lang="it-IT" sz="2800" b="0" i="1" smtClean="0">
                            <a:latin typeface="Cambria Math" panose="02040503050406030204" pitchFamily="18" charset="0"/>
                          </a:rPr>
                          <m:t> ∗</m:t>
                        </m:r>
                        <m:r>
                          <a:rPr lang="it-IT" sz="2800" b="0" i="1" smtClean="0">
                            <a:latin typeface="Cambria Math" panose="02040503050406030204" pitchFamily="18" charset="0"/>
                          </a:rPr>
                          <m:t>𝑑𝑖𝑙</m:t>
                        </m:r>
                        <m:r>
                          <a:rPr lang="it-IT" sz="2800" b="0" i="1" smtClean="0">
                            <a:latin typeface="Cambria Math" panose="02040503050406030204" pitchFamily="18" charset="0"/>
                          </a:rPr>
                          <m:t> ∗</m:t>
                        </m:r>
                        <m:sSup>
                          <m:sSupPr>
                            <m:ctrlPr>
                              <a:rPr lang="it-IT" sz="2800" b="0" i="1" smtClean="0">
                                <a:latin typeface="Cambria Math" panose="02040503050406030204" pitchFamily="18" charset="0"/>
                              </a:rPr>
                            </m:ctrlPr>
                          </m:sSupPr>
                          <m:e>
                            <m:r>
                              <a:rPr lang="it-IT" sz="2800" b="0" i="1" smtClean="0">
                                <a:latin typeface="Cambria Math" panose="02040503050406030204" pitchFamily="18" charset="0"/>
                              </a:rPr>
                              <m:t>10</m:t>
                            </m:r>
                          </m:e>
                          <m:sup>
                            <m:r>
                              <a:rPr lang="it-IT" sz="2800" b="0" i="1" smtClean="0">
                                <a:latin typeface="Cambria Math" panose="02040503050406030204" pitchFamily="18" charset="0"/>
                              </a:rPr>
                              <m:t>6</m:t>
                            </m:r>
                          </m:sup>
                        </m:sSup>
                        <m:r>
                          <a:rPr lang="it-IT" sz="2800" b="0" i="1" smtClean="0">
                            <a:latin typeface="Cambria Math" panose="02040503050406030204" pitchFamily="18" charset="0"/>
                          </a:rPr>
                          <m:t>]</m:t>
                        </m:r>
                      </m:num>
                      <m:den>
                        <m:r>
                          <a:rPr lang="en-GB" sz="2800" i="1" smtClean="0">
                            <a:latin typeface="Cambria Math" panose="02040503050406030204" pitchFamily="18" charset="0"/>
                            <a:ea typeface="Cambria Math" panose="02040503050406030204" pitchFamily="18" charset="0"/>
                          </a:rPr>
                          <m:t>𝜀</m:t>
                        </m:r>
                        <m:r>
                          <a:rPr lang="it-IT" sz="2800" b="0" i="1" smtClean="0">
                            <a:latin typeface="Cambria Math" panose="02040503050406030204" pitchFamily="18" charset="0"/>
                            <a:ea typeface="Cambria Math" panose="02040503050406030204" pitchFamily="18" charset="0"/>
                          </a:rPr>
                          <m:t> ∗</m:t>
                        </m:r>
                        <m:r>
                          <a:rPr lang="it-IT" sz="2800" b="0" i="1" smtClean="0">
                            <a:latin typeface="Cambria Math" panose="02040503050406030204" pitchFamily="18" charset="0"/>
                            <a:ea typeface="Cambria Math" panose="02040503050406030204" pitchFamily="18" charset="0"/>
                          </a:rPr>
                          <m:t>𝑊</m:t>
                        </m:r>
                      </m:den>
                    </m:f>
                  </m:oMath>
                </a14:m>
                <a:endParaRPr lang="en-GB" dirty="0"/>
              </a:p>
            </p:txBody>
          </p:sp>
        </mc:Choice>
        <mc:Fallback xmlns="">
          <p:sp>
            <p:nvSpPr>
              <p:cNvPr id="4" name="CasellaDiTesto 12">
                <a:extLst>
                  <a:ext uri="{FF2B5EF4-FFF2-40B4-BE49-F238E27FC236}">
                    <a16:creationId xmlns:a16="http://schemas.microsoft.com/office/drawing/2014/main" id="{2FCDA335-9D18-A730-21B8-3BB95320321C}"/>
                  </a:ext>
                </a:extLst>
              </p:cNvPr>
              <p:cNvSpPr txBox="1">
                <a:spLocks noRot="1" noChangeAspect="1" noMove="1" noResize="1" noEditPoints="1" noAdjustHandles="1" noChangeArrowheads="1" noChangeShapeType="1" noTextEdit="1"/>
              </p:cNvSpPr>
              <p:nvPr/>
            </p:nvSpPr>
            <p:spPr>
              <a:xfrm>
                <a:off x="4495644" y="4221304"/>
                <a:ext cx="3200556" cy="764184"/>
              </a:xfrm>
              <a:prstGeom prst="rect">
                <a:avLst/>
              </a:prstGeom>
              <a:blipFill>
                <a:blip r:embed="rId4"/>
                <a:stretch>
                  <a:fillRect l="-2852" b="-2381"/>
                </a:stretch>
              </a:blipFill>
              <a:ln>
                <a:no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 name="CasellaDiTesto 13">
                <a:extLst>
                  <a:ext uri="{FF2B5EF4-FFF2-40B4-BE49-F238E27FC236}">
                    <a16:creationId xmlns:a16="http://schemas.microsoft.com/office/drawing/2014/main" id="{8E39A2CD-3BFF-9C3B-21AD-847FF0B906ED}"/>
                  </a:ext>
                </a:extLst>
              </p:cNvPr>
              <p:cNvSpPr txBox="1"/>
              <p:nvPr/>
            </p:nvSpPr>
            <p:spPr>
              <a:xfrm>
                <a:off x="4575993" y="5088423"/>
                <a:ext cx="4106813" cy="954107"/>
              </a:xfrm>
              <a:prstGeom prst="rect">
                <a:avLst/>
              </a:prstGeom>
              <a:noFill/>
            </p:spPr>
            <p:txBody>
              <a:bodyPr wrap="square" rtlCol="0">
                <a:spAutoFit/>
              </a:bodyPr>
              <a:lstStyle/>
              <a:p>
                <a:r>
                  <a:rPr lang="en-GB" sz="1400" i="1" dirty="0"/>
                  <a:t>Abs</a:t>
                </a:r>
                <a:r>
                  <a:rPr lang="en-GB" sz="1400" dirty="0"/>
                  <a:t>= Absorption at 570 </a:t>
                </a:r>
                <a:r>
                  <a:rPr lang="en-GB" sz="1400" i="1" dirty="0"/>
                  <a:t>nm</a:t>
                </a:r>
              </a:p>
              <a:p>
                <a:r>
                  <a:rPr lang="en-GB" sz="1400" i="1" dirty="0" err="1"/>
                  <a:t>dil</a:t>
                </a:r>
                <a:r>
                  <a:rPr lang="en-GB" sz="1400" dirty="0"/>
                  <a:t>= Dilution factor </a:t>
                </a:r>
              </a:p>
              <a:p>
                <a:r>
                  <a:rPr lang="en-GB" sz="1400" i="1" dirty="0"/>
                  <a:t>ε</a:t>
                </a:r>
                <a:r>
                  <a:rPr lang="en-GB" sz="1400" dirty="0"/>
                  <a:t> = </a:t>
                </a:r>
                <a:r>
                  <a:rPr lang="en-GB" sz="1400" dirty="0" err="1"/>
                  <a:t>Extintion</a:t>
                </a:r>
                <a:r>
                  <a:rPr lang="en-GB" sz="1400" dirty="0"/>
                  <a:t> Coefficient (15000 </a:t>
                </a:r>
                <a14:m>
                  <m:oMath xmlns:m="http://schemas.openxmlformats.org/officeDocument/2006/math">
                    <m:sSup>
                      <m:sSupPr>
                        <m:ctrlPr>
                          <a:rPr lang="en-GB" sz="1400" i="1" smtClean="0">
                            <a:latin typeface="Cambria Math" panose="02040503050406030204" pitchFamily="18" charset="0"/>
                          </a:rPr>
                        </m:ctrlPr>
                      </m:sSupPr>
                      <m:e>
                        <m:r>
                          <a:rPr lang="en-GB" sz="1400" b="0" i="1" smtClean="0">
                            <a:latin typeface="Cambria Math" panose="02040503050406030204" pitchFamily="18" charset="0"/>
                          </a:rPr>
                          <m:t>𝑀</m:t>
                        </m:r>
                      </m:e>
                      <m:sup>
                        <m:r>
                          <a:rPr lang="en-GB" sz="1400" b="0" i="1" smtClean="0">
                            <a:latin typeface="Cambria Math" panose="02040503050406030204" pitchFamily="18" charset="0"/>
                          </a:rPr>
                          <m:t>−1</m:t>
                        </m:r>
                      </m:sup>
                    </m:sSup>
                    <m:sSup>
                      <m:sSupPr>
                        <m:ctrlPr>
                          <a:rPr lang="en-GB" sz="1400" i="1" smtClean="0">
                            <a:latin typeface="Cambria Math" panose="02040503050406030204" pitchFamily="18" charset="0"/>
                          </a:rPr>
                        </m:ctrlPr>
                      </m:sSupPr>
                      <m:e>
                        <m:r>
                          <a:rPr lang="en-GB" sz="1400" b="0" i="1" smtClean="0">
                            <a:latin typeface="Cambria Math" panose="02040503050406030204" pitchFamily="18" charset="0"/>
                          </a:rPr>
                          <m:t>𝑐𝑚</m:t>
                        </m:r>
                      </m:e>
                      <m:sup>
                        <m:r>
                          <a:rPr lang="en-GB" sz="1400" b="0" i="1" smtClean="0">
                            <a:latin typeface="Cambria Math" panose="02040503050406030204" pitchFamily="18" charset="0"/>
                          </a:rPr>
                          <m:t>−1</m:t>
                        </m:r>
                      </m:sup>
                    </m:sSup>
                    <m:r>
                      <a:rPr lang="en-GB" sz="1400" b="0" i="1" smtClean="0">
                        <a:latin typeface="Cambria Math" panose="02040503050406030204" pitchFamily="18" charset="0"/>
                      </a:rPr>
                      <m:t>)</m:t>
                    </m:r>
                  </m:oMath>
                </a14:m>
                <a:endParaRPr lang="en-GB" sz="1400" b="0" dirty="0"/>
              </a:p>
              <a:p>
                <a:r>
                  <a:rPr lang="en-GB" sz="1400" i="1" dirty="0"/>
                  <a:t>W</a:t>
                </a:r>
                <a:r>
                  <a:rPr lang="en-GB" sz="1400" dirty="0"/>
                  <a:t>= weight of NCDs (</a:t>
                </a:r>
                <a:r>
                  <a:rPr lang="en-GB" sz="1400" i="1" dirty="0"/>
                  <a:t>mg</a:t>
                </a:r>
                <a:r>
                  <a:rPr lang="en-GB" sz="1400" dirty="0"/>
                  <a:t>)</a:t>
                </a:r>
              </a:p>
            </p:txBody>
          </p:sp>
        </mc:Choice>
        <mc:Fallback xmlns="">
          <p:sp>
            <p:nvSpPr>
              <p:cNvPr id="7" name="CasellaDiTesto 13">
                <a:extLst>
                  <a:ext uri="{FF2B5EF4-FFF2-40B4-BE49-F238E27FC236}">
                    <a16:creationId xmlns:a16="http://schemas.microsoft.com/office/drawing/2014/main" id="{8E39A2CD-3BFF-9C3B-21AD-847FF0B906ED}"/>
                  </a:ext>
                </a:extLst>
              </p:cNvPr>
              <p:cNvSpPr txBox="1">
                <a:spLocks noRot="1" noChangeAspect="1" noMove="1" noResize="1" noEditPoints="1" noAdjustHandles="1" noChangeArrowheads="1" noChangeShapeType="1" noTextEdit="1"/>
              </p:cNvSpPr>
              <p:nvPr/>
            </p:nvSpPr>
            <p:spPr>
              <a:xfrm>
                <a:off x="4575993" y="5088423"/>
                <a:ext cx="4106813" cy="954107"/>
              </a:xfrm>
              <a:prstGeom prst="rect">
                <a:avLst/>
              </a:prstGeom>
              <a:blipFill>
                <a:blip r:embed="rId5"/>
                <a:stretch>
                  <a:fillRect l="-446" t="-1282" b="-5769"/>
                </a:stretch>
              </a:blipFill>
            </p:spPr>
            <p:txBody>
              <a:bodyPr/>
              <a:lstStyle/>
              <a:p>
                <a:r>
                  <a:rPr lang="it-IT">
                    <a:noFill/>
                  </a:rPr>
                  <a:t> </a:t>
                </a:r>
              </a:p>
            </p:txBody>
          </p:sp>
        </mc:Fallback>
      </mc:AlternateContent>
      <p:graphicFrame>
        <p:nvGraphicFramePr>
          <p:cNvPr id="8" name="Oggetto 164">
            <a:extLst>
              <a:ext uri="{FF2B5EF4-FFF2-40B4-BE49-F238E27FC236}">
                <a16:creationId xmlns:a16="http://schemas.microsoft.com/office/drawing/2014/main" id="{ADD3A326-3C33-ACE9-7432-81A71E755D9D}"/>
              </a:ext>
            </a:extLst>
          </p:cNvPr>
          <p:cNvGraphicFramePr>
            <a:graphicFrameLocks noChangeAspect="1"/>
          </p:cNvGraphicFramePr>
          <p:nvPr>
            <p:extLst>
              <p:ext uri="{D42A27DB-BD31-4B8C-83A1-F6EECF244321}">
                <p14:modId xmlns:p14="http://schemas.microsoft.com/office/powerpoint/2010/main" val="1002556593"/>
              </p:ext>
            </p:extLst>
          </p:nvPr>
        </p:nvGraphicFramePr>
        <p:xfrm>
          <a:off x="1527643" y="1261645"/>
          <a:ext cx="6188071" cy="2253614"/>
        </p:xfrm>
        <a:graphic>
          <a:graphicData uri="http://schemas.openxmlformats.org/presentationml/2006/ole">
            <mc:AlternateContent xmlns:mc="http://schemas.openxmlformats.org/markup-compatibility/2006">
              <mc:Choice xmlns:v="urn:schemas-microsoft-com:vml" Requires="v">
                <p:oleObj name="CS ChemDraw Drawing" r:id="rId6" imgW="5888302" imgH="2141016" progId="ChemDraw.Document.6.0">
                  <p:embed/>
                </p:oleObj>
              </mc:Choice>
              <mc:Fallback>
                <p:oleObj name="CS ChemDraw Drawing" r:id="rId6" imgW="5888302" imgH="2141016" progId="ChemDraw.Document.6.0">
                  <p:embed/>
                  <p:pic>
                    <p:nvPicPr>
                      <p:cNvPr id="2" name="Oggetto 164">
                        <a:extLst>
                          <a:ext uri="{FF2B5EF4-FFF2-40B4-BE49-F238E27FC236}">
                            <a16:creationId xmlns:a16="http://schemas.microsoft.com/office/drawing/2014/main" id="{E8676034-8A7B-3256-79BD-69936560FCE0}"/>
                          </a:ext>
                        </a:extLst>
                      </p:cNvPr>
                      <p:cNvPicPr/>
                      <p:nvPr/>
                    </p:nvPicPr>
                    <p:blipFill>
                      <a:blip r:embed="rId7"/>
                      <a:stretch>
                        <a:fillRect/>
                      </a:stretch>
                    </p:blipFill>
                    <p:spPr>
                      <a:xfrm>
                        <a:off x="1527643" y="1261645"/>
                        <a:ext cx="6188071" cy="2253614"/>
                      </a:xfrm>
                      <a:prstGeom prst="rect">
                        <a:avLst/>
                      </a:prstGeom>
                    </p:spPr>
                  </p:pic>
                </p:oleObj>
              </mc:Fallback>
            </mc:AlternateContent>
          </a:graphicData>
        </a:graphic>
      </p:graphicFrame>
      <p:sp>
        <p:nvSpPr>
          <p:cNvPr id="6" name="Rectangle 2">
            <a:extLst>
              <a:ext uri="{FF2B5EF4-FFF2-40B4-BE49-F238E27FC236}">
                <a16:creationId xmlns:a16="http://schemas.microsoft.com/office/drawing/2014/main" id="{A78495B6-DC0D-B2C4-3A2F-EAD9C4C2C511}"/>
              </a:ext>
            </a:extLst>
          </p:cNvPr>
          <p:cNvSpPr>
            <a:spLocks noGrp="1" noChangeArrowheads="1"/>
          </p:cNvSpPr>
          <p:nvPr>
            <p:ph type="title"/>
          </p:nvPr>
        </p:nvSpPr>
        <p:spPr>
          <a:xfrm>
            <a:off x="141890" y="118551"/>
            <a:ext cx="9002110" cy="944563"/>
          </a:xfrm>
        </p:spPr>
        <p:txBody>
          <a:bodyPr/>
          <a:lstStyle/>
          <a:p>
            <a:pPr eaLnBrk="1" hangingPunct="1"/>
            <a:r>
              <a:rPr lang="it-IT" altLang="it-IT" b="0" dirty="0">
                <a:solidFill>
                  <a:schemeClr val="tx1"/>
                </a:solidFill>
              </a:rPr>
              <a:t>Esempio: Determinazione Numero Ammine su Nanoparticelle Mediante UV-Vis</a:t>
            </a:r>
          </a:p>
        </p:txBody>
      </p:sp>
      <p:sp>
        <p:nvSpPr>
          <p:cNvPr id="5" name="Rettangolo 1">
            <a:extLst>
              <a:ext uri="{FF2B5EF4-FFF2-40B4-BE49-F238E27FC236}">
                <a16:creationId xmlns:a16="http://schemas.microsoft.com/office/drawing/2014/main" id="{5ABA63C4-6E1C-55C8-476C-84C7B3DD76CC}"/>
              </a:ext>
            </a:extLst>
          </p:cNvPr>
          <p:cNvSpPr/>
          <p:nvPr/>
        </p:nvSpPr>
        <p:spPr>
          <a:xfrm>
            <a:off x="635683" y="3726498"/>
            <a:ext cx="3653883" cy="284287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05058073"/>
      </p:ext>
    </p:extLst>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Titolo 1">
            <a:extLst>
              <a:ext uri="{FF2B5EF4-FFF2-40B4-BE49-F238E27FC236}">
                <a16:creationId xmlns:a16="http://schemas.microsoft.com/office/drawing/2014/main" id="{EC6E844D-3BF3-D05F-205A-1BC6E0E884F1}"/>
              </a:ext>
            </a:extLst>
          </p:cNvPr>
          <p:cNvSpPr>
            <a:spLocks noGrp="1"/>
          </p:cNvSpPr>
          <p:nvPr>
            <p:ph type="title"/>
          </p:nvPr>
        </p:nvSpPr>
        <p:spPr>
          <a:xfrm>
            <a:off x="484142" y="3038488"/>
            <a:ext cx="8175716" cy="781023"/>
          </a:xfrm>
        </p:spPr>
        <p:txBody>
          <a:bodyPr>
            <a:normAutofit/>
          </a:bodyPr>
          <a:lstStyle/>
          <a:p>
            <a:pPr algn="ctr"/>
            <a:r>
              <a:rPr lang="it-IT" b="0" dirty="0">
                <a:solidFill>
                  <a:schemeClr val="tx1"/>
                </a:solidFill>
              </a:rPr>
              <a:t>Luminescenza</a:t>
            </a:r>
          </a:p>
        </p:txBody>
      </p:sp>
    </p:spTree>
    <p:extLst>
      <p:ext uri="{BB962C8B-B14F-4D97-AF65-F5344CB8AC3E}">
        <p14:creationId xmlns:p14="http://schemas.microsoft.com/office/powerpoint/2010/main" val="11609611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5" name="Rectangle 2"/>
          <p:cNvSpPr>
            <a:spLocks noGrp="1" noChangeArrowheads="1"/>
          </p:cNvSpPr>
          <p:nvPr>
            <p:ph type="title"/>
          </p:nvPr>
        </p:nvSpPr>
        <p:spPr>
          <a:xfrm>
            <a:off x="5003800" y="466899"/>
            <a:ext cx="3744913" cy="1628775"/>
          </a:xfrm>
        </p:spPr>
        <p:txBody>
          <a:bodyPr>
            <a:normAutofit/>
          </a:bodyPr>
          <a:lstStyle/>
          <a:p>
            <a:pPr eaLnBrk="1" hangingPunct="1"/>
            <a:r>
              <a:rPr lang="en-US" sz="3600" b="0" dirty="0" err="1">
                <a:solidFill>
                  <a:schemeClr val="tx1"/>
                </a:solidFill>
                <a:latin typeface="+mn-lt"/>
              </a:rPr>
              <a:t>Destino</a:t>
            </a:r>
            <a:r>
              <a:rPr lang="en-US" sz="3600" b="0" dirty="0">
                <a:solidFill>
                  <a:schemeClr val="tx1"/>
                </a:solidFill>
                <a:latin typeface="+mn-lt"/>
              </a:rPr>
              <a:t> </a:t>
            </a:r>
            <a:r>
              <a:rPr lang="en-US" sz="3600" b="0" dirty="0" err="1">
                <a:solidFill>
                  <a:schemeClr val="tx1"/>
                </a:solidFill>
                <a:latin typeface="+mn-lt"/>
              </a:rPr>
              <a:t>della</a:t>
            </a:r>
            <a:r>
              <a:rPr lang="en-US" sz="3600" b="0" dirty="0">
                <a:solidFill>
                  <a:schemeClr val="tx1"/>
                </a:solidFill>
                <a:latin typeface="+mn-lt"/>
              </a:rPr>
              <a:t> </a:t>
            </a:r>
            <a:br>
              <a:rPr lang="en-US" sz="3600" b="0" dirty="0">
                <a:solidFill>
                  <a:schemeClr val="tx1"/>
                </a:solidFill>
                <a:latin typeface="+mn-lt"/>
              </a:rPr>
            </a:br>
            <a:r>
              <a:rPr lang="en-US" sz="3600" b="0" dirty="0">
                <a:solidFill>
                  <a:schemeClr val="tx1"/>
                </a:solidFill>
                <a:latin typeface="+mn-lt"/>
              </a:rPr>
              <a:t>Specie </a:t>
            </a:r>
            <a:r>
              <a:rPr lang="en-US" sz="3600" b="0" dirty="0" err="1">
                <a:solidFill>
                  <a:schemeClr val="tx1"/>
                </a:solidFill>
                <a:latin typeface="+mn-lt"/>
              </a:rPr>
              <a:t>Eccitata</a:t>
            </a:r>
            <a:endParaRPr lang="en-US" sz="3600" b="0" dirty="0">
              <a:solidFill>
                <a:schemeClr val="tx1"/>
              </a:solidFill>
              <a:latin typeface="+mn-lt"/>
            </a:endParaRPr>
          </a:p>
        </p:txBody>
      </p:sp>
      <p:sp>
        <p:nvSpPr>
          <p:cNvPr id="289796" name="Text Box 4"/>
          <p:cNvSpPr txBox="1">
            <a:spLocks noChangeArrowheads="1"/>
          </p:cNvSpPr>
          <p:nvPr/>
        </p:nvSpPr>
        <p:spPr bwMode="auto">
          <a:xfrm>
            <a:off x="1844675" y="506586"/>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spcBef>
                <a:spcPct val="50000"/>
              </a:spcBef>
            </a:pPr>
            <a:r>
              <a:rPr lang="en-US" sz="2400" dirty="0">
                <a:latin typeface="+mn-lt"/>
              </a:rPr>
              <a:t>“</a:t>
            </a:r>
            <a:r>
              <a:rPr lang="en-US" sz="2400" dirty="0" err="1">
                <a:latin typeface="+mn-lt"/>
              </a:rPr>
              <a:t>Composto</a:t>
            </a:r>
            <a:r>
              <a:rPr lang="en-US" sz="2400" dirty="0">
                <a:latin typeface="+mn-lt"/>
              </a:rPr>
              <a:t>”</a:t>
            </a:r>
          </a:p>
        </p:txBody>
      </p:sp>
      <p:sp>
        <p:nvSpPr>
          <p:cNvPr id="289808" name="Text Box 6"/>
          <p:cNvSpPr txBox="1">
            <a:spLocks noChangeArrowheads="1"/>
          </p:cNvSpPr>
          <p:nvPr/>
        </p:nvSpPr>
        <p:spPr bwMode="auto">
          <a:xfrm>
            <a:off x="2771800" y="1017761"/>
            <a:ext cx="5349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spcBef>
                <a:spcPct val="50000"/>
              </a:spcBef>
            </a:pPr>
            <a:r>
              <a:rPr lang="en-US" dirty="0">
                <a:latin typeface="+mn-lt"/>
              </a:rPr>
              <a:t>h</a:t>
            </a:r>
            <a:r>
              <a:rPr lang="el-GR" dirty="0">
                <a:latin typeface="+mn-lt"/>
                <a:ea typeface="Arial Unicode MS" pitchFamily="34" charset="-128"/>
                <a:cs typeface="Arial Unicode MS" pitchFamily="34" charset="-128"/>
                <a:sym typeface="Symbol" pitchFamily="18" charset="2"/>
              </a:rPr>
              <a:t>ν</a:t>
            </a:r>
            <a:endParaRPr lang="el-GR" dirty="0">
              <a:latin typeface="+mn-lt"/>
              <a:ea typeface="Arial Unicode MS" pitchFamily="34" charset="-128"/>
              <a:cs typeface="Arial Unicode MS" pitchFamily="34" charset="-128"/>
            </a:endParaRPr>
          </a:p>
        </p:txBody>
      </p:sp>
      <p:sp>
        <p:nvSpPr>
          <p:cNvPr id="289798" name="Text Box 8"/>
          <p:cNvSpPr txBox="1">
            <a:spLocks noChangeArrowheads="1"/>
          </p:cNvSpPr>
          <p:nvPr/>
        </p:nvSpPr>
        <p:spPr bwMode="auto">
          <a:xfrm>
            <a:off x="2374900" y="1568624"/>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r>
              <a:rPr lang="en-US" sz="2400" dirty="0">
                <a:latin typeface="+mn-lt"/>
              </a:rPr>
              <a:t>“C</a:t>
            </a:r>
            <a:r>
              <a:rPr lang="en-US" sz="2400" dirty="0">
                <a:solidFill>
                  <a:srgbClr val="FF0000"/>
                </a:solidFill>
                <a:latin typeface="+mn-lt"/>
              </a:rPr>
              <a:t>*</a:t>
            </a:r>
            <a:r>
              <a:rPr lang="en-US" sz="2400" dirty="0">
                <a:latin typeface="+mn-lt"/>
              </a:rPr>
              <a:t>”</a:t>
            </a:r>
          </a:p>
        </p:txBody>
      </p:sp>
      <p:sp>
        <p:nvSpPr>
          <p:cNvPr id="289799" name="Line 9"/>
          <p:cNvSpPr>
            <a:spLocks noChangeShapeType="1"/>
          </p:cNvSpPr>
          <p:nvPr/>
        </p:nvSpPr>
        <p:spPr bwMode="auto">
          <a:xfrm>
            <a:off x="2984500" y="1995661"/>
            <a:ext cx="6858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9800" name="Text Box 10"/>
          <p:cNvSpPr txBox="1">
            <a:spLocks noChangeArrowheads="1"/>
          </p:cNvSpPr>
          <p:nvPr/>
        </p:nvSpPr>
        <p:spPr bwMode="auto">
          <a:xfrm>
            <a:off x="395288" y="2254424"/>
            <a:ext cx="3097212" cy="333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5738" indent="-185738"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spcBef>
                <a:spcPct val="20000"/>
              </a:spcBef>
            </a:pPr>
            <a:r>
              <a:rPr lang="en-US" sz="2000" dirty="0" err="1">
                <a:solidFill>
                  <a:srgbClr val="FF3300"/>
                </a:solidFill>
                <a:latin typeface="+mn-lt"/>
              </a:rPr>
              <a:t>Processi</a:t>
            </a:r>
            <a:r>
              <a:rPr lang="en-US" sz="2000" dirty="0">
                <a:solidFill>
                  <a:srgbClr val="FF3300"/>
                </a:solidFill>
                <a:latin typeface="+mn-lt"/>
              </a:rPr>
              <a:t> </a:t>
            </a:r>
            <a:r>
              <a:rPr lang="en-US" sz="2000" dirty="0" err="1">
                <a:solidFill>
                  <a:srgbClr val="FF3300"/>
                </a:solidFill>
                <a:latin typeface="+mn-lt"/>
              </a:rPr>
              <a:t>Fisici</a:t>
            </a:r>
            <a:r>
              <a:rPr lang="en-US" sz="2000" dirty="0">
                <a:solidFill>
                  <a:srgbClr val="FF3300"/>
                </a:solidFill>
                <a:latin typeface="+mn-lt"/>
              </a:rPr>
              <a:t>:</a:t>
            </a:r>
            <a:endParaRPr lang="en-US" sz="2000" dirty="0">
              <a:latin typeface="+mn-lt"/>
            </a:endParaRPr>
          </a:p>
          <a:p>
            <a:pPr>
              <a:spcBef>
                <a:spcPct val="20000"/>
              </a:spcBef>
              <a:buFontTx/>
              <a:buChar char="•"/>
            </a:pPr>
            <a:r>
              <a:rPr lang="en-US" dirty="0" err="1">
                <a:latin typeface="+mn-lt"/>
              </a:rPr>
              <a:t>perdita</a:t>
            </a:r>
            <a:r>
              <a:rPr lang="en-US" dirty="0">
                <a:latin typeface="+mn-lt"/>
              </a:rPr>
              <a:t> di </a:t>
            </a:r>
            <a:r>
              <a:rPr lang="en-US" dirty="0" err="1">
                <a:latin typeface="+mn-lt"/>
              </a:rPr>
              <a:t>energia</a:t>
            </a:r>
            <a:r>
              <a:rPr lang="en-US" dirty="0">
                <a:latin typeface="+mn-lt"/>
              </a:rPr>
              <a:t> </a:t>
            </a:r>
            <a:r>
              <a:rPr lang="en-US" dirty="0" err="1">
                <a:latin typeface="+mn-lt"/>
              </a:rPr>
              <a:t>vibrazionale</a:t>
            </a:r>
            <a:r>
              <a:rPr lang="en-US" dirty="0">
                <a:latin typeface="+mn-lt"/>
              </a:rPr>
              <a:t> (</a:t>
            </a:r>
            <a:r>
              <a:rPr lang="en-US" dirty="0" err="1">
                <a:latin typeface="+mn-lt"/>
              </a:rPr>
              <a:t>trasferimento</a:t>
            </a:r>
            <a:r>
              <a:rPr lang="en-US" dirty="0">
                <a:latin typeface="+mn-lt"/>
              </a:rPr>
              <a:t> di </a:t>
            </a:r>
            <a:r>
              <a:rPr lang="en-US" dirty="0" err="1">
                <a:latin typeface="+mn-lt"/>
              </a:rPr>
              <a:t>calore</a:t>
            </a:r>
            <a:r>
              <a:rPr lang="en-US" dirty="0">
                <a:latin typeface="+mn-lt"/>
              </a:rPr>
              <a:t>)</a:t>
            </a:r>
          </a:p>
          <a:p>
            <a:pPr>
              <a:spcBef>
                <a:spcPct val="20000"/>
              </a:spcBef>
              <a:buFontTx/>
              <a:buChar char="•"/>
            </a:pPr>
            <a:r>
              <a:rPr lang="en-US" dirty="0" err="1">
                <a:latin typeface="+mn-lt"/>
              </a:rPr>
              <a:t>perdita</a:t>
            </a:r>
            <a:r>
              <a:rPr lang="en-US" dirty="0">
                <a:latin typeface="+mn-lt"/>
              </a:rPr>
              <a:t> di </a:t>
            </a:r>
            <a:r>
              <a:rPr lang="en-US" dirty="0" err="1">
                <a:latin typeface="+mn-lt"/>
              </a:rPr>
              <a:t>energia</a:t>
            </a:r>
            <a:r>
              <a:rPr lang="en-US" dirty="0">
                <a:latin typeface="+mn-lt"/>
              </a:rPr>
              <a:t> per </a:t>
            </a:r>
            <a:r>
              <a:rPr lang="en-US" dirty="0" err="1">
                <a:latin typeface="+mn-lt"/>
              </a:rPr>
              <a:t>emissione</a:t>
            </a:r>
            <a:r>
              <a:rPr lang="en-US" dirty="0">
                <a:latin typeface="+mn-lt"/>
              </a:rPr>
              <a:t> di </a:t>
            </a:r>
            <a:r>
              <a:rPr lang="en-US" dirty="0" err="1">
                <a:latin typeface="+mn-lt"/>
              </a:rPr>
              <a:t>luce</a:t>
            </a:r>
            <a:r>
              <a:rPr lang="en-US" dirty="0">
                <a:latin typeface="+mn-lt"/>
              </a:rPr>
              <a:t> (</a:t>
            </a:r>
            <a:r>
              <a:rPr lang="en-US" b="1" dirty="0" err="1">
                <a:latin typeface="+mn-lt"/>
              </a:rPr>
              <a:t>luminescenza</a:t>
            </a:r>
            <a:r>
              <a:rPr lang="en-US" dirty="0">
                <a:latin typeface="+mn-lt"/>
              </a:rPr>
              <a:t>)</a:t>
            </a:r>
          </a:p>
          <a:p>
            <a:pPr>
              <a:spcBef>
                <a:spcPct val="20000"/>
              </a:spcBef>
              <a:buFontTx/>
              <a:buChar char="•"/>
            </a:pPr>
            <a:r>
              <a:rPr lang="en-US" i="1" dirty="0" err="1">
                <a:latin typeface="+mn-lt"/>
              </a:rPr>
              <a:t>trasferimento</a:t>
            </a:r>
            <a:r>
              <a:rPr lang="en-US" i="1" dirty="0">
                <a:latin typeface="+mn-lt"/>
              </a:rPr>
              <a:t> di </a:t>
            </a:r>
            <a:r>
              <a:rPr lang="en-US" i="1" dirty="0" err="1">
                <a:latin typeface="+mn-lt"/>
              </a:rPr>
              <a:t>energia</a:t>
            </a:r>
            <a:r>
              <a:rPr lang="en-US" i="1" dirty="0">
                <a:latin typeface="+mn-lt"/>
              </a:rPr>
              <a:t> con </a:t>
            </a:r>
            <a:r>
              <a:rPr lang="en-US" i="1" dirty="0" err="1">
                <a:latin typeface="+mn-lt"/>
              </a:rPr>
              <a:t>promozione</a:t>
            </a:r>
            <a:r>
              <a:rPr lang="en-US" i="1" dirty="0">
                <a:latin typeface="+mn-lt"/>
              </a:rPr>
              <a:t> di un </a:t>
            </a:r>
            <a:r>
              <a:rPr lang="en-US" i="1" dirty="0" err="1">
                <a:latin typeface="+mn-lt"/>
              </a:rPr>
              <a:t>elettrone</a:t>
            </a:r>
            <a:r>
              <a:rPr lang="en-US" i="1" dirty="0">
                <a:latin typeface="+mn-lt"/>
              </a:rPr>
              <a:t> a </a:t>
            </a:r>
            <a:r>
              <a:rPr lang="en-US" i="1" dirty="0" err="1">
                <a:latin typeface="+mn-lt"/>
              </a:rPr>
              <a:t>un’altra</a:t>
            </a:r>
            <a:r>
              <a:rPr lang="en-US" i="1" dirty="0">
                <a:latin typeface="+mn-lt"/>
              </a:rPr>
              <a:t> specie (</a:t>
            </a:r>
            <a:r>
              <a:rPr lang="en-US" i="1" dirty="0" err="1">
                <a:latin typeface="+mn-lt"/>
              </a:rPr>
              <a:t>fotosensibilizzazione</a:t>
            </a:r>
            <a:r>
              <a:rPr lang="en-US" i="1" dirty="0">
                <a:latin typeface="+mn-lt"/>
              </a:rPr>
              <a:t>)</a:t>
            </a:r>
          </a:p>
        </p:txBody>
      </p:sp>
      <p:sp>
        <p:nvSpPr>
          <p:cNvPr id="289801" name="Line 11"/>
          <p:cNvSpPr>
            <a:spLocks noChangeShapeType="1"/>
          </p:cNvSpPr>
          <p:nvPr/>
        </p:nvSpPr>
        <p:spPr bwMode="auto">
          <a:xfrm>
            <a:off x="1906588" y="5678065"/>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9802" name="Text Box 12"/>
          <p:cNvSpPr txBox="1">
            <a:spLocks noChangeArrowheads="1"/>
          </p:cNvSpPr>
          <p:nvPr/>
        </p:nvSpPr>
        <p:spPr bwMode="auto">
          <a:xfrm>
            <a:off x="1612900" y="5995616"/>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spcBef>
                <a:spcPct val="50000"/>
              </a:spcBef>
            </a:pPr>
            <a:r>
              <a:rPr lang="en-US" sz="2400" dirty="0">
                <a:latin typeface="+mn-lt"/>
              </a:rPr>
              <a:t>“C”</a:t>
            </a:r>
          </a:p>
        </p:txBody>
      </p:sp>
      <p:sp>
        <p:nvSpPr>
          <p:cNvPr id="289803" name="Line 13"/>
          <p:cNvSpPr>
            <a:spLocks noChangeShapeType="1"/>
          </p:cNvSpPr>
          <p:nvPr/>
        </p:nvSpPr>
        <p:spPr bwMode="auto">
          <a:xfrm flipH="1">
            <a:off x="1803400" y="1995661"/>
            <a:ext cx="6858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9804" name="Text Box 14"/>
          <p:cNvSpPr txBox="1">
            <a:spLocks noChangeArrowheads="1"/>
          </p:cNvSpPr>
          <p:nvPr/>
        </p:nvSpPr>
        <p:spPr bwMode="auto">
          <a:xfrm>
            <a:off x="3635375" y="2243311"/>
            <a:ext cx="2592388" cy="350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5738" indent="-185738"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spcBef>
                <a:spcPct val="20000"/>
              </a:spcBef>
            </a:pPr>
            <a:r>
              <a:rPr lang="en-US" sz="2000" dirty="0" err="1">
                <a:solidFill>
                  <a:srgbClr val="FF3300"/>
                </a:solidFill>
                <a:latin typeface="+mn-lt"/>
              </a:rPr>
              <a:t>Reazioni</a:t>
            </a:r>
            <a:r>
              <a:rPr lang="en-US" sz="2000" dirty="0">
                <a:solidFill>
                  <a:srgbClr val="FF3300"/>
                </a:solidFill>
                <a:latin typeface="+mn-lt"/>
              </a:rPr>
              <a:t> </a:t>
            </a:r>
            <a:r>
              <a:rPr lang="en-US" sz="2000" dirty="0" err="1">
                <a:solidFill>
                  <a:srgbClr val="FF3300"/>
                </a:solidFill>
                <a:latin typeface="+mn-lt"/>
              </a:rPr>
              <a:t>Chimiche</a:t>
            </a:r>
            <a:r>
              <a:rPr lang="en-US" sz="2000" dirty="0">
                <a:solidFill>
                  <a:schemeClr val="tx2"/>
                </a:solidFill>
                <a:latin typeface="+mn-lt"/>
              </a:rPr>
              <a:t>:</a:t>
            </a:r>
          </a:p>
          <a:p>
            <a:pPr>
              <a:spcBef>
                <a:spcPct val="20000"/>
              </a:spcBef>
              <a:buFontTx/>
              <a:buChar char="•"/>
            </a:pPr>
            <a:r>
              <a:rPr lang="en-US" dirty="0" err="1">
                <a:latin typeface="+mn-lt"/>
              </a:rPr>
              <a:t>frammentazione</a:t>
            </a:r>
            <a:endParaRPr lang="en-US" dirty="0">
              <a:latin typeface="+mn-lt"/>
            </a:endParaRPr>
          </a:p>
          <a:p>
            <a:pPr>
              <a:spcBef>
                <a:spcPct val="20000"/>
              </a:spcBef>
              <a:buFontTx/>
              <a:buChar char="•"/>
            </a:pPr>
            <a:r>
              <a:rPr lang="en-US" dirty="0" err="1">
                <a:latin typeface="+mn-lt"/>
              </a:rPr>
              <a:t>riarrangiamento</a:t>
            </a:r>
            <a:r>
              <a:rPr lang="en-US" dirty="0">
                <a:latin typeface="+mn-lt"/>
              </a:rPr>
              <a:t> </a:t>
            </a:r>
            <a:r>
              <a:rPr lang="en-US" dirty="0" err="1">
                <a:latin typeface="+mn-lt"/>
              </a:rPr>
              <a:t>intramolecolare</a:t>
            </a:r>
            <a:endParaRPr lang="en-US" dirty="0">
              <a:latin typeface="+mn-lt"/>
            </a:endParaRPr>
          </a:p>
          <a:p>
            <a:pPr>
              <a:spcBef>
                <a:spcPct val="20000"/>
              </a:spcBef>
              <a:buFontTx/>
              <a:buChar char="•"/>
            </a:pPr>
            <a:r>
              <a:rPr lang="en-US" dirty="0" err="1">
                <a:latin typeface="+mn-lt"/>
              </a:rPr>
              <a:t>isomerizzazione</a:t>
            </a:r>
            <a:endParaRPr lang="en-US" dirty="0">
              <a:latin typeface="+mn-lt"/>
            </a:endParaRPr>
          </a:p>
          <a:p>
            <a:pPr>
              <a:spcBef>
                <a:spcPct val="20000"/>
              </a:spcBef>
              <a:buFontTx/>
              <a:buChar char="•"/>
            </a:pPr>
            <a:r>
              <a:rPr lang="en-US" dirty="0" err="1">
                <a:latin typeface="+mn-lt"/>
              </a:rPr>
              <a:t>estrazione</a:t>
            </a:r>
            <a:r>
              <a:rPr lang="en-US" dirty="0">
                <a:latin typeface="+mn-lt"/>
              </a:rPr>
              <a:t> di H </a:t>
            </a:r>
            <a:r>
              <a:rPr lang="en-US" dirty="0" err="1">
                <a:latin typeface="+mn-lt"/>
              </a:rPr>
              <a:t>atomico</a:t>
            </a:r>
            <a:endParaRPr lang="en-US" dirty="0">
              <a:latin typeface="+mn-lt"/>
            </a:endParaRPr>
          </a:p>
          <a:p>
            <a:pPr>
              <a:spcBef>
                <a:spcPct val="20000"/>
              </a:spcBef>
              <a:buFontTx/>
              <a:buChar char="•"/>
            </a:pPr>
            <a:r>
              <a:rPr lang="en-US" dirty="0" err="1">
                <a:latin typeface="+mn-lt"/>
              </a:rPr>
              <a:t>dimerizzazione</a:t>
            </a:r>
            <a:endParaRPr lang="en-US" dirty="0">
              <a:latin typeface="+mn-lt"/>
            </a:endParaRPr>
          </a:p>
          <a:p>
            <a:pPr>
              <a:spcBef>
                <a:spcPct val="20000"/>
              </a:spcBef>
              <a:buFontTx/>
              <a:buChar char="•"/>
            </a:pPr>
            <a:r>
              <a:rPr lang="en-US" dirty="0" err="1">
                <a:latin typeface="+mn-lt"/>
              </a:rPr>
              <a:t>trasferimento</a:t>
            </a:r>
            <a:r>
              <a:rPr lang="en-US" dirty="0">
                <a:latin typeface="+mn-lt"/>
              </a:rPr>
              <a:t> </a:t>
            </a:r>
            <a:r>
              <a:rPr lang="en-US" dirty="0" err="1">
                <a:latin typeface="+mn-lt"/>
              </a:rPr>
              <a:t>elettronico</a:t>
            </a:r>
            <a:r>
              <a:rPr lang="en-US" dirty="0">
                <a:latin typeface="+mn-lt"/>
              </a:rPr>
              <a:t> </a:t>
            </a:r>
            <a:r>
              <a:rPr lang="en-US" i="1" dirty="0">
                <a:latin typeface="+mn-lt"/>
              </a:rPr>
              <a:t>dal</a:t>
            </a:r>
            <a:r>
              <a:rPr lang="en-US" dirty="0">
                <a:latin typeface="+mn-lt"/>
              </a:rPr>
              <a:t> o </a:t>
            </a:r>
            <a:r>
              <a:rPr lang="en-US" i="1" dirty="0">
                <a:latin typeface="+mn-lt"/>
              </a:rPr>
              <a:t>al</a:t>
            </a:r>
            <a:r>
              <a:rPr lang="en-US" dirty="0">
                <a:latin typeface="+mn-lt"/>
              </a:rPr>
              <a:t> </a:t>
            </a:r>
            <a:r>
              <a:rPr lang="en-US" dirty="0" err="1">
                <a:latin typeface="+mn-lt"/>
              </a:rPr>
              <a:t>composto</a:t>
            </a:r>
            <a:r>
              <a:rPr lang="en-US" dirty="0">
                <a:latin typeface="+mn-lt"/>
              </a:rPr>
              <a:t> </a:t>
            </a:r>
            <a:r>
              <a:rPr lang="en-US" dirty="0" err="1">
                <a:latin typeface="+mn-lt"/>
              </a:rPr>
              <a:t>chimico</a:t>
            </a:r>
            <a:endParaRPr lang="en-US" dirty="0">
              <a:latin typeface="+mn-lt"/>
            </a:endParaRPr>
          </a:p>
        </p:txBody>
      </p:sp>
      <p:sp>
        <p:nvSpPr>
          <p:cNvPr id="289805" name="Line 15"/>
          <p:cNvSpPr>
            <a:spLocks noChangeShapeType="1"/>
          </p:cNvSpPr>
          <p:nvPr/>
        </p:nvSpPr>
        <p:spPr bwMode="auto">
          <a:xfrm>
            <a:off x="4884237" y="5884354"/>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9806" name="Text Box 16"/>
          <p:cNvSpPr txBox="1">
            <a:spLocks noChangeArrowheads="1"/>
          </p:cNvSpPr>
          <p:nvPr/>
        </p:nvSpPr>
        <p:spPr bwMode="auto">
          <a:xfrm>
            <a:off x="3825875" y="6132090"/>
            <a:ext cx="22320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r>
              <a:rPr lang="en-US" sz="2000" dirty="0" err="1">
                <a:latin typeface="+mn-lt"/>
              </a:rPr>
              <a:t>Prodotti</a:t>
            </a:r>
            <a:r>
              <a:rPr lang="en-US" sz="2000" dirty="0">
                <a:latin typeface="+mn-lt"/>
              </a:rPr>
              <a:t> </a:t>
            </a:r>
            <a:r>
              <a:rPr lang="en-US" sz="2000" dirty="0" err="1">
                <a:latin typeface="+mn-lt"/>
              </a:rPr>
              <a:t>diversi</a:t>
            </a:r>
            <a:r>
              <a:rPr lang="en-US" sz="2000" dirty="0">
                <a:latin typeface="+mn-lt"/>
              </a:rPr>
              <a:t> da “C”</a:t>
            </a:r>
          </a:p>
        </p:txBody>
      </p:sp>
      <p:sp>
        <p:nvSpPr>
          <p:cNvPr id="1148945" name="Text Box 17"/>
          <p:cNvSpPr txBox="1">
            <a:spLocks noChangeArrowheads="1"/>
          </p:cNvSpPr>
          <p:nvPr/>
        </p:nvSpPr>
        <p:spPr bwMode="auto">
          <a:xfrm>
            <a:off x="6515100" y="2249661"/>
            <a:ext cx="2378075"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spcBef>
                <a:spcPct val="50000"/>
              </a:spcBef>
            </a:pPr>
            <a:r>
              <a:rPr lang="en-US" sz="2000" dirty="0" err="1">
                <a:solidFill>
                  <a:srgbClr val="3E00EC"/>
                </a:solidFill>
                <a:latin typeface="+mn-lt"/>
              </a:rPr>
              <a:t>Resa</a:t>
            </a:r>
            <a:r>
              <a:rPr lang="en-US" sz="2000" dirty="0">
                <a:solidFill>
                  <a:srgbClr val="3E00EC"/>
                </a:solidFill>
                <a:latin typeface="+mn-lt"/>
              </a:rPr>
              <a:t> </a:t>
            </a:r>
            <a:r>
              <a:rPr lang="en-US" sz="2000" dirty="0" err="1">
                <a:solidFill>
                  <a:srgbClr val="3E00EC"/>
                </a:solidFill>
                <a:latin typeface="+mn-lt"/>
              </a:rPr>
              <a:t>quantica</a:t>
            </a:r>
            <a:r>
              <a:rPr lang="en-US" sz="2000" dirty="0">
                <a:solidFill>
                  <a:srgbClr val="3E00EC"/>
                </a:solidFill>
                <a:latin typeface="+mn-lt"/>
              </a:rPr>
              <a:t>: </a:t>
            </a:r>
            <a:r>
              <a:rPr lang="en-US" sz="2000" dirty="0">
                <a:solidFill>
                  <a:srgbClr val="3E00EC"/>
                </a:solidFill>
                <a:latin typeface="+mn-lt"/>
                <a:sym typeface="Symbol" pitchFamily="18" charset="2"/>
              </a:rPr>
              <a:t></a:t>
            </a:r>
            <a:r>
              <a:rPr lang="en-US" sz="2000" baseline="-25000" dirty="0">
                <a:solidFill>
                  <a:srgbClr val="3E00EC"/>
                </a:solidFill>
                <a:latin typeface="+mn-lt"/>
                <a:sym typeface="Symbol" pitchFamily="18" charset="2"/>
              </a:rPr>
              <a:t>r(</a:t>
            </a:r>
            <a:r>
              <a:rPr lang="el-GR" sz="2000" baseline="-25000" dirty="0">
                <a:solidFill>
                  <a:srgbClr val="3E00EC"/>
                </a:solidFill>
                <a:latin typeface="+mn-lt"/>
                <a:ea typeface="Arial Unicode MS" pitchFamily="34" charset="-128"/>
                <a:cs typeface="Arial Unicode MS" pitchFamily="34" charset="-128"/>
                <a:sym typeface="Symbol" pitchFamily="18" charset="2"/>
              </a:rPr>
              <a:t>λ</a:t>
            </a:r>
            <a:r>
              <a:rPr lang="en-US" sz="2000" baseline="-25000" dirty="0">
                <a:solidFill>
                  <a:srgbClr val="3E00EC"/>
                </a:solidFill>
                <a:latin typeface="+mn-lt"/>
                <a:sym typeface="Symbol" pitchFamily="18" charset="2"/>
              </a:rPr>
              <a:t>)</a:t>
            </a:r>
            <a:r>
              <a:rPr lang="en-US" baseline="-25000" dirty="0">
                <a:solidFill>
                  <a:srgbClr val="3E00EC"/>
                </a:solidFill>
                <a:latin typeface="+mn-lt"/>
                <a:sym typeface="Symbol" pitchFamily="18" charset="2"/>
              </a:rPr>
              <a:t> </a:t>
            </a:r>
          </a:p>
          <a:p>
            <a:pPr>
              <a:spcBef>
                <a:spcPct val="50000"/>
              </a:spcBef>
            </a:pPr>
            <a:r>
              <a:rPr lang="it-IT" i="1" dirty="0">
                <a:latin typeface="+mn-lt"/>
              </a:rPr>
              <a:t>frazione della specie passata allo stato eccitato che subisce una trasformazione</a:t>
            </a:r>
            <a:endParaRPr lang="en-US" i="1" dirty="0">
              <a:solidFill>
                <a:srgbClr val="3E00EC"/>
              </a:solidFill>
              <a:latin typeface="+mn-lt"/>
              <a:sym typeface="Symbol" pitchFamily="18" charset="2"/>
            </a:endParaRPr>
          </a:p>
          <a:p>
            <a:pPr>
              <a:spcBef>
                <a:spcPct val="50000"/>
              </a:spcBef>
            </a:pPr>
            <a:r>
              <a:rPr lang="en-US" dirty="0" err="1">
                <a:latin typeface="+mn-lt"/>
                <a:sym typeface="Symbol" pitchFamily="18" charset="2"/>
              </a:rPr>
              <a:t>dipende</a:t>
            </a:r>
            <a:r>
              <a:rPr lang="en-US" dirty="0">
                <a:latin typeface="+mn-lt"/>
                <a:sym typeface="Symbol" pitchFamily="18" charset="2"/>
              </a:rPr>
              <a:t> </a:t>
            </a:r>
            <a:r>
              <a:rPr lang="en-US" dirty="0" err="1">
                <a:latin typeface="+mn-lt"/>
                <a:sym typeface="Symbol" pitchFamily="18" charset="2"/>
              </a:rPr>
              <a:t>dalla</a:t>
            </a:r>
            <a:r>
              <a:rPr lang="en-US" dirty="0">
                <a:latin typeface="+mn-lt"/>
                <a:sym typeface="Symbol" pitchFamily="18" charset="2"/>
              </a:rPr>
              <a:t> </a:t>
            </a:r>
            <a:r>
              <a:rPr lang="en-US" dirty="0" err="1">
                <a:latin typeface="+mn-lt"/>
                <a:sym typeface="Symbol" pitchFamily="18" charset="2"/>
              </a:rPr>
              <a:t>struttura</a:t>
            </a:r>
            <a:r>
              <a:rPr lang="en-US" dirty="0">
                <a:latin typeface="+mn-lt"/>
                <a:sym typeface="Symbol" pitchFamily="18" charset="2"/>
              </a:rPr>
              <a:t> </a:t>
            </a:r>
            <a:r>
              <a:rPr lang="en-US" dirty="0" err="1">
                <a:latin typeface="+mn-lt"/>
                <a:sym typeface="Symbol" pitchFamily="18" charset="2"/>
              </a:rPr>
              <a:t>chimica</a:t>
            </a:r>
            <a:r>
              <a:rPr lang="en-US" dirty="0">
                <a:latin typeface="+mn-lt"/>
                <a:sym typeface="Symbol" pitchFamily="18" charset="2"/>
              </a:rPr>
              <a:t>, dal </a:t>
            </a:r>
            <a:r>
              <a:rPr lang="en-US" dirty="0" err="1">
                <a:latin typeface="+mn-lt"/>
                <a:sym typeface="Symbol" pitchFamily="18" charset="2"/>
              </a:rPr>
              <a:t>solvente</a:t>
            </a:r>
            <a:r>
              <a:rPr lang="en-US" dirty="0">
                <a:latin typeface="+mn-lt"/>
                <a:sym typeface="Symbol" pitchFamily="18" charset="2"/>
              </a:rPr>
              <a:t>, dal pH, </a:t>
            </a:r>
            <a:r>
              <a:rPr lang="en-US" dirty="0" err="1">
                <a:latin typeface="+mn-lt"/>
                <a:sym typeface="Symbol" pitchFamily="18" charset="2"/>
              </a:rPr>
              <a:t>dalla</a:t>
            </a:r>
            <a:r>
              <a:rPr lang="en-US" dirty="0">
                <a:latin typeface="+mn-lt"/>
                <a:sym typeface="Symbol" pitchFamily="18" charset="2"/>
              </a:rPr>
              <a:t> </a:t>
            </a:r>
            <a:r>
              <a:rPr lang="en-US" dirty="0" err="1">
                <a:latin typeface="+mn-lt"/>
                <a:sym typeface="Symbol" pitchFamily="18" charset="2"/>
              </a:rPr>
              <a:t>forza</a:t>
            </a:r>
            <a:r>
              <a:rPr lang="en-US" dirty="0">
                <a:latin typeface="+mn-lt"/>
                <a:sym typeface="Symbol" pitchFamily="18" charset="2"/>
              </a:rPr>
              <a:t> </a:t>
            </a:r>
            <a:r>
              <a:rPr lang="en-US" dirty="0" err="1">
                <a:latin typeface="+mn-lt"/>
                <a:sym typeface="Symbol" pitchFamily="18" charset="2"/>
              </a:rPr>
              <a:t>ionica</a:t>
            </a:r>
            <a:r>
              <a:rPr lang="en-US" dirty="0">
                <a:latin typeface="+mn-lt"/>
                <a:sym typeface="Symbol" pitchFamily="18" charset="2"/>
              </a:rPr>
              <a:t>, </a:t>
            </a:r>
            <a:r>
              <a:rPr lang="en-US" dirty="0" err="1">
                <a:latin typeface="+mn-lt"/>
                <a:sym typeface="Symbol" pitchFamily="18" charset="2"/>
              </a:rPr>
              <a:t>ecc</a:t>
            </a:r>
            <a:r>
              <a:rPr lang="en-US" dirty="0">
                <a:latin typeface="+mn-lt"/>
                <a:sym typeface="Symbol" pitchFamily="18" charset="2"/>
              </a:rPr>
              <a:t>.</a:t>
            </a:r>
          </a:p>
        </p:txBody>
      </p:sp>
      <p:sp>
        <p:nvSpPr>
          <p:cNvPr id="2" name="Segnaposto numero diapositiva 1"/>
          <p:cNvSpPr>
            <a:spLocks noGrp="1"/>
          </p:cNvSpPr>
          <p:nvPr>
            <p:ph type="sldNum" sz="quarter" idx="12"/>
          </p:nvPr>
        </p:nvSpPr>
        <p:spPr/>
        <p:txBody>
          <a:bodyPr/>
          <a:lstStyle/>
          <a:p>
            <a:fld id="{0BC077CF-4B0A-4310-9339-D6D8AABDFA3F}" type="slidenum">
              <a:rPr lang="it-IT" smtClean="0"/>
              <a:t>108</a:t>
            </a:fld>
            <a:endParaRPr lang="it-IT"/>
          </a:p>
        </p:txBody>
      </p:sp>
      <p:sp>
        <p:nvSpPr>
          <p:cNvPr id="3" name="Saetta 2"/>
          <p:cNvSpPr/>
          <p:nvPr/>
        </p:nvSpPr>
        <p:spPr>
          <a:xfrm rot="960000">
            <a:off x="2568368" y="945695"/>
            <a:ext cx="216272" cy="604838"/>
          </a:xfrm>
          <a:prstGeom prst="lightningBolt">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1">
            <a:extLst>
              <a:ext uri="{FF2B5EF4-FFF2-40B4-BE49-F238E27FC236}">
                <a16:creationId xmlns:a16="http://schemas.microsoft.com/office/drawing/2014/main" id="{26A4F828-5EAF-2AA5-88AB-F7C7FFA5E97E}"/>
              </a:ext>
            </a:extLst>
          </p:cNvPr>
          <p:cNvSpPr/>
          <p:nvPr/>
        </p:nvSpPr>
        <p:spPr>
          <a:xfrm>
            <a:off x="6370638" y="2243311"/>
            <a:ext cx="2522537" cy="348452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456311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solidFill>
                  <a:schemeClr val="tx1"/>
                </a:solidFill>
              </a:rPr>
              <a:t>Luminescenza</a:t>
            </a:r>
            <a:endParaRPr lang="it-IT" dirty="0">
              <a:solidFill>
                <a:schemeClr val="tx1"/>
              </a:solidFill>
            </a:endParaRP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ttangolo 3"/>
          <p:cNvSpPr/>
          <p:nvPr/>
        </p:nvSpPr>
        <p:spPr>
          <a:xfrm>
            <a:off x="576294" y="1413133"/>
            <a:ext cx="7707633" cy="4832092"/>
          </a:xfrm>
          <a:prstGeom prst="rect">
            <a:avLst/>
          </a:prstGeom>
        </p:spPr>
        <p:txBody>
          <a:bodyPr wrap="square">
            <a:spAutoFit/>
          </a:bodyPr>
          <a:lstStyle/>
          <a:p>
            <a:pPr algn="just"/>
            <a:r>
              <a:rPr lang="it-IT" sz="2800" dirty="0">
                <a:latin typeface="Calibri" panose="020F0502020204030204" pitchFamily="34" charset="0"/>
              </a:rPr>
              <a:t>Luminescenza: emissione di luce da atomi, molecole o cristalli eccitati elettronicamente. Si possono avere due possibilità:</a:t>
            </a:r>
          </a:p>
          <a:p>
            <a:pPr algn="just"/>
            <a:endParaRPr lang="it-IT" sz="2800" dirty="0">
              <a:latin typeface="Calibri" panose="020F0502020204030204" pitchFamily="34" charset="0"/>
            </a:endParaRPr>
          </a:p>
          <a:p>
            <a:pPr marL="914400" lvl="1" indent="-457200" algn="just">
              <a:buFont typeface="Arial" panose="020B0604020202020204" pitchFamily="34" charset="0"/>
              <a:buChar char="•"/>
            </a:pPr>
            <a:r>
              <a:rPr lang="it-IT" sz="2800" b="1" dirty="0">
                <a:latin typeface="Calibri" panose="020F0502020204030204" pitchFamily="34" charset="0"/>
              </a:rPr>
              <a:t>Fluorescenza</a:t>
            </a:r>
            <a:r>
              <a:rPr lang="it-IT" sz="2800" dirty="0">
                <a:latin typeface="Calibri" panose="020F0502020204030204" pitchFamily="34" charset="0"/>
              </a:rPr>
              <a:t>: i materiali fluorescenti cessano di essere luminosi al cessare dello stimolo che ne determina la luminosità.</a:t>
            </a:r>
          </a:p>
          <a:p>
            <a:pPr marL="914400" lvl="1" indent="-457200" algn="just">
              <a:buFont typeface="Arial" panose="020B0604020202020204" pitchFamily="34" charset="0"/>
              <a:buChar char="•"/>
            </a:pPr>
            <a:r>
              <a:rPr lang="it-IT" sz="2800" b="1" dirty="0">
                <a:latin typeface="Calibri" panose="020F0502020204030204" pitchFamily="34" charset="0"/>
              </a:rPr>
              <a:t>Fosforescenza</a:t>
            </a:r>
            <a:r>
              <a:rPr lang="it-IT" sz="2800" dirty="0">
                <a:latin typeface="Calibri" panose="020F0502020204030204" pitchFamily="34" charset="0"/>
              </a:rPr>
              <a:t>: i materiali fosforescenti continuano ad emettere la luce per un certo periodo dopo la fine dello stimolo.</a:t>
            </a:r>
          </a:p>
          <a:p>
            <a:pPr algn="just"/>
            <a:endParaRPr lang="it-IT" sz="2800" dirty="0">
              <a:latin typeface="Calibri" panose="020F0502020204030204" pitchFamily="34" charset="0"/>
            </a:endParaRPr>
          </a:p>
        </p:txBody>
      </p:sp>
    </p:spTree>
    <p:extLst>
      <p:ext uri="{BB962C8B-B14F-4D97-AF65-F5344CB8AC3E}">
        <p14:creationId xmlns:p14="http://schemas.microsoft.com/office/powerpoint/2010/main" val="3040515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0997" y="136525"/>
            <a:ext cx="7900494" cy="840938"/>
          </a:xfrm>
        </p:spPr>
        <p:txBody>
          <a:bodyPr/>
          <a:lstStyle/>
          <a:p>
            <a:pPr algn="ctr"/>
            <a:r>
              <a:rPr lang="it-IT" dirty="0"/>
              <a:t>Orbitali Atomici….un ripasso!</a:t>
            </a:r>
          </a:p>
        </p:txBody>
      </p:sp>
      <p:sp>
        <p:nvSpPr>
          <p:cNvPr id="4" name="Segnaposto numero diapositiva 3"/>
          <p:cNvSpPr>
            <a:spLocks noGrp="1"/>
          </p:cNvSpPr>
          <p:nvPr>
            <p:ph type="sldNum" sz="quarter" idx="12"/>
          </p:nvPr>
        </p:nvSpPr>
        <p:spPr/>
        <p:txBody>
          <a:bodyPr/>
          <a:lstStyle/>
          <a:p>
            <a:fld id="{84EDA04A-DD5B-4E01-892D-17038E27ABE5}" type="slidenum">
              <a:rPr lang="it-IT" smtClean="0"/>
              <a:t>11</a:t>
            </a:fld>
            <a:endParaRPr lang="it-IT"/>
          </a:p>
        </p:txBody>
      </p:sp>
      <p:sp>
        <p:nvSpPr>
          <p:cNvPr id="7" name="Segnaposto contenuto 2">
            <a:extLst>
              <a:ext uri="{FF2B5EF4-FFF2-40B4-BE49-F238E27FC236}">
                <a16:creationId xmlns:a16="http://schemas.microsoft.com/office/drawing/2014/main" id="{D152D3B2-CB9A-C407-D5BB-4D325BA0BF03}"/>
              </a:ext>
            </a:extLst>
          </p:cNvPr>
          <p:cNvSpPr>
            <a:spLocks noGrp="1"/>
          </p:cNvSpPr>
          <p:nvPr>
            <p:ph idx="1"/>
          </p:nvPr>
        </p:nvSpPr>
        <p:spPr>
          <a:xfrm>
            <a:off x="628650" y="1446797"/>
            <a:ext cx="7886700" cy="4909553"/>
          </a:xfrm>
        </p:spPr>
        <p:txBody>
          <a:bodyPr>
            <a:normAutofit fontScale="85000" lnSpcReduction="20000"/>
          </a:bodyPr>
          <a:lstStyle/>
          <a:p>
            <a:pPr algn="just"/>
            <a:r>
              <a:rPr lang="it-IT" dirty="0"/>
              <a:t>Un </a:t>
            </a:r>
            <a:r>
              <a:rPr lang="it-IT" b="1" dirty="0"/>
              <a:t>orbitale atomico </a:t>
            </a:r>
            <a:r>
              <a:rPr lang="it-IT" dirty="0"/>
              <a:t>è una funzione d'onda </a:t>
            </a:r>
            <a:r>
              <a:rPr lang="it-IT" b="1" dirty="0"/>
              <a:t>Ψ</a:t>
            </a:r>
            <a:r>
              <a:rPr lang="it-IT" dirty="0"/>
              <a:t> che descrive il comportamento di un elettrone in un atomo.</a:t>
            </a:r>
          </a:p>
          <a:p>
            <a:pPr algn="just"/>
            <a:r>
              <a:rPr lang="it-IT" dirty="0"/>
              <a:t>La funzione d'onda Ψ in sé non ha un particolare significato fisico, mentre il suo </a:t>
            </a:r>
            <a:r>
              <a:rPr lang="it-IT" b="1" dirty="0"/>
              <a:t>modulo al quadrato </a:t>
            </a:r>
            <a:r>
              <a:rPr lang="it-IT" dirty="0"/>
              <a:t>rappresenta la densità di probabilità di trovare l'elettrone in una determinata posizione nella zona di spazio attorno al nucleo dell'atomo. </a:t>
            </a:r>
          </a:p>
          <a:p>
            <a:pPr algn="just"/>
            <a:r>
              <a:rPr lang="it-IT" dirty="0"/>
              <a:t>In particolare la "</a:t>
            </a:r>
            <a:r>
              <a:rPr lang="it-IT" b="1" dirty="0"/>
              <a:t>forma</a:t>
            </a:r>
            <a:r>
              <a:rPr lang="it-IT" dirty="0"/>
              <a:t>" degli orbitali atomici corrisponde alla superficie dello spazio attorno al nucleo dove l'elettrone può trovarsi con elevata probabilità.</a:t>
            </a:r>
          </a:p>
          <a:p>
            <a:pPr algn="just"/>
            <a:r>
              <a:rPr lang="it-IT" dirty="0"/>
              <a:t>Tale definizione di orbitale atomico a partire dalle funzioni d'onda, che descrivono il comportamento dell'elettrone in senso probabilistico, è necessaria poiché in base al principio di </a:t>
            </a:r>
            <a:r>
              <a:rPr lang="it-IT" b="1" dirty="0"/>
              <a:t>indeterminazione di Heisenberg</a:t>
            </a:r>
            <a:r>
              <a:rPr lang="it-IT" dirty="0"/>
              <a:t> non è possibile conoscere simultaneamente, con precisione arbitraria, posizione e quantità di moto di una particella del mondo microscopico come l'elettrone. </a:t>
            </a:r>
          </a:p>
          <a:p>
            <a:endParaRPr lang="it-IT" dirty="0"/>
          </a:p>
        </p:txBody>
      </p:sp>
    </p:spTree>
    <p:extLst>
      <p:ext uri="{BB962C8B-B14F-4D97-AF65-F5344CB8AC3E}">
        <p14:creationId xmlns:p14="http://schemas.microsoft.com/office/powerpoint/2010/main" val="16393857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03430"/>
            <a:ext cx="8229600" cy="458344"/>
          </a:xfrm>
        </p:spPr>
        <p:txBody>
          <a:bodyPr/>
          <a:lstStyle/>
          <a:p>
            <a:r>
              <a:rPr lang="en-US" altLang="it-IT" dirty="0" err="1"/>
              <a:t>Fluorescenza</a:t>
            </a:r>
            <a:endParaRPr lang="it-IT" dirty="0"/>
          </a:p>
        </p:txBody>
      </p:sp>
      <p:pic>
        <p:nvPicPr>
          <p:cNvPr id="5" name="Segnaposto contenuto 4"/>
          <p:cNvPicPr>
            <a:picLocks noGrp="1" noChangeAspect="1"/>
          </p:cNvPicPr>
          <p:nvPr>
            <p:ph idx="1"/>
          </p:nvPr>
        </p:nvPicPr>
        <p:blipFill>
          <a:blip r:embed="rId2"/>
          <a:stretch>
            <a:fillRect/>
          </a:stretch>
        </p:blipFill>
        <p:spPr>
          <a:xfrm>
            <a:off x="398308" y="2331395"/>
            <a:ext cx="4495966" cy="2948626"/>
          </a:xfrm>
          <a:prstGeom prst="rect">
            <a:avLst/>
          </a:prstGeom>
        </p:spPr>
      </p:pic>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ttangolo 5"/>
          <p:cNvSpPr/>
          <p:nvPr/>
        </p:nvSpPr>
        <p:spPr>
          <a:xfrm>
            <a:off x="296778" y="833272"/>
            <a:ext cx="8466222" cy="923330"/>
          </a:xfrm>
          <a:prstGeom prst="rect">
            <a:avLst/>
          </a:prstGeom>
        </p:spPr>
        <p:txBody>
          <a:bodyPr wrap="square">
            <a:spAutoFit/>
          </a:bodyPr>
          <a:lstStyle/>
          <a:p>
            <a:pPr algn="just"/>
            <a:r>
              <a:rPr lang="it-IT" dirty="0"/>
              <a:t>Emissione di radiazione da parte di una molecola eccitata. Il nome deriva dalla fluorite, minerale di calcio e fluoro, in cui è stato osservato per la prima volta il fenomeno.</a:t>
            </a:r>
          </a:p>
        </p:txBody>
      </p:sp>
      <p:sp>
        <p:nvSpPr>
          <p:cNvPr id="7" name="Rettangolo 6"/>
          <p:cNvSpPr/>
          <p:nvPr/>
        </p:nvSpPr>
        <p:spPr>
          <a:xfrm>
            <a:off x="5213133" y="2146729"/>
            <a:ext cx="3627500" cy="3693319"/>
          </a:xfrm>
          <a:prstGeom prst="rect">
            <a:avLst/>
          </a:prstGeom>
          <a:solidFill>
            <a:schemeClr val="tx1"/>
          </a:solidFill>
        </p:spPr>
        <p:txBody>
          <a:bodyPr wrap="square">
            <a:spAutoFit/>
          </a:bodyPr>
          <a:lstStyle/>
          <a:p>
            <a:pPr marL="342900" indent="-342900">
              <a:buAutoNum type="arabicParenR"/>
            </a:pPr>
            <a:r>
              <a:rPr lang="it-IT" dirty="0">
                <a:solidFill>
                  <a:srgbClr val="CC0099"/>
                </a:solidFill>
              </a:rPr>
              <a:t>Eccitazione</a:t>
            </a:r>
          </a:p>
          <a:p>
            <a:pPr marL="342900" indent="-342900">
              <a:buAutoNum type="arabicParenR"/>
            </a:pPr>
            <a:r>
              <a:rPr lang="it-IT" dirty="0">
                <a:solidFill>
                  <a:srgbClr val="FF9900"/>
                </a:solidFill>
              </a:rPr>
              <a:t>Rilassamento (10</a:t>
            </a:r>
            <a:r>
              <a:rPr lang="it-IT" baseline="30000" dirty="0">
                <a:solidFill>
                  <a:srgbClr val="FF9900"/>
                </a:solidFill>
              </a:rPr>
              <a:t>-12</a:t>
            </a:r>
            <a:r>
              <a:rPr lang="it-IT" dirty="0">
                <a:solidFill>
                  <a:srgbClr val="FF9900"/>
                </a:solidFill>
              </a:rPr>
              <a:t>s) passaggio allo stato vibrazionale fondamentale dello stato eccitato, energia rilasciata come calore</a:t>
            </a:r>
          </a:p>
          <a:p>
            <a:pPr marL="342900" indent="-342900">
              <a:buAutoNum type="arabicParenR"/>
            </a:pPr>
            <a:r>
              <a:rPr lang="it-IT" dirty="0">
                <a:solidFill>
                  <a:srgbClr val="00B0F0"/>
                </a:solidFill>
              </a:rPr>
              <a:t>Decadimento non radiativo (calore)</a:t>
            </a:r>
          </a:p>
          <a:p>
            <a:pPr marL="342900" indent="-342900">
              <a:buAutoNum type="arabicParenR"/>
            </a:pPr>
            <a:r>
              <a:rPr lang="it-IT" dirty="0">
                <a:solidFill>
                  <a:srgbClr val="FF0000"/>
                </a:solidFill>
              </a:rPr>
              <a:t>Decadimento radiativo con emissione di un fotone a energia minore di quella di eccitazione (luce a </a:t>
            </a:r>
            <a:r>
              <a:rPr lang="it-IT" dirty="0">
                <a:solidFill>
                  <a:srgbClr val="FF0000"/>
                </a:solidFill>
                <a:latin typeface="Symbol" panose="05050102010706020507" pitchFamily="18" charset="2"/>
              </a:rPr>
              <a:t>l</a:t>
            </a:r>
            <a:r>
              <a:rPr lang="it-IT" dirty="0">
                <a:solidFill>
                  <a:srgbClr val="FF0000"/>
                </a:solidFill>
              </a:rPr>
              <a:t> maggiore)</a:t>
            </a:r>
            <a:endParaRPr lang="it-IT" dirty="0">
              <a:solidFill>
                <a:srgbClr val="00B0F0"/>
              </a:solidFill>
            </a:endParaRPr>
          </a:p>
        </p:txBody>
      </p:sp>
      <p:sp>
        <p:nvSpPr>
          <p:cNvPr id="8" name="CasellaDiTesto 7"/>
          <p:cNvSpPr txBox="1"/>
          <p:nvPr/>
        </p:nvSpPr>
        <p:spPr>
          <a:xfrm>
            <a:off x="426597" y="5551519"/>
            <a:ext cx="4873450" cy="646331"/>
          </a:xfrm>
          <a:prstGeom prst="rect">
            <a:avLst/>
          </a:prstGeom>
          <a:solidFill>
            <a:schemeClr val="tx2"/>
          </a:solidFill>
        </p:spPr>
        <p:txBody>
          <a:bodyPr wrap="none" rtlCol="0">
            <a:spAutoFit/>
          </a:bodyPr>
          <a:lstStyle/>
          <a:p>
            <a:r>
              <a:rPr lang="it-IT" dirty="0">
                <a:solidFill>
                  <a:srgbClr val="FFFF00"/>
                </a:solidFill>
              </a:rPr>
              <a:t>S</a:t>
            </a:r>
            <a:r>
              <a:rPr lang="it-IT" baseline="-25000" dirty="0">
                <a:solidFill>
                  <a:srgbClr val="FFFF00"/>
                </a:solidFill>
              </a:rPr>
              <a:t>0</a:t>
            </a:r>
            <a:r>
              <a:rPr lang="it-IT" dirty="0">
                <a:solidFill>
                  <a:srgbClr val="FFFF00"/>
                </a:solidFill>
              </a:rPr>
              <a:t> stato elettronico fondamentale di singoletto</a:t>
            </a:r>
          </a:p>
          <a:p>
            <a:r>
              <a:rPr lang="it-IT" dirty="0">
                <a:solidFill>
                  <a:srgbClr val="FFFF00"/>
                </a:solidFill>
              </a:rPr>
              <a:t>S</a:t>
            </a:r>
            <a:r>
              <a:rPr lang="it-IT" baseline="-25000" dirty="0">
                <a:solidFill>
                  <a:srgbClr val="FFFF00"/>
                </a:solidFill>
              </a:rPr>
              <a:t>1</a:t>
            </a:r>
            <a:r>
              <a:rPr lang="it-IT" dirty="0">
                <a:solidFill>
                  <a:srgbClr val="FFFF00"/>
                </a:solidFill>
              </a:rPr>
              <a:t> stato elettronico eccitato di singoletto</a:t>
            </a:r>
          </a:p>
        </p:txBody>
      </p:sp>
    </p:spTree>
    <p:extLst>
      <p:ext uri="{BB962C8B-B14F-4D97-AF65-F5344CB8AC3E}">
        <p14:creationId xmlns:p14="http://schemas.microsoft.com/office/powerpoint/2010/main" val="12751125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egnaposto numero diapositiva 4"/>
          <p:cNvSpPr>
            <a:spLocks noGrp="1"/>
          </p:cNvSpPr>
          <p:nvPr>
            <p:ph type="sldNum" sz="quarter" idx="12"/>
          </p:nvPr>
        </p:nvSpPr>
        <p:spPr>
          <a:xfrm>
            <a:off x="6934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spcBef>
                <a:spcPct val="0"/>
              </a:spcBef>
              <a:buFontTx/>
              <a:buNone/>
            </a:pPr>
            <a:fld id="{96BDB463-F51F-46F6-AB21-E4C5798CF22B}" type="slidenum">
              <a:rPr lang="it-IT" altLang="it-IT" sz="1200" smtClean="0">
                <a:solidFill>
                  <a:schemeClr val="bg1"/>
                </a:solidFill>
                <a:latin typeface="Arial" panose="020B0604020202020204" pitchFamily="34" charset="0"/>
              </a:rPr>
              <a:pPr>
                <a:spcBef>
                  <a:spcPct val="0"/>
                </a:spcBef>
                <a:buFontTx/>
                <a:buNone/>
              </a:pPr>
              <a:t>111</a:t>
            </a:fld>
            <a:endParaRPr lang="it-IT" altLang="it-IT" sz="1200">
              <a:solidFill>
                <a:schemeClr val="bg1"/>
              </a:solidFill>
              <a:latin typeface="Arial" panose="020B0604020202020204" pitchFamily="34" charset="0"/>
            </a:endParaRPr>
          </a:p>
        </p:txBody>
      </p:sp>
      <p:sp>
        <p:nvSpPr>
          <p:cNvPr id="179203" name="Rectangle 5"/>
          <p:cNvSpPr>
            <a:spLocks noGrp="1" noRot="1" noChangeArrowheads="1"/>
          </p:cNvSpPr>
          <p:nvPr>
            <p:ph type="title"/>
          </p:nvPr>
        </p:nvSpPr>
        <p:spPr>
          <a:xfrm>
            <a:off x="457200" y="100657"/>
            <a:ext cx="8229600" cy="503238"/>
          </a:xfrm>
          <a:noFill/>
        </p:spPr>
        <p:txBody>
          <a:bodyPr/>
          <a:lstStyle/>
          <a:p>
            <a:pPr eaLnBrk="1" hangingPunct="1"/>
            <a:r>
              <a:rPr lang="en-US" altLang="it-IT" dirty="0" err="1"/>
              <a:t>Fluorescenza</a:t>
            </a:r>
            <a:endParaRPr lang="en-US" altLang="it-IT" dirty="0"/>
          </a:p>
        </p:txBody>
      </p:sp>
      <p:grpSp>
        <p:nvGrpSpPr>
          <p:cNvPr id="179204" name="Group 20"/>
          <p:cNvGrpSpPr>
            <a:grpSpLocks/>
          </p:cNvGrpSpPr>
          <p:nvPr/>
        </p:nvGrpSpPr>
        <p:grpSpPr bwMode="auto">
          <a:xfrm>
            <a:off x="192217" y="1295400"/>
            <a:ext cx="4506913" cy="2133600"/>
            <a:chOff x="1385" y="952"/>
            <a:chExt cx="2839" cy="1344"/>
          </a:xfrm>
        </p:grpSpPr>
        <p:sp>
          <p:nvSpPr>
            <p:cNvPr id="179206" name="Text Box 6"/>
            <p:cNvSpPr txBox="1">
              <a:spLocks noChangeArrowheads="1"/>
            </p:cNvSpPr>
            <p:nvPr/>
          </p:nvSpPr>
          <p:spPr bwMode="auto">
            <a:xfrm>
              <a:off x="3189" y="1016"/>
              <a:ext cx="100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spcBef>
                  <a:spcPct val="0"/>
                </a:spcBef>
                <a:buFontTx/>
                <a:buNone/>
              </a:pPr>
              <a:r>
                <a:rPr lang="it-IT" altLang="it-IT" sz="1400" dirty="0">
                  <a:solidFill>
                    <a:schemeClr val="bg2"/>
                  </a:solidFill>
                  <a:latin typeface="Arial Rounded MT Bold" panose="020F0704030504030204" pitchFamily="34" charset="0"/>
                </a:rPr>
                <a:t>2° stato eccitato</a:t>
              </a:r>
            </a:p>
          </p:txBody>
        </p:sp>
        <p:sp>
          <p:nvSpPr>
            <p:cNvPr id="179207" name="Line 8"/>
            <p:cNvSpPr>
              <a:spLocks noChangeShapeType="1"/>
            </p:cNvSpPr>
            <p:nvPr/>
          </p:nvSpPr>
          <p:spPr bwMode="auto">
            <a:xfrm>
              <a:off x="2345" y="2104"/>
              <a:ext cx="1728"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9208" name="Line 9"/>
            <p:cNvSpPr>
              <a:spLocks noChangeShapeType="1"/>
            </p:cNvSpPr>
            <p:nvPr/>
          </p:nvSpPr>
          <p:spPr bwMode="auto">
            <a:xfrm>
              <a:off x="2393" y="1048"/>
              <a:ext cx="4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9209" name="Line 10"/>
            <p:cNvSpPr>
              <a:spLocks noChangeShapeType="1"/>
            </p:cNvSpPr>
            <p:nvPr/>
          </p:nvSpPr>
          <p:spPr bwMode="auto">
            <a:xfrm>
              <a:off x="2777" y="1252"/>
              <a:ext cx="796"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9210" name="AutoShape 11"/>
            <p:cNvSpPr>
              <a:spLocks noChangeArrowheads="1"/>
            </p:cNvSpPr>
            <p:nvPr/>
          </p:nvSpPr>
          <p:spPr bwMode="auto">
            <a:xfrm flipV="1">
              <a:off x="1961" y="1528"/>
              <a:ext cx="576" cy="192"/>
            </a:xfrm>
            <a:prstGeom prst="lightningBol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spcBef>
                  <a:spcPct val="0"/>
                </a:spcBef>
                <a:buFontTx/>
                <a:buNone/>
              </a:pPr>
              <a:endParaRPr lang="it-IT" altLang="it-IT" sz="1800">
                <a:latin typeface="Arial Rounded MT Bold" panose="020F0704030504030204" pitchFamily="34" charset="0"/>
              </a:endParaRPr>
            </a:p>
          </p:txBody>
        </p:sp>
        <p:sp>
          <p:nvSpPr>
            <p:cNvPr id="179211" name="AutoShape 12"/>
            <p:cNvSpPr>
              <a:spLocks noChangeArrowheads="1"/>
            </p:cNvSpPr>
            <p:nvPr/>
          </p:nvSpPr>
          <p:spPr bwMode="auto">
            <a:xfrm flipV="1">
              <a:off x="3401" y="1576"/>
              <a:ext cx="576" cy="192"/>
            </a:xfrm>
            <a:prstGeom prst="lightningBolt">
              <a:avLst/>
            </a:prstGeom>
            <a:solidFill>
              <a:srgbClr val="66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spcBef>
                  <a:spcPct val="0"/>
                </a:spcBef>
                <a:buFontTx/>
                <a:buNone/>
              </a:pPr>
              <a:endParaRPr lang="it-IT" altLang="it-IT" sz="1800">
                <a:latin typeface="Arial Rounded MT Bold" panose="020F0704030504030204" pitchFamily="34" charset="0"/>
              </a:endParaRPr>
            </a:p>
          </p:txBody>
        </p:sp>
        <p:sp>
          <p:nvSpPr>
            <p:cNvPr id="179212" name="Text Box 13"/>
            <p:cNvSpPr txBox="1">
              <a:spLocks noChangeArrowheads="1"/>
            </p:cNvSpPr>
            <p:nvPr/>
          </p:nvSpPr>
          <p:spPr bwMode="auto">
            <a:xfrm>
              <a:off x="1385" y="1672"/>
              <a:ext cx="1133"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lgn="ctr">
                <a:spcBef>
                  <a:spcPct val="0"/>
                </a:spcBef>
                <a:buFontTx/>
                <a:buNone/>
              </a:pPr>
              <a:r>
                <a:rPr lang="it-IT" altLang="it-IT" sz="1400">
                  <a:solidFill>
                    <a:srgbClr val="FF0000"/>
                  </a:solidFill>
                  <a:latin typeface="Arial Rounded MT Bold" panose="020F0704030504030204" pitchFamily="34" charset="0"/>
                </a:rPr>
                <a:t>luce di eccitazione</a:t>
              </a:r>
            </a:p>
            <a:p>
              <a:pPr algn="ctr">
                <a:spcBef>
                  <a:spcPct val="0"/>
                </a:spcBef>
                <a:buFontTx/>
                <a:buNone/>
              </a:pPr>
              <a:r>
                <a:rPr lang="it-IT" altLang="it-IT" sz="1400">
                  <a:solidFill>
                    <a:srgbClr val="FF0000"/>
                  </a:solidFill>
                  <a:latin typeface="Arial Rounded MT Bold" panose="020F0704030504030204" pitchFamily="34" charset="0"/>
                </a:rPr>
                <a:t>viene assorbita</a:t>
              </a:r>
            </a:p>
          </p:txBody>
        </p:sp>
        <p:sp>
          <p:nvSpPr>
            <p:cNvPr id="179213" name="Text Box 14"/>
            <p:cNvSpPr txBox="1">
              <a:spLocks noChangeArrowheads="1"/>
            </p:cNvSpPr>
            <p:nvPr/>
          </p:nvSpPr>
          <p:spPr bwMode="auto">
            <a:xfrm>
              <a:off x="3401" y="1768"/>
              <a:ext cx="82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spcBef>
                  <a:spcPct val="0"/>
                </a:spcBef>
                <a:buFontTx/>
                <a:buNone/>
              </a:pPr>
              <a:r>
                <a:rPr lang="it-IT" altLang="it-IT" sz="1400">
                  <a:solidFill>
                    <a:srgbClr val="6600FF"/>
                  </a:solidFill>
                  <a:latin typeface="Arial Rounded MT Bold" panose="020F0704030504030204" pitchFamily="34" charset="0"/>
                </a:rPr>
                <a:t>fluorescenza</a:t>
              </a:r>
            </a:p>
          </p:txBody>
        </p:sp>
        <p:sp>
          <p:nvSpPr>
            <p:cNvPr id="179214" name="Text Box 15"/>
            <p:cNvSpPr txBox="1">
              <a:spLocks noChangeArrowheads="1"/>
            </p:cNvSpPr>
            <p:nvPr/>
          </p:nvSpPr>
          <p:spPr bwMode="auto">
            <a:xfrm>
              <a:off x="1385" y="952"/>
              <a:ext cx="100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spcBef>
                  <a:spcPct val="0"/>
                </a:spcBef>
                <a:buFontTx/>
                <a:buNone/>
              </a:pPr>
              <a:r>
                <a:rPr lang="it-IT" altLang="it-IT" sz="1400">
                  <a:solidFill>
                    <a:schemeClr val="bg2"/>
                  </a:solidFill>
                  <a:latin typeface="Arial Rounded MT Bold" panose="020F0704030504030204" pitchFamily="34" charset="0"/>
                </a:rPr>
                <a:t>1° stato eccitato</a:t>
              </a:r>
            </a:p>
          </p:txBody>
        </p:sp>
        <p:sp>
          <p:nvSpPr>
            <p:cNvPr id="179215" name="Text Box 16"/>
            <p:cNvSpPr txBox="1">
              <a:spLocks noChangeArrowheads="1"/>
            </p:cNvSpPr>
            <p:nvPr/>
          </p:nvSpPr>
          <p:spPr bwMode="auto">
            <a:xfrm>
              <a:off x="2681" y="2104"/>
              <a:ext cx="116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spcBef>
                  <a:spcPct val="0"/>
                </a:spcBef>
                <a:buFontTx/>
                <a:buNone/>
              </a:pPr>
              <a:r>
                <a:rPr lang="it-IT" altLang="it-IT" sz="1400">
                  <a:solidFill>
                    <a:schemeClr val="bg2"/>
                  </a:solidFill>
                  <a:latin typeface="Arial Rounded MT Bold" panose="020F0704030504030204" pitchFamily="34" charset="0"/>
                </a:rPr>
                <a:t>stato fondamentale</a:t>
              </a:r>
            </a:p>
          </p:txBody>
        </p:sp>
        <p:sp>
          <p:nvSpPr>
            <p:cNvPr id="179216" name="Line 17"/>
            <p:cNvSpPr>
              <a:spLocks noChangeShapeType="1"/>
            </p:cNvSpPr>
            <p:nvPr/>
          </p:nvSpPr>
          <p:spPr bwMode="auto">
            <a:xfrm flipV="1">
              <a:off x="2585" y="1048"/>
              <a:ext cx="0" cy="1056"/>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9217" name="Line 18"/>
            <p:cNvSpPr>
              <a:spLocks noChangeShapeType="1"/>
            </p:cNvSpPr>
            <p:nvPr/>
          </p:nvSpPr>
          <p:spPr bwMode="auto">
            <a:xfrm>
              <a:off x="2585" y="1048"/>
              <a:ext cx="624" cy="19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9218" name="Line 19"/>
            <p:cNvSpPr>
              <a:spLocks noChangeShapeType="1"/>
            </p:cNvSpPr>
            <p:nvPr/>
          </p:nvSpPr>
          <p:spPr bwMode="auto">
            <a:xfrm>
              <a:off x="3353" y="1240"/>
              <a:ext cx="0" cy="864"/>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pic>
        <p:nvPicPr>
          <p:cNvPr id="179205"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879" y="3550615"/>
            <a:ext cx="2700788" cy="2900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4C64AE97-FCAD-638A-47A1-1B3DAB56CF8C}"/>
              </a:ext>
            </a:extLst>
          </p:cNvPr>
          <p:cNvSpPr/>
          <p:nvPr/>
        </p:nvSpPr>
        <p:spPr>
          <a:xfrm>
            <a:off x="119127" y="1096963"/>
            <a:ext cx="4580004" cy="547606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extBox 3">
            <a:extLst>
              <a:ext uri="{FF2B5EF4-FFF2-40B4-BE49-F238E27FC236}">
                <a16:creationId xmlns:a16="http://schemas.microsoft.com/office/drawing/2014/main" id="{354AF3FB-E7B8-B63D-732B-B5DA2EA77709}"/>
              </a:ext>
            </a:extLst>
          </p:cNvPr>
          <p:cNvSpPr txBox="1"/>
          <p:nvPr/>
        </p:nvSpPr>
        <p:spPr>
          <a:xfrm>
            <a:off x="4782531" y="1046201"/>
            <a:ext cx="4236886" cy="5632311"/>
          </a:xfrm>
          <a:prstGeom prst="rect">
            <a:avLst/>
          </a:prstGeom>
          <a:noFill/>
        </p:spPr>
        <p:txBody>
          <a:bodyPr wrap="square">
            <a:spAutoFit/>
          </a:bodyPr>
          <a:lstStyle/>
          <a:p>
            <a:pPr algn="just"/>
            <a:r>
              <a:rPr lang="it-IT" sz="1800" dirty="0">
                <a:latin typeface="Calibri" panose="020F0502020204030204" pitchFamily="34" charset="0"/>
              </a:rPr>
              <a:t>Una molecola organica può un fotone UV-Vis e subire una transizione elettronica dallo stato fondamentale (Singoletto) al primo stato elettronico eccitato (Singoletto). A seconda dell’energia del fotone assorbito, la molecola può essere promossa a degli stati vibrazionali superiori. A questo punto, l’eccesso di energia vibrazionale viene persa sotto forma di calore e la molecola raggiunge lo stato vibrazionale fondamentale dello stato elettronico eccitato (processo rapidissimo). Da qui, la molecola può tornare allo stato fondamentale emettendo calore (meccanismo non-radiativo) o emettendo un fotone (meccanismo radiativo). Questo meccanismo di definisce </a:t>
            </a:r>
            <a:r>
              <a:rPr lang="it-IT" sz="1800" b="1" dirty="0">
                <a:solidFill>
                  <a:srgbClr val="FF0000"/>
                </a:solidFill>
                <a:latin typeface="Calibri" panose="020F0502020204030204" pitchFamily="34" charset="0"/>
              </a:rPr>
              <a:t>Fluorescenza</a:t>
            </a:r>
            <a:r>
              <a:rPr lang="it-IT" sz="1800" dirty="0">
                <a:latin typeface="Calibri" panose="020F0502020204030204" pitchFamily="34" charset="0"/>
              </a:rPr>
              <a:t>. Il fotone riemesso presenta un’energia inferiore rispetto a quella del fotone assorbito.</a:t>
            </a:r>
            <a:endParaRPr lang="it-IT" dirty="0"/>
          </a:p>
        </p:txBody>
      </p:sp>
    </p:spTree>
    <p:extLst>
      <p:ext uri="{BB962C8B-B14F-4D97-AF65-F5344CB8AC3E}">
        <p14:creationId xmlns:p14="http://schemas.microsoft.com/office/powerpoint/2010/main" val="1074180539"/>
      </p:ext>
    </p:extLst>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93279"/>
            <a:ext cx="8229600" cy="944563"/>
          </a:xfrm>
        </p:spPr>
        <p:txBody>
          <a:bodyPr/>
          <a:lstStyle/>
          <a:p>
            <a:r>
              <a:rPr lang="it-IT" dirty="0"/>
              <a:t>Fluorescenza </a:t>
            </a:r>
          </a:p>
        </p:txBody>
      </p:sp>
      <p:sp>
        <p:nvSpPr>
          <p:cNvPr id="3" name="Segnaposto contenuto 2"/>
          <p:cNvSpPr>
            <a:spLocks noGrp="1"/>
          </p:cNvSpPr>
          <p:nvPr>
            <p:ph idx="1"/>
          </p:nvPr>
        </p:nvSpPr>
        <p:spPr>
          <a:xfrm>
            <a:off x="134007" y="955072"/>
            <a:ext cx="8875986" cy="5432079"/>
          </a:xfrm>
        </p:spPr>
        <p:txBody>
          <a:bodyPr/>
          <a:lstStyle/>
          <a:p>
            <a:pPr algn="just"/>
            <a:r>
              <a:rPr lang="it-IT" dirty="0"/>
              <a:t>Una molecola organica fluorescente deve contenere un sistema di </a:t>
            </a:r>
            <a:r>
              <a:rPr lang="it-IT" b="1" dirty="0"/>
              <a:t>doppi legami coniugati</a:t>
            </a:r>
            <a:r>
              <a:rPr lang="it-IT" dirty="0"/>
              <a:t>, ovvero di doppi legami (tipo C=C, C=N, C=O, C=S) che si alternano a legami semplici, o </a:t>
            </a:r>
            <a:r>
              <a:rPr lang="it-IT" b="1" dirty="0"/>
              <a:t>anelli benzenici</a:t>
            </a:r>
            <a:r>
              <a:rPr lang="it-IT" dirty="0"/>
              <a:t>. </a:t>
            </a:r>
            <a:r>
              <a:rPr lang="it-IT" b="1" dirty="0">
                <a:solidFill>
                  <a:srgbClr val="FF0000"/>
                </a:solidFill>
              </a:rPr>
              <a:t>Deve possedere un sistema di elettroni </a:t>
            </a:r>
            <a:r>
              <a:rPr lang="el-GR" b="1" dirty="0">
                <a:solidFill>
                  <a:srgbClr val="FF0000"/>
                </a:solidFill>
              </a:rPr>
              <a:t>π </a:t>
            </a:r>
            <a:r>
              <a:rPr lang="it-IT" b="1" dirty="0">
                <a:solidFill>
                  <a:srgbClr val="FF0000"/>
                </a:solidFill>
              </a:rPr>
              <a:t>delocalizzato</a:t>
            </a:r>
            <a:r>
              <a:rPr lang="it-IT" dirty="0"/>
              <a:t>. </a:t>
            </a:r>
          </a:p>
          <a:p>
            <a:pPr algn="just"/>
            <a:r>
              <a:rPr lang="it-IT" dirty="0"/>
              <a:t>La struttura molecolare deve essere </a:t>
            </a:r>
            <a:r>
              <a:rPr lang="it-IT" b="1" dirty="0"/>
              <a:t>planare e il più possibile rigida</a:t>
            </a:r>
            <a:r>
              <a:rPr lang="it-IT" dirty="0"/>
              <a:t>, ovvero priva almeno nel suo scheletro fondamentale di legami semplici intorno ai quali ci possa essere libera rotazione.</a:t>
            </a:r>
          </a:p>
          <a:p>
            <a:pPr algn="just"/>
            <a:r>
              <a:rPr lang="it-IT" dirty="0"/>
              <a:t> Nel caso di presenza di anelli aromatici, ad esempio benzenici, questi dovrebbero essere fusi con altri anelli di tipo eterociclico (contenenti ossigeno, azoto o entrambi)</a:t>
            </a:r>
          </a:p>
          <a:p>
            <a:pPr algn="just"/>
            <a:endParaRPr lang="it-IT" dirty="0"/>
          </a:p>
        </p:txBody>
      </p:sp>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16188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00526"/>
            <a:ext cx="8229600" cy="944563"/>
          </a:xfrm>
        </p:spPr>
        <p:txBody>
          <a:bodyPr/>
          <a:lstStyle/>
          <a:p>
            <a:r>
              <a:rPr lang="en-US" altLang="it-IT" dirty="0" err="1"/>
              <a:t>Fosforescenza</a:t>
            </a:r>
            <a:r>
              <a:rPr lang="en-US" altLang="it-IT" dirty="0"/>
              <a:t> </a:t>
            </a:r>
            <a:br>
              <a:rPr lang="en-US" altLang="it-IT" dirty="0"/>
            </a:br>
            <a:r>
              <a:rPr lang="en-US" altLang="it-IT" dirty="0" err="1"/>
              <a:t>Diagramma</a:t>
            </a:r>
            <a:r>
              <a:rPr lang="en-US" altLang="it-IT" dirty="0"/>
              <a:t> di </a:t>
            </a:r>
            <a:r>
              <a:rPr lang="en-US" altLang="it-IT" dirty="0" err="1"/>
              <a:t>Jablonsky</a:t>
            </a:r>
            <a:endParaRPr lang="it-IT" dirty="0"/>
          </a:p>
        </p:txBody>
      </p:sp>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CasellaDiTesto 5"/>
          <p:cNvSpPr txBox="1"/>
          <p:nvPr/>
        </p:nvSpPr>
        <p:spPr>
          <a:xfrm>
            <a:off x="4209393" y="1603745"/>
            <a:ext cx="4715704" cy="4247317"/>
          </a:xfrm>
          <a:prstGeom prst="rect">
            <a:avLst/>
          </a:prstGeom>
          <a:noFill/>
        </p:spPr>
        <p:txBody>
          <a:bodyPr wrap="square" rtlCol="0">
            <a:spAutoFit/>
          </a:bodyPr>
          <a:lstStyle/>
          <a:p>
            <a:pPr marL="285750" indent="-285750" algn="just">
              <a:buFont typeface="Arial" panose="020B0604020202020204" pitchFamily="34" charset="0"/>
              <a:buChar char="•"/>
            </a:pPr>
            <a:r>
              <a:rPr lang="it-IT" dirty="0"/>
              <a:t>La molecola, in seguito all’assorbimento di una radiazione luminosa, passa ad uno stato elettronico e vibrazionale eccitato.</a:t>
            </a:r>
          </a:p>
          <a:p>
            <a:pPr marL="285750" indent="-285750" algn="just">
              <a:buFont typeface="Arial" panose="020B0604020202020204" pitchFamily="34" charset="0"/>
              <a:buChar char="•"/>
            </a:pPr>
            <a:r>
              <a:rPr lang="it-IT" dirty="0"/>
              <a:t>Perde parte dell’energia passando ad un altro stato vibrazionale.</a:t>
            </a:r>
          </a:p>
          <a:p>
            <a:pPr marL="285750" indent="-285750" algn="just">
              <a:buFont typeface="Arial" panose="020B0604020202020204" pitchFamily="34" charset="0"/>
              <a:buChar char="•"/>
            </a:pPr>
            <a:r>
              <a:rPr lang="it-IT" dirty="0"/>
              <a:t>Nella fosforescenza il decadimento avviene con inversione di spin elettronico.</a:t>
            </a:r>
          </a:p>
          <a:p>
            <a:pPr marL="285750" indent="-285750" algn="just">
              <a:buFont typeface="Arial" panose="020B0604020202020204" pitchFamily="34" charset="0"/>
              <a:buChar char="•"/>
            </a:pPr>
            <a:r>
              <a:rPr lang="it-IT" b="1" dirty="0"/>
              <a:t>Si passa da uno stato di spin di singoletto ad uno stato di spin di </a:t>
            </a:r>
            <a:r>
              <a:rPr lang="it-IT" b="1" dirty="0" err="1"/>
              <a:t>tripletto</a:t>
            </a:r>
            <a:endParaRPr lang="it-IT" b="1" dirty="0"/>
          </a:p>
          <a:p>
            <a:pPr marL="285750" indent="-285750" algn="just">
              <a:buFont typeface="Arial" panose="020B0604020202020204" pitchFamily="34" charset="0"/>
              <a:buChar char="•"/>
            </a:pPr>
            <a:r>
              <a:rPr lang="it-IT" dirty="0"/>
              <a:t>Quando il sistema ritorna allo stato elettronico fondamentale si ha nuovamente inversione di spin ed emissione di luce</a:t>
            </a:r>
          </a:p>
          <a:p>
            <a:pPr algn="just"/>
            <a:endParaRPr lang="it-IT" dirty="0"/>
          </a:p>
        </p:txBody>
      </p:sp>
      <p:sp>
        <p:nvSpPr>
          <p:cNvPr id="9" name="CasellaDiTesto 8"/>
          <p:cNvSpPr txBox="1"/>
          <p:nvPr/>
        </p:nvSpPr>
        <p:spPr>
          <a:xfrm>
            <a:off x="110358" y="5870408"/>
            <a:ext cx="4908209" cy="923330"/>
          </a:xfrm>
          <a:prstGeom prst="rect">
            <a:avLst/>
          </a:prstGeom>
          <a:solidFill>
            <a:schemeClr val="tx2"/>
          </a:solidFill>
        </p:spPr>
        <p:txBody>
          <a:bodyPr wrap="square" rtlCol="0">
            <a:spAutoFit/>
          </a:bodyPr>
          <a:lstStyle/>
          <a:p>
            <a:pPr algn="ctr"/>
            <a:r>
              <a:rPr lang="it-IT" dirty="0">
                <a:solidFill>
                  <a:schemeClr val="bg1"/>
                </a:solidFill>
              </a:rPr>
              <a:t>S</a:t>
            </a:r>
            <a:r>
              <a:rPr lang="it-IT" baseline="-25000" dirty="0">
                <a:solidFill>
                  <a:schemeClr val="bg1"/>
                </a:solidFill>
              </a:rPr>
              <a:t>0</a:t>
            </a:r>
            <a:r>
              <a:rPr lang="it-IT" dirty="0">
                <a:solidFill>
                  <a:schemeClr val="bg1"/>
                </a:solidFill>
              </a:rPr>
              <a:t>: stato elettronico fondamentale di singoletto</a:t>
            </a:r>
          </a:p>
          <a:p>
            <a:pPr algn="ctr"/>
            <a:r>
              <a:rPr lang="it-IT" dirty="0">
                <a:solidFill>
                  <a:schemeClr val="bg1"/>
                </a:solidFill>
              </a:rPr>
              <a:t>S</a:t>
            </a:r>
            <a:r>
              <a:rPr lang="it-IT" baseline="-25000" dirty="0">
                <a:solidFill>
                  <a:schemeClr val="bg1"/>
                </a:solidFill>
              </a:rPr>
              <a:t>1</a:t>
            </a:r>
            <a:r>
              <a:rPr lang="it-IT" dirty="0">
                <a:solidFill>
                  <a:schemeClr val="bg1"/>
                </a:solidFill>
              </a:rPr>
              <a:t>: stato elettronico eccitato di singoletto</a:t>
            </a:r>
          </a:p>
          <a:p>
            <a:pPr algn="ctr"/>
            <a:r>
              <a:rPr lang="it-IT" dirty="0">
                <a:solidFill>
                  <a:schemeClr val="bg1"/>
                </a:solidFill>
              </a:rPr>
              <a:t>T</a:t>
            </a:r>
            <a:r>
              <a:rPr lang="it-IT" baseline="-25000" dirty="0">
                <a:solidFill>
                  <a:schemeClr val="bg1"/>
                </a:solidFill>
              </a:rPr>
              <a:t>1</a:t>
            </a:r>
            <a:r>
              <a:rPr lang="it-IT" dirty="0">
                <a:solidFill>
                  <a:schemeClr val="bg1"/>
                </a:solidFill>
              </a:rPr>
              <a:t>: stato elettronico eccitato di tripletto</a:t>
            </a:r>
          </a:p>
        </p:txBody>
      </p:sp>
      <p:pic>
        <p:nvPicPr>
          <p:cNvPr id="8" name="Picture 7">
            <a:extLst>
              <a:ext uri="{FF2B5EF4-FFF2-40B4-BE49-F238E27FC236}">
                <a16:creationId xmlns:a16="http://schemas.microsoft.com/office/drawing/2014/main" id="{B890352F-0827-AD73-47F6-3A9760CA4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57" y="2240557"/>
            <a:ext cx="4115702" cy="2738400"/>
          </a:xfrm>
          <a:prstGeom prst="rect">
            <a:avLst/>
          </a:prstGeom>
        </p:spPr>
      </p:pic>
      <p:sp>
        <p:nvSpPr>
          <p:cNvPr id="3" name="Rettangolo 1">
            <a:extLst>
              <a:ext uri="{FF2B5EF4-FFF2-40B4-BE49-F238E27FC236}">
                <a16:creationId xmlns:a16="http://schemas.microsoft.com/office/drawing/2014/main" id="{336A2B08-FBD4-A98E-14ED-FEFE743E4E8D}"/>
              </a:ext>
            </a:extLst>
          </p:cNvPr>
          <p:cNvSpPr/>
          <p:nvPr/>
        </p:nvSpPr>
        <p:spPr>
          <a:xfrm>
            <a:off x="119127" y="2036540"/>
            <a:ext cx="4090266" cy="321771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872021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Fosforescenza </a:t>
            </a:r>
          </a:p>
        </p:txBody>
      </p:sp>
      <p:sp>
        <p:nvSpPr>
          <p:cNvPr id="3" name="Segnaposto contenuto 2"/>
          <p:cNvSpPr>
            <a:spLocks noGrp="1"/>
          </p:cNvSpPr>
          <p:nvPr>
            <p:ph idx="1"/>
          </p:nvPr>
        </p:nvSpPr>
        <p:spPr>
          <a:xfrm>
            <a:off x="533400" y="1196181"/>
            <a:ext cx="8077200" cy="4953000"/>
          </a:xfrm>
        </p:spPr>
        <p:txBody>
          <a:bodyPr/>
          <a:lstStyle/>
          <a:p>
            <a:pPr algn="just"/>
            <a:r>
              <a:rPr lang="it-IT" dirty="0"/>
              <a:t>L’</a:t>
            </a:r>
            <a:r>
              <a:rPr lang="it-IT" b="1" dirty="0"/>
              <a:t>inversione di spin </a:t>
            </a:r>
            <a:r>
              <a:rPr lang="it-IT" dirty="0"/>
              <a:t>è in genere un processo proibito ma è reso possibile da un fenomeno detto «</a:t>
            </a:r>
            <a:r>
              <a:rPr lang="it-IT" b="1" dirty="0">
                <a:solidFill>
                  <a:srgbClr val="C00000"/>
                </a:solidFill>
              </a:rPr>
              <a:t>accoppiamento spin-orbita</a:t>
            </a:r>
            <a:r>
              <a:rPr lang="it-IT" dirty="0"/>
              <a:t>» (atomi pesanti come i metalli o alogeni: Br, I)</a:t>
            </a:r>
          </a:p>
          <a:p>
            <a:pPr algn="just"/>
            <a:r>
              <a:rPr lang="it-IT" dirty="0"/>
              <a:t>Il tempo necessario per l’assorbimento di un fotone è di circa 10</a:t>
            </a:r>
            <a:r>
              <a:rPr lang="it-IT" baseline="30000" dirty="0"/>
              <a:t>-14</a:t>
            </a:r>
            <a:r>
              <a:rPr lang="it-IT" dirty="0"/>
              <a:t> s.</a:t>
            </a:r>
          </a:p>
          <a:p>
            <a:pPr algn="just"/>
            <a:r>
              <a:rPr lang="it-IT" dirty="0"/>
              <a:t>L’emissione di fluorescenza ha tempi di vita da 10</a:t>
            </a:r>
            <a:r>
              <a:rPr lang="it-IT" baseline="30000" dirty="0"/>
              <a:t>-5</a:t>
            </a:r>
            <a:r>
              <a:rPr lang="it-IT" dirty="0"/>
              <a:t> a 10</a:t>
            </a:r>
            <a:r>
              <a:rPr lang="it-IT" baseline="30000" dirty="0"/>
              <a:t>-8</a:t>
            </a:r>
            <a:r>
              <a:rPr lang="it-IT" dirty="0"/>
              <a:t> s. Processo permesso.</a:t>
            </a:r>
          </a:p>
          <a:p>
            <a:pPr algn="just"/>
            <a:r>
              <a:rPr lang="it-IT" dirty="0"/>
              <a:t>La fosforescenza richiede tempi superiori prima che l’emissione possa avvenire da 10</a:t>
            </a:r>
            <a:r>
              <a:rPr lang="it-IT" baseline="30000" dirty="0"/>
              <a:t>-4</a:t>
            </a:r>
            <a:r>
              <a:rPr lang="it-IT" dirty="0"/>
              <a:t> s a minuti o anche ore. Processo «proibito»</a:t>
            </a:r>
          </a:p>
          <a:p>
            <a:pPr algn="just"/>
            <a:endParaRPr lang="it-IT" dirty="0"/>
          </a:p>
        </p:txBody>
      </p:sp>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18472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ACE4FEE3-0BD1-0B76-B7E0-40F82B3EDB1C}"/>
              </a:ext>
            </a:extLst>
          </p:cNvPr>
          <p:cNvSpPr txBox="1"/>
          <p:nvPr/>
        </p:nvSpPr>
        <p:spPr>
          <a:xfrm>
            <a:off x="4917743" y="2222831"/>
            <a:ext cx="3845257" cy="3139321"/>
          </a:xfrm>
          <a:prstGeom prst="rect">
            <a:avLst/>
          </a:prstGeom>
          <a:noFill/>
        </p:spPr>
        <p:txBody>
          <a:bodyPr wrap="square">
            <a:spAutoFit/>
          </a:bodyPr>
          <a:lstStyle/>
          <a:p>
            <a:pPr algn="just"/>
            <a:r>
              <a:rPr lang="it-IT" dirty="0"/>
              <a:t>Un fotocatalizzatore (</a:t>
            </a:r>
            <a:r>
              <a:rPr lang="it-IT" b="1" dirty="0"/>
              <a:t>PC</a:t>
            </a:r>
            <a:r>
              <a:rPr lang="it-IT" dirty="0"/>
              <a:t>) è una specie chimica in grado di assorbire efficacemente la luce visibile. Quando raggiunge lo stato eccitato, il fotocatalizzatore può avere abbastanza energia per donare o accettare un elettrone da un’altra molecola, rispettivamente </a:t>
            </a:r>
            <a:r>
              <a:rPr lang="it-IT" b="1" dirty="0"/>
              <a:t>A</a:t>
            </a:r>
            <a:r>
              <a:rPr lang="it-IT" dirty="0"/>
              <a:t> e </a:t>
            </a:r>
            <a:r>
              <a:rPr lang="it-IT" b="1" dirty="0"/>
              <a:t>D</a:t>
            </a:r>
            <a:r>
              <a:rPr lang="it-IT" dirty="0"/>
              <a:t>. Si formano così dei radical anioni che possono iniziare reazioni chimiche di interesse sintetico. </a:t>
            </a:r>
          </a:p>
        </p:txBody>
      </p:sp>
      <p:pic>
        <p:nvPicPr>
          <p:cNvPr id="11" name="Picture 10">
            <a:extLst>
              <a:ext uri="{FF2B5EF4-FFF2-40B4-BE49-F238E27FC236}">
                <a16:creationId xmlns:a16="http://schemas.microsoft.com/office/drawing/2014/main" id="{483AE14D-0F44-1048-9C8D-6B73E8D95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156" y="1762599"/>
            <a:ext cx="4111388" cy="3820165"/>
          </a:xfrm>
          <a:prstGeom prst="rect">
            <a:avLst/>
          </a:prstGeom>
        </p:spPr>
      </p:pic>
      <p:sp>
        <p:nvSpPr>
          <p:cNvPr id="13" name="Titolo 1">
            <a:extLst>
              <a:ext uri="{FF2B5EF4-FFF2-40B4-BE49-F238E27FC236}">
                <a16:creationId xmlns:a16="http://schemas.microsoft.com/office/drawing/2014/main" id="{0051D163-1748-4E4A-815C-2FBA9A16A12B}"/>
              </a:ext>
            </a:extLst>
          </p:cNvPr>
          <p:cNvSpPr>
            <a:spLocks noGrp="1"/>
          </p:cNvSpPr>
          <p:nvPr>
            <p:ph type="title"/>
          </p:nvPr>
        </p:nvSpPr>
        <p:spPr>
          <a:xfrm>
            <a:off x="1111469" y="133350"/>
            <a:ext cx="6921062" cy="637308"/>
          </a:xfrm>
        </p:spPr>
        <p:txBody>
          <a:bodyPr/>
          <a:lstStyle/>
          <a:p>
            <a:r>
              <a:rPr lang="it-IT" dirty="0"/>
              <a:t>Studi di Luminescenza: Fotocatalisi</a:t>
            </a:r>
          </a:p>
        </p:txBody>
      </p:sp>
      <p:sp>
        <p:nvSpPr>
          <p:cNvPr id="2" name="Rettangolo 1">
            <a:extLst>
              <a:ext uri="{FF2B5EF4-FFF2-40B4-BE49-F238E27FC236}">
                <a16:creationId xmlns:a16="http://schemas.microsoft.com/office/drawing/2014/main" id="{48F34B47-8A3D-8A2C-1D70-E98A5D790673}"/>
              </a:ext>
            </a:extLst>
          </p:cNvPr>
          <p:cNvSpPr/>
          <p:nvPr/>
        </p:nvSpPr>
        <p:spPr>
          <a:xfrm>
            <a:off x="928288" y="2002221"/>
            <a:ext cx="3845256" cy="358054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97269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D9A33F18-D330-5E8F-1F33-6C824AFA514D}"/>
              </a:ext>
            </a:extLst>
          </p:cNvPr>
          <p:cNvPicPr>
            <a:picLocks noChangeAspect="1"/>
          </p:cNvPicPr>
          <p:nvPr/>
        </p:nvPicPr>
        <p:blipFill>
          <a:blip r:embed="rId2"/>
          <a:stretch>
            <a:fillRect/>
          </a:stretch>
        </p:blipFill>
        <p:spPr>
          <a:xfrm>
            <a:off x="1551875" y="853334"/>
            <a:ext cx="5811451" cy="2104145"/>
          </a:xfrm>
          <a:prstGeom prst="rect">
            <a:avLst/>
          </a:prstGeom>
        </p:spPr>
      </p:pic>
      <p:sp>
        <p:nvSpPr>
          <p:cNvPr id="9" name="TextBox 8">
            <a:extLst>
              <a:ext uri="{FF2B5EF4-FFF2-40B4-BE49-F238E27FC236}">
                <a16:creationId xmlns:a16="http://schemas.microsoft.com/office/drawing/2014/main" id="{ACE4FEE3-0BD1-0B76-B7E0-40F82B3EDB1C}"/>
              </a:ext>
            </a:extLst>
          </p:cNvPr>
          <p:cNvSpPr txBox="1"/>
          <p:nvPr/>
        </p:nvSpPr>
        <p:spPr>
          <a:xfrm>
            <a:off x="117461" y="3139053"/>
            <a:ext cx="8909077" cy="3416320"/>
          </a:xfrm>
          <a:prstGeom prst="rect">
            <a:avLst/>
          </a:prstGeom>
          <a:noFill/>
        </p:spPr>
        <p:txBody>
          <a:bodyPr wrap="square">
            <a:spAutoFit/>
          </a:bodyPr>
          <a:lstStyle/>
          <a:p>
            <a:pPr algn="just"/>
            <a:r>
              <a:rPr lang="it-IT" dirty="0"/>
              <a:t>Recentemente i </a:t>
            </a:r>
            <a:r>
              <a:rPr lang="it-IT" b="1" dirty="0"/>
              <a:t>fenolati</a:t>
            </a:r>
            <a:r>
              <a:rPr lang="it-IT" dirty="0"/>
              <a:t>, ottenuti in soluzione per </a:t>
            </a:r>
            <a:r>
              <a:rPr lang="it-IT" dirty="0" err="1"/>
              <a:t>deprotonazione</a:t>
            </a:r>
            <a:r>
              <a:rPr lang="it-IT" dirty="0"/>
              <a:t> di fenoli, sono emersi come ottimi fotocatalizzatori organici. Infatti, la formazione del fenolato produce uno shift </a:t>
            </a:r>
            <a:r>
              <a:rPr lang="it-IT" dirty="0" err="1"/>
              <a:t>batocromico</a:t>
            </a:r>
            <a:r>
              <a:rPr lang="it-IT" dirty="0"/>
              <a:t> della banda di assorbimento «B» aromatica, dovuto a un aumento di coniugazione che aumenta il suo assorbimento nel visibile. Inoltre, nello stato eccitato il fenolato può avere abbastanza energia per donare un elettrone ad un’opportuna specie chimica. Queste molecola può frammentare per riduzione portando così alla formazione di radicali reattivi e un anione. I radicali possono iniziare una reazione di interesse. Nell’articolo in esame un fenolato 2,4,6-trisostituito </a:t>
            </a:r>
            <a:r>
              <a:rPr lang="it-IT" b="1" dirty="0"/>
              <a:t>7e </a:t>
            </a:r>
            <a:r>
              <a:rPr lang="it-IT" dirty="0"/>
              <a:t>(formato in situ per </a:t>
            </a:r>
            <a:r>
              <a:rPr lang="it-IT" dirty="0" err="1"/>
              <a:t>deprotonazione</a:t>
            </a:r>
            <a:r>
              <a:rPr lang="it-IT" dirty="0"/>
              <a:t> del corrispettivo fenolo </a:t>
            </a:r>
            <a:r>
              <a:rPr lang="it-IT" b="1" dirty="0"/>
              <a:t>6e</a:t>
            </a:r>
            <a:r>
              <a:rPr lang="it-IT" dirty="0"/>
              <a:t>) è stato utilizzato come fotocatalizzatore per ridurre </a:t>
            </a:r>
            <a:r>
              <a:rPr lang="it-IT" dirty="0">
                <a:latin typeface="Symbol" panose="05050102010706020507" pitchFamily="18" charset="2"/>
              </a:rPr>
              <a:t>a</a:t>
            </a:r>
            <a:r>
              <a:rPr lang="it-IT" dirty="0"/>
              <a:t>-iodo solfoni </a:t>
            </a:r>
            <a:r>
              <a:rPr lang="it-IT" b="1" dirty="0"/>
              <a:t>4</a:t>
            </a:r>
            <a:r>
              <a:rPr lang="it-IT" dirty="0"/>
              <a:t> formando così radicali al carbonio </a:t>
            </a:r>
            <a:r>
              <a:rPr lang="it-IT" b="1" dirty="0"/>
              <a:t>I</a:t>
            </a:r>
            <a:r>
              <a:rPr lang="it-IT" dirty="0"/>
              <a:t>. Questi radicali al carbonio possono reagire con olefine terminali </a:t>
            </a:r>
            <a:r>
              <a:rPr lang="it-IT" b="1" dirty="0"/>
              <a:t>3</a:t>
            </a:r>
            <a:r>
              <a:rPr lang="it-IT" dirty="0"/>
              <a:t>, formando i  prodotti </a:t>
            </a:r>
            <a:r>
              <a:rPr lang="it-IT" b="1" dirty="0"/>
              <a:t>5</a:t>
            </a:r>
            <a:r>
              <a:rPr lang="it-IT" dirty="0"/>
              <a:t> attraverso un meccanismo di </a:t>
            </a:r>
            <a:r>
              <a:rPr lang="it-IT" dirty="0" err="1"/>
              <a:t>atom</a:t>
            </a:r>
            <a:r>
              <a:rPr lang="it-IT" dirty="0"/>
              <a:t> transfer radical </a:t>
            </a:r>
            <a:r>
              <a:rPr lang="it-IT" dirty="0" err="1"/>
              <a:t>addition</a:t>
            </a:r>
            <a:r>
              <a:rPr lang="it-IT" dirty="0"/>
              <a:t> (ATRA).</a:t>
            </a:r>
          </a:p>
        </p:txBody>
      </p:sp>
      <p:sp>
        <p:nvSpPr>
          <p:cNvPr id="8" name="TextBox 7">
            <a:extLst>
              <a:ext uri="{FF2B5EF4-FFF2-40B4-BE49-F238E27FC236}">
                <a16:creationId xmlns:a16="http://schemas.microsoft.com/office/drawing/2014/main" id="{9DFFF021-62F5-ED80-E704-A30B06946141}"/>
              </a:ext>
            </a:extLst>
          </p:cNvPr>
          <p:cNvSpPr txBox="1"/>
          <p:nvPr/>
        </p:nvSpPr>
        <p:spPr>
          <a:xfrm>
            <a:off x="0" y="6555373"/>
            <a:ext cx="2814992" cy="338554"/>
          </a:xfrm>
          <a:prstGeom prst="rect">
            <a:avLst/>
          </a:prstGeom>
          <a:noFill/>
        </p:spPr>
        <p:txBody>
          <a:bodyPr wrap="square">
            <a:spAutoFit/>
          </a:bodyPr>
          <a:lstStyle/>
          <a:p>
            <a:r>
              <a:rPr lang="it-IT" sz="1600" b="0" i="1" u="none" strike="noStrike" baseline="0" dirty="0">
                <a:latin typeface="AdvOT65f8a23b.I"/>
              </a:rPr>
              <a:t>ACS </a:t>
            </a:r>
            <a:r>
              <a:rPr lang="it-IT" sz="1600" b="0" i="1" u="none" strike="noStrike" baseline="0" dirty="0" err="1">
                <a:latin typeface="AdvOT65f8a23b.I"/>
              </a:rPr>
              <a:t>Catal</a:t>
            </a:r>
            <a:r>
              <a:rPr lang="it-IT" sz="1600" b="0" i="0" u="none" strike="noStrike" baseline="0" dirty="0">
                <a:latin typeface="AdvOT65f8a23b.I"/>
              </a:rPr>
              <a:t>. </a:t>
            </a:r>
            <a:r>
              <a:rPr lang="it-IT" sz="1600" b="1" i="0" u="none" strike="noStrike" baseline="0" dirty="0">
                <a:latin typeface="AdvOT46dcae81"/>
              </a:rPr>
              <a:t>2022</a:t>
            </a:r>
            <a:r>
              <a:rPr lang="it-IT" sz="1600" b="0" i="0" u="none" strike="noStrike" baseline="0" dirty="0">
                <a:latin typeface="AdvOT46dcae81"/>
              </a:rPr>
              <a:t>, </a:t>
            </a:r>
            <a:r>
              <a:rPr lang="it-IT" sz="1600" b="0" i="1" u="none" strike="noStrike" baseline="0" dirty="0">
                <a:latin typeface="AdvOT46dcae81"/>
              </a:rPr>
              <a:t>12</a:t>
            </a:r>
            <a:r>
              <a:rPr lang="it-IT" sz="1600" b="0" i="0" u="none" strike="noStrike" baseline="0" dirty="0">
                <a:latin typeface="AdvOT46dcae81"/>
              </a:rPr>
              <a:t>, 4290</a:t>
            </a:r>
            <a:r>
              <a:rPr lang="it-IT" sz="1600" b="0" i="0" u="none" strike="noStrike" baseline="0" dirty="0">
                <a:latin typeface="AdvOT8608a8d1+22"/>
              </a:rPr>
              <a:t>−</a:t>
            </a:r>
            <a:r>
              <a:rPr lang="it-IT" sz="1600" b="0" i="0" u="none" strike="noStrike" baseline="0" dirty="0">
                <a:latin typeface="AdvOT46dcae81"/>
              </a:rPr>
              <a:t>4295</a:t>
            </a:r>
            <a:endParaRPr lang="it-IT" sz="1600" dirty="0"/>
          </a:p>
        </p:txBody>
      </p:sp>
      <p:sp>
        <p:nvSpPr>
          <p:cNvPr id="11" name="Titolo 1">
            <a:extLst>
              <a:ext uri="{FF2B5EF4-FFF2-40B4-BE49-F238E27FC236}">
                <a16:creationId xmlns:a16="http://schemas.microsoft.com/office/drawing/2014/main" id="{982A2B55-C63A-7C3C-A3DD-A0B28F7742C4}"/>
              </a:ext>
            </a:extLst>
          </p:cNvPr>
          <p:cNvSpPr>
            <a:spLocks noGrp="1"/>
          </p:cNvSpPr>
          <p:nvPr>
            <p:ph type="title"/>
          </p:nvPr>
        </p:nvSpPr>
        <p:spPr>
          <a:xfrm>
            <a:off x="1111469" y="133350"/>
            <a:ext cx="6921062" cy="637308"/>
          </a:xfrm>
        </p:spPr>
        <p:txBody>
          <a:bodyPr/>
          <a:lstStyle/>
          <a:p>
            <a:r>
              <a:rPr lang="it-IT" dirty="0"/>
              <a:t>Studi di Luminescenza: Fotocatalisi</a:t>
            </a:r>
          </a:p>
        </p:txBody>
      </p:sp>
    </p:spTree>
    <p:extLst>
      <p:ext uri="{BB962C8B-B14F-4D97-AF65-F5344CB8AC3E}">
        <p14:creationId xmlns:p14="http://schemas.microsoft.com/office/powerpoint/2010/main" val="21541007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8A25BFB7-DC7E-8C6C-D778-8808BA012673}"/>
              </a:ext>
            </a:extLst>
          </p:cNvPr>
          <p:cNvPicPr>
            <a:picLocks noChangeAspect="1"/>
          </p:cNvPicPr>
          <p:nvPr/>
        </p:nvPicPr>
        <p:blipFill>
          <a:blip r:embed="rId2"/>
          <a:stretch>
            <a:fillRect/>
          </a:stretch>
        </p:blipFill>
        <p:spPr>
          <a:xfrm>
            <a:off x="197271" y="1010703"/>
            <a:ext cx="4634659" cy="5465494"/>
          </a:xfrm>
          <a:prstGeom prst="rect">
            <a:avLst/>
          </a:prstGeom>
        </p:spPr>
      </p:pic>
      <p:sp>
        <p:nvSpPr>
          <p:cNvPr id="6" name="TextBox 5">
            <a:extLst>
              <a:ext uri="{FF2B5EF4-FFF2-40B4-BE49-F238E27FC236}">
                <a16:creationId xmlns:a16="http://schemas.microsoft.com/office/drawing/2014/main" id="{1DF49533-52C9-188B-28EA-D8643424DC67}"/>
              </a:ext>
            </a:extLst>
          </p:cNvPr>
          <p:cNvSpPr txBox="1"/>
          <p:nvPr/>
        </p:nvSpPr>
        <p:spPr>
          <a:xfrm>
            <a:off x="5089358" y="1010703"/>
            <a:ext cx="3857371" cy="5355312"/>
          </a:xfrm>
          <a:prstGeom prst="rect">
            <a:avLst/>
          </a:prstGeom>
          <a:noFill/>
        </p:spPr>
        <p:txBody>
          <a:bodyPr wrap="square">
            <a:spAutoFit/>
          </a:bodyPr>
          <a:lstStyle/>
          <a:p>
            <a:pPr algn="just"/>
            <a:r>
              <a:rPr lang="it-IT" dirty="0"/>
              <a:t>Per verificare sperimentalmente che il fenolato </a:t>
            </a:r>
            <a:r>
              <a:rPr lang="it-IT" b="1" dirty="0"/>
              <a:t>7e</a:t>
            </a:r>
            <a:r>
              <a:rPr lang="it-IT" dirty="0"/>
              <a:t> nel suo stato eccitato è in grado di donare un elettrone al substrato </a:t>
            </a:r>
            <a:r>
              <a:rPr lang="it-IT" b="1" dirty="0"/>
              <a:t>4a</a:t>
            </a:r>
            <a:r>
              <a:rPr lang="it-IT" dirty="0"/>
              <a:t>, si registra il suo spettro di luminescenza (Figura 2c). A questo punto, si aggiungono quantità crescenti di substrato </a:t>
            </a:r>
            <a:r>
              <a:rPr lang="it-IT" b="1" dirty="0"/>
              <a:t>4a</a:t>
            </a:r>
            <a:r>
              <a:rPr lang="it-IT" dirty="0"/>
              <a:t> nella cuvetta e si valuta se l’intensità della luminescenza varia con l’aggiunta del substrato. In questo caso è stato osservato che la luminescenza diminuisce gradualmente con la concentrazione del substrato, che quindi agisce da </a:t>
            </a:r>
            <a:r>
              <a:rPr lang="it-IT" b="1" dirty="0" err="1"/>
              <a:t>Quencher</a:t>
            </a:r>
            <a:r>
              <a:rPr lang="it-IT" dirty="0"/>
              <a:t>. E’ quindi ragionevole pensare che lo stato eccitato del fenolato e il substrato interagiscano scambiandosi un elettrone.</a:t>
            </a:r>
          </a:p>
        </p:txBody>
      </p:sp>
      <p:sp>
        <p:nvSpPr>
          <p:cNvPr id="2" name="TextBox 1">
            <a:extLst>
              <a:ext uri="{FF2B5EF4-FFF2-40B4-BE49-F238E27FC236}">
                <a16:creationId xmlns:a16="http://schemas.microsoft.com/office/drawing/2014/main" id="{829E394E-3937-690E-A16B-1FE761549C53}"/>
              </a:ext>
            </a:extLst>
          </p:cNvPr>
          <p:cNvSpPr txBox="1"/>
          <p:nvPr/>
        </p:nvSpPr>
        <p:spPr>
          <a:xfrm>
            <a:off x="0" y="6555373"/>
            <a:ext cx="2814992" cy="338554"/>
          </a:xfrm>
          <a:prstGeom prst="rect">
            <a:avLst/>
          </a:prstGeom>
          <a:noFill/>
        </p:spPr>
        <p:txBody>
          <a:bodyPr wrap="square">
            <a:spAutoFit/>
          </a:bodyPr>
          <a:lstStyle/>
          <a:p>
            <a:r>
              <a:rPr lang="it-IT" sz="1600" b="0" i="1" u="none" strike="noStrike" baseline="0" dirty="0">
                <a:latin typeface="AdvOT65f8a23b.I"/>
              </a:rPr>
              <a:t>ACS </a:t>
            </a:r>
            <a:r>
              <a:rPr lang="it-IT" sz="1600" b="0" i="1" u="none" strike="noStrike" baseline="0" dirty="0" err="1">
                <a:latin typeface="AdvOT65f8a23b.I"/>
              </a:rPr>
              <a:t>Catal</a:t>
            </a:r>
            <a:r>
              <a:rPr lang="it-IT" sz="1600" b="0" i="0" u="none" strike="noStrike" baseline="0" dirty="0">
                <a:latin typeface="AdvOT65f8a23b.I"/>
              </a:rPr>
              <a:t>. </a:t>
            </a:r>
            <a:r>
              <a:rPr lang="it-IT" sz="1600" b="1" i="0" u="none" strike="noStrike" baseline="0" dirty="0">
                <a:latin typeface="AdvOT46dcae81"/>
              </a:rPr>
              <a:t>2022</a:t>
            </a:r>
            <a:r>
              <a:rPr lang="it-IT" sz="1600" b="0" i="0" u="none" strike="noStrike" baseline="0" dirty="0">
                <a:latin typeface="AdvOT46dcae81"/>
              </a:rPr>
              <a:t>, </a:t>
            </a:r>
            <a:r>
              <a:rPr lang="it-IT" sz="1600" b="0" i="1" u="none" strike="noStrike" baseline="0" dirty="0">
                <a:latin typeface="AdvOT46dcae81"/>
              </a:rPr>
              <a:t>12</a:t>
            </a:r>
            <a:r>
              <a:rPr lang="it-IT" sz="1600" b="0" i="0" u="none" strike="noStrike" baseline="0" dirty="0">
                <a:latin typeface="AdvOT46dcae81"/>
              </a:rPr>
              <a:t>, 4290</a:t>
            </a:r>
            <a:r>
              <a:rPr lang="it-IT" sz="1600" b="0" i="0" u="none" strike="noStrike" baseline="0" dirty="0">
                <a:latin typeface="AdvOT8608a8d1+22"/>
              </a:rPr>
              <a:t>−</a:t>
            </a:r>
            <a:r>
              <a:rPr lang="it-IT" sz="1600" b="0" i="0" u="none" strike="noStrike" baseline="0" dirty="0">
                <a:latin typeface="AdvOT46dcae81"/>
              </a:rPr>
              <a:t>4295</a:t>
            </a:r>
            <a:endParaRPr lang="it-IT" sz="1600" dirty="0"/>
          </a:p>
        </p:txBody>
      </p:sp>
      <p:sp>
        <p:nvSpPr>
          <p:cNvPr id="7" name="Titolo 1">
            <a:extLst>
              <a:ext uri="{FF2B5EF4-FFF2-40B4-BE49-F238E27FC236}">
                <a16:creationId xmlns:a16="http://schemas.microsoft.com/office/drawing/2014/main" id="{DC7D3423-7549-8352-1439-45F3220EC4D1}"/>
              </a:ext>
            </a:extLst>
          </p:cNvPr>
          <p:cNvSpPr>
            <a:spLocks noGrp="1"/>
          </p:cNvSpPr>
          <p:nvPr>
            <p:ph type="title"/>
          </p:nvPr>
        </p:nvSpPr>
        <p:spPr>
          <a:xfrm>
            <a:off x="1111469" y="133350"/>
            <a:ext cx="6921062" cy="637308"/>
          </a:xfrm>
        </p:spPr>
        <p:txBody>
          <a:bodyPr/>
          <a:lstStyle/>
          <a:p>
            <a:r>
              <a:rPr lang="it-IT" dirty="0"/>
              <a:t>Studi di Luminescenza: Fotocatalisi</a:t>
            </a:r>
          </a:p>
        </p:txBody>
      </p:sp>
    </p:spTree>
    <p:extLst>
      <p:ext uri="{BB962C8B-B14F-4D97-AF65-F5344CB8AC3E}">
        <p14:creationId xmlns:p14="http://schemas.microsoft.com/office/powerpoint/2010/main" val="11452049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1A73F9FD-2DF9-13FB-387A-39E4710ADCB1}"/>
              </a:ext>
            </a:extLst>
          </p:cNvPr>
          <p:cNvPicPr>
            <a:picLocks noChangeAspect="1"/>
          </p:cNvPicPr>
          <p:nvPr/>
        </p:nvPicPr>
        <p:blipFill>
          <a:blip r:embed="rId2"/>
          <a:stretch>
            <a:fillRect/>
          </a:stretch>
        </p:blipFill>
        <p:spPr>
          <a:xfrm>
            <a:off x="12032" y="1873511"/>
            <a:ext cx="5007618" cy="3928032"/>
          </a:xfrm>
          <a:prstGeom prst="rect">
            <a:avLst/>
          </a:prstGeom>
        </p:spPr>
      </p:pic>
      <p:pic>
        <p:nvPicPr>
          <p:cNvPr id="9" name="Graphic 8">
            <a:extLst>
              <a:ext uri="{FF2B5EF4-FFF2-40B4-BE49-F238E27FC236}">
                <a16:creationId xmlns:a16="http://schemas.microsoft.com/office/drawing/2014/main" id="{367AAC95-356A-56D9-C743-099E766E51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2254" y="1482817"/>
            <a:ext cx="2094647" cy="758407"/>
          </a:xfrm>
          <a:prstGeom prst="rect">
            <a:avLst/>
          </a:prstGeom>
        </p:spPr>
      </p:pic>
      <p:sp>
        <p:nvSpPr>
          <p:cNvPr id="11" name="TextBox 10">
            <a:extLst>
              <a:ext uri="{FF2B5EF4-FFF2-40B4-BE49-F238E27FC236}">
                <a16:creationId xmlns:a16="http://schemas.microsoft.com/office/drawing/2014/main" id="{6A1E1A97-2677-D5A1-5C28-076D9E58FD23}"/>
              </a:ext>
            </a:extLst>
          </p:cNvPr>
          <p:cNvSpPr txBox="1"/>
          <p:nvPr/>
        </p:nvSpPr>
        <p:spPr>
          <a:xfrm>
            <a:off x="4908886" y="2241224"/>
            <a:ext cx="4083101" cy="3416320"/>
          </a:xfrm>
          <a:prstGeom prst="rect">
            <a:avLst/>
          </a:prstGeom>
          <a:noFill/>
        </p:spPr>
        <p:txBody>
          <a:bodyPr wrap="square">
            <a:spAutoFit/>
          </a:bodyPr>
          <a:lstStyle/>
          <a:p>
            <a:pPr algn="just"/>
            <a:r>
              <a:rPr lang="it-IT" dirty="0"/>
              <a:t>Diagrammando I</a:t>
            </a:r>
            <a:r>
              <a:rPr lang="it-IT" sz="1100" dirty="0"/>
              <a:t>0</a:t>
            </a:r>
            <a:r>
              <a:rPr lang="it-IT" dirty="0"/>
              <a:t>/I, ovvero il rapporto dell’intensità di luminescenza del fenolato in assenza del substrato (</a:t>
            </a:r>
            <a:r>
              <a:rPr lang="it-IT" dirty="0" err="1"/>
              <a:t>quencher</a:t>
            </a:r>
            <a:r>
              <a:rPr lang="it-IT" dirty="0"/>
              <a:t>: Q) e in sua presenza, in funzione della concentrazione del substrato ([</a:t>
            </a:r>
            <a:r>
              <a:rPr lang="it-IT" b="1" dirty="0"/>
              <a:t>4a</a:t>
            </a:r>
            <a:r>
              <a:rPr lang="it-IT" dirty="0"/>
              <a:t>]) è possibile ottenere la costante di quenching relativa al processo di trasferimento elettronico. Per far ciò si utilizza l’equazione di </a:t>
            </a:r>
            <a:r>
              <a:rPr lang="it-IT" b="1" dirty="0"/>
              <a:t>Stern-</a:t>
            </a:r>
            <a:r>
              <a:rPr lang="it-IT" b="1" dirty="0" err="1"/>
              <a:t>Volmer</a:t>
            </a:r>
            <a:r>
              <a:rPr lang="it-IT" dirty="0"/>
              <a:t>. Occorre conoscere il tempo di vita dello stato eccitato di cui si è osservata luminescenza.</a:t>
            </a:r>
          </a:p>
        </p:txBody>
      </p:sp>
      <p:sp>
        <p:nvSpPr>
          <p:cNvPr id="13" name="Titolo 1">
            <a:extLst>
              <a:ext uri="{FF2B5EF4-FFF2-40B4-BE49-F238E27FC236}">
                <a16:creationId xmlns:a16="http://schemas.microsoft.com/office/drawing/2014/main" id="{EB9562EE-4FD3-C282-DDCD-D29DD99C1059}"/>
              </a:ext>
            </a:extLst>
          </p:cNvPr>
          <p:cNvSpPr>
            <a:spLocks noGrp="1"/>
          </p:cNvSpPr>
          <p:nvPr>
            <p:ph type="title"/>
          </p:nvPr>
        </p:nvSpPr>
        <p:spPr>
          <a:xfrm>
            <a:off x="457200" y="102927"/>
            <a:ext cx="8229600" cy="944563"/>
          </a:xfrm>
        </p:spPr>
        <p:txBody>
          <a:bodyPr/>
          <a:lstStyle/>
          <a:p>
            <a:r>
              <a:rPr lang="it-IT" dirty="0"/>
              <a:t>Studi di Luminescenza</a:t>
            </a:r>
            <a:br>
              <a:rPr lang="it-IT" dirty="0"/>
            </a:br>
            <a:r>
              <a:rPr lang="it-IT" dirty="0"/>
              <a:t>Esempio: Fotocatalisi</a:t>
            </a:r>
          </a:p>
        </p:txBody>
      </p:sp>
      <p:sp>
        <p:nvSpPr>
          <p:cNvPr id="2" name="TextBox 1">
            <a:extLst>
              <a:ext uri="{FF2B5EF4-FFF2-40B4-BE49-F238E27FC236}">
                <a16:creationId xmlns:a16="http://schemas.microsoft.com/office/drawing/2014/main" id="{2ACAF07B-18DD-9AD1-7727-1E9BAFF78117}"/>
              </a:ext>
            </a:extLst>
          </p:cNvPr>
          <p:cNvSpPr txBox="1"/>
          <p:nvPr/>
        </p:nvSpPr>
        <p:spPr>
          <a:xfrm>
            <a:off x="0" y="6555373"/>
            <a:ext cx="2814992" cy="338554"/>
          </a:xfrm>
          <a:prstGeom prst="rect">
            <a:avLst/>
          </a:prstGeom>
          <a:noFill/>
        </p:spPr>
        <p:txBody>
          <a:bodyPr wrap="square">
            <a:spAutoFit/>
          </a:bodyPr>
          <a:lstStyle/>
          <a:p>
            <a:r>
              <a:rPr lang="it-IT" sz="1600" b="0" i="1" u="none" strike="noStrike" baseline="0" dirty="0">
                <a:latin typeface="AdvOT65f8a23b.I"/>
              </a:rPr>
              <a:t>ACS </a:t>
            </a:r>
            <a:r>
              <a:rPr lang="it-IT" sz="1600" b="0" i="1" u="none" strike="noStrike" baseline="0" dirty="0" err="1">
                <a:latin typeface="AdvOT65f8a23b.I"/>
              </a:rPr>
              <a:t>Catal</a:t>
            </a:r>
            <a:r>
              <a:rPr lang="it-IT" sz="1600" b="0" i="0" u="none" strike="noStrike" baseline="0" dirty="0">
                <a:latin typeface="AdvOT65f8a23b.I"/>
              </a:rPr>
              <a:t>. </a:t>
            </a:r>
            <a:r>
              <a:rPr lang="it-IT" sz="1600" b="1" i="0" u="none" strike="noStrike" baseline="0" dirty="0">
                <a:latin typeface="AdvOT46dcae81"/>
              </a:rPr>
              <a:t>2022</a:t>
            </a:r>
            <a:r>
              <a:rPr lang="it-IT" sz="1600" b="0" i="0" u="none" strike="noStrike" baseline="0" dirty="0">
                <a:latin typeface="AdvOT46dcae81"/>
              </a:rPr>
              <a:t>, </a:t>
            </a:r>
            <a:r>
              <a:rPr lang="it-IT" sz="1600" b="0" i="1" u="none" strike="noStrike" baseline="0" dirty="0">
                <a:latin typeface="AdvOT46dcae81"/>
              </a:rPr>
              <a:t>12</a:t>
            </a:r>
            <a:r>
              <a:rPr lang="it-IT" sz="1600" b="0" i="0" u="none" strike="noStrike" baseline="0" dirty="0">
                <a:latin typeface="AdvOT46dcae81"/>
              </a:rPr>
              <a:t>, 4290</a:t>
            </a:r>
            <a:r>
              <a:rPr lang="it-IT" sz="1600" b="0" i="0" u="none" strike="noStrike" baseline="0" dirty="0">
                <a:latin typeface="AdvOT8608a8d1+22"/>
              </a:rPr>
              <a:t>−</a:t>
            </a:r>
            <a:r>
              <a:rPr lang="it-IT" sz="1600" b="0" i="0" u="none" strike="noStrike" baseline="0" dirty="0">
                <a:latin typeface="AdvOT46dcae81"/>
              </a:rPr>
              <a:t>4295</a:t>
            </a:r>
            <a:endParaRPr lang="it-IT" sz="1600" dirty="0"/>
          </a:p>
        </p:txBody>
      </p:sp>
      <p:sp>
        <p:nvSpPr>
          <p:cNvPr id="3" name="Rettangolo 1">
            <a:extLst>
              <a:ext uri="{FF2B5EF4-FFF2-40B4-BE49-F238E27FC236}">
                <a16:creationId xmlns:a16="http://schemas.microsoft.com/office/drawing/2014/main" id="{330D8411-8DCA-F726-EEB0-C900545B42E7}"/>
              </a:ext>
            </a:extLst>
          </p:cNvPr>
          <p:cNvSpPr/>
          <p:nvPr/>
        </p:nvSpPr>
        <p:spPr>
          <a:xfrm flipH="1">
            <a:off x="1455822" y="1438666"/>
            <a:ext cx="2394284" cy="94456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62400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136524"/>
            <a:ext cx="7886700" cy="902413"/>
          </a:xfrm>
        </p:spPr>
        <p:txBody>
          <a:bodyPr/>
          <a:lstStyle/>
          <a:p>
            <a:pPr algn="ctr"/>
            <a:r>
              <a:rPr lang="it-IT" dirty="0"/>
              <a:t>Orbitali Atomici di tipo </a:t>
            </a:r>
            <a:r>
              <a:rPr lang="it-IT" b="1" dirty="0"/>
              <a:t>s</a:t>
            </a:r>
            <a:endParaRPr lang="it-IT"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12</a:t>
            </a:fld>
            <a:endParaRPr lang="it-IT"/>
          </a:p>
        </p:txBody>
      </p:sp>
      <p:pic>
        <p:nvPicPr>
          <p:cNvPr id="8" name="Picture 7">
            <a:extLst>
              <a:ext uri="{FF2B5EF4-FFF2-40B4-BE49-F238E27FC236}">
                <a16:creationId xmlns:a16="http://schemas.microsoft.com/office/drawing/2014/main" id="{E1D2FDF3-101B-2181-21FD-6C1CBBD1AF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36" y="1038937"/>
            <a:ext cx="7705550" cy="3592672"/>
          </a:xfrm>
          <a:prstGeom prst="rect">
            <a:avLst/>
          </a:prstGeom>
        </p:spPr>
      </p:pic>
      <p:sp>
        <p:nvSpPr>
          <p:cNvPr id="10" name="TextBox 9">
            <a:extLst>
              <a:ext uri="{FF2B5EF4-FFF2-40B4-BE49-F238E27FC236}">
                <a16:creationId xmlns:a16="http://schemas.microsoft.com/office/drawing/2014/main" id="{5A5B2E49-615E-9A60-98C5-7A37C25D638B}"/>
              </a:ext>
            </a:extLst>
          </p:cNvPr>
          <p:cNvSpPr txBox="1"/>
          <p:nvPr/>
        </p:nvSpPr>
        <p:spPr>
          <a:xfrm>
            <a:off x="156670" y="5151816"/>
            <a:ext cx="8830660" cy="1569660"/>
          </a:xfrm>
          <a:prstGeom prst="rect">
            <a:avLst/>
          </a:prstGeom>
          <a:noFill/>
        </p:spPr>
        <p:txBody>
          <a:bodyPr wrap="square">
            <a:spAutoFit/>
          </a:bodyPr>
          <a:lstStyle/>
          <a:p>
            <a:pPr algn="just"/>
            <a:r>
              <a:rPr lang="it-IT" sz="2400" dirty="0"/>
              <a:t>Gli orbitali atomici di tipo </a:t>
            </a:r>
            <a:r>
              <a:rPr lang="it-IT" sz="2400" b="1" dirty="0"/>
              <a:t>s</a:t>
            </a:r>
            <a:r>
              <a:rPr lang="it-IT" sz="2400" dirty="0"/>
              <a:t> hanno tutti la forma sferica, si differenziano però per dimensioni e per energia (numero quantico principale: n). L’orbitale s con minore energia è l’orbitale 1s che dimensionalmente è anche il più piccolo e vicino al nucleo</a:t>
            </a:r>
          </a:p>
        </p:txBody>
      </p:sp>
    </p:spTree>
    <p:extLst>
      <p:ext uri="{BB962C8B-B14F-4D97-AF65-F5344CB8AC3E}">
        <p14:creationId xmlns:p14="http://schemas.microsoft.com/office/powerpoint/2010/main" val="3620553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136524"/>
            <a:ext cx="7886700" cy="902413"/>
          </a:xfrm>
        </p:spPr>
        <p:txBody>
          <a:bodyPr/>
          <a:lstStyle/>
          <a:p>
            <a:pPr algn="ctr"/>
            <a:r>
              <a:rPr lang="it-IT" dirty="0"/>
              <a:t>Orbitali Atomici di tipo </a:t>
            </a:r>
            <a:r>
              <a:rPr lang="it-IT" b="1" dirty="0"/>
              <a:t>s</a:t>
            </a:r>
            <a:endParaRPr lang="it-IT"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13</a:t>
            </a:fld>
            <a:endParaRPr lang="it-IT"/>
          </a:p>
        </p:txBody>
      </p:sp>
      <p:sp>
        <p:nvSpPr>
          <p:cNvPr id="10" name="TextBox 9">
            <a:extLst>
              <a:ext uri="{FF2B5EF4-FFF2-40B4-BE49-F238E27FC236}">
                <a16:creationId xmlns:a16="http://schemas.microsoft.com/office/drawing/2014/main" id="{5A5B2E49-615E-9A60-98C5-7A37C25D638B}"/>
              </a:ext>
            </a:extLst>
          </p:cNvPr>
          <p:cNvSpPr txBox="1"/>
          <p:nvPr/>
        </p:nvSpPr>
        <p:spPr>
          <a:xfrm>
            <a:off x="156670" y="4180344"/>
            <a:ext cx="8830660" cy="2677656"/>
          </a:xfrm>
          <a:prstGeom prst="rect">
            <a:avLst/>
          </a:prstGeom>
          <a:noFill/>
        </p:spPr>
        <p:txBody>
          <a:bodyPr wrap="square">
            <a:spAutoFit/>
          </a:bodyPr>
          <a:lstStyle/>
          <a:p>
            <a:pPr algn="just"/>
            <a:r>
              <a:rPr lang="it-IT" sz="2400" dirty="0"/>
              <a:t>L'orbitale 2s, come l'orbitale 1s, è sferico. Ci sono due differenze tra questi orbitali. Uno è che l’orbitale 2s è più grande, quindi è più probabile che un elettrone in un orbitale 2s venga trovato più lontano</a:t>
            </a:r>
          </a:p>
          <a:p>
            <a:pPr algn="just"/>
            <a:r>
              <a:rPr lang="it-IT" sz="2400" dirty="0"/>
              <a:t>dal nucleo di un elettrone in un orbitale di 1 s. L'altra differenza tra gli orbitali è che, all'interno dell'orbitale 2s ma non all'interno dell'orbitale 1s, esiste una regione in cui non è presente densità elettronica (nodo radiale). </a:t>
            </a:r>
          </a:p>
        </p:txBody>
      </p:sp>
      <p:pic>
        <p:nvPicPr>
          <p:cNvPr id="5" name="Picture 4">
            <a:extLst>
              <a:ext uri="{FF2B5EF4-FFF2-40B4-BE49-F238E27FC236}">
                <a16:creationId xmlns:a16="http://schemas.microsoft.com/office/drawing/2014/main" id="{ECE4B79A-A2C7-E22A-BDAB-41DFAC5180FD}"/>
              </a:ext>
            </a:extLst>
          </p:cNvPr>
          <p:cNvPicPr>
            <a:picLocks noChangeAspect="1"/>
          </p:cNvPicPr>
          <p:nvPr/>
        </p:nvPicPr>
        <p:blipFill>
          <a:blip r:embed="rId2"/>
          <a:stretch>
            <a:fillRect/>
          </a:stretch>
        </p:blipFill>
        <p:spPr>
          <a:xfrm>
            <a:off x="1339733" y="1148622"/>
            <a:ext cx="6146917" cy="2922037"/>
          </a:xfrm>
          <a:prstGeom prst="rect">
            <a:avLst/>
          </a:prstGeom>
        </p:spPr>
      </p:pic>
    </p:spTree>
    <p:extLst>
      <p:ext uri="{BB962C8B-B14F-4D97-AF65-F5344CB8AC3E}">
        <p14:creationId xmlns:p14="http://schemas.microsoft.com/office/powerpoint/2010/main" val="3569181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2068" y="-74182"/>
            <a:ext cx="8660674" cy="1325563"/>
          </a:xfrm>
        </p:spPr>
        <p:txBody>
          <a:bodyPr/>
          <a:lstStyle/>
          <a:p>
            <a:pPr algn="ctr"/>
            <a:r>
              <a:rPr lang="it-IT" dirty="0"/>
              <a:t>Orbitali Atomici di tipo </a:t>
            </a:r>
            <a:r>
              <a:rPr lang="it-IT" b="1" dirty="0"/>
              <a:t>p</a:t>
            </a:r>
            <a:endParaRPr lang="it-IT" b="1" baseline="-25000"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14</a:t>
            </a:fld>
            <a:endParaRPr lang="it-IT"/>
          </a:p>
        </p:txBody>
      </p:sp>
      <p:pic>
        <p:nvPicPr>
          <p:cNvPr id="1026" name="Picture 2" descr="1. Atomun Kuantum Modeli - Kimya">
            <a:extLst>
              <a:ext uri="{FF2B5EF4-FFF2-40B4-BE49-F238E27FC236}">
                <a16:creationId xmlns:a16="http://schemas.microsoft.com/office/drawing/2014/main" id="{332F4407-B5E3-3003-1C3C-C8F8AD82D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68" y="2118558"/>
            <a:ext cx="5793103" cy="23172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812116-5677-51E2-F1AB-B8C4B9FA9FCD}"/>
              </a:ext>
            </a:extLst>
          </p:cNvPr>
          <p:cNvSpPr txBox="1"/>
          <p:nvPr/>
        </p:nvSpPr>
        <p:spPr>
          <a:xfrm>
            <a:off x="110358" y="5151816"/>
            <a:ext cx="8923282" cy="1569660"/>
          </a:xfrm>
          <a:prstGeom prst="rect">
            <a:avLst/>
          </a:prstGeom>
          <a:noFill/>
        </p:spPr>
        <p:txBody>
          <a:bodyPr wrap="square">
            <a:spAutoFit/>
          </a:bodyPr>
          <a:lstStyle/>
          <a:p>
            <a:pPr algn="just"/>
            <a:r>
              <a:rPr lang="it-IT" sz="2400" dirty="0"/>
              <a:t>Gli orbitali atomici di tipo </a:t>
            </a:r>
            <a:r>
              <a:rPr lang="it-IT" sz="2400" b="1" dirty="0"/>
              <a:t>p</a:t>
            </a:r>
            <a:r>
              <a:rPr lang="it-IT" sz="2400" dirty="0"/>
              <a:t> hanno tutti la forma a doppio lobo. L’orbitale p con minore energia è l’orbitale 2p. L’orbitale 2p è diviso in tre orbitali p aventi la stessa energia (ovvero degeneri), perpendicolari tra loro, che vengono chiamati 2p</a:t>
            </a:r>
            <a:r>
              <a:rPr lang="it-IT" sz="1600" dirty="0"/>
              <a:t>x</a:t>
            </a:r>
            <a:r>
              <a:rPr lang="it-IT" sz="2400" dirty="0"/>
              <a:t>, 2p</a:t>
            </a:r>
            <a:r>
              <a:rPr lang="it-IT" sz="1600" dirty="0"/>
              <a:t>y</a:t>
            </a:r>
            <a:r>
              <a:rPr lang="it-IT" sz="2400" dirty="0"/>
              <a:t> e 2p</a:t>
            </a:r>
            <a:r>
              <a:rPr lang="it-IT" sz="1600" dirty="0"/>
              <a:t>z</a:t>
            </a:r>
            <a:r>
              <a:rPr lang="it-IT" sz="2400" dirty="0"/>
              <a:t>.</a:t>
            </a:r>
          </a:p>
        </p:txBody>
      </p:sp>
      <p:pic>
        <p:nvPicPr>
          <p:cNvPr id="6" name="Picture 5">
            <a:extLst>
              <a:ext uri="{FF2B5EF4-FFF2-40B4-BE49-F238E27FC236}">
                <a16:creationId xmlns:a16="http://schemas.microsoft.com/office/drawing/2014/main" id="{5E924453-288A-262F-422E-7873DEA3E36A}"/>
              </a:ext>
            </a:extLst>
          </p:cNvPr>
          <p:cNvPicPr>
            <a:picLocks noChangeAspect="1"/>
          </p:cNvPicPr>
          <p:nvPr/>
        </p:nvPicPr>
        <p:blipFill>
          <a:blip r:embed="rId3"/>
          <a:stretch>
            <a:fillRect/>
          </a:stretch>
        </p:blipFill>
        <p:spPr>
          <a:xfrm>
            <a:off x="6133940" y="1880015"/>
            <a:ext cx="2787992" cy="2977147"/>
          </a:xfrm>
          <a:prstGeom prst="rect">
            <a:avLst/>
          </a:prstGeom>
        </p:spPr>
      </p:pic>
    </p:spTree>
    <p:extLst>
      <p:ext uri="{BB962C8B-B14F-4D97-AF65-F5344CB8AC3E}">
        <p14:creationId xmlns:p14="http://schemas.microsoft.com/office/powerpoint/2010/main" val="3790198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1662" y="194035"/>
            <a:ext cx="8660674" cy="878763"/>
          </a:xfrm>
        </p:spPr>
        <p:txBody>
          <a:bodyPr/>
          <a:lstStyle/>
          <a:p>
            <a:pPr algn="ctr"/>
            <a:r>
              <a:rPr lang="it-IT" dirty="0"/>
              <a:t>Configurazione Elettronica Atomo H</a:t>
            </a:r>
            <a:endParaRPr lang="it-IT" baseline="-25000"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15</a:t>
            </a:fld>
            <a:endParaRPr lang="it-IT"/>
          </a:p>
        </p:txBody>
      </p:sp>
      <p:pic>
        <p:nvPicPr>
          <p:cNvPr id="6" name="Picture 5">
            <a:extLst>
              <a:ext uri="{FF2B5EF4-FFF2-40B4-BE49-F238E27FC236}">
                <a16:creationId xmlns:a16="http://schemas.microsoft.com/office/drawing/2014/main" id="{D3050179-4114-3B55-B998-D950859E3E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615" y="1667595"/>
            <a:ext cx="3481756" cy="3129877"/>
          </a:xfrm>
          <a:prstGeom prst="rect">
            <a:avLst/>
          </a:prstGeom>
        </p:spPr>
      </p:pic>
      <p:pic>
        <p:nvPicPr>
          <p:cNvPr id="8" name="Picture 7">
            <a:extLst>
              <a:ext uri="{FF2B5EF4-FFF2-40B4-BE49-F238E27FC236}">
                <a16:creationId xmlns:a16="http://schemas.microsoft.com/office/drawing/2014/main" id="{A2627F3A-4154-E2DE-253E-38AFAA95E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5371" y="1015287"/>
            <a:ext cx="4572226" cy="4151470"/>
          </a:xfrm>
          <a:prstGeom prst="rect">
            <a:avLst/>
          </a:prstGeom>
        </p:spPr>
      </p:pic>
      <p:sp>
        <p:nvSpPr>
          <p:cNvPr id="3" name="TextBox 2">
            <a:extLst>
              <a:ext uri="{FF2B5EF4-FFF2-40B4-BE49-F238E27FC236}">
                <a16:creationId xmlns:a16="http://schemas.microsoft.com/office/drawing/2014/main" id="{57B6A677-82A0-008B-98FB-9B59B1CEEE4B}"/>
              </a:ext>
            </a:extLst>
          </p:cNvPr>
          <p:cNvSpPr txBox="1"/>
          <p:nvPr/>
        </p:nvSpPr>
        <p:spPr>
          <a:xfrm>
            <a:off x="110358" y="5151816"/>
            <a:ext cx="8923282" cy="1569660"/>
          </a:xfrm>
          <a:prstGeom prst="rect">
            <a:avLst/>
          </a:prstGeom>
          <a:noFill/>
        </p:spPr>
        <p:txBody>
          <a:bodyPr wrap="square">
            <a:spAutoFit/>
          </a:bodyPr>
          <a:lstStyle/>
          <a:p>
            <a:pPr algn="just"/>
            <a:r>
              <a:rPr lang="it-IT" sz="2400" dirty="0"/>
              <a:t>L’atomo di idrogeno è costituito da un protone e un elettrone. L’elettrone si posiziona nell’orbitale a più bassa energia dell’atomo, ovvero l’orbitale 1s. Esiste quindi una zona di probabilità di forma sferica intorno al nucleo dove è possibile trovare l’elettrone.</a:t>
            </a:r>
          </a:p>
        </p:txBody>
      </p:sp>
    </p:spTree>
    <p:extLst>
      <p:ext uri="{BB962C8B-B14F-4D97-AF65-F5344CB8AC3E}">
        <p14:creationId xmlns:p14="http://schemas.microsoft.com/office/powerpoint/2010/main" val="975322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1663" y="96461"/>
            <a:ext cx="8660674" cy="884129"/>
          </a:xfrm>
        </p:spPr>
        <p:txBody>
          <a:bodyPr/>
          <a:lstStyle/>
          <a:p>
            <a:pPr algn="ctr"/>
            <a:r>
              <a:rPr lang="it-IT" dirty="0"/>
              <a:t>Configurazione elettronica atomo C</a:t>
            </a:r>
            <a:endParaRPr lang="it-IT" baseline="-25000"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16</a:t>
            </a:fld>
            <a:endParaRPr lang="it-IT"/>
          </a:p>
        </p:txBody>
      </p:sp>
      <p:pic>
        <p:nvPicPr>
          <p:cNvPr id="5" name="Picture 4">
            <a:extLst>
              <a:ext uri="{FF2B5EF4-FFF2-40B4-BE49-F238E27FC236}">
                <a16:creationId xmlns:a16="http://schemas.microsoft.com/office/drawing/2014/main" id="{5B06B3BC-A9D1-F21A-31D0-07FC39539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732" y="1315392"/>
            <a:ext cx="3497584" cy="3295092"/>
          </a:xfrm>
          <a:prstGeom prst="rect">
            <a:avLst/>
          </a:prstGeom>
        </p:spPr>
      </p:pic>
      <p:sp>
        <p:nvSpPr>
          <p:cNvPr id="3" name="CasellaDiTesto 4">
            <a:extLst>
              <a:ext uri="{FF2B5EF4-FFF2-40B4-BE49-F238E27FC236}">
                <a16:creationId xmlns:a16="http://schemas.microsoft.com/office/drawing/2014/main" id="{901DB476-0467-895E-89B4-6949FF07FE33}"/>
              </a:ext>
            </a:extLst>
          </p:cNvPr>
          <p:cNvSpPr txBox="1"/>
          <p:nvPr/>
        </p:nvSpPr>
        <p:spPr>
          <a:xfrm>
            <a:off x="134007" y="4869424"/>
            <a:ext cx="8768330" cy="1877437"/>
          </a:xfrm>
          <a:prstGeom prst="rect">
            <a:avLst/>
          </a:prstGeom>
          <a:noFill/>
        </p:spPr>
        <p:txBody>
          <a:bodyPr wrap="square" rtlCol="0">
            <a:spAutoFit/>
          </a:bodyPr>
          <a:lstStyle/>
          <a:p>
            <a:pPr algn="just"/>
            <a:r>
              <a:rPr lang="it-IT" sz="2200" b="1" dirty="0">
                <a:solidFill>
                  <a:srgbClr val="FF0000"/>
                </a:solidFill>
              </a:rPr>
              <a:t>Regola di Hund </a:t>
            </a:r>
            <a:r>
              <a:rPr lang="it-IT" sz="2400" dirty="0"/>
              <a:t>se più elettroni occupano orbitali degeneri, essi si distribuiscono con spin paralleli, sul numero massimo possibile di questi.</a:t>
            </a:r>
            <a:r>
              <a:rPr lang="it-IT" sz="2200" b="1" dirty="0">
                <a:solidFill>
                  <a:srgbClr val="FF0000"/>
                </a:solidFill>
              </a:rPr>
              <a:t> </a:t>
            </a:r>
          </a:p>
          <a:p>
            <a:pPr algn="just"/>
            <a:r>
              <a:rPr lang="it-IT" sz="2200" b="1" dirty="0">
                <a:solidFill>
                  <a:srgbClr val="FF0000"/>
                </a:solidFill>
              </a:rPr>
              <a:t>Principio di Esclusione di Pauli </a:t>
            </a:r>
            <a:r>
              <a:rPr lang="it-IT" sz="2200" dirty="0"/>
              <a:t>ogni orbitale atomico può contenere al massimo due elettroni, purché di spin opposto.</a:t>
            </a:r>
          </a:p>
        </p:txBody>
      </p:sp>
      <p:sp>
        <p:nvSpPr>
          <p:cNvPr id="6" name="TextBox 5">
            <a:extLst>
              <a:ext uri="{FF2B5EF4-FFF2-40B4-BE49-F238E27FC236}">
                <a16:creationId xmlns:a16="http://schemas.microsoft.com/office/drawing/2014/main" id="{C0E17710-E173-BE76-69CA-D5236A1D4A8E}"/>
              </a:ext>
            </a:extLst>
          </p:cNvPr>
          <p:cNvSpPr txBox="1"/>
          <p:nvPr/>
        </p:nvSpPr>
        <p:spPr>
          <a:xfrm>
            <a:off x="4017385" y="1439444"/>
            <a:ext cx="4726218" cy="3046988"/>
          </a:xfrm>
          <a:prstGeom prst="rect">
            <a:avLst/>
          </a:prstGeom>
          <a:noFill/>
        </p:spPr>
        <p:txBody>
          <a:bodyPr wrap="square">
            <a:spAutoFit/>
          </a:bodyPr>
          <a:lstStyle/>
          <a:p>
            <a:pPr algn="just"/>
            <a:r>
              <a:rPr lang="it-IT" sz="2400" i="1" dirty="0"/>
              <a:t>L’atomo di carbonio contiene 6 elettroni. Due elettroni si posizionano nell’orbitale a più bassa energia (1s). Altri due elettroni riempiono l’orbitale 2s (forma sferica) e altri due elettroni si dispongono negli orbitali  degeneri 2p</a:t>
            </a:r>
            <a:r>
              <a:rPr lang="it-IT" i="1" dirty="0"/>
              <a:t>x</a:t>
            </a:r>
            <a:r>
              <a:rPr lang="it-IT" sz="2400" i="1" dirty="0"/>
              <a:t> e 2p</a:t>
            </a:r>
            <a:r>
              <a:rPr lang="it-IT" i="1" dirty="0"/>
              <a:t>y</a:t>
            </a:r>
            <a:r>
              <a:rPr lang="it-IT" sz="2400" i="1" dirty="0"/>
              <a:t>.</a:t>
            </a:r>
          </a:p>
        </p:txBody>
      </p:sp>
      <p:sp>
        <p:nvSpPr>
          <p:cNvPr id="7" name="Rectangle 6">
            <a:extLst>
              <a:ext uri="{FF2B5EF4-FFF2-40B4-BE49-F238E27FC236}">
                <a16:creationId xmlns:a16="http://schemas.microsoft.com/office/drawing/2014/main" id="{D209BF81-160F-754A-E673-DD7D1FED98EA}"/>
              </a:ext>
            </a:extLst>
          </p:cNvPr>
          <p:cNvSpPr/>
          <p:nvPr/>
        </p:nvSpPr>
        <p:spPr>
          <a:xfrm>
            <a:off x="241663" y="1183669"/>
            <a:ext cx="8660674" cy="3518476"/>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96888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1663" y="96461"/>
            <a:ext cx="8660674" cy="884129"/>
          </a:xfrm>
        </p:spPr>
        <p:txBody>
          <a:bodyPr/>
          <a:lstStyle/>
          <a:p>
            <a:pPr algn="ctr"/>
            <a:r>
              <a:rPr lang="it-IT" dirty="0"/>
              <a:t>Esercizio</a:t>
            </a:r>
            <a:endParaRPr lang="it-IT" baseline="-25000"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17</a:t>
            </a:fld>
            <a:endParaRPr lang="it-IT"/>
          </a:p>
        </p:txBody>
      </p:sp>
      <p:sp>
        <p:nvSpPr>
          <p:cNvPr id="9" name="TextBox 8">
            <a:extLst>
              <a:ext uri="{FF2B5EF4-FFF2-40B4-BE49-F238E27FC236}">
                <a16:creationId xmlns:a16="http://schemas.microsoft.com/office/drawing/2014/main" id="{FE9F8728-A4CD-9CB5-81C4-107B85B11941}"/>
              </a:ext>
            </a:extLst>
          </p:cNvPr>
          <p:cNvSpPr txBox="1"/>
          <p:nvPr/>
        </p:nvSpPr>
        <p:spPr>
          <a:xfrm>
            <a:off x="1024763" y="1634965"/>
            <a:ext cx="7438481" cy="523220"/>
          </a:xfrm>
          <a:prstGeom prst="rect">
            <a:avLst/>
          </a:prstGeom>
          <a:noFill/>
        </p:spPr>
        <p:txBody>
          <a:bodyPr wrap="square">
            <a:spAutoFit/>
          </a:bodyPr>
          <a:lstStyle/>
          <a:p>
            <a:pPr algn="just"/>
            <a:r>
              <a:rPr lang="it-IT" sz="2800" dirty="0"/>
              <a:t>Scrivere la configurazione elettronica di N, O e F</a:t>
            </a:r>
          </a:p>
        </p:txBody>
      </p:sp>
      <p:pic>
        <p:nvPicPr>
          <p:cNvPr id="13" name="Picture 12">
            <a:extLst>
              <a:ext uri="{FF2B5EF4-FFF2-40B4-BE49-F238E27FC236}">
                <a16:creationId xmlns:a16="http://schemas.microsoft.com/office/drawing/2014/main" id="{1A1A4F3D-E0F3-2E49-384F-8519E32E31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9228" y="2422995"/>
            <a:ext cx="2490951" cy="2490951"/>
          </a:xfrm>
          <a:prstGeom prst="rect">
            <a:avLst/>
          </a:prstGeom>
        </p:spPr>
      </p:pic>
      <p:pic>
        <p:nvPicPr>
          <p:cNvPr id="15" name="Picture 14">
            <a:extLst>
              <a:ext uri="{FF2B5EF4-FFF2-40B4-BE49-F238E27FC236}">
                <a16:creationId xmlns:a16="http://schemas.microsoft.com/office/drawing/2014/main" id="{10ADF115-4705-E9EE-F367-E02FDADD0F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9383" y="2422995"/>
            <a:ext cx="2490951" cy="2490951"/>
          </a:xfrm>
          <a:prstGeom prst="rect">
            <a:avLst/>
          </a:prstGeom>
        </p:spPr>
      </p:pic>
      <p:pic>
        <p:nvPicPr>
          <p:cNvPr id="19" name="Picture 18">
            <a:extLst>
              <a:ext uri="{FF2B5EF4-FFF2-40B4-BE49-F238E27FC236}">
                <a16:creationId xmlns:a16="http://schemas.microsoft.com/office/drawing/2014/main" id="{0C9345CE-1004-DC83-2ED3-F2B0482923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073" y="2422995"/>
            <a:ext cx="2490951" cy="2490951"/>
          </a:xfrm>
          <a:prstGeom prst="rect">
            <a:avLst/>
          </a:prstGeom>
        </p:spPr>
      </p:pic>
    </p:spTree>
    <p:extLst>
      <p:ext uri="{BB962C8B-B14F-4D97-AF65-F5344CB8AC3E}">
        <p14:creationId xmlns:p14="http://schemas.microsoft.com/office/powerpoint/2010/main" val="2602359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287478" y="270634"/>
            <a:ext cx="6569042" cy="707886"/>
          </a:xfrm>
          <a:prstGeom prst="rect">
            <a:avLst/>
          </a:prstGeom>
        </p:spPr>
        <p:txBody>
          <a:bodyPr wrap="none">
            <a:spAutoFit/>
          </a:bodyPr>
          <a:lstStyle/>
          <a:p>
            <a:r>
              <a:rPr lang="it-IT" sz="4000" dirty="0"/>
              <a:t>Teoria dell’Orbitale Molecolare</a:t>
            </a:r>
          </a:p>
        </p:txBody>
      </p:sp>
      <p:sp>
        <p:nvSpPr>
          <p:cNvPr id="5" name="CasellaDiTesto 4"/>
          <p:cNvSpPr txBox="1"/>
          <p:nvPr/>
        </p:nvSpPr>
        <p:spPr>
          <a:xfrm>
            <a:off x="499653" y="1634617"/>
            <a:ext cx="8144692" cy="4401205"/>
          </a:xfrm>
          <a:prstGeom prst="rect">
            <a:avLst/>
          </a:prstGeom>
          <a:noFill/>
        </p:spPr>
        <p:txBody>
          <a:bodyPr wrap="square" rtlCol="0">
            <a:spAutoFit/>
          </a:bodyPr>
          <a:lstStyle/>
          <a:p>
            <a:pPr algn="just"/>
            <a:r>
              <a:rPr lang="it-IT" sz="2800" dirty="0"/>
              <a:t>Gli orbitali molecolari vengono approssimati descrivendoli come una combinazione lineare di orbitali atomici. Questa operazione è chiamata </a:t>
            </a:r>
            <a:r>
              <a:rPr lang="it-IT" sz="2800" b="1" dirty="0"/>
              <a:t>Linear Combination of </a:t>
            </a:r>
            <a:r>
              <a:rPr lang="it-IT" sz="2800" b="1" dirty="0" err="1"/>
              <a:t>Atomic</a:t>
            </a:r>
            <a:r>
              <a:rPr lang="it-IT" sz="2800" b="1" dirty="0"/>
              <a:t> </a:t>
            </a:r>
            <a:r>
              <a:rPr lang="it-IT" sz="2800" b="1" dirty="0" err="1"/>
              <a:t>Orbitals</a:t>
            </a:r>
            <a:r>
              <a:rPr lang="it-IT" sz="2800" b="1" dirty="0"/>
              <a:t> (LCAO)</a:t>
            </a:r>
            <a:r>
              <a:rPr lang="it-IT" sz="2800" dirty="0"/>
              <a:t>. Quando la sovrapposizione avviene lungo la congiungente i due nuclei, l'orbitale molecolare prende il nome di </a:t>
            </a:r>
            <a:r>
              <a:rPr lang="it-IT" sz="2800" b="1" dirty="0"/>
              <a:t>σ</a:t>
            </a:r>
            <a:r>
              <a:rPr lang="it-IT" sz="2800" dirty="0"/>
              <a:t> (</a:t>
            </a:r>
            <a:r>
              <a:rPr lang="it-IT" sz="2800" b="1" dirty="0"/>
              <a:t>sigma</a:t>
            </a:r>
            <a:r>
              <a:rPr lang="it-IT" sz="2800" dirty="0"/>
              <a:t>); quando la sovrapposizione avviene perpendicolarmente all'asse che unisce i due nuclei, ovvero sopra e sotto i medesimi, l'orbitale molecolare prende il nome di </a:t>
            </a:r>
            <a:r>
              <a:rPr lang="it-IT" sz="2800" b="1" dirty="0"/>
              <a:t>π</a:t>
            </a:r>
            <a:r>
              <a:rPr lang="it-IT" sz="2800" dirty="0"/>
              <a:t> (</a:t>
            </a:r>
            <a:r>
              <a:rPr lang="it-IT" sz="2800" b="1" dirty="0"/>
              <a:t>pi greco</a:t>
            </a:r>
            <a:r>
              <a:rPr lang="it-IT" sz="2800" dirty="0"/>
              <a:t>). </a:t>
            </a:r>
          </a:p>
        </p:txBody>
      </p:sp>
      <p:sp>
        <p:nvSpPr>
          <p:cNvPr id="2" name="Segnaposto numero diapositiva 1"/>
          <p:cNvSpPr>
            <a:spLocks noGrp="1"/>
          </p:cNvSpPr>
          <p:nvPr>
            <p:ph type="sldNum" sz="quarter" idx="12"/>
          </p:nvPr>
        </p:nvSpPr>
        <p:spPr/>
        <p:txBody>
          <a:bodyPr/>
          <a:lstStyle/>
          <a:p>
            <a:fld id="{84EDA04A-DD5B-4E01-892D-17038E27ABE5}" type="slidenum">
              <a:rPr lang="it-IT" smtClean="0"/>
              <a:t>18</a:t>
            </a:fld>
            <a:endParaRPr lang="it-IT" dirty="0"/>
          </a:p>
        </p:txBody>
      </p:sp>
    </p:spTree>
    <p:extLst>
      <p:ext uri="{BB962C8B-B14F-4D97-AF65-F5344CB8AC3E}">
        <p14:creationId xmlns:p14="http://schemas.microsoft.com/office/powerpoint/2010/main" val="2335638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232111" y="422757"/>
            <a:ext cx="6569042" cy="707886"/>
          </a:xfrm>
          <a:prstGeom prst="rect">
            <a:avLst/>
          </a:prstGeom>
        </p:spPr>
        <p:txBody>
          <a:bodyPr wrap="none">
            <a:spAutoFit/>
          </a:bodyPr>
          <a:lstStyle/>
          <a:p>
            <a:r>
              <a:rPr lang="it-IT" sz="4000" dirty="0"/>
              <a:t>Teoria dell’Orbitale Molecolare</a:t>
            </a:r>
          </a:p>
        </p:txBody>
      </p:sp>
      <p:sp>
        <p:nvSpPr>
          <p:cNvPr id="5" name="CasellaDiTesto 4"/>
          <p:cNvSpPr txBox="1"/>
          <p:nvPr/>
        </p:nvSpPr>
        <p:spPr>
          <a:xfrm>
            <a:off x="455567" y="1462704"/>
            <a:ext cx="8059783" cy="4893647"/>
          </a:xfrm>
          <a:prstGeom prst="rect">
            <a:avLst/>
          </a:prstGeom>
          <a:noFill/>
        </p:spPr>
        <p:txBody>
          <a:bodyPr wrap="square" rtlCol="0">
            <a:spAutoFit/>
          </a:bodyPr>
          <a:lstStyle/>
          <a:p>
            <a:pPr marL="285750" indent="-285750" algn="just">
              <a:buFont typeface="Arial" panose="020B0604020202020204" pitchFamily="34" charset="0"/>
              <a:buChar char="•"/>
            </a:pPr>
            <a:r>
              <a:rPr lang="it-IT" sz="2400" b="1" dirty="0">
                <a:solidFill>
                  <a:srgbClr val="FF0000"/>
                </a:solidFill>
              </a:rPr>
              <a:t>Sommando</a:t>
            </a:r>
            <a:r>
              <a:rPr lang="it-IT" sz="2400" dirty="0"/>
              <a:t> due orbitali atomici lungo l’asse tra i due nuclei otteniamo </a:t>
            </a:r>
            <a:r>
              <a:rPr lang="it-IT" sz="2400" b="1" dirty="0"/>
              <a:t>un orbitale sigma (</a:t>
            </a:r>
            <a:r>
              <a:rPr lang="it-IT" sz="2400" b="1" dirty="0">
                <a:latin typeface="Symbol" panose="05050102010706020507" pitchFamily="18" charset="2"/>
              </a:rPr>
              <a:t>s)</a:t>
            </a:r>
            <a:r>
              <a:rPr lang="it-IT" sz="2400" b="1" dirty="0"/>
              <a:t> di legame </a:t>
            </a:r>
          </a:p>
          <a:p>
            <a:pPr marL="742950" lvl="1" indent="-285750" algn="just">
              <a:buFont typeface="Arial" panose="020B0604020202020204" pitchFamily="34" charset="0"/>
              <a:buChar char="•"/>
            </a:pPr>
            <a:r>
              <a:rPr lang="it-IT" sz="2400" dirty="0"/>
              <a:t>Di </a:t>
            </a:r>
            <a:r>
              <a:rPr lang="it-IT" sz="2400" b="1" dirty="0"/>
              <a:t>legame</a:t>
            </a:r>
            <a:r>
              <a:rPr lang="it-IT" sz="2400" dirty="0"/>
              <a:t> significa densità elettronica che aumenta tra i due nuclei</a:t>
            </a:r>
          </a:p>
          <a:p>
            <a:pPr marL="742950" lvl="1" indent="-285750" algn="just">
              <a:buFont typeface="Arial" panose="020B0604020202020204" pitchFamily="34" charset="0"/>
              <a:buChar char="•"/>
            </a:pPr>
            <a:r>
              <a:rPr lang="it-IT" sz="2400" dirty="0"/>
              <a:t>Simmetria </a:t>
            </a:r>
            <a:r>
              <a:rPr lang="it-IT" sz="2400" b="1" dirty="0"/>
              <a:t>sigma</a:t>
            </a:r>
            <a:r>
              <a:rPr lang="it-IT" sz="2400" dirty="0"/>
              <a:t> significa alta densità elettronica lungo l’asse che unisce i nuclei</a:t>
            </a:r>
          </a:p>
          <a:p>
            <a:pPr marL="285750" indent="-285750" algn="just">
              <a:buFont typeface="Arial" panose="020B0604020202020204" pitchFamily="34" charset="0"/>
              <a:buChar char="•"/>
            </a:pPr>
            <a:r>
              <a:rPr lang="it-IT" sz="2400" b="1" dirty="0">
                <a:solidFill>
                  <a:srgbClr val="FF0000"/>
                </a:solidFill>
              </a:rPr>
              <a:t>Sottraendo</a:t>
            </a:r>
            <a:r>
              <a:rPr lang="it-IT" sz="2400" dirty="0"/>
              <a:t> i due orbitali atomici lungo l’asse tra i due nuclei otteniamo </a:t>
            </a:r>
            <a:r>
              <a:rPr lang="it-IT" sz="2400" b="1" dirty="0"/>
              <a:t>un orbitale sigma di </a:t>
            </a:r>
            <a:r>
              <a:rPr lang="it-IT" sz="2400" b="1" dirty="0" err="1"/>
              <a:t>antilegame</a:t>
            </a:r>
            <a:r>
              <a:rPr lang="it-IT" sz="2400" b="1" dirty="0"/>
              <a:t> (</a:t>
            </a:r>
            <a:r>
              <a:rPr lang="it-IT" sz="2400" b="1" dirty="0">
                <a:latin typeface="Symbol" panose="05050102010706020507" pitchFamily="18" charset="2"/>
              </a:rPr>
              <a:t>s</a:t>
            </a:r>
            <a:r>
              <a:rPr lang="it-IT" sz="2400" b="1" dirty="0"/>
              <a:t>*)</a:t>
            </a:r>
          </a:p>
          <a:p>
            <a:pPr marL="742950" lvl="1" indent="-285750" algn="just">
              <a:buFont typeface="Arial" panose="020B0604020202020204" pitchFamily="34" charset="0"/>
              <a:buChar char="•"/>
            </a:pPr>
            <a:r>
              <a:rPr lang="it-IT" sz="2400" dirty="0"/>
              <a:t>Di </a:t>
            </a:r>
            <a:r>
              <a:rPr lang="it-IT" sz="2400" b="1" dirty="0" err="1"/>
              <a:t>antilegame</a:t>
            </a:r>
            <a:r>
              <a:rPr lang="it-IT" sz="2400" dirty="0"/>
              <a:t> significa ridotta densità elettronica tra i due nuclei (nodo perpendicolare all’asse che unisce i nuclei)</a:t>
            </a:r>
          </a:p>
          <a:p>
            <a:pPr marL="742950" lvl="1" indent="-285750" algn="just">
              <a:buFont typeface="Arial" panose="020B0604020202020204" pitchFamily="34" charset="0"/>
              <a:buChar char="•"/>
            </a:pPr>
            <a:r>
              <a:rPr lang="it-IT" sz="2400" dirty="0"/>
              <a:t>Simmetria </a:t>
            </a:r>
            <a:r>
              <a:rPr lang="it-IT" sz="2400" b="1" dirty="0"/>
              <a:t>sigma</a:t>
            </a:r>
            <a:r>
              <a:rPr lang="it-IT" sz="2400" dirty="0"/>
              <a:t> significa alta densità elettronica lungo l’asse che unisce i nuclei</a:t>
            </a:r>
            <a:endParaRPr lang="it-IT" sz="2400" b="1" dirty="0"/>
          </a:p>
        </p:txBody>
      </p:sp>
      <p:sp>
        <p:nvSpPr>
          <p:cNvPr id="2" name="Segnaposto numero diapositiva 1"/>
          <p:cNvSpPr>
            <a:spLocks noGrp="1"/>
          </p:cNvSpPr>
          <p:nvPr>
            <p:ph type="sldNum" sz="quarter" idx="12"/>
          </p:nvPr>
        </p:nvSpPr>
        <p:spPr/>
        <p:txBody>
          <a:bodyPr/>
          <a:lstStyle/>
          <a:p>
            <a:fld id="{84EDA04A-DD5B-4E01-892D-17038E27ABE5}" type="slidenum">
              <a:rPr lang="it-IT" smtClean="0"/>
              <a:t>19</a:t>
            </a:fld>
            <a:endParaRPr lang="it-IT"/>
          </a:p>
        </p:txBody>
      </p:sp>
    </p:spTree>
    <p:extLst>
      <p:ext uri="{BB962C8B-B14F-4D97-AF65-F5344CB8AC3E}">
        <p14:creationId xmlns:p14="http://schemas.microsoft.com/office/powerpoint/2010/main" val="1245462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4142" y="15766"/>
            <a:ext cx="8175716" cy="870882"/>
          </a:xfrm>
        </p:spPr>
        <p:txBody>
          <a:bodyPr>
            <a:normAutofit/>
          </a:bodyPr>
          <a:lstStyle/>
          <a:p>
            <a:pPr algn="ctr"/>
            <a:r>
              <a:rPr lang="it-IT" dirty="0"/>
              <a:t>Spettroscopia UV e Visibile</a:t>
            </a:r>
          </a:p>
        </p:txBody>
      </p:sp>
      <p:sp>
        <p:nvSpPr>
          <p:cNvPr id="3" name="Segnaposto contenuto 2"/>
          <p:cNvSpPr>
            <a:spLocks noGrp="1"/>
          </p:cNvSpPr>
          <p:nvPr>
            <p:ph idx="1"/>
          </p:nvPr>
        </p:nvSpPr>
        <p:spPr>
          <a:xfrm>
            <a:off x="197070" y="1041452"/>
            <a:ext cx="8844455" cy="5314899"/>
          </a:xfrm>
        </p:spPr>
        <p:txBody>
          <a:bodyPr>
            <a:noAutofit/>
          </a:bodyPr>
          <a:lstStyle/>
          <a:p>
            <a:pPr marL="0" indent="0" algn="just">
              <a:buNone/>
            </a:pPr>
            <a:r>
              <a:rPr lang="it-IT" sz="2600" dirty="0"/>
              <a:t>Studia le transizioni elettroniche che avvengono quando la molecola viene irraggiata con fotoni UV-Visibili, ovvero tra </a:t>
            </a:r>
            <a:r>
              <a:rPr lang="it-IT" sz="2600" b="1" dirty="0"/>
              <a:t>100 - 800 nm</a:t>
            </a:r>
            <a:endParaRPr lang="it-IT" sz="2600" b="1" dirty="0">
              <a:solidFill>
                <a:srgbClr val="FF0000"/>
              </a:solidFill>
            </a:endParaRPr>
          </a:p>
          <a:p>
            <a:pPr marL="0" indent="0" algn="just">
              <a:buNone/>
            </a:pPr>
            <a:r>
              <a:rPr lang="it-IT" sz="2600" b="1" dirty="0">
                <a:solidFill>
                  <a:srgbClr val="7030A0"/>
                </a:solidFill>
              </a:rPr>
              <a:t>Ultravioletto</a:t>
            </a:r>
            <a:r>
              <a:rPr lang="it-IT" sz="2600" dirty="0"/>
              <a:t>:</a:t>
            </a:r>
          </a:p>
          <a:p>
            <a:pPr marL="0" indent="0" algn="just">
              <a:buNone/>
            </a:pPr>
            <a:r>
              <a:rPr lang="it-IT" sz="2600" dirty="0"/>
              <a:t>1) </a:t>
            </a:r>
            <a:r>
              <a:rPr lang="it-IT" sz="2600" b="1" dirty="0"/>
              <a:t>UV-A</a:t>
            </a:r>
            <a:r>
              <a:rPr lang="it-IT" sz="2600" dirty="0"/>
              <a:t> (400 - 315 nm), </a:t>
            </a:r>
            <a:r>
              <a:rPr lang="it-IT" sz="2600" b="1" dirty="0"/>
              <a:t>UV-B</a:t>
            </a:r>
            <a:r>
              <a:rPr lang="it-IT" sz="2600" dirty="0"/>
              <a:t> (315 - 280 nm) e </a:t>
            </a:r>
            <a:r>
              <a:rPr lang="it-IT" sz="2600" b="1" dirty="0"/>
              <a:t>UV-C</a:t>
            </a:r>
            <a:r>
              <a:rPr lang="it-IT" sz="2600" dirty="0"/>
              <a:t> (280 - 100 nm)</a:t>
            </a:r>
          </a:p>
          <a:p>
            <a:pPr marL="0" indent="0" algn="just">
              <a:buNone/>
            </a:pPr>
            <a:r>
              <a:rPr lang="it-IT" sz="2600" dirty="0"/>
              <a:t>2) </a:t>
            </a:r>
            <a:r>
              <a:rPr lang="it-IT" sz="2600" b="1" dirty="0"/>
              <a:t>UV lontano </a:t>
            </a:r>
            <a:r>
              <a:rPr lang="it-IT" sz="2600" dirty="0"/>
              <a:t>e </a:t>
            </a:r>
            <a:r>
              <a:rPr lang="it-IT" sz="2600" b="1" dirty="0"/>
              <a:t>UV-Vicino</a:t>
            </a:r>
            <a:r>
              <a:rPr lang="it-IT" sz="2600" dirty="0"/>
              <a:t>:</a:t>
            </a:r>
          </a:p>
          <a:p>
            <a:pPr algn="just"/>
            <a:r>
              <a:rPr lang="it-IT" sz="2600" dirty="0"/>
              <a:t>UV lontano (o sotto vuoto o raggi X soft): 100 - 200 nm</a:t>
            </a:r>
          </a:p>
          <a:p>
            <a:pPr lvl="1" algn="just"/>
            <a:r>
              <a:rPr lang="it-IT" sz="2600" dirty="0"/>
              <a:t>O</a:t>
            </a:r>
            <a:r>
              <a:rPr lang="it-IT" sz="2600" baseline="-25000" dirty="0"/>
              <a:t>2 </a:t>
            </a:r>
            <a:r>
              <a:rPr lang="it-IT" sz="2600" dirty="0"/>
              <a:t>e CO</a:t>
            </a:r>
            <a:r>
              <a:rPr lang="it-IT" sz="2600" baseline="-25000" dirty="0"/>
              <a:t>2 </a:t>
            </a:r>
            <a:r>
              <a:rPr lang="it-IT" sz="2600" dirty="0"/>
              <a:t>assorbono fortemente in questa zona</a:t>
            </a:r>
          </a:p>
          <a:p>
            <a:pPr algn="just"/>
            <a:r>
              <a:rPr lang="it-IT" sz="2600" dirty="0"/>
              <a:t>UV vicino: 200 - 380 nm</a:t>
            </a:r>
          </a:p>
          <a:p>
            <a:pPr marL="0" indent="0">
              <a:buNone/>
            </a:pPr>
            <a:r>
              <a:rPr lang="it-IT" sz="2600" b="1" dirty="0">
                <a:solidFill>
                  <a:schemeClr val="accent6">
                    <a:lumMod val="75000"/>
                  </a:schemeClr>
                </a:solidFill>
              </a:rPr>
              <a:t>Visibile</a:t>
            </a:r>
            <a:r>
              <a:rPr lang="it-IT" sz="2600" dirty="0"/>
              <a:t>: </a:t>
            </a:r>
          </a:p>
          <a:p>
            <a:pPr algn="just"/>
            <a:r>
              <a:rPr lang="it-IT" sz="2600" dirty="0"/>
              <a:t>Visibile: 400 - 700 nm</a:t>
            </a:r>
          </a:p>
          <a:p>
            <a:pPr algn="just"/>
            <a:endParaRPr lang="it-IT" sz="2600"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2</a:t>
            </a:fld>
            <a:endParaRPr lang="it-IT"/>
          </a:p>
        </p:txBody>
      </p:sp>
      <p:sp>
        <p:nvSpPr>
          <p:cNvPr id="5" name="Rectangle 4">
            <a:extLst>
              <a:ext uri="{FF2B5EF4-FFF2-40B4-BE49-F238E27FC236}">
                <a16:creationId xmlns:a16="http://schemas.microsoft.com/office/drawing/2014/main" id="{F4075AA3-A9AB-C7E8-E1A7-3E6E741B0503}"/>
              </a:ext>
            </a:extLst>
          </p:cNvPr>
          <p:cNvSpPr/>
          <p:nvPr/>
        </p:nvSpPr>
        <p:spPr>
          <a:xfrm>
            <a:off x="165539" y="994152"/>
            <a:ext cx="8844454" cy="1149957"/>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99152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157360" y="1168656"/>
            <a:ext cx="6967476" cy="3601831"/>
          </a:xfrm>
          <a:prstGeom prst="rect">
            <a:avLst/>
          </a:prstGeom>
        </p:spPr>
      </p:pic>
      <p:sp>
        <p:nvSpPr>
          <p:cNvPr id="3" name="Rettangolo 2"/>
          <p:cNvSpPr/>
          <p:nvPr/>
        </p:nvSpPr>
        <p:spPr>
          <a:xfrm>
            <a:off x="1157360" y="94830"/>
            <a:ext cx="7133491" cy="646331"/>
          </a:xfrm>
          <a:prstGeom prst="rect">
            <a:avLst/>
          </a:prstGeom>
        </p:spPr>
        <p:txBody>
          <a:bodyPr wrap="none">
            <a:spAutoFit/>
          </a:bodyPr>
          <a:lstStyle/>
          <a:p>
            <a:r>
              <a:rPr lang="it-IT" sz="3600" dirty="0"/>
              <a:t>Teoria dell’orbitale molecolare per H</a:t>
            </a:r>
            <a:r>
              <a:rPr lang="it-IT" sz="3600" baseline="-25000" dirty="0"/>
              <a:t>2</a:t>
            </a:r>
          </a:p>
        </p:txBody>
      </p:sp>
      <p:sp>
        <p:nvSpPr>
          <p:cNvPr id="4" name="Segnaposto numero diapositiva 3"/>
          <p:cNvSpPr>
            <a:spLocks noGrp="1"/>
          </p:cNvSpPr>
          <p:nvPr>
            <p:ph type="sldNum" sz="quarter" idx="12"/>
          </p:nvPr>
        </p:nvSpPr>
        <p:spPr/>
        <p:txBody>
          <a:bodyPr/>
          <a:lstStyle/>
          <a:p>
            <a:fld id="{84EDA04A-DD5B-4E01-892D-17038E27ABE5}" type="slidenum">
              <a:rPr lang="it-IT" smtClean="0"/>
              <a:t>20</a:t>
            </a:fld>
            <a:endParaRPr lang="it-IT"/>
          </a:p>
        </p:txBody>
      </p:sp>
      <p:sp>
        <p:nvSpPr>
          <p:cNvPr id="5" name="CasellaDiTesto 4"/>
          <p:cNvSpPr txBox="1"/>
          <p:nvPr/>
        </p:nvSpPr>
        <p:spPr>
          <a:xfrm flipH="1">
            <a:off x="1759865" y="4918879"/>
            <a:ext cx="5344429" cy="369332"/>
          </a:xfrm>
          <a:prstGeom prst="rect">
            <a:avLst/>
          </a:prstGeom>
          <a:noFill/>
        </p:spPr>
        <p:txBody>
          <a:bodyPr wrap="square" rtlCol="0">
            <a:spAutoFit/>
          </a:bodyPr>
          <a:lstStyle/>
          <a:p>
            <a:r>
              <a:rPr lang="it-IT" dirty="0"/>
              <a:t>I segni </a:t>
            </a:r>
            <a:r>
              <a:rPr lang="it-IT" dirty="0">
                <a:solidFill>
                  <a:srgbClr val="FF0000"/>
                </a:solidFill>
              </a:rPr>
              <a:t>+</a:t>
            </a:r>
            <a:r>
              <a:rPr lang="it-IT" dirty="0"/>
              <a:t> e </a:t>
            </a:r>
            <a:r>
              <a:rPr lang="it-IT" dirty="0">
                <a:solidFill>
                  <a:srgbClr val="FF0000"/>
                </a:solidFill>
              </a:rPr>
              <a:t>–</a:t>
            </a:r>
            <a:r>
              <a:rPr lang="it-IT" dirty="0"/>
              <a:t> si riferiscono ai segni della funzione d’onda</a:t>
            </a:r>
          </a:p>
        </p:txBody>
      </p:sp>
      <p:sp>
        <p:nvSpPr>
          <p:cNvPr id="7" name="TextBox 6">
            <a:extLst>
              <a:ext uri="{FF2B5EF4-FFF2-40B4-BE49-F238E27FC236}">
                <a16:creationId xmlns:a16="http://schemas.microsoft.com/office/drawing/2014/main" id="{9DC2AA0B-5059-FD6E-80E0-756422D04299}"/>
              </a:ext>
            </a:extLst>
          </p:cNvPr>
          <p:cNvSpPr txBox="1"/>
          <p:nvPr/>
        </p:nvSpPr>
        <p:spPr>
          <a:xfrm>
            <a:off x="94592" y="5521147"/>
            <a:ext cx="9002109" cy="1200329"/>
          </a:xfrm>
          <a:prstGeom prst="rect">
            <a:avLst/>
          </a:prstGeom>
          <a:noFill/>
        </p:spPr>
        <p:txBody>
          <a:bodyPr wrap="square">
            <a:spAutoFit/>
          </a:bodyPr>
          <a:lstStyle/>
          <a:p>
            <a:pPr algn="just"/>
            <a:r>
              <a:rPr lang="it-IT" dirty="0"/>
              <a:t>Secondo il metodo </a:t>
            </a:r>
            <a:r>
              <a:rPr lang="it-IT" b="1" dirty="0"/>
              <a:t>LCAO</a:t>
            </a:r>
            <a:r>
              <a:rPr lang="it-IT" dirty="0"/>
              <a:t>, la sovrapposizione di due orbitali atomici produce due orbitali molecolari, uno a bassa energia, detto </a:t>
            </a:r>
            <a:r>
              <a:rPr lang="it-IT" b="1" dirty="0"/>
              <a:t>legante</a:t>
            </a:r>
            <a:r>
              <a:rPr lang="it-IT" dirty="0"/>
              <a:t>, che corrisponde alla somma delle funzioni d'onda dei due orbitali; uno ad alta energia, detto </a:t>
            </a:r>
            <a:r>
              <a:rPr lang="it-IT" b="1" dirty="0" err="1"/>
              <a:t>antilegante</a:t>
            </a:r>
            <a:r>
              <a:rPr lang="it-IT" dirty="0"/>
              <a:t>, che corrisponde alla sottrazione delle funzioni d'onda dei due orbitali.</a:t>
            </a:r>
          </a:p>
        </p:txBody>
      </p:sp>
    </p:spTree>
    <p:extLst>
      <p:ext uri="{BB962C8B-B14F-4D97-AF65-F5344CB8AC3E}">
        <p14:creationId xmlns:p14="http://schemas.microsoft.com/office/powerpoint/2010/main" val="2276606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9546" y="73460"/>
            <a:ext cx="9427780" cy="1325563"/>
          </a:xfrm>
        </p:spPr>
        <p:txBody>
          <a:bodyPr/>
          <a:lstStyle/>
          <a:p>
            <a:pPr algn="ctr"/>
            <a:r>
              <a:rPr lang="it-IT" dirty="0"/>
              <a:t>Diagramma degli orbitali molecolari </a:t>
            </a:r>
            <a:br>
              <a:rPr lang="it-IT" dirty="0"/>
            </a:br>
            <a:r>
              <a:rPr lang="it-IT" dirty="0"/>
              <a:t>di H</a:t>
            </a:r>
            <a:r>
              <a:rPr lang="it-IT" baseline="-25000" dirty="0"/>
              <a:t>2</a:t>
            </a:r>
          </a:p>
        </p:txBody>
      </p:sp>
      <p:sp>
        <p:nvSpPr>
          <p:cNvPr id="4" name="Segnaposto numero diapositiva 3"/>
          <p:cNvSpPr>
            <a:spLocks noGrp="1"/>
          </p:cNvSpPr>
          <p:nvPr>
            <p:ph type="sldNum" sz="quarter" idx="12"/>
          </p:nvPr>
        </p:nvSpPr>
        <p:spPr/>
        <p:txBody>
          <a:bodyPr/>
          <a:lstStyle/>
          <a:p>
            <a:fld id="{84EDA04A-DD5B-4E01-892D-17038E27ABE5}" type="slidenum">
              <a:rPr lang="it-IT" smtClean="0"/>
              <a:t>21</a:t>
            </a:fld>
            <a:endParaRPr lang="it-IT"/>
          </a:p>
        </p:txBody>
      </p:sp>
      <p:graphicFrame>
        <p:nvGraphicFramePr>
          <p:cNvPr id="5" name="Oggetto 4"/>
          <p:cNvGraphicFramePr>
            <a:graphicFrameLocks noChangeAspect="1"/>
          </p:cNvGraphicFramePr>
          <p:nvPr>
            <p:extLst>
              <p:ext uri="{D42A27DB-BD31-4B8C-83A1-F6EECF244321}">
                <p14:modId xmlns:p14="http://schemas.microsoft.com/office/powerpoint/2010/main" val="3184356346"/>
              </p:ext>
            </p:extLst>
          </p:nvPr>
        </p:nvGraphicFramePr>
        <p:xfrm>
          <a:off x="143004" y="1536406"/>
          <a:ext cx="4529423" cy="2708230"/>
        </p:xfrm>
        <a:graphic>
          <a:graphicData uri="http://schemas.openxmlformats.org/presentationml/2006/ole">
            <mc:AlternateContent xmlns:mc="http://schemas.openxmlformats.org/markup-compatibility/2006">
              <mc:Choice xmlns:v="urn:schemas-microsoft-com:vml" Requires="v">
                <p:oleObj name="CS ChemDraw Drawing" r:id="rId2" imgW="3323517" imgH="1988370" progId="ChemDraw.Document.6.0">
                  <p:embed/>
                </p:oleObj>
              </mc:Choice>
              <mc:Fallback>
                <p:oleObj name="CS ChemDraw Drawing" r:id="rId2" imgW="3323517" imgH="1988370" progId="ChemDraw.Document.6.0">
                  <p:embed/>
                  <p:pic>
                    <p:nvPicPr>
                      <p:cNvPr id="0" name=""/>
                      <p:cNvPicPr/>
                      <p:nvPr/>
                    </p:nvPicPr>
                    <p:blipFill>
                      <a:blip r:embed="rId3"/>
                      <a:stretch>
                        <a:fillRect/>
                      </a:stretch>
                    </p:blipFill>
                    <p:spPr>
                      <a:xfrm>
                        <a:off x="143004" y="1536406"/>
                        <a:ext cx="4529423" cy="2708230"/>
                      </a:xfrm>
                      <a:prstGeom prst="rect">
                        <a:avLst/>
                      </a:prstGeom>
                    </p:spPr>
                  </p:pic>
                </p:oleObj>
              </mc:Fallback>
            </mc:AlternateContent>
          </a:graphicData>
        </a:graphic>
      </p:graphicFrame>
      <p:graphicFrame>
        <p:nvGraphicFramePr>
          <p:cNvPr id="7" name="Oggetto 6"/>
          <p:cNvGraphicFramePr>
            <a:graphicFrameLocks noChangeAspect="1"/>
          </p:cNvGraphicFramePr>
          <p:nvPr>
            <p:extLst>
              <p:ext uri="{D42A27DB-BD31-4B8C-83A1-F6EECF244321}">
                <p14:modId xmlns:p14="http://schemas.microsoft.com/office/powerpoint/2010/main" val="1287862012"/>
              </p:ext>
            </p:extLst>
          </p:nvPr>
        </p:nvGraphicFramePr>
        <p:xfrm>
          <a:off x="4287965" y="1601494"/>
          <a:ext cx="4488451" cy="2566878"/>
        </p:xfrm>
        <a:graphic>
          <a:graphicData uri="http://schemas.openxmlformats.org/presentationml/2006/ole">
            <mc:AlternateContent xmlns:mc="http://schemas.openxmlformats.org/markup-compatibility/2006">
              <mc:Choice xmlns:v="urn:schemas-microsoft-com:vml" Requires="v">
                <p:oleObj name="CS ChemDraw Drawing" r:id="rId4" imgW="3477457" imgH="1988370" progId="ChemDraw.Document.6.0">
                  <p:embed/>
                </p:oleObj>
              </mc:Choice>
              <mc:Fallback>
                <p:oleObj name="CS ChemDraw Drawing" r:id="rId4" imgW="3477457" imgH="1988370" progId="ChemDraw.Document.6.0">
                  <p:embed/>
                  <p:pic>
                    <p:nvPicPr>
                      <p:cNvPr id="0" name=""/>
                      <p:cNvPicPr/>
                      <p:nvPr/>
                    </p:nvPicPr>
                    <p:blipFill>
                      <a:blip r:embed="rId5"/>
                      <a:stretch>
                        <a:fillRect/>
                      </a:stretch>
                    </p:blipFill>
                    <p:spPr>
                      <a:xfrm>
                        <a:off x="4287965" y="1601494"/>
                        <a:ext cx="4488451" cy="256687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879749EC-92C1-804C-F1E0-6F112B657949}"/>
              </a:ext>
            </a:extLst>
          </p:cNvPr>
          <p:cNvSpPr txBox="1"/>
          <p:nvPr/>
        </p:nvSpPr>
        <p:spPr>
          <a:xfrm>
            <a:off x="36373" y="4382020"/>
            <a:ext cx="9071253" cy="2462213"/>
          </a:xfrm>
          <a:prstGeom prst="rect">
            <a:avLst/>
          </a:prstGeom>
          <a:noFill/>
        </p:spPr>
        <p:txBody>
          <a:bodyPr wrap="square">
            <a:spAutoFit/>
          </a:bodyPr>
          <a:lstStyle/>
          <a:p>
            <a:pPr algn="just"/>
            <a:r>
              <a:rPr lang="it-IT" sz="2200" dirty="0"/>
              <a:t>I due orbitali 1s dei due atomi di idrogeno vengono (</a:t>
            </a:r>
            <a:r>
              <a:rPr lang="it-IT" sz="2200" i="1" dirty="0"/>
              <a:t>i</a:t>
            </a:r>
            <a:r>
              <a:rPr lang="it-IT" sz="2200" dirty="0"/>
              <a:t>) sommati, andando così a produrre un orbitale molecolare di legame (</a:t>
            </a:r>
            <a:r>
              <a:rPr lang="it-IT" sz="2200" b="1" dirty="0"/>
              <a:t>1σ</a:t>
            </a:r>
            <a:r>
              <a:rPr lang="it-IT" sz="2200" dirty="0"/>
              <a:t>) a più bassa energia rispetto agli orbitali atomici di partenza,</a:t>
            </a:r>
            <a:r>
              <a:rPr lang="it-IT" sz="2200" b="1" dirty="0"/>
              <a:t> </a:t>
            </a:r>
            <a:r>
              <a:rPr lang="it-IT" sz="2200" dirty="0"/>
              <a:t>e (</a:t>
            </a:r>
            <a:r>
              <a:rPr lang="it-IT" sz="2200" i="1" dirty="0"/>
              <a:t>ii</a:t>
            </a:r>
            <a:r>
              <a:rPr lang="it-IT" sz="2200" dirty="0"/>
              <a:t>) sottratti formando dunque un orbitale molecolare di </a:t>
            </a:r>
            <a:r>
              <a:rPr lang="it-IT" sz="2200" dirty="0" err="1"/>
              <a:t>antilegame</a:t>
            </a:r>
            <a:r>
              <a:rPr lang="it-IT" sz="2200" dirty="0"/>
              <a:t> (</a:t>
            </a:r>
            <a:r>
              <a:rPr lang="it-IT" sz="2200" b="1" dirty="0"/>
              <a:t>1σ*</a:t>
            </a:r>
            <a:r>
              <a:rPr lang="it-IT" sz="2200" dirty="0"/>
              <a:t>) a più alta energia degli orbitali atomici di partenza. A questo punto i due elettroni disponibili si inseriscono nell’orbitale di legame </a:t>
            </a:r>
            <a:r>
              <a:rPr lang="it-IT" sz="2200" b="1" dirty="0"/>
              <a:t>1σ</a:t>
            </a:r>
            <a:r>
              <a:rPr lang="it-IT" sz="2200" dirty="0"/>
              <a:t> a più bassa energia. Questo guadagno energetico è il motivo per cui si forma il legame tra i due atomi di H.</a:t>
            </a:r>
          </a:p>
        </p:txBody>
      </p:sp>
    </p:spTree>
    <p:extLst>
      <p:ext uri="{BB962C8B-B14F-4D97-AF65-F5344CB8AC3E}">
        <p14:creationId xmlns:p14="http://schemas.microsoft.com/office/powerpoint/2010/main" val="3803735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25747" y="-3171"/>
            <a:ext cx="6087460" cy="879051"/>
          </a:xfrm>
        </p:spPr>
        <p:txBody>
          <a:bodyPr/>
          <a:lstStyle/>
          <a:p>
            <a:r>
              <a:rPr lang="it-IT" dirty="0"/>
              <a:t>Sovrapposizione Orbitali p</a:t>
            </a:r>
          </a:p>
        </p:txBody>
      </p:sp>
      <p:sp>
        <p:nvSpPr>
          <p:cNvPr id="3" name="Segnaposto contenuto 2"/>
          <p:cNvSpPr>
            <a:spLocks noGrp="1"/>
          </p:cNvSpPr>
          <p:nvPr>
            <p:ph idx="1"/>
          </p:nvPr>
        </p:nvSpPr>
        <p:spPr>
          <a:xfrm>
            <a:off x="86782" y="846835"/>
            <a:ext cx="8887986" cy="1400829"/>
          </a:xfrm>
        </p:spPr>
        <p:txBody>
          <a:bodyPr>
            <a:normAutofit fontScale="92500"/>
          </a:bodyPr>
          <a:lstStyle/>
          <a:p>
            <a:pPr marL="0" indent="0" algn="just">
              <a:buNone/>
            </a:pPr>
            <a:r>
              <a:rPr lang="it-IT" sz="1800" dirty="0"/>
              <a:t>I classici elementi della chimica organica (ovvero: C, N, O, F) contengono gli elettroni più esterni negli orbitali di tipo 2s e 2p. Allo stesso modo visto per molecola di idrogeno, è possibile descrive orbitali molecolari derivanti dalla somma/sottrazione di orbitali 2p. In figura è rappresentata la formazione di orbitali molecolari di tipo </a:t>
            </a:r>
            <a:r>
              <a:rPr lang="it-IT" sz="1800" b="1" dirty="0"/>
              <a:t>σ</a:t>
            </a:r>
            <a:r>
              <a:rPr lang="it-IT" sz="1800" dirty="0"/>
              <a:t> per sovrapposizione di due orbitali atomici 2p</a:t>
            </a:r>
            <a:r>
              <a:rPr lang="it-IT" sz="1500" dirty="0"/>
              <a:t>z</a:t>
            </a:r>
            <a:r>
              <a:rPr lang="it-IT" sz="1800" dirty="0"/>
              <a:t> lungo la congiungente dei due nuclei. Si formano un orbitale di legame</a:t>
            </a:r>
            <a:r>
              <a:rPr lang="it-IT" sz="1800" b="1" dirty="0"/>
              <a:t> 2pσ</a:t>
            </a:r>
            <a:r>
              <a:rPr lang="it-IT" sz="1800" dirty="0"/>
              <a:t> e uno di </a:t>
            </a:r>
            <a:r>
              <a:rPr lang="it-IT" sz="1800" dirty="0" err="1"/>
              <a:t>antilegame</a:t>
            </a:r>
            <a:r>
              <a:rPr lang="it-IT" sz="1800" dirty="0"/>
              <a:t> </a:t>
            </a:r>
            <a:r>
              <a:rPr lang="it-IT" sz="1800" b="1" dirty="0"/>
              <a:t>2pσ*</a:t>
            </a:r>
            <a:r>
              <a:rPr lang="it-IT" sz="1800" dirty="0"/>
              <a:t>.</a:t>
            </a:r>
          </a:p>
          <a:p>
            <a:pPr marL="0" indent="0" algn="just">
              <a:buNone/>
            </a:pPr>
            <a:endParaRPr lang="it-IT" sz="1800" dirty="0"/>
          </a:p>
        </p:txBody>
      </p:sp>
      <p:pic>
        <p:nvPicPr>
          <p:cNvPr id="5" name="Immagine 4"/>
          <p:cNvPicPr>
            <a:picLocks noChangeAspect="1"/>
          </p:cNvPicPr>
          <p:nvPr/>
        </p:nvPicPr>
        <p:blipFill>
          <a:blip r:embed="rId2"/>
          <a:stretch>
            <a:fillRect/>
          </a:stretch>
        </p:blipFill>
        <p:spPr>
          <a:xfrm>
            <a:off x="1454527" y="5143298"/>
            <a:ext cx="6057900" cy="923925"/>
          </a:xfrm>
          <a:prstGeom prst="rect">
            <a:avLst/>
          </a:prstGeom>
        </p:spPr>
      </p:pic>
      <p:sp>
        <p:nvSpPr>
          <p:cNvPr id="6" name="CasellaDiTesto 5"/>
          <p:cNvSpPr txBox="1"/>
          <p:nvPr/>
        </p:nvSpPr>
        <p:spPr>
          <a:xfrm>
            <a:off x="1567544" y="6092647"/>
            <a:ext cx="511743" cy="369332"/>
          </a:xfrm>
          <a:prstGeom prst="rect">
            <a:avLst/>
          </a:prstGeom>
          <a:noFill/>
        </p:spPr>
        <p:txBody>
          <a:bodyPr wrap="none" rtlCol="0">
            <a:spAutoFit/>
          </a:bodyPr>
          <a:lstStyle/>
          <a:p>
            <a:r>
              <a:rPr lang="it-IT" dirty="0"/>
              <a:t>2pz</a:t>
            </a:r>
          </a:p>
        </p:txBody>
      </p:sp>
      <p:sp>
        <p:nvSpPr>
          <p:cNvPr id="7" name="CasellaDiTesto 6"/>
          <p:cNvSpPr txBox="1"/>
          <p:nvPr/>
        </p:nvSpPr>
        <p:spPr>
          <a:xfrm>
            <a:off x="2531443" y="6092647"/>
            <a:ext cx="511743" cy="369332"/>
          </a:xfrm>
          <a:prstGeom prst="rect">
            <a:avLst/>
          </a:prstGeom>
          <a:noFill/>
        </p:spPr>
        <p:txBody>
          <a:bodyPr wrap="none" rtlCol="0">
            <a:spAutoFit/>
          </a:bodyPr>
          <a:lstStyle/>
          <a:p>
            <a:r>
              <a:rPr lang="it-IT" dirty="0"/>
              <a:t>2pz</a:t>
            </a:r>
          </a:p>
        </p:txBody>
      </p:sp>
      <p:sp>
        <p:nvSpPr>
          <p:cNvPr id="8" name="CasellaDiTesto 7"/>
          <p:cNvSpPr txBox="1"/>
          <p:nvPr/>
        </p:nvSpPr>
        <p:spPr>
          <a:xfrm>
            <a:off x="4290512" y="6092647"/>
            <a:ext cx="562975" cy="369332"/>
          </a:xfrm>
          <a:prstGeom prst="rect">
            <a:avLst/>
          </a:prstGeom>
          <a:noFill/>
        </p:spPr>
        <p:txBody>
          <a:bodyPr wrap="square" rtlCol="0">
            <a:spAutoFit/>
          </a:bodyPr>
          <a:lstStyle/>
          <a:p>
            <a:r>
              <a:rPr lang="it-IT" dirty="0"/>
              <a:t>2p</a:t>
            </a:r>
            <a:r>
              <a:rPr lang="it-IT" dirty="0">
                <a:latin typeface="Symbol" panose="05050102010706020507" pitchFamily="18" charset="2"/>
              </a:rPr>
              <a:t>s</a:t>
            </a:r>
          </a:p>
        </p:txBody>
      </p:sp>
      <p:sp>
        <p:nvSpPr>
          <p:cNvPr id="9" name="CasellaDiTesto 8"/>
          <p:cNvSpPr txBox="1"/>
          <p:nvPr/>
        </p:nvSpPr>
        <p:spPr>
          <a:xfrm>
            <a:off x="6189042" y="6092647"/>
            <a:ext cx="799587" cy="369332"/>
          </a:xfrm>
          <a:prstGeom prst="rect">
            <a:avLst/>
          </a:prstGeom>
          <a:noFill/>
        </p:spPr>
        <p:txBody>
          <a:bodyPr wrap="square" rtlCol="0">
            <a:spAutoFit/>
          </a:bodyPr>
          <a:lstStyle/>
          <a:p>
            <a:r>
              <a:rPr lang="it-IT" dirty="0"/>
              <a:t>2p</a:t>
            </a:r>
            <a:r>
              <a:rPr lang="it-IT" dirty="0">
                <a:latin typeface="Symbol" panose="05050102010706020507" pitchFamily="18" charset="2"/>
              </a:rPr>
              <a:t>s*</a:t>
            </a:r>
          </a:p>
        </p:txBody>
      </p:sp>
      <p:graphicFrame>
        <p:nvGraphicFramePr>
          <p:cNvPr id="10" name="Oggetto 9"/>
          <p:cNvGraphicFramePr>
            <a:graphicFrameLocks noChangeAspect="1"/>
          </p:cNvGraphicFramePr>
          <p:nvPr>
            <p:extLst>
              <p:ext uri="{D42A27DB-BD31-4B8C-83A1-F6EECF244321}">
                <p14:modId xmlns:p14="http://schemas.microsoft.com/office/powerpoint/2010/main" val="2235733947"/>
              </p:ext>
            </p:extLst>
          </p:nvPr>
        </p:nvGraphicFramePr>
        <p:xfrm>
          <a:off x="147638" y="2633663"/>
          <a:ext cx="8767762" cy="2122487"/>
        </p:xfrm>
        <a:graphic>
          <a:graphicData uri="http://schemas.openxmlformats.org/presentationml/2006/ole">
            <mc:AlternateContent xmlns:mc="http://schemas.openxmlformats.org/markup-compatibility/2006">
              <mc:Choice xmlns:v="urn:schemas-microsoft-com:vml" Requires="v">
                <p:oleObj name="CS ChemDraw Drawing" r:id="rId3" imgW="7003705" imgH="1696071" progId="ChemDraw.Document.6.0">
                  <p:embed/>
                </p:oleObj>
              </mc:Choice>
              <mc:Fallback>
                <p:oleObj name="CS ChemDraw Drawing" r:id="rId3" imgW="7003705" imgH="1696071" progId="ChemDraw.Document.6.0">
                  <p:embed/>
                  <p:pic>
                    <p:nvPicPr>
                      <p:cNvPr id="0" name=""/>
                      <p:cNvPicPr/>
                      <p:nvPr/>
                    </p:nvPicPr>
                    <p:blipFill>
                      <a:blip r:embed="rId4"/>
                      <a:stretch>
                        <a:fillRect/>
                      </a:stretch>
                    </p:blipFill>
                    <p:spPr>
                      <a:xfrm>
                        <a:off x="147638" y="2633663"/>
                        <a:ext cx="8767762" cy="2122487"/>
                      </a:xfrm>
                      <a:prstGeom prst="rect">
                        <a:avLst/>
                      </a:prstGeom>
                    </p:spPr>
                  </p:pic>
                </p:oleObj>
              </mc:Fallback>
            </mc:AlternateContent>
          </a:graphicData>
        </a:graphic>
      </p:graphicFrame>
      <p:sp>
        <p:nvSpPr>
          <p:cNvPr id="4" name="Segnaposto numero diapositiva 3"/>
          <p:cNvSpPr>
            <a:spLocks noGrp="1"/>
          </p:cNvSpPr>
          <p:nvPr>
            <p:ph type="sldNum" sz="quarter" idx="12"/>
          </p:nvPr>
        </p:nvSpPr>
        <p:spPr/>
        <p:txBody>
          <a:bodyPr/>
          <a:lstStyle/>
          <a:p>
            <a:fld id="{84EDA04A-DD5B-4E01-892D-17038E27ABE5}" type="slidenum">
              <a:rPr lang="it-IT" smtClean="0"/>
              <a:t>22</a:t>
            </a:fld>
            <a:endParaRPr lang="it-IT"/>
          </a:p>
        </p:txBody>
      </p:sp>
      <p:graphicFrame>
        <p:nvGraphicFramePr>
          <p:cNvPr id="11" name="Object 10">
            <a:extLst>
              <a:ext uri="{FF2B5EF4-FFF2-40B4-BE49-F238E27FC236}">
                <a16:creationId xmlns:a16="http://schemas.microsoft.com/office/drawing/2014/main" id="{1D51DEFE-9E4C-95C7-F63F-F3521D5BAA79}"/>
              </a:ext>
            </a:extLst>
          </p:cNvPr>
          <p:cNvGraphicFramePr>
            <a:graphicFrameLocks noChangeAspect="1"/>
          </p:cNvGraphicFramePr>
          <p:nvPr>
            <p:extLst>
              <p:ext uri="{D42A27DB-BD31-4B8C-83A1-F6EECF244321}">
                <p14:modId xmlns:p14="http://schemas.microsoft.com/office/powerpoint/2010/main" val="2626887555"/>
              </p:ext>
            </p:extLst>
          </p:nvPr>
        </p:nvGraphicFramePr>
        <p:xfrm>
          <a:off x="201279" y="2646375"/>
          <a:ext cx="8768177" cy="2122487"/>
        </p:xfrm>
        <a:graphic>
          <a:graphicData uri="http://schemas.openxmlformats.org/presentationml/2006/ole">
            <mc:AlternateContent xmlns:mc="http://schemas.openxmlformats.org/markup-compatibility/2006">
              <mc:Choice xmlns:v="urn:schemas-microsoft-com:vml" Requires="v">
                <p:oleObj name="CS ChemDraw Drawing" r:id="rId5" imgW="7004084" imgH="1695694" progId="ChemDraw.Document.6.0">
                  <p:embed/>
                </p:oleObj>
              </mc:Choice>
              <mc:Fallback>
                <p:oleObj name="CS ChemDraw Drawing" r:id="rId5" imgW="7004084" imgH="1695694" progId="ChemDraw.Document.6.0">
                  <p:embed/>
                  <p:pic>
                    <p:nvPicPr>
                      <p:cNvPr id="0" name=""/>
                      <p:cNvPicPr/>
                      <p:nvPr/>
                    </p:nvPicPr>
                    <p:blipFill>
                      <a:blip r:embed="rId6"/>
                      <a:stretch>
                        <a:fillRect/>
                      </a:stretch>
                    </p:blipFill>
                    <p:spPr>
                      <a:xfrm>
                        <a:off x="201279" y="2646375"/>
                        <a:ext cx="8768177" cy="2122487"/>
                      </a:xfrm>
                      <a:prstGeom prst="rect">
                        <a:avLst/>
                      </a:prstGeom>
                    </p:spPr>
                  </p:pic>
                </p:oleObj>
              </mc:Fallback>
            </mc:AlternateContent>
          </a:graphicData>
        </a:graphic>
      </p:graphicFrame>
    </p:spTree>
    <p:extLst>
      <p:ext uri="{BB962C8B-B14F-4D97-AF65-F5344CB8AC3E}">
        <p14:creationId xmlns:p14="http://schemas.microsoft.com/office/powerpoint/2010/main" val="87662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3024" y="6449"/>
            <a:ext cx="7886700" cy="818819"/>
          </a:xfrm>
        </p:spPr>
        <p:txBody>
          <a:bodyPr/>
          <a:lstStyle/>
          <a:p>
            <a:pPr algn="ctr"/>
            <a:r>
              <a:rPr lang="it-IT" dirty="0"/>
              <a:t>Sovrapposizione Orbitali p</a:t>
            </a:r>
          </a:p>
        </p:txBody>
      </p:sp>
      <p:sp>
        <p:nvSpPr>
          <p:cNvPr id="3" name="Segnaposto contenuto 2"/>
          <p:cNvSpPr>
            <a:spLocks noGrp="1"/>
          </p:cNvSpPr>
          <p:nvPr>
            <p:ph idx="1"/>
          </p:nvPr>
        </p:nvSpPr>
        <p:spPr>
          <a:xfrm>
            <a:off x="95692" y="911670"/>
            <a:ext cx="9048307" cy="4931124"/>
          </a:xfrm>
        </p:spPr>
        <p:txBody>
          <a:bodyPr/>
          <a:lstStyle/>
          <a:p>
            <a:pPr marL="0" indent="0" algn="just">
              <a:buNone/>
            </a:pPr>
            <a:r>
              <a:rPr lang="it-IT" sz="1600" dirty="0"/>
              <a:t>Una volta formati orbitali </a:t>
            </a:r>
            <a:r>
              <a:rPr lang="it-IT" sz="1600" b="1" dirty="0"/>
              <a:t>2pσ </a:t>
            </a:r>
            <a:r>
              <a:rPr lang="it-IT" sz="1600" dirty="0"/>
              <a:t>e</a:t>
            </a:r>
            <a:r>
              <a:rPr lang="it-IT" sz="1600" b="1" dirty="0"/>
              <a:t> 2pσ*</a:t>
            </a:r>
            <a:r>
              <a:rPr lang="it-IT" sz="1600" dirty="0"/>
              <a:t> per sovrapposizione di orbitali atomici 2p</a:t>
            </a:r>
            <a:r>
              <a:rPr lang="it-IT" sz="1400" dirty="0"/>
              <a:t>x</a:t>
            </a:r>
            <a:r>
              <a:rPr lang="it-IT" sz="1600" dirty="0"/>
              <a:t> lungo la congiungente i due nuclei, è possibile descrive altri orbitali molecolari derivanti dalla somma/sottrazione dei rimanenti orbitali 2p</a:t>
            </a:r>
            <a:r>
              <a:rPr lang="it-IT" sz="1400" dirty="0"/>
              <a:t>x e </a:t>
            </a:r>
            <a:r>
              <a:rPr lang="it-IT" sz="1600" dirty="0"/>
              <a:t>2p</a:t>
            </a:r>
            <a:r>
              <a:rPr lang="it-IT" sz="1400" dirty="0"/>
              <a:t>y</a:t>
            </a:r>
            <a:r>
              <a:rPr lang="it-IT" sz="1600" dirty="0"/>
              <a:t>. In figura è rappresentata la formazione di orbitali molecolari di tipo</a:t>
            </a:r>
            <a:r>
              <a:rPr lang="it-IT" sz="1600" b="1" dirty="0"/>
              <a:t> π</a:t>
            </a:r>
            <a:r>
              <a:rPr lang="it-IT" sz="1600" dirty="0"/>
              <a:t> per sovrapposizione di orbitali atomici 2p</a:t>
            </a:r>
            <a:r>
              <a:rPr lang="it-IT" sz="1400" dirty="0"/>
              <a:t>y</a:t>
            </a:r>
            <a:r>
              <a:rPr lang="it-IT" sz="1600" dirty="0"/>
              <a:t> perpendicolarmente alla congiungente i due nuclei. Si formano un orbitale di legame </a:t>
            </a:r>
            <a:r>
              <a:rPr lang="it-IT" sz="1600" b="1" dirty="0"/>
              <a:t>2pπ</a:t>
            </a:r>
            <a:r>
              <a:rPr lang="it-IT" sz="1600" dirty="0"/>
              <a:t> e uno di </a:t>
            </a:r>
            <a:r>
              <a:rPr lang="it-IT" sz="1600" dirty="0" err="1"/>
              <a:t>antilegame</a:t>
            </a:r>
            <a:r>
              <a:rPr lang="it-IT" sz="1600" dirty="0"/>
              <a:t> </a:t>
            </a:r>
            <a:r>
              <a:rPr lang="it-IT" sz="1600" b="1" dirty="0"/>
              <a:t>2pπ*</a:t>
            </a:r>
            <a:r>
              <a:rPr lang="it-IT" sz="1600" dirty="0"/>
              <a:t>. La stessa trattazione è possibile per gli orbitali 2p</a:t>
            </a:r>
            <a:r>
              <a:rPr lang="it-IT" sz="1400" dirty="0"/>
              <a:t>x</a:t>
            </a:r>
            <a:r>
              <a:rPr lang="it-IT" sz="1600" dirty="0"/>
              <a:t>. </a:t>
            </a:r>
            <a:endParaRPr lang="it-IT" dirty="0"/>
          </a:p>
        </p:txBody>
      </p:sp>
      <p:graphicFrame>
        <p:nvGraphicFramePr>
          <p:cNvPr id="4" name="Oggetto 3"/>
          <p:cNvGraphicFramePr>
            <a:graphicFrameLocks noChangeAspect="1"/>
          </p:cNvGraphicFramePr>
          <p:nvPr>
            <p:extLst>
              <p:ext uri="{D42A27DB-BD31-4B8C-83A1-F6EECF244321}">
                <p14:modId xmlns:p14="http://schemas.microsoft.com/office/powerpoint/2010/main" val="3409695389"/>
              </p:ext>
            </p:extLst>
          </p:nvPr>
        </p:nvGraphicFramePr>
        <p:xfrm>
          <a:off x="523875" y="2679700"/>
          <a:ext cx="8096250" cy="1974850"/>
        </p:xfrm>
        <a:graphic>
          <a:graphicData uri="http://schemas.openxmlformats.org/presentationml/2006/ole">
            <mc:AlternateContent xmlns:mc="http://schemas.openxmlformats.org/markup-compatibility/2006">
              <mc:Choice xmlns:v="urn:schemas-microsoft-com:vml" Requires="v">
                <p:oleObj name="CS ChemDraw Drawing" r:id="rId2" imgW="7028290" imgH="1715678" progId="ChemDraw.Document.6.0">
                  <p:embed/>
                </p:oleObj>
              </mc:Choice>
              <mc:Fallback>
                <p:oleObj name="CS ChemDraw Drawing" r:id="rId2" imgW="7028290" imgH="1715678" progId="ChemDraw.Document.6.0">
                  <p:embed/>
                  <p:pic>
                    <p:nvPicPr>
                      <p:cNvPr id="0" name=""/>
                      <p:cNvPicPr/>
                      <p:nvPr/>
                    </p:nvPicPr>
                    <p:blipFill>
                      <a:blip r:embed="rId3"/>
                      <a:stretch>
                        <a:fillRect/>
                      </a:stretch>
                    </p:blipFill>
                    <p:spPr>
                      <a:xfrm>
                        <a:off x="523875" y="2679700"/>
                        <a:ext cx="8096250" cy="1974850"/>
                      </a:xfrm>
                      <a:prstGeom prst="rect">
                        <a:avLst/>
                      </a:prstGeom>
                    </p:spPr>
                  </p:pic>
                </p:oleObj>
              </mc:Fallback>
            </mc:AlternateContent>
          </a:graphicData>
        </a:graphic>
      </p:graphicFrame>
      <p:pic>
        <p:nvPicPr>
          <p:cNvPr id="5" name="Immagine 4"/>
          <p:cNvPicPr>
            <a:picLocks noChangeAspect="1"/>
          </p:cNvPicPr>
          <p:nvPr/>
        </p:nvPicPr>
        <p:blipFill>
          <a:blip r:embed="rId4"/>
          <a:stretch>
            <a:fillRect/>
          </a:stretch>
        </p:blipFill>
        <p:spPr>
          <a:xfrm>
            <a:off x="1622970" y="4974549"/>
            <a:ext cx="5724525" cy="1295400"/>
          </a:xfrm>
          <a:prstGeom prst="rect">
            <a:avLst/>
          </a:prstGeom>
        </p:spPr>
      </p:pic>
      <p:sp>
        <p:nvSpPr>
          <p:cNvPr id="6" name="CasellaDiTesto 5"/>
          <p:cNvSpPr txBox="1"/>
          <p:nvPr/>
        </p:nvSpPr>
        <p:spPr>
          <a:xfrm>
            <a:off x="1854924" y="6157962"/>
            <a:ext cx="526554" cy="369332"/>
          </a:xfrm>
          <a:prstGeom prst="rect">
            <a:avLst/>
          </a:prstGeom>
          <a:noFill/>
        </p:spPr>
        <p:txBody>
          <a:bodyPr wrap="none" rtlCol="0">
            <a:spAutoFit/>
          </a:bodyPr>
          <a:lstStyle/>
          <a:p>
            <a:r>
              <a:rPr lang="it-IT" dirty="0"/>
              <a:t>2py</a:t>
            </a:r>
          </a:p>
        </p:txBody>
      </p:sp>
      <p:sp>
        <p:nvSpPr>
          <p:cNvPr id="7" name="CasellaDiTesto 6"/>
          <p:cNvSpPr txBox="1"/>
          <p:nvPr/>
        </p:nvSpPr>
        <p:spPr>
          <a:xfrm>
            <a:off x="2818823" y="6157962"/>
            <a:ext cx="526554" cy="369332"/>
          </a:xfrm>
          <a:prstGeom prst="rect">
            <a:avLst/>
          </a:prstGeom>
          <a:noFill/>
        </p:spPr>
        <p:txBody>
          <a:bodyPr wrap="none" rtlCol="0">
            <a:spAutoFit/>
          </a:bodyPr>
          <a:lstStyle/>
          <a:p>
            <a:r>
              <a:rPr lang="it-IT" dirty="0"/>
              <a:t>2py</a:t>
            </a:r>
          </a:p>
        </p:txBody>
      </p:sp>
      <p:sp>
        <p:nvSpPr>
          <p:cNvPr id="8" name="CasellaDiTesto 7"/>
          <p:cNvSpPr txBox="1"/>
          <p:nvPr/>
        </p:nvSpPr>
        <p:spPr>
          <a:xfrm>
            <a:off x="4577892" y="6157962"/>
            <a:ext cx="562975" cy="369332"/>
          </a:xfrm>
          <a:prstGeom prst="rect">
            <a:avLst/>
          </a:prstGeom>
          <a:noFill/>
        </p:spPr>
        <p:txBody>
          <a:bodyPr wrap="square" rtlCol="0">
            <a:spAutoFit/>
          </a:bodyPr>
          <a:lstStyle/>
          <a:p>
            <a:r>
              <a:rPr lang="it-IT" dirty="0"/>
              <a:t>2p</a:t>
            </a:r>
            <a:r>
              <a:rPr lang="it-IT" dirty="0">
                <a:latin typeface="Symbol" panose="05050102010706020507" pitchFamily="18" charset="2"/>
              </a:rPr>
              <a:t>p</a:t>
            </a:r>
          </a:p>
        </p:txBody>
      </p:sp>
      <p:sp>
        <p:nvSpPr>
          <p:cNvPr id="9" name="CasellaDiTesto 8"/>
          <p:cNvSpPr txBox="1"/>
          <p:nvPr/>
        </p:nvSpPr>
        <p:spPr>
          <a:xfrm>
            <a:off x="6476422" y="6157962"/>
            <a:ext cx="799587" cy="369332"/>
          </a:xfrm>
          <a:prstGeom prst="rect">
            <a:avLst/>
          </a:prstGeom>
          <a:noFill/>
        </p:spPr>
        <p:txBody>
          <a:bodyPr wrap="square" rtlCol="0">
            <a:spAutoFit/>
          </a:bodyPr>
          <a:lstStyle/>
          <a:p>
            <a:r>
              <a:rPr lang="it-IT" dirty="0"/>
              <a:t>2p</a:t>
            </a:r>
            <a:r>
              <a:rPr lang="it-IT" dirty="0">
                <a:latin typeface="Symbol" panose="05050102010706020507" pitchFamily="18" charset="2"/>
              </a:rPr>
              <a:t>p*</a:t>
            </a:r>
          </a:p>
        </p:txBody>
      </p:sp>
      <p:sp>
        <p:nvSpPr>
          <p:cNvPr id="10" name="Segnaposto numero diapositiva 9"/>
          <p:cNvSpPr>
            <a:spLocks noGrp="1"/>
          </p:cNvSpPr>
          <p:nvPr>
            <p:ph type="sldNum" sz="quarter" idx="12"/>
          </p:nvPr>
        </p:nvSpPr>
        <p:spPr/>
        <p:txBody>
          <a:bodyPr/>
          <a:lstStyle/>
          <a:p>
            <a:fld id="{84EDA04A-DD5B-4E01-892D-17038E27ABE5}" type="slidenum">
              <a:rPr lang="it-IT" smtClean="0"/>
              <a:t>23</a:t>
            </a:fld>
            <a:endParaRPr lang="it-IT"/>
          </a:p>
        </p:txBody>
      </p:sp>
    </p:spTree>
    <p:extLst>
      <p:ext uri="{BB962C8B-B14F-4D97-AF65-F5344CB8AC3E}">
        <p14:creationId xmlns:p14="http://schemas.microsoft.com/office/powerpoint/2010/main" val="382966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136524"/>
            <a:ext cx="7886700" cy="727191"/>
          </a:xfrm>
        </p:spPr>
        <p:txBody>
          <a:bodyPr/>
          <a:lstStyle/>
          <a:p>
            <a:pPr algn="ctr"/>
            <a:r>
              <a:rPr lang="it-IT" dirty="0"/>
              <a:t>Riassumendo!</a:t>
            </a:r>
          </a:p>
        </p:txBody>
      </p:sp>
      <p:pic>
        <p:nvPicPr>
          <p:cNvPr id="4" name="Segnaposto contenuto 3"/>
          <p:cNvPicPr>
            <a:picLocks noGrp="1" noChangeAspect="1"/>
          </p:cNvPicPr>
          <p:nvPr>
            <p:ph idx="1"/>
          </p:nvPr>
        </p:nvPicPr>
        <p:blipFill>
          <a:blip r:embed="rId2"/>
          <a:stretch>
            <a:fillRect/>
          </a:stretch>
        </p:blipFill>
        <p:spPr>
          <a:xfrm>
            <a:off x="1353910" y="1038276"/>
            <a:ext cx="6436179" cy="5385715"/>
          </a:xfrm>
          <a:prstGeom prst="rect">
            <a:avLst/>
          </a:prstGeom>
        </p:spPr>
      </p:pic>
      <p:sp>
        <p:nvSpPr>
          <p:cNvPr id="3" name="Segnaposto numero diapositiva 2"/>
          <p:cNvSpPr>
            <a:spLocks noGrp="1"/>
          </p:cNvSpPr>
          <p:nvPr>
            <p:ph type="sldNum" sz="quarter" idx="12"/>
          </p:nvPr>
        </p:nvSpPr>
        <p:spPr/>
        <p:txBody>
          <a:bodyPr/>
          <a:lstStyle/>
          <a:p>
            <a:fld id="{84EDA04A-DD5B-4E01-892D-17038E27ABE5}" type="slidenum">
              <a:rPr lang="it-IT" smtClean="0"/>
              <a:t>24</a:t>
            </a:fld>
            <a:endParaRPr lang="it-IT"/>
          </a:p>
        </p:txBody>
      </p:sp>
    </p:spTree>
    <p:extLst>
      <p:ext uri="{BB962C8B-B14F-4D97-AF65-F5344CB8AC3E}">
        <p14:creationId xmlns:p14="http://schemas.microsoft.com/office/powerpoint/2010/main" val="912008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136524"/>
            <a:ext cx="7886700" cy="766896"/>
          </a:xfrm>
        </p:spPr>
        <p:txBody>
          <a:bodyPr/>
          <a:lstStyle/>
          <a:p>
            <a:pPr algn="ctr"/>
            <a:r>
              <a:rPr lang="it-IT" dirty="0"/>
              <a:t>Struttura Elettronica dell’O</a:t>
            </a:r>
            <a:r>
              <a:rPr lang="it-IT" baseline="-25000" dirty="0"/>
              <a:t>2</a:t>
            </a:r>
          </a:p>
        </p:txBody>
      </p:sp>
      <p:sp>
        <p:nvSpPr>
          <p:cNvPr id="3" name="Segnaposto contenuto 2"/>
          <p:cNvSpPr>
            <a:spLocks noGrp="1"/>
          </p:cNvSpPr>
          <p:nvPr>
            <p:ph idx="1"/>
          </p:nvPr>
        </p:nvSpPr>
        <p:spPr>
          <a:xfrm>
            <a:off x="246335" y="2093303"/>
            <a:ext cx="4577538" cy="2914295"/>
          </a:xfrm>
        </p:spPr>
        <p:txBody>
          <a:bodyPr>
            <a:normAutofit/>
          </a:bodyPr>
          <a:lstStyle/>
          <a:p>
            <a:pPr marL="0" indent="0" algn="just">
              <a:buNone/>
            </a:pPr>
            <a:r>
              <a:rPr lang="it-IT" dirty="0"/>
              <a:t>O</a:t>
            </a:r>
            <a:r>
              <a:rPr lang="it-IT" baseline="-25000" dirty="0"/>
              <a:t>2</a:t>
            </a:r>
            <a:r>
              <a:rPr lang="it-IT" dirty="0"/>
              <a:t> nello stato fondamentale ha due elettroni con spin paralleli (stato di </a:t>
            </a:r>
            <a:r>
              <a:rPr lang="it-IT" b="1" dirty="0"/>
              <a:t>tripletto</a:t>
            </a:r>
            <a:r>
              <a:rPr lang="it-IT" dirty="0"/>
              <a:t>) avendo 1 elettrone localizzato su ognuno dei due atomi di ossigeno è una specie bi-radicalica.</a:t>
            </a:r>
          </a:p>
          <a:p>
            <a:pPr marL="0" indent="0">
              <a:buNone/>
            </a:pPr>
            <a:endParaRPr lang="it-IT" dirty="0"/>
          </a:p>
        </p:txBody>
      </p:sp>
      <p:pic>
        <p:nvPicPr>
          <p:cNvPr id="4" name="Immagine 3"/>
          <p:cNvPicPr>
            <a:picLocks noChangeAspect="1"/>
          </p:cNvPicPr>
          <p:nvPr/>
        </p:nvPicPr>
        <p:blipFill>
          <a:blip r:embed="rId2"/>
          <a:stretch>
            <a:fillRect/>
          </a:stretch>
        </p:blipFill>
        <p:spPr>
          <a:xfrm>
            <a:off x="4934608" y="955349"/>
            <a:ext cx="3963057" cy="5431657"/>
          </a:xfrm>
          <a:prstGeom prst="rect">
            <a:avLst/>
          </a:prstGeom>
        </p:spPr>
      </p:pic>
      <p:sp>
        <p:nvSpPr>
          <p:cNvPr id="5" name="Segnaposto numero diapositiva 4"/>
          <p:cNvSpPr>
            <a:spLocks noGrp="1"/>
          </p:cNvSpPr>
          <p:nvPr>
            <p:ph type="sldNum" sz="quarter" idx="12"/>
          </p:nvPr>
        </p:nvSpPr>
        <p:spPr/>
        <p:txBody>
          <a:bodyPr/>
          <a:lstStyle/>
          <a:p>
            <a:fld id="{84EDA04A-DD5B-4E01-892D-17038E27ABE5}" type="slidenum">
              <a:rPr lang="it-IT" smtClean="0"/>
              <a:t>25</a:t>
            </a:fld>
            <a:endParaRPr lang="it-IT"/>
          </a:p>
        </p:txBody>
      </p:sp>
      <p:sp>
        <p:nvSpPr>
          <p:cNvPr id="6" name="CasellaDiTesto 5"/>
          <p:cNvSpPr txBox="1"/>
          <p:nvPr/>
        </p:nvSpPr>
        <p:spPr>
          <a:xfrm>
            <a:off x="722070" y="1106922"/>
            <a:ext cx="3361198" cy="707886"/>
          </a:xfrm>
          <a:prstGeom prst="rect">
            <a:avLst/>
          </a:prstGeom>
          <a:noFill/>
        </p:spPr>
        <p:txBody>
          <a:bodyPr wrap="square" rtlCol="0">
            <a:spAutoFit/>
          </a:bodyPr>
          <a:lstStyle/>
          <a:p>
            <a:r>
              <a:rPr lang="it-IT" sz="4000" baseline="-25000" dirty="0"/>
              <a:t>8</a:t>
            </a:r>
            <a:r>
              <a:rPr lang="it-IT" sz="4000" dirty="0"/>
              <a:t>O : 1s</a:t>
            </a:r>
            <a:r>
              <a:rPr lang="it-IT" sz="4000" baseline="30000" dirty="0"/>
              <a:t>2 </a:t>
            </a:r>
            <a:r>
              <a:rPr lang="it-IT" sz="4000" b="1" dirty="0"/>
              <a:t>2s</a:t>
            </a:r>
            <a:r>
              <a:rPr lang="it-IT" sz="4000" b="1" baseline="30000" dirty="0"/>
              <a:t>2</a:t>
            </a:r>
            <a:r>
              <a:rPr lang="it-IT" sz="4000" b="1" dirty="0"/>
              <a:t> 2p</a:t>
            </a:r>
            <a:r>
              <a:rPr lang="it-IT" sz="4000" b="1" baseline="30000" dirty="0"/>
              <a:t>4</a:t>
            </a:r>
          </a:p>
        </p:txBody>
      </p:sp>
      <p:sp>
        <p:nvSpPr>
          <p:cNvPr id="7" name="Rectangle 6">
            <a:extLst>
              <a:ext uri="{FF2B5EF4-FFF2-40B4-BE49-F238E27FC236}">
                <a16:creationId xmlns:a16="http://schemas.microsoft.com/office/drawing/2014/main" id="{08E02958-E0F0-BC30-D1F9-9C6A8B0C8A61}"/>
              </a:ext>
            </a:extLst>
          </p:cNvPr>
          <p:cNvSpPr/>
          <p:nvPr/>
        </p:nvSpPr>
        <p:spPr>
          <a:xfrm>
            <a:off x="722069" y="1106922"/>
            <a:ext cx="3361199" cy="766896"/>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Picture 8">
            <a:extLst>
              <a:ext uri="{FF2B5EF4-FFF2-40B4-BE49-F238E27FC236}">
                <a16:creationId xmlns:a16="http://schemas.microsoft.com/office/drawing/2014/main" id="{93597D09-1B42-FF16-0000-F840C72549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5876" y="4604084"/>
            <a:ext cx="2117392" cy="2117392"/>
          </a:xfrm>
          <a:prstGeom prst="rect">
            <a:avLst/>
          </a:prstGeom>
        </p:spPr>
      </p:pic>
    </p:spTree>
    <p:extLst>
      <p:ext uri="{BB962C8B-B14F-4D97-AF65-F5344CB8AC3E}">
        <p14:creationId xmlns:p14="http://schemas.microsoft.com/office/powerpoint/2010/main" val="3981855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rotWithShape="1">
          <a:blip r:embed="rId2"/>
          <a:srcRect l="5836" t="9436" r="6631" b="3826"/>
          <a:stretch/>
        </p:blipFill>
        <p:spPr>
          <a:xfrm>
            <a:off x="254055" y="1159044"/>
            <a:ext cx="4863992" cy="5379869"/>
          </a:xfrm>
          <a:prstGeom prst="rect">
            <a:avLst/>
          </a:prstGeom>
        </p:spPr>
      </p:pic>
      <p:sp>
        <p:nvSpPr>
          <p:cNvPr id="4" name="Segnaposto numero diapositiva 3"/>
          <p:cNvSpPr>
            <a:spLocks noGrp="1"/>
          </p:cNvSpPr>
          <p:nvPr>
            <p:ph type="sldNum" sz="quarter" idx="12"/>
          </p:nvPr>
        </p:nvSpPr>
        <p:spPr/>
        <p:txBody>
          <a:bodyPr/>
          <a:lstStyle/>
          <a:p>
            <a:fld id="{84EDA04A-DD5B-4E01-892D-17038E27ABE5}" type="slidenum">
              <a:rPr lang="it-IT" smtClean="0"/>
              <a:t>26</a:t>
            </a:fld>
            <a:endParaRPr lang="it-IT"/>
          </a:p>
        </p:txBody>
      </p:sp>
      <p:sp>
        <p:nvSpPr>
          <p:cNvPr id="7" name="CasellaDiTesto 6"/>
          <p:cNvSpPr txBox="1"/>
          <p:nvPr/>
        </p:nvSpPr>
        <p:spPr>
          <a:xfrm>
            <a:off x="1353864" y="2980463"/>
            <a:ext cx="2439386" cy="369332"/>
          </a:xfrm>
          <a:prstGeom prst="rect">
            <a:avLst/>
          </a:prstGeom>
          <a:noFill/>
        </p:spPr>
        <p:txBody>
          <a:bodyPr wrap="none" rtlCol="0">
            <a:spAutoFit/>
          </a:bodyPr>
          <a:lstStyle/>
          <a:p>
            <a:r>
              <a:rPr lang="it-IT" dirty="0"/>
              <a:t>Orbitali n di non legame</a:t>
            </a:r>
          </a:p>
        </p:txBody>
      </p:sp>
      <p:sp>
        <p:nvSpPr>
          <p:cNvPr id="8" name="CasellaDiTesto 7"/>
          <p:cNvSpPr txBox="1"/>
          <p:nvPr/>
        </p:nvSpPr>
        <p:spPr>
          <a:xfrm>
            <a:off x="1678329" y="90996"/>
            <a:ext cx="5808321" cy="584775"/>
          </a:xfrm>
          <a:prstGeom prst="rect">
            <a:avLst/>
          </a:prstGeom>
          <a:noFill/>
        </p:spPr>
        <p:txBody>
          <a:bodyPr wrap="none" rtlCol="0">
            <a:spAutoFit/>
          </a:bodyPr>
          <a:lstStyle/>
          <a:p>
            <a:r>
              <a:rPr lang="it-IT" sz="3200" b="1" dirty="0">
                <a:latin typeface="+mj-lt"/>
              </a:rPr>
              <a:t>Molecola di HF: Orbitali Molecolari</a:t>
            </a:r>
          </a:p>
        </p:txBody>
      </p:sp>
      <p:sp>
        <p:nvSpPr>
          <p:cNvPr id="9" name="CasellaDiTesto 8"/>
          <p:cNvSpPr txBox="1"/>
          <p:nvPr/>
        </p:nvSpPr>
        <p:spPr>
          <a:xfrm>
            <a:off x="5372577" y="3157246"/>
            <a:ext cx="3221603" cy="2308324"/>
          </a:xfrm>
          <a:prstGeom prst="rect">
            <a:avLst/>
          </a:prstGeom>
          <a:noFill/>
        </p:spPr>
        <p:txBody>
          <a:bodyPr wrap="square" rtlCol="0">
            <a:spAutoFit/>
          </a:bodyPr>
          <a:lstStyle/>
          <a:p>
            <a:pPr algn="just"/>
            <a:r>
              <a:rPr lang="it-IT" sz="2400" dirty="0"/>
              <a:t>Nel fluoro le energie degli elettroni 2s</a:t>
            </a:r>
            <a:r>
              <a:rPr lang="it-IT" sz="2400" baseline="30000" dirty="0"/>
              <a:t>2 </a:t>
            </a:r>
            <a:r>
              <a:rPr lang="it-IT" sz="2400" dirty="0"/>
              <a:t>sono troppo basse (a causa alta </a:t>
            </a:r>
            <a:r>
              <a:rPr lang="it-IT" sz="2400" dirty="0" err="1"/>
              <a:t>eletronegatività</a:t>
            </a:r>
            <a:r>
              <a:rPr lang="it-IT" sz="2400" dirty="0"/>
              <a:t> del F) per contribuire alla formazione del legame.</a:t>
            </a:r>
          </a:p>
        </p:txBody>
      </p:sp>
      <p:sp>
        <p:nvSpPr>
          <p:cNvPr id="2" name="CasellaDiTesto 1"/>
          <p:cNvSpPr txBox="1"/>
          <p:nvPr/>
        </p:nvSpPr>
        <p:spPr>
          <a:xfrm>
            <a:off x="5578430" y="2395688"/>
            <a:ext cx="2713640" cy="584775"/>
          </a:xfrm>
          <a:prstGeom prst="rect">
            <a:avLst/>
          </a:prstGeom>
          <a:noFill/>
        </p:spPr>
        <p:txBody>
          <a:bodyPr wrap="square" rtlCol="0">
            <a:spAutoFit/>
          </a:bodyPr>
          <a:lstStyle/>
          <a:p>
            <a:r>
              <a:rPr lang="it-IT" sz="3200" baseline="-25000" dirty="0"/>
              <a:t>9</a:t>
            </a:r>
            <a:r>
              <a:rPr lang="it-IT" sz="3200" dirty="0"/>
              <a:t>F : 1s</a:t>
            </a:r>
            <a:r>
              <a:rPr lang="it-IT" sz="3200" baseline="30000" dirty="0"/>
              <a:t>2</a:t>
            </a:r>
            <a:r>
              <a:rPr lang="it-IT" sz="3200" dirty="0"/>
              <a:t> </a:t>
            </a:r>
            <a:r>
              <a:rPr lang="it-IT" sz="3200" b="1" dirty="0"/>
              <a:t>2s</a:t>
            </a:r>
            <a:r>
              <a:rPr lang="it-IT" sz="3200" b="1" baseline="30000" dirty="0"/>
              <a:t>2</a:t>
            </a:r>
            <a:r>
              <a:rPr lang="it-IT" sz="3200" b="1" dirty="0"/>
              <a:t> 2p</a:t>
            </a:r>
            <a:r>
              <a:rPr lang="it-IT" sz="3200" b="1" baseline="30000" dirty="0"/>
              <a:t>5</a:t>
            </a:r>
          </a:p>
        </p:txBody>
      </p:sp>
      <p:pic>
        <p:nvPicPr>
          <p:cNvPr id="1026" name="Picture 2" descr="Salve Là Gì ? Định Nghĩa, Ví Dụ, Giải Thích Nghĩa Của Từ Salve - Gấu Đây">
            <a:extLst>
              <a:ext uri="{FF2B5EF4-FFF2-40B4-BE49-F238E27FC236}">
                <a16:creationId xmlns:a16="http://schemas.microsoft.com/office/drawing/2014/main" id="{571A0038-2E1A-0F2D-390B-864528B259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6404" y="629325"/>
            <a:ext cx="2797692" cy="1874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599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136524"/>
            <a:ext cx="7886700" cy="931425"/>
          </a:xfrm>
        </p:spPr>
        <p:txBody>
          <a:bodyPr/>
          <a:lstStyle/>
          <a:p>
            <a:pPr algn="ctr"/>
            <a:r>
              <a:rPr lang="it-IT" dirty="0"/>
              <a:t>Transizioni Elettroniche</a:t>
            </a:r>
          </a:p>
        </p:txBody>
      </p:sp>
      <p:sp>
        <p:nvSpPr>
          <p:cNvPr id="3" name="Segnaposto contenuto 2"/>
          <p:cNvSpPr>
            <a:spLocks noGrp="1"/>
          </p:cNvSpPr>
          <p:nvPr>
            <p:ph idx="1"/>
          </p:nvPr>
        </p:nvSpPr>
        <p:spPr>
          <a:xfrm>
            <a:off x="376989" y="1239626"/>
            <a:ext cx="8390021" cy="5116725"/>
          </a:xfrm>
        </p:spPr>
        <p:txBody>
          <a:bodyPr>
            <a:normAutofit fontScale="92500" lnSpcReduction="10000"/>
          </a:bodyPr>
          <a:lstStyle/>
          <a:p>
            <a:pPr algn="just"/>
            <a:r>
              <a:rPr lang="it-IT" sz="3000" dirty="0"/>
              <a:t>Una molecola nel suo stato fondamentale può assorbire una radiazione di frequenza appropriata (</a:t>
            </a:r>
            <a:r>
              <a:rPr lang="it-IT" sz="3000" dirty="0">
                <a:latin typeface="Symbol" panose="05050102010706020507" pitchFamily="18" charset="2"/>
              </a:rPr>
              <a:t>n</a:t>
            </a:r>
            <a:r>
              <a:rPr lang="it-IT" sz="3000" dirty="0"/>
              <a:t>) venendo quindi promossa a uno stato elettronico eccitato.</a:t>
            </a:r>
          </a:p>
          <a:p>
            <a:pPr algn="just"/>
            <a:r>
              <a:rPr lang="it-IT" sz="3000" dirty="0"/>
              <a:t>Si considera in genere la transizione di </a:t>
            </a:r>
            <a:r>
              <a:rPr lang="it-IT" sz="3000" b="1" dirty="0">
                <a:solidFill>
                  <a:srgbClr val="FF0000"/>
                </a:solidFill>
              </a:rPr>
              <a:t>1 solo elettrone </a:t>
            </a:r>
            <a:r>
              <a:rPr lang="it-IT" sz="3000" dirty="0"/>
              <a:t>dal più alto orbitale doppiamente occupato (</a:t>
            </a:r>
            <a:r>
              <a:rPr lang="it-IT" sz="3000" b="1" dirty="0"/>
              <a:t>HOMO</a:t>
            </a:r>
            <a:r>
              <a:rPr lang="it-IT" sz="3000" dirty="0"/>
              <a:t> </a:t>
            </a:r>
            <a:r>
              <a:rPr lang="it-IT" sz="3000" i="1" dirty="0" err="1"/>
              <a:t>highest</a:t>
            </a:r>
            <a:r>
              <a:rPr lang="it-IT" sz="3000" i="1" dirty="0"/>
              <a:t> </a:t>
            </a:r>
            <a:r>
              <a:rPr lang="it-IT" sz="3000" i="1" dirty="0" err="1"/>
              <a:t>occupied</a:t>
            </a:r>
            <a:r>
              <a:rPr lang="it-IT" sz="3000" i="1" dirty="0"/>
              <a:t> </a:t>
            </a:r>
            <a:r>
              <a:rPr lang="it-IT" sz="3000" i="1" dirty="0" err="1"/>
              <a:t>molecular</a:t>
            </a:r>
            <a:r>
              <a:rPr lang="it-IT" sz="3000" i="1" dirty="0"/>
              <a:t> </a:t>
            </a:r>
            <a:r>
              <a:rPr lang="it-IT" sz="3000" i="1" dirty="0" err="1"/>
              <a:t>orbital</a:t>
            </a:r>
            <a:r>
              <a:rPr lang="it-IT" sz="3000" dirty="0"/>
              <a:t>) al più basso orbitale non occupato (</a:t>
            </a:r>
            <a:r>
              <a:rPr lang="it-IT" sz="3000" b="1" dirty="0"/>
              <a:t>LUMO</a:t>
            </a:r>
            <a:r>
              <a:rPr lang="it-IT" sz="3000" dirty="0"/>
              <a:t> </a:t>
            </a:r>
            <a:r>
              <a:rPr lang="it-IT" sz="3000" i="1" dirty="0" err="1"/>
              <a:t>lowest</a:t>
            </a:r>
            <a:r>
              <a:rPr lang="it-IT" sz="3000" i="1" dirty="0"/>
              <a:t> </a:t>
            </a:r>
            <a:r>
              <a:rPr lang="it-IT" sz="3000" i="1" dirty="0" err="1"/>
              <a:t>unoccupied</a:t>
            </a:r>
            <a:r>
              <a:rPr lang="it-IT" sz="3000" i="1" dirty="0"/>
              <a:t> </a:t>
            </a:r>
            <a:r>
              <a:rPr lang="it-IT" sz="3000" i="1" dirty="0" err="1"/>
              <a:t>molecular</a:t>
            </a:r>
            <a:r>
              <a:rPr lang="it-IT" sz="3000" i="1" dirty="0"/>
              <a:t> </a:t>
            </a:r>
            <a:r>
              <a:rPr lang="it-IT" sz="3000" i="1" dirty="0" err="1"/>
              <a:t>orbital</a:t>
            </a:r>
            <a:r>
              <a:rPr lang="it-IT" sz="3000" dirty="0"/>
              <a:t>).</a:t>
            </a:r>
          </a:p>
          <a:p>
            <a:pPr algn="just"/>
            <a:r>
              <a:rPr lang="it-IT" sz="3000" dirty="0"/>
              <a:t>Lo stato eccitato di una molecola non è uno solo quando si va a considerare le possibili orientazioni degli  spin degli elettroni. Si possono avere stati di </a:t>
            </a:r>
            <a:r>
              <a:rPr lang="it-IT" sz="3000" b="1" dirty="0"/>
              <a:t>singoletto</a:t>
            </a:r>
            <a:r>
              <a:rPr lang="it-IT" sz="3000" dirty="0"/>
              <a:t> (S) o di </a:t>
            </a:r>
            <a:r>
              <a:rPr lang="it-IT" sz="3000" b="1" dirty="0"/>
              <a:t>tripletto </a:t>
            </a:r>
            <a:r>
              <a:rPr lang="it-IT" sz="3000" dirty="0"/>
              <a:t>(T).</a:t>
            </a:r>
          </a:p>
          <a:p>
            <a:pPr marL="0" indent="0" algn="just">
              <a:buNone/>
            </a:pPr>
            <a:endParaRPr lang="it-IT" dirty="0"/>
          </a:p>
          <a:p>
            <a:pPr marL="0" indent="0" algn="just">
              <a:buNone/>
            </a:pPr>
            <a:endParaRPr lang="it-IT"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27</a:t>
            </a:fld>
            <a:endParaRPr lang="it-IT"/>
          </a:p>
        </p:txBody>
      </p:sp>
    </p:spTree>
    <p:extLst>
      <p:ext uri="{BB962C8B-B14F-4D97-AF65-F5344CB8AC3E}">
        <p14:creationId xmlns:p14="http://schemas.microsoft.com/office/powerpoint/2010/main" val="916827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0788" y="136524"/>
            <a:ext cx="8522424" cy="763974"/>
          </a:xfrm>
        </p:spPr>
        <p:txBody>
          <a:bodyPr/>
          <a:lstStyle/>
          <a:p>
            <a:pPr algn="ctr"/>
            <a:r>
              <a:rPr lang="it-IT" dirty="0"/>
              <a:t>Transizioni elettroniche: Molecola H</a:t>
            </a:r>
            <a:r>
              <a:rPr lang="it-IT" baseline="-25000" dirty="0"/>
              <a:t>2</a:t>
            </a:r>
            <a:r>
              <a:rPr lang="it-IT" dirty="0"/>
              <a:t> </a:t>
            </a:r>
          </a:p>
        </p:txBody>
      </p:sp>
      <p:sp>
        <p:nvSpPr>
          <p:cNvPr id="3" name="Segnaposto contenuto 2"/>
          <p:cNvSpPr>
            <a:spLocks noGrp="1"/>
          </p:cNvSpPr>
          <p:nvPr>
            <p:ph idx="1"/>
          </p:nvPr>
        </p:nvSpPr>
        <p:spPr>
          <a:xfrm>
            <a:off x="281279" y="1040233"/>
            <a:ext cx="8319865" cy="531894"/>
          </a:xfrm>
        </p:spPr>
        <p:txBody>
          <a:bodyPr/>
          <a:lstStyle/>
          <a:p>
            <a:pPr marL="0" indent="0">
              <a:buNone/>
            </a:pPr>
            <a:r>
              <a:rPr lang="it-IT" dirty="0"/>
              <a:t>Es. H</a:t>
            </a:r>
            <a:r>
              <a:rPr lang="it-IT" baseline="-25000" dirty="0"/>
              <a:t>2 </a:t>
            </a:r>
            <a:r>
              <a:rPr lang="it-IT" dirty="0"/>
              <a:t>nello stato fondamentale è </a:t>
            </a:r>
            <a:r>
              <a:rPr lang="it-IT" dirty="0">
                <a:latin typeface="Symbol" panose="05050102010706020507" pitchFamily="18" charset="2"/>
              </a:rPr>
              <a:t>s</a:t>
            </a:r>
            <a:r>
              <a:rPr lang="it-IT" baseline="30000" dirty="0"/>
              <a:t>2</a:t>
            </a:r>
          </a:p>
          <a:p>
            <a:pPr marL="0" indent="0">
              <a:buNone/>
            </a:pPr>
            <a:endParaRPr lang="it-IT" dirty="0"/>
          </a:p>
        </p:txBody>
      </p:sp>
      <p:graphicFrame>
        <p:nvGraphicFramePr>
          <p:cNvPr id="5" name="Oggetto 4"/>
          <p:cNvGraphicFramePr>
            <a:graphicFrameLocks noChangeAspect="1"/>
          </p:cNvGraphicFramePr>
          <p:nvPr>
            <p:extLst>
              <p:ext uri="{D42A27DB-BD31-4B8C-83A1-F6EECF244321}">
                <p14:modId xmlns:p14="http://schemas.microsoft.com/office/powerpoint/2010/main" val="622498894"/>
              </p:ext>
            </p:extLst>
          </p:nvPr>
        </p:nvGraphicFramePr>
        <p:xfrm>
          <a:off x="1510533" y="2147082"/>
          <a:ext cx="5920371" cy="3391880"/>
        </p:xfrm>
        <a:graphic>
          <a:graphicData uri="http://schemas.openxmlformats.org/presentationml/2006/ole">
            <mc:AlternateContent xmlns:mc="http://schemas.openxmlformats.org/markup-compatibility/2006">
              <mc:Choice xmlns:v="urn:schemas-microsoft-com:vml" Requires="v">
                <p:oleObj name="CS ChemDraw Drawing" r:id="rId2" imgW="3657117" imgH="2094876" progId="ChemDraw.Document.6.0">
                  <p:embed/>
                </p:oleObj>
              </mc:Choice>
              <mc:Fallback>
                <p:oleObj name="CS ChemDraw Drawing" r:id="rId2" imgW="3657117" imgH="2094876" progId="ChemDraw.Document.6.0">
                  <p:embed/>
                  <p:pic>
                    <p:nvPicPr>
                      <p:cNvPr id="0" name=""/>
                      <p:cNvPicPr/>
                      <p:nvPr/>
                    </p:nvPicPr>
                    <p:blipFill>
                      <a:blip r:embed="rId3"/>
                      <a:stretch>
                        <a:fillRect/>
                      </a:stretch>
                    </p:blipFill>
                    <p:spPr>
                      <a:xfrm>
                        <a:off x="1510533" y="2147082"/>
                        <a:ext cx="5920371" cy="3391880"/>
                      </a:xfrm>
                      <a:prstGeom prst="rect">
                        <a:avLst/>
                      </a:prstGeom>
                    </p:spPr>
                  </p:pic>
                </p:oleObj>
              </mc:Fallback>
            </mc:AlternateContent>
          </a:graphicData>
        </a:graphic>
      </p:graphicFrame>
      <p:sp>
        <p:nvSpPr>
          <p:cNvPr id="4" name="Segnaposto numero diapositiva 3"/>
          <p:cNvSpPr>
            <a:spLocks noGrp="1"/>
          </p:cNvSpPr>
          <p:nvPr>
            <p:ph type="sldNum" sz="quarter" idx="12"/>
          </p:nvPr>
        </p:nvSpPr>
        <p:spPr/>
        <p:txBody>
          <a:bodyPr/>
          <a:lstStyle/>
          <a:p>
            <a:fld id="{84EDA04A-DD5B-4E01-892D-17038E27ABE5}" type="slidenum">
              <a:rPr lang="it-IT" smtClean="0"/>
              <a:t>28</a:t>
            </a:fld>
            <a:endParaRPr lang="it-IT"/>
          </a:p>
        </p:txBody>
      </p:sp>
      <p:sp>
        <p:nvSpPr>
          <p:cNvPr id="6" name="Rectangle 5">
            <a:extLst>
              <a:ext uri="{FF2B5EF4-FFF2-40B4-BE49-F238E27FC236}">
                <a16:creationId xmlns:a16="http://schemas.microsoft.com/office/drawing/2014/main" id="{70E1F833-A34F-5F99-65F2-BB1D010E8A3D}"/>
              </a:ext>
            </a:extLst>
          </p:cNvPr>
          <p:cNvSpPr/>
          <p:nvPr/>
        </p:nvSpPr>
        <p:spPr>
          <a:xfrm>
            <a:off x="1209072" y="1874608"/>
            <a:ext cx="6424395" cy="3664353"/>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Box 7">
            <a:extLst>
              <a:ext uri="{FF2B5EF4-FFF2-40B4-BE49-F238E27FC236}">
                <a16:creationId xmlns:a16="http://schemas.microsoft.com/office/drawing/2014/main" id="{B6C9E14A-3E3C-423A-36F7-E837BA20A395}"/>
              </a:ext>
            </a:extLst>
          </p:cNvPr>
          <p:cNvSpPr txBox="1"/>
          <p:nvPr/>
        </p:nvSpPr>
        <p:spPr>
          <a:xfrm>
            <a:off x="120315" y="5730905"/>
            <a:ext cx="8879306" cy="1015663"/>
          </a:xfrm>
          <a:prstGeom prst="rect">
            <a:avLst/>
          </a:prstGeom>
          <a:noFill/>
        </p:spPr>
        <p:txBody>
          <a:bodyPr wrap="square">
            <a:spAutoFit/>
          </a:bodyPr>
          <a:lstStyle/>
          <a:p>
            <a:pPr algn="just"/>
            <a:r>
              <a:rPr lang="it-IT" sz="2000" dirty="0"/>
              <a:t>Se irraggio la molecola di idrogeno con un fotone di un’opportuna frequenza, tale per cui la sua energia sia pari al salto energetico tra HOMO e LUMO, è possibile promuovere un elettrone dall’orbitale di legame a quello di </a:t>
            </a:r>
            <a:r>
              <a:rPr lang="it-IT" sz="2000" dirty="0" err="1"/>
              <a:t>antilegame</a:t>
            </a:r>
            <a:r>
              <a:rPr lang="it-IT" sz="2000" dirty="0"/>
              <a:t>.</a:t>
            </a:r>
          </a:p>
        </p:txBody>
      </p:sp>
    </p:spTree>
    <p:extLst>
      <p:ext uri="{BB962C8B-B14F-4D97-AF65-F5344CB8AC3E}">
        <p14:creationId xmlns:p14="http://schemas.microsoft.com/office/powerpoint/2010/main" val="1343893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1906" y="135799"/>
            <a:ext cx="8522424" cy="753216"/>
          </a:xfrm>
        </p:spPr>
        <p:txBody>
          <a:bodyPr/>
          <a:lstStyle/>
          <a:p>
            <a:pPr algn="ctr"/>
            <a:r>
              <a:rPr lang="it-IT" dirty="0"/>
              <a:t>Transizioni elettroniche: Molecola H</a:t>
            </a:r>
            <a:r>
              <a:rPr lang="it-IT" baseline="-25000" dirty="0"/>
              <a:t>2</a:t>
            </a:r>
            <a:r>
              <a:rPr lang="it-IT" dirty="0"/>
              <a:t> </a:t>
            </a:r>
          </a:p>
        </p:txBody>
      </p:sp>
      <p:sp>
        <p:nvSpPr>
          <p:cNvPr id="3" name="Segnaposto contenuto 2"/>
          <p:cNvSpPr>
            <a:spLocks noGrp="1"/>
          </p:cNvSpPr>
          <p:nvPr>
            <p:ph idx="1"/>
          </p:nvPr>
        </p:nvSpPr>
        <p:spPr>
          <a:xfrm>
            <a:off x="159463" y="1160462"/>
            <a:ext cx="8807309" cy="2066312"/>
          </a:xfrm>
        </p:spPr>
        <p:txBody>
          <a:bodyPr>
            <a:normAutofit fontScale="92500"/>
          </a:bodyPr>
          <a:lstStyle/>
          <a:p>
            <a:pPr marL="0" indent="0" algn="just">
              <a:buNone/>
            </a:pPr>
            <a:r>
              <a:rPr lang="it-IT" dirty="0"/>
              <a:t>Lo stato eccitato è: </a:t>
            </a:r>
            <a:r>
              <a:rPr lang="it-IT" baseline="30000" dirty="0"/>
              <a:t> </a:t>
            </a:r>
            <a:r>
              <a:rPr lang="it-IT" dirty="0">
                <a:latin typeface="Symbol" panose="05050102010706020507" pitchFamily="18" charset="2"/>
              </a:rPr>
              <a:t>s</a:t>
            </a:r>
            <a:r>
              <a:rPr lang="it-IT" baseline="30000" dirty="0"/>
              <a:t>1</a:t>
            </a:r>
            <a:r>
              <a:rPr lang="it-IT" dirty="0"/>
              <a:t> </a:t>
            </a:r>
            <a:r>
              <a:rPr lang="it-IT" dirty="0">
                <a:latin typeface="Symbol" panose="05050102010706020507" pitchFamily="18" charset="2"/>
              </a:rPr>
              <a:t>s</a:t>
            </a:r>
            <a:r>
              <a:rPr lang="it-IT" baseline="30000" dirty="0"/>
              <a:t>1</a:t>
            </a:r>
            <a:r>
              <a:rPr lang="it-IT" dirty="0"/>
              <a:t>* (transizione di 1 elettrone!)</a:t>
            </a:r>
          </a:p>
          <a:p>
            <a:pPr marL="0" indent="0" algn="just">
              <a:buNone/>
            </a:pPr>
            <a:r>
              <a:rPr lang="it-IT" dirty="0"/>
              <a:t>Lo stato eccitato </a:t>
            </a:r>
            <a:r>
              <a:rPr lang="it-IT" dirty="0">
                <a:latin typeface="Symbol" panose="05050102010706020507" pitchFamily="18" charset="2"/>
              </a:rPr>
              <a:t>s</a:t>
            </a:r>
            <a:r>
              <a:rPr lang="it-IT" baseline="30000" dirty="0"/>
              <a:t>1</a:t>
            </a:r>
            <a:r>
              <a:rPr lang="it-IT" dirty="0"/>
              <a:t> </a:t>
            </a:r>
            <a:r>
              <a:rPr lang="it-IT" dirty="0">
                <a:latin typeface="Symbol" panose="05050102010706020507" pitchFamily="18" charset="2"/>
              </a:rPr>
              <a:t>s</a:t>
            </a:r>
            <a:r>
              <a:rPr lang="it-IT" baseline="30000" dirty="0"/>
              <a:t>1</a:t>
            </a:r>
            <a:r>
              <a:rPr lang="it-IT" dirty="0"/>
              <a:t>* può avere i due elettroni in orbitali diversi con spin paralleli (stato di tripletto) o antiparalleli (stato di singoletto). </a:t>
            </a:r>
            <a:r>
              <a:rPr lang="it-IT" b="1" dirty="0">
                <a:solidFill>
                  <a:srgbClr val="FF0000"/>
                </a:solidFill>
              </a:rPr>
              <a:t>Lo stato eccitato di tripletto ha energia più bassa dello stato di singoletto (regola di Hund).</a:t>
            </a:r>
          </a:p>
        </p:txBody>
      </p:sp>
      <p:sp>
        <p:nvSpPr>
          <p:cNvPr id="4" name="Segnaposto numero diapositiva 3"/>
          <p:cNvSpPr>
            <a:spLocks noGrp="1"/>
          </p:cNvSpPr>
          <p:nvPr>
            <p:ph type="sldNum" sz="quarter" idx="12"/>
          </p:nvPr>
        </p:nvSpPr>
        <p:spPr/>
        <p:txBody>
          <a:bodyPr/>
          <a:lstStyle/>
          <a:p>
            <a:fld id="{84EDA04A-DD5B-4E01-892D-17038E27ABE5}" type="slidenum">
              <a:rPr lang="it-IT" smtClean="0"/>
              <a:t>29</a:t>
            </a:fld>
            <a:endParaRPr lang="it-IT"/>
          </a:p>
        </p:txBody>
      </p:sp>
      <p:graphicFrame>
        <p:nvGraphicFramePr>
          <p:cNvPr id="6" name="Oggetto 5"/>
          <p:cNvGraphicFramePr>
            <a:graphicFrameLocks noChangeAspect="1"/>
          </p:cNvGraphicFramePr>
          <p:nvPr>
            <p:extLst>
              <p:ext uri="{D42A27DB-BD31-4B8C-83A1-F6EECF244321}">
                <p14:modId xmlns:p14="http://schemas.microsoft.com/office/powerpoint/2010/main" val="4125129489"/>
              </p:ext>
            </p:extLst>
          </p:nvPr>
        </p:nvGraphicFramePr>
        <p:xfrm>
          <a:off x="414262" y="3631227"/>
          <a:ext cx="8315476" cy="2714367"/>
        </p:xfrm>
        <a:graphic>
          <a:graphicData uri="http://schemas.openxmlformats.org/presentationml/2006/ole">
            <mc:AlternateContent xmlns:mc="http://schemas.openxmlformats.org/markup-compatibility/2006">
              <mc:Choice xmlns:v="urn:schemas-microsoft-com:vml" Requires="v">
                <p:oleObj name="CS ChemDraw Drawing" r:id="rId2" imgW="7324067" imgH="2389379" progId="ChemDraw.Document.6.0">
                  <p:embed/>
                </p:oleObj>
              </mc:Choice>
              <mc:Fallback>
                <p:oleObj name="CS ChemDraw Drawing" r:id="rId2" imgW="7324067" imgH="2389379" progId="ChemDraw.Document.6.0">
                  <p:embed/>
                  <p:pic>
                    <p:nvPicPr>
                      <p:cNvPr id="6" name="Oggetto 5"/>
                      <p:cNvPicPr/>
                      <p:nvPr/>
                    </p:nvPicPr>
                    <p:blipFill>
                      <a:blip r:embed="rId3"/>
                      <a:stretch>
                        <a:fillRect/>
                      </a:stretch>
                    </p:blipFill>
                    <p:spPr>
                      <a:xfrm>
                        <a:off x="414262" y="3631227"/>
                        <a:ext cx="8315476" cy="271436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8B4A0455-A1A6-1A95-EABE-31707BB82128}"/>
              </a:ext>
            </a:extLst>
          </p:cNvPr>
          <p:cNvSpPr/>
          <p:nvPr/>
        </p:nvSpPr>
        <p:spPr>
          <a:xfrm>
            <a:off x="272716" y="3498221"/>
            <a:ext cx="8694056" cy="2858130"/>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69076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6484" y="136524"/>
            <a:ext cx="6733847" cy="1052184"/>
          </a:xfrm>
        </p:spPr>
        <p:txBody>
          <a:bodyPr>
            <a:normAutofit/>
          </a:bodyPr>
          <a:lstStyle/>
          <a:p>
            <a:pPr algn="ctr"/>
            <a:r>
              <a:rPr lang="it-IT" dirty="0"/>
              <a:t>Spettroscopia UV e Visibile</a:t>
            </a:r>
          </a:p>
        </p:txBody>
      </p:sp>
      <p:sp>
        <p:nvSpPr>
          <p:cNvPr id="4" name="Segnaposto numero diapositiva 3"/>
          <p:cNvSpPr>
            <a:spLocks noGrp="1"/>
          </p:cNvSpPr>
          <p:nvPr>
            <p:ph type="sldNum" sz="quarter" idx="12"/>
          </p:nvPr>
        </p:nvSpPr>
        <p:spPr/>
        <p:txBody>
          <a:bodyPr/>
          <a:lstStyle/>
          <a:p>
            <a:fld id="{84EDA04A-DD5B-4E01-892D-17038E27ABE5}" type="slidenum">
              <a:rPr lang="it-IT" smtClean="0"/>
              <a:t>3</a:t>
            </a:fld>
            <a:endParaRPr lang="it-IT"/>
          </a:p>
        </p:txBody>
      </p:sp>
      <p:pic>
        <p:nvPicPr>
          <p:cNvPr id="1026" name="Picture 2" descr="UV Light Might Keep the World Safe From the Coronavirus—and Whatever ...">
            <a:extLst>
              <a:ext uri="{FF2B5EF4-FFF2-40B4-BE49-F238E27FC236}">
                <a16:creationId xmlns:a16="http://schemas.microsoft.com/office/drawing/2014/main" id="{BE52D2B9-80E8-BB60-8796-B16C8297E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729" y="1751256"/>
            <a:ext cx="8698541" cy="27696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7D7B19F-9DC2-F128-6768-511EEBE642B9}"/>
              </a:ext>
            </a:extLst>
          </p:cNvPr>
          <p:cNvSpPr txBox="1"/>
          <p:nvPr/>
        </p:nvSpPr>
        <p:spPr>
          <a:xfrm>
            <a:off x="565546" y="4876714"/>
            <a:ext cx="8355724" cy="461665"/>
          </a:xfrm>
          <a:prstGeom prst="rect">
            <a:avLst/>
          </a:prstGeom>
          <a:noFill/>
        </p:spPr>
        <p:txBody>
          <a:bodyPr wrap="square">
            <a:spAutoFit/>
          </a:bodyPr>
          <a:lstStyle/>
          <a:p>
            <a:pPr algn="just"/>
            <a:r>
              <a:rPr lang="it-IT" sz="2400" dirty="0"/>
              <a:t>UV-A (400 - 315 nm), UV-B (315 - 280 nm) e UV-C (280 - 100 nm)</a:t>
            </a:r>
          </a:p>
        </p:txBody>
      </p:sp>
    </p:spTree>
    <p:extLst>
      <p:ext uri="{BB962C8B-B14F-4D97-AF65-F5344CB8AC3E}">
        <p14:creationId xmlns:p14="http://schemas.microsoft.com/office/powerpoint/2010/main" val="1229845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94931"/>
            <a:ext cx="7886700" cy="783551"/>
          </a:xfrm>
        </p:spPr>
        <p:txBody>
          <a:bodyPr/>
          <a:lstStyle/>
          <a:p>
            <a:pPr algn="ctr"/>
            <a:r>
              <a:rPr lang="it-IT" dirty="0"/>
              <a:t>Classiche Transizioni Elettroniche </a:t>
            </a:r>
          </a:p>
        </p:txBody>
      </p:sp>
      <p:sp>
        <p:nvSpPr>
          <p:cNvPr id="3" name="Segnaposto contenuto 2"/>
          <p:cNvSpPr>
            <a:spLocks noGrp="1"/>
          </p:cNvSpPr>
          <p:nvPr>
            <p:ph idx="1"/>
          </p:nvPr>
        </p:nvSpPr>
        <p:spPr>
          <a:xfrm>
            <a:off x="844390" y="1853421"/>
            <a:ext cx="7634863" cy="4351338"/>
          </a:xfrm>
        </p:spPr>
        <p:txBody>
          <a:bodyPr/>
          <a:lstStyle/>
          <a:p>
            <a:pPr marL="0" indent="0">
              <a:buNone/>
            </a:pPr>
            <a:r>
              <a:rPr lang="it-IT" sz="2000" dirty="0"/>
              <a:t>Classiche transizioni elettroniche possono essere:</a:t>
            </a:r>
          </a:p>
          <a:p>
            <a:r>
              <a:rPr lang="it-IT" dirty="0">
                <a:latin typeface="Symbol" panose="05050102010706020507" pitchFamily="18" charset="2"/>
              </a:rPr>
              <a:t>s</a:t>
            </a:r>
            <a:r>
              <a:rPr lang="it-IT" dirty="0"/>
              <a:t>       </a:t>
            </a:r>
            <a:r>
              <a:rPr lang="it-IT" dirty="0">
                <a:latin typeface="Symbol" panose="05050102010706020507" pitchFamily="18" charset="2"/>
              </a:rPr>
              <a:t>s</a:t>
            </a:r>
            <a:r>
              <a:rPr lang="it-IT" dirty="0"/>
              <a:t>*</a:t>
            </a:r>
          </a:p>
          <a:p>
            <a:r>
              <a:rPr lang="it-IT" dirty="0"/>
              <a:t>n        </a:t>
            </a:r>
            <a:r>
              <a:rPr lang="it-IT" dirty="0">
                <a:latin typeface="Symbol" panose="05050102010706020507" pitchFamily="18" charset="2"/>
              </a:rPr>
              <a:t>s</a:t>
            </a:r>
            <a:r>
              <a:rPr lang="it-IT" dirty="0"/>
              <a:t>*</a:t>
            </a:r>
          </a:p>
          <a:p>
            <a:r>
              <a:rPr lang="it-IT" dirty="0">
                <a:latin typeface="Symbol" panose="05050102010706020507" pitchFamily="18" charset="2"/>
              </a:rPr>
              <a:t>p</a:t>
            </a:r>
            <a:r>
              <a:rPr lang="it-IT" dirty="0"/>
              <a:t>       </a:t>
            </a:r>
            <a:r>
              <a:rPr lang="it-IT" dirty="0">
                <a:latin typeface="Symbol" panose="05050102010706020507" pitchFamily="18" charset="2"/>
              </a:rPr>
              <a:t>p</a:t>
            </a:r>
            <a:r>
              <a:rPr lang="it-IT" dirty="0"/>
              <a:t>*</a:t>
            </a:r>
          </a:p>
          <a:p>
            <a:r>
              <a:rPr lang="it-IT" dirty="0"/>
              <a:t>n       </a:t>
            </a:r>
            <a:r>
              <a:rPr lang="it-IT" dirty="0">
                <a:latin typeface="Symbol" panose="05050102010706020507" pitchFamily="18" charset="2"/>
              </a:rPr>
              <a:t>p</a:t>
            </a:r>
            <a:r>
              <a:rPr lang="it-IT" dirty="0"/>
              <a:t>*</a:t>
            </a:r>
          </a:p>
          <a:p>
            <a:pPr marL="0" indent="0">
              <a:buNone/>
            </a:pPr>
            <a:endParaRPr lang="it-IT" dirty="0"/>
          </a:p>
          <a:p>
            <a:endParaRPr lang="it-IT" dirty="0"/>
          </a:p>
        </p:txBody>
      </p:sp>
      <p:cxnSp>
        <p:nvCxnSpPr>
          <p:cNvPr id="5" name="Connettore 2 4"/>
          <p:cNvCxnSpPr/>
          <p:nvPr/>
        </p:nvCxnSpPr>
        <p:spPr>
          <a:xfrm flipV="1">
            <a:off x="1393259" y="2506813"/>
            <a:ext cx="483326" cy="130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ttore 2 5"/>
          <p:cNvCxnSpPr/>
          <p:nvPr/>
        </p:nvCxnSpPr>
        <p:spPr>
          <a:xfrm flipV="1">
            <a:off x="1393259" y="3033092"/>
            <a:ext cx="483326" cy="130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flipV="1">
            <a:off x="1393259" y="3559371"/>
            <a:ext cx="483326" cy="130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6478414" y="3263066"/>
            <a:ext cx="1515668" cy="646331"/>
          </a:xfrm>
          <a:prstGeom prst="rect">
            <a:avLst/>
          </a:prstGeom>
          <a:noFill/>
        </p:spPr>
        <p:txBody>
          <a:bodyPr wrap="square" rtlCol="0">
            <a:spAutoFit/>
          </a:bodyPr>
          <a:lstStyle/>
          <a:p>
            <a:r>
              <a:rPr lang="it-IT" dirty="0"/>
              <a:t>n = orbitale di non legame</a:t>
            </a:r>
          </a:p>
        </p:txBody>
      </p:sp>
      <p:cxnSp>
        <p:nvCxnSpPr>
          <p:cNvPr id="10" name="Connettore 2 9"/>
          <p:cNvCxnSpPr/>
          <p:nvPr/>
        </p:nvCxnSpPr>
        <p:spPr>
          <a:xfrm flipV="1">
            <a:off x="1393259" y="4058299"/>
            <a:ext cx="483326" cy="130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Oggetto 10"/>
          <p:cNvGraphicFramePr>
            <a:graphicFrameLocks noChangeAspect="1"/>
          </p:cNvGraphicFramePr>
          <p:nvPr>
            <p:extLst>
              <p:ext uri="{D42A27DB-BD31-4B8C-83A1-F6EECF244321}">
                <p14:modId xmlns:p14="http://schemas.microsoft.com/office/powerpoint/2010/main" val="1942210231"/>
              </p:ext>
            </p:extLst>
          </p:nvPr>
        </p:nvGraphicFramePr>
        <p:xfrm>
          <a:off x="2563106" y="2283521"/>
          <a:ext cx="3592445" cy="2442975"/>
        </p:xfrm>
        <a:graphic>
          <a:graphicData uri="http://schemas.openxmlformats.org/presentationml/2006/ole">
            <mc:AlternateContent xmlns:mc="http://schemas.openxmlformats.org/markup-compatibility/2006">
              <mc:Choice xmlns:v="urn:schemas-microsoft-com:vml" Requires="v">
                <p:oleObj name="CS ChemDraw Drawing" r:id="rId2" imgW="2058712" imgH="1400446" progId="ChemDraw.Document.6.0">
                  <p:embed/>
                </p:oleObj>
              </mc:Choice>
              <mc:Fallback>
                <p:oleObj name="CS ChemDraw Drawing" r:id="rId2" imgW="2058712" imgH="1400446" progId="ChemDraw.Document.6.0">
                  <p:embed/>
                  <p:pic>
                    <p:nvPicPr>
                      <p:cNvPr id="0" name=""/>
                      <p:cNvPicPr/>
                      <p:nvPr/>
                    </p:nvPicPr>
                    <p:blipFill>
                      <a:blip r:embed="rId3"/>
                      <a:stretch>
                        <a:fillRect/>
                      </a:stretch>
                    </p:blipFill>
                    <p:spPr>
                      <a:xfrm>
                        <a:off x="2563106" y="2283521"/>
                        <a:ext cx="3592445" cy="2442975"/>
                      </a:xfrm>
                      <a:prstGeom prst="rect">
                        <a:avLst/>
                      </a:prstGeom>
                    </p:spPr>
                  </p:pic>
                </p:oleObj>
              </mc:Fallback>
            </mc:AlternateContent>
          </a:graphicData>
        </a:graphic>
      </p:graphicFrame>
      <p:cxnSp>
        <p:nvCxnSpPr>
          <p:cNvPr id="13" name="Connettore 2 12"/>
          <p:cNvCxnSpPr>
            <a:cxnSpLocks/>
          </p:cNvCxnSpPr>
          <p:nvPr/>
        </p:nvCxnSpPr>
        <p:spPr>
          <a:xfrm flipV="1">
            <a:off x="977309" y="5495394"/>
            <a:ext cx="6960548" cy="450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7147256" y="5623441"/>
            <a:ext cx="790601" cy="369332"/>
          </a:xfrm>
          <a:prstGeom prst="rect">
            <a:avLst/>
          </a:prstGeom>
          <a:noFill/>
        </p:spPr>
        <p:txBody>
          <a:bodyPr wrap="none" rtlCol="0">
            <a:spAutoFit/>
          </a:bodyPr>
          <a:lstStyle/>
          <a:p>
            <a:r>
              <a:rPr lang="it-IT" dirty="0">
                <a:latin typeface="Symbol" panose="05050102010706020507" pitchFamily="18" charset="2"/>
              </a:rPr>
              <a:t>l,  </a:t>
            </a:r>
            <a:r>
              <a:rPr lang="it-IT" dirty="0"/>
              <a:t>nm</a:t>
            </a:r>
            <a:endParaRPr lang="it-IT" dirty="0">
              <a:latin typeface="Symbol" panose="05050102010706020507" pitchFamily="18" charset="2"/>
            </a:endParaRPr>
          </a:p>
        </p:txBody>
      </p:sp>
      <p:sp>
        <p:nvSpPr>
          <p:cNvPr id="16" name="Rettangolo 15"/>
          <p:cNvSpPr/>
          <p:nvPr/>
        </p:nvSpPr>
        <p:spPr>
          <a:xfrm>
            <a:off x="1136209" y="5066653"/>
            <a:ext cx="949299" cy="369332"/>
          </a:xfrm>
          <a:prstGeom prst="rect">
            <a:avLst/>
          </a:prstGeom>
        </p:spPr>
        <p:txBody>
          <a:bodyPr wrap="none">
            <a:spAutoFit/>
          </a:bodyPr>
          <a:lstStyle/>
          <a:p>
            <a:r>
              <a:rPr lang="it-IT" dirty="0">
                <a:latin typeface="Symbol" panose="05050102010706020507" pitchFamily="18" charset="2"/>
              </a:rPr>
              <a:t>s</a:t>
            </a:r>
            <a:r>
              <a:rPr lang="it-IT" dirty="0"/>
              <a:t>       </a:t>
            </a:r>
            <a:r>
              <a:rPr lang="it-IT" dirty="0">
                <a:latin typeface="Symbol" panose="05050102010706020507" pitchFamily="18" charset="2"/>
              </a:rPr>
              <a:t>s</a:t>
            </a:r>
            <a:r>
              <a:rPr lang="it-IT" dirty="0"/>
              <a:t>*</a:t>
            </a:r>
          </a:p>
        </p:txBody>
      </p:sp>
      <p:sp>
        <p:nvSpPr>
          <p:cNvPr id="17" name="Rettangolo 16"/>
          <p:cNvSpPr/>
          <p:nvPr/>
        </p:nvSpPr>
        <p:spPr>
          <a:xfrm>
            <a:off x="2901553" y="5064611"/>
            <a:ext cx="923651" cy="369332"/>
          </a:xfrm>
          <a:prstGeom prst="rect">
            <a:avLst/>
          </a:prstGeom>
        </p:spPr>
        <p:txBody>
          <a:bodyPr wrap="none">
            <a:spAutoFit/>
          </a:bodyPr>
          <a:lstStyle/>
          <a:p>
            <a:r>
              <a:rPr lang="it-IT" dirty="0">
                <a:latin typeface="Symbol" panose="05050102010706020507" pitchFamily="18" charset="2"/>
              </a:rPr>
              <a:t>p</a:t>
            </a:r>
            <a:r>
              <a:rPr lang="it-IT" dirty="0"/>
              <a:t>       </a:t>
            </a:r>
            <a:r>
              <a:rPr lang="it-IT" dirty="0">
                <a:latin typeface="Symbol" panose="05050102010706020507" pitchFamily="18" charset="2"/>
              </a:rPr>
              <a:t>p</a:t>
            </a:r>
            <a:r>
              <a:rPr lang="it-IT" dirty="0"/>
              <a:t>*</a:t>
            </a:r>
          </a:p>
        </p:txBody>
      </p:sp>
      <p:sp>
        <p:nvSpPr>
          <p:cNvPr id="18" name="Rettangolo 17"/>
          <p:cNvSpPr/>
          <p:nvPr/>
        </p:nvSpPr>
        <p:spPr>
          <a:xfrm>
            <a:off x="4437931" y="5040719"/>
            <a:ext cx="984565" cy="369332"/>
          </a:xfrm>
          <a:prstGeom prst="rect">
            <a:avLst/>
          </a:prstGeom>
        </p:spPr>
        <p:txBody>
          <a:bodyPr wrap="none">
            <a:spAutoFit/>
          </a:bodyPr>
          <a:lstStyle/>
          <a:p>
            <a:r>
              <a:rPr lang="it-IT" dirty="0"/>
              <a:t>n        </a:t>
            </a:r>
            <a:r>
              <a:rPr lang="it-IT" dirty="0">
                <a:latin typeface="Symbol" panose="05050102010706020507" pitchFamily="18" charset="2"/>
              </a:rPr>
              <a:t>s</a:t>
            </a:r>
            <a:r>
              <a:rPr lang="it-IT" dirty="0"/>
              <a:t>*</a:t>
            </a:r>
          </a:p>
        </p:txBody>
      </p:sp>
      <p:sp>
        <p:nvSpPr>
          <p:cNvPr id="19" name="Rettangolo 18"/>
          <p:cNvSpPr/>
          <p:nvPr/>
        </p:nvSpPr>
        <p:spPr>
          <a:xfrm>
            <a:off x="6018994" y="5036934"/>
            <a:ext cx="918841" cy="369332"/>
          </a:xfrm>
          <a:prstGeom prst="rect">
            <a:avLst/>
          </a:prstGeom>
        </p:spPr>
        <p:txBody>
          <a:bodyPr wrap="none">
            <a:spAutoFit/>
          </a:bodyPr>
          <a:lstStyle/>
          <a:p>
            <a:r>
              <a:rPr lang="it-IT" dirty="0"/>
              <a:t>n       </a:t>
            </a:r>
            <a:r>
              <a:rPr lang="it-IT" dirty="0">
                <a:latin typeface="Symbol" panose="05050102010706020507" pitchFamily="18" charset="2"/>
              </a:rPr>
              <a:t>p</a:t>
            </a:r>
            <a:r>
              <a:rPr lang="it-IT" dirty="0"/>
              <a:t>*</a:t>
            </a:r>
          </a:p>
        </p:txBody>
      </p:sp>
      <p:cxnSp>
        <p:nvCxnSpPr>
          <p:cNvPr id="29" name="Connettore diritto 28"/>
          <p:cNvCxnSpPr>
            <a:endCxn id="19" idx="2"/>
          </p:cNvCxnSpPr>
          <p:nvPr/>
        </p:nvCxnSpPr>
        <p:spPr>
          <a:xfrm flipV="1">
            <a:off x="6478414" y="5406266"/>
            <a:ext cx="1" cy="156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ttore diritto 29"/>
          <p:cNvCxnSpPr/>
          <p:nvPr/>
        </p:nvCxnSpPr>
        <p:spPr>
          <a:xfrm flipV="1">
            <a:off x="1588222" y="5461919"/>
            <a:ext cx="1" cy="156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ttore diritto 30"/>
          <p:cNvCxnSpPr/>
          <p:nvPr/>
        </p:nvCxnSpPr>
        <p:spPr>
          <a:xfrm flipV="1">
            <a:off x="3341717" y="5427427"/>
            <a:ext cx="1" cy="156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ttore diritto 31"/>
          <p:cNvCxnSpPr/>
          <p:nvPr/>
        </p:nvCxnSpPr>
        <p:spPr>
          <a:xfrm flipV="1">
            <a:off x="4878164" y="5422517"/>
            <a:ext cx="1" cy="156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a:off x="1109565" y="5636729"/>
            <a:ext cx="957313" cy="369332"/>
          </a:xfrm>
          <a:prstGeom prst="rect">
            <a:avLst/>
          </a:prstGeom>
          <a:noFill/>
        </p:spPr>
        <p:txBody>
          <a:bodyPr wrap="none" rtlCol="0">
            <a:spAutoFit/>
          </a:bodyPr>
          <a:lstStyle/>
          <a:p>
            <a:r>
              <a:rPr lang="it-IT" dirty="0"/>
              <a:t>160-185</a:t>
            </a:r>
          </a:p>
        </p:txBody>
      </p:sp>
      <p:sp>
        <p:nvSpPr>
          <p:cNvPr id="34" name="CasellaDiTesto 33"/>
          <p:cNvSpPr txBox="1"/>
          <p:nvPr/>
        </p:nvSpPr>
        <p:spPr>
          <a:xfrm>
            <a:off x="2884721" y="5647366"/>
            <a:ext cx="957313" cy="369332"/>
          </a:xfrm>
          <a:prstGeom prst="rect">
            <a:avLst/>
          </a:prstGeom>
          <a:noFill/>
        </p:spPr>
        <p:txBody>
          <a:bodyPr wrap="none" rtlCol="0">
            <a:spAutoFit/>
          </a:bodyPr>
          <a:lstStyle/>
          <a:p>
            <a:r>
              <a:rPr lang="it-IT" dirty="0"/>
              <a:t>200-210</a:t>
            </a:r>
          </a:p>
        </p:txBody>
      </p:sp>
      <p:sp>
        <p:nvSpPr>
          <p:cNvPr id="35" name="CasellaDiTesto 34"/>
          <p:cNvSpPr txBox="1"/>
          <p:nvPr/>
        </p:nvSpPr>
        <p:spPr>
          <a:xfrm>
            <a:off x="4410456" y="5636729"/>
            <a:ext cx="957313" cy="369332"/>
          </a:xfrm>
          <a:prstGeom prst="rect">
            <a:avLst/>
          </a:prstGeom>
          <a:noFill/>
        </p:spPr>
        <p:txBody>
          <a:bodyPr wrap="none" rtlCol="0">
            <a:spAutoFit/>
          </a:bodyPr>
          <a:lstStyle/>
          <a:p>
            <a:r>
              <a:rPr lang="it-IT" dirty="0"/>
              <a:t>230-270</a:t>
            </a:r>
          </a:p>
        </p:txBody>
      </p:sp>
      <p:sp>
        <p:nvSpPr>
          <p:cNvPr id="36" name="CasellaDiTesto 35"/>
          <p:cNvSpPr txBox="1"/>
          <p:nvPr/>
        </p:nvSpPr>
        <p:spPr>
          <a:xfrm>
            <a:off x="6018502" y="5636729"/>
            <a:ext cx="957313" cy="369332"/>
          </a:xfrm>
          <a:prstGeom prst="rect">
            <a:avLst/>
          </a:prstGeom>
          <a:noFill/>
        </p:spPr>
        <p:txBody>
          <a:bodyPr wrap="none" rtlCol="0">
            <a:spAutoFit/>
          </a:bodyPr>
          <a:lstStyle/>
          <a:p>
            <a:r>
              <a:rPr lang="it-IT" dirty="0"/>
              <a:t>270-330</a:t>
            </a:r>
          </a:p>
        </p:txBody>
      </p:sp>
      <p:cxnSp>
        <p:nvCxnSpPr>
          <p:cNvPr id="40" name="Connettore 2 39"/>
          <p:cNvCxnSpPr/>
          <p:nvPr/>
        </p:nvCxnSpPr>
        <p:spPr>
          <a:xfrm flipV="1">
            <a:off x="3237126" y="5247097"/>
            <a:ext cx="206841" cy="148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ttore 2 41"/>
          <p:cNvCxnSpPr/>
          <p:nvPr/>
        </p:nvCxnSpPr>
        <p:spPr>
          <a:xfrm>
            <a:off x="1444531" y="5262595"/>
            <a:ext cx="2416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ttore 2 43"/>
          <p:cNvCxnSpPr/>
          <p:nvPr/>
        </p:nvCxnSpPr>
        <p:spPr>
          <a:xfrm>
            <a:off x="4739565" y="5251319"/>
            <a:ext cx="1906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ttore 2 45"/>
          <p:cNvCxnSpPr/>
          <p:nvPr/>
        </p:nvCxnSpPr>
        <p:spPr>
          <a:xfrm>
            <a:off x="6333691" y="5264177"/>
            <a:ext cx="16346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Segnaposto numero diapositiva 3"/>
          <p:cNvSpPr>
            <a:spLocks noGrp="1"/>
          </p:cNvSpPr>
          <p:nvPr>
            <p:ph type="sldNum" sz="quarter" idx="12"/>
          </p:nvPr>
        </p:nvSpPr>
        <p:spPr/>
        <p:txBody>
          <a:bodyPr/>
          <a:lstStyle/>
          <a:p>
            <a:fld id="{84EDA04A-DD5B-4E01-892D-17038E27ABE5}" type="slidenum">
              <a:rPr lang="it-IT" smtClean="0"/>
              <a:t>30</a:t>
            </a:fld>
            <a:endParaRPr lang="it-IT"/>
          </a:p>
        </p:txBody>
      </p:sp>
      <p:sp>
        <p:nvSpPr>
          <p:cNvPr id="12" name="TextBox 11">
            <a:extLst>
              <a:ext uri="{FF2B5EF4-FFF2-40B4-BE49-F238E27FC236}">
                <a16:creationId xmlns:a16="http://schemas.microsoft.com/office/drawing/2014/main" id="{75AF58F3-9989-6959-25DC-ABF181431B79}"/>
              </a:ext>
            </a:extLst>
          </p:cNvPr>
          <p:cNvSpPr txBox="1"/>
          <p:nvPr/>
        </p:nvSpPr>
        <p:spPr>
          <a:xfrm>
            <a:off x="643120" y="5993070"/>
            <a:ext cx="1785683" cy="523220"/>
          </a:xfrm>
          <a:prstGeom prst="rect">
            <a:avLst/>
          </a:prstGeom>
          <a:noFill/>
        </p:spPr>
        <p:txBody>
          <a:bodyPr wrap="square">
            <a:spAutoFit/>
          </a:bodyPr>
          <a:lstStyle/>
          <a:p>
            <a:pPr algn="ctr"/>
            <a:r>
              <a:rPr lang="it-IT" sz="1400" i="1" dirty="0">
                <a:solidFill>
                  <a:srgbClr val="FF0000"/>
                </a:solidFill>
              </a:rPr>
              <a:t>Composti </a:t>
            </a:r>
          </a:p>
          <a:p>
            <a:pPr algn="ctr"/>
            <a:r>
              <a:rPr lang="it-IT" sz="1400" i="1" dirty="0">
                <a:solidFill>
                  <a:srgbClr val="FF0000"/>
                </a:solidFill>
              </a:rPr>
              <a:t>Saturi</a:t>
            </a:r>
          </a:p>
        </p:txBody>
      </p:sp>
      <p:sp>
        <p:nvSpPr>
          <p:cNvPr id="23" name="TextBox 22">
            <a:extLst>
              <a:ext uri="{FF2B5EF4-FFF2-40B4-BE49-F238E27FC236}">
                <a16:creationId xmlns:a16="http://schemas.microsoft.com/office/drawing/2014/main" id="{51946657-F30E-5FDB-D629-F86174A2A5D1}"/>
              </a:ext>
            </a:extLst>
          </p:cNvPr>
          <p:cNvSpPr txBox="1"/>
          <p:nvPr/>
        </p:nvSpPr>
        <p:spPr>
          <a:xfrm>
            <a:off x="2402948" y="6010586"/>
            <a:ext cx="1785683" cy="523220"/>
          </a:xfrm>
          <a:prstGeom prst="rect">
            <a:avLst/>
          </a:prstGeom>
          <a:noFill/>
        </p:spPr>
        <p:txBody>
          <a:bodyPr wrap="square">
            <a:spAutoFit/>
          </a:bodyPr>
          <a:lstStyle/>
          <a:p>
            <a:pPr algn="ctr"/>
            <a:r>
              <a:rPr lang="it-IT" sz="1400" i="1" dirty="0">
                <a:solidFill>
                  <a:srgbClr val="FF0000"/>
                </a:solidFill>
              </a:rPr>
              <a:t>Composti </a:t>
            </a:r>
          </a:p>
          <a:p>
            <a:pPr algn="ctr"/>
            <a:r>
              <a:rPr lang="it-IT" sz="1400" i="1" dirty="0">
                <a:solidFill>
                  <a:srgbClr val="FF0000"/>
                </a:solidFill>
              </a:rPr>
              <a:t>Insaturi</a:t>
            </a:r>
          </a:p>
        </p:txBody>
      </p:sp>
      <p:sp>
        <p:nvSpPr>
          <p:cNvPr id="24" name="TextBox 23">
            <a:extLst>
              <a:ext uri="{FF2B5EF4-FFF2-40B4-BE49-F238E27FC236}">
                <a16:creationId xmlns:a16="http://schemas.microsoft.com/office/drawing/2014/main" id="{AFFE432E-0A40-33C2-E314-AEE8899FF236}"/>
              </a:ext>
            </a:extLst>
          </p:cNvPr>
          <p:cNvSpPr txBox="1"/>
          <p:nvPr/>
        </p:nvSpPr>
        <p:spPr>
          <a:xfrm>
            <a:off x="3985322" y="5930519"/>
            <a:ext cx="1785683" cy="738664"/>
          </a:xfrm>
          <a:prstGeom prst="rect">
            <a:avLst/>
          </a:prstGeom>
          <a:noFill/>
        </p:spPr>
        <p:txBody>
          <a:bodyPr wrap="square">
            <a:spAutoFit/>
          </a:bodyPr>
          <a:lstStyle/>
          <a:p>
            <a:pPr algn="ctr"/>
            <a:r>
              <a:rPr lang="it-IT" sz="1400" i="1" dirty="0">
                <a:solidFill>
                  <a:srgbClr val="FF0000"/>
                </a:solidFill>
              </a:rPr>
              <a:t>Composti Saturi</a:t>
            </a:r>
          </a:p>
          <a:p>
            <a:pPr algn="ctr"/>
            <a:r>
              <a:rPr lang="it-IT" sz="1400" i="1" dirty="0">
                <a:solidFill>
                  <a:srgbClr val="FF0000"/>
                </a:solidFill>
              </a:rPr>
              <a:t>Contenenti Eteroatomi </a:t>
            </a:r>
          </a:p>
        </p:txBody>
      </p:sp>
      <p:sp>
        <p:nvSpPr>
          <p:cNvPr id="25" name="TextBox 24">
            <a:extLst>
              <a:ext uri="{FF2B5EF4-FFF2-40B4-BE49-F238E27FC236}">
                <a16:creationId xmlns:a16="http://schemas.microsoft.com/office/drawing/2014/main" id="{FF357461-2AFA-F2B3-1CBD-1157C82D4FD4}"/>
              </a:ext>
            </a:extLst>
          </p:cNvPr>
          <p:cNvSpPr txBox="1"/>
          <p:nvPr/>
        </p:nvSpPr>
        <p:spPr>
          <a:xfrm>
            <a:off x="5568812" y="5930519"/>
            <a:ext cx="1785683" cy="738664"/>
          </a:xfrm>
          <a:prstGeom prst="rect">
            <a:avLst/>
          </a:prstGeom>
          <a:noFill/>
        </p:spPr>
        <p:txBody>
          <a:bodyPr wrap="square">
            <a:spAutoFit/>
          </a:bodyPr>
          <a:lstStyle/>
          <a:p>
            <a:pPr algn="ctr"/>
            <a:r>
              <a:rPr lang="it-IT" sz="1400" i="1" dirty="0">
                <a:solidFill>
                  <a:srgbClr val="FF0000"/>
                </a:solidFill>
              </a:rPr>
              <a:t>Composti Insaturi</a:t>
            </a:r>
          </a:p>
          <a:p>
            <a:pPr algn="ctr"/>
            <a:r>
              <a:rPr lang="it-IT" sz="1400" i="1" dirty="0">
                <a:solidFill>
                  <a:srgbClr val="FF0000"/>
                </a:solidFill>
              </a:rPr>
              <a:t>Contenenti Eteroatomi </a:t>
            </a:r>
          </a:p>
        </p:txBody>
      </p:sp>
      <p:sp>
        <p:nvSpPr>
          <p:cNvPr id="8" name="Rectangle 7">
            <a:extLst>
              <a:ext uri="{FF2B5EF4-FFF2-40B4-BE49-F238E27FC236}">
                <a16:creationId xmlns:a16="http://schemas.microsoft.com/office/drawing/2014/main" id="{3B677DA1-9E81-3775-B5FB-2D9053BC02A9}"/>
              </a:ext>
            </a:extLst>
          </p:cNvPr>
          <p:cNvSpPr/>
          <p:nvPr/>
        </p:nvSpPr>
        <p:spPr>
          <a:xfrm>
            <a:off x="844391" y="4914247"/>
            <a:ext cx="7163400" cy="1754936"/>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TextBox 19">
            <a:extLst>
              <a:ext uri="{FF2B5EF4-FFF2-40B4-BE49-F238E27FC236}">
                <a16:creationId xmlns:a16="http://schemas.microsoft.com/office/drawing/2014/main" id="{14363A6D-6990-E655-6E9A-E58F4D5B7052}"/>
              </a:ext>
            </a:extLst>
          </p:cNvPr>
          <p:cNvSpPr txBox="1"/>
          <p:nvPr/>
        </p:nvSpPr>
        <p:spPr>
          <a:xfrm>
            <a:off x="185848" y="802097"/>
            <a:ext cx="8801744" cy="923330"/>
          </a:xfrm>
          <a:prstGeom prst="rect">
            <a:avLst/>
          </a:prstGeom>
          <a:noFill/>
        </p:spPr>
        <p:txBody>
          <a:bodyPr wrap="square">
            <a:spAutoFit/>
          </a:bodyPr>
          <a:lstStyle/>
          <a:p>
            <a:pPr algn="just"/>
            <a:r>
              <a:rPr lang="it-IT" dirty="0"/>
              <a:t>A seconda della natura chimica della molecola è possibile avere elettroni su orbitali molecolari di legame di tipo </a:t>
            </a:r>
            <a:r>
              <a:rPr lang="it-IT" dirty="0">
                <a:latin typeface="Symbol" panose="05050102010706020507" pitchFamily="18" charset="2"/>
              </a:rPr>
              <a:t>s</a:t>
            </a:r>
            <a:r>
              <a:rPr lang="it-IT" dirty="0"/>
              <a:t> e </a:t>
            </a:r>
            <a:r>
              <a:rPr lang="it-IT" dirty="0">
                <a:latin typeface="Symbol" panose="05050102010706020507" pitchFamily="18" charset="2"/>
              </a:rPr>
              <a:t>p</a:t>
            </a:r>
            <a:r>
              <a:rPr lang="it-IT" dirty="0"/>
              <a:t>  e su orbitali di non legame di tipo n. Inoltre è possibile avere a disposizione orbitali di </a:t>
            </a:r>
            <a:r>
              <a:rPr lang="it-IT" dirty="0" err="1"/>
              <a:t>antilegame</a:t>
            </a:r>
            <a:r>
              <a:rPr lang="it-IT" dirty="0"/>
              <a:t> vuoti di tipo </a:t>
            </a:r>
            <a:r>
              <a:rPr lang="it-IT" dirty="0">
                <a:latin typeface="Symbol" panose="05050102010706020507" pitchFamily="18" charset="2"/>
              </a:rPr>
              <a:t>s* </a:t>
            </a:r>
            <a:r>
              <a:rPr lang="it-IT" dirty="0"/>
              <a:t>e </a:t>
            </a:r>
            <a:r>
              <a:rPr lang="it-IT" dirty="0">
                <a:latin typeface="Symbol" panose="05050102010706020507" pitchFamily="18" charset="2"/>
              </a:rPr>
              <a:t>p*</a:t>
            </a:r>
            <a:r>
              <a:rPr lang="it-IT" dirty="0"/>
              <a:t>.</a:t>
            </a:r>
          </a:p>
        </p:txBody>
      </p:sp>
    </p:spTree>
    <p:extLst>
      <p:ext uri="{BB962C8B-B14F-4D97-AF65-F5344CB8AC3E}">
        <p14:creationId xmlns:p14="http://schemas.microsoft.com/office/powerpoint/2010/main" val="2522930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136524"/>
            <a:ext cx="7886700" cy="728163"/>
          </a:xfrm>
        </p:spPr>
        <p:txBody>
          <a:bodyPr/>
          <a:lstStyle/>
          <a:p>
            <a:pPr algn="ctr"/>
            <a:r>
              <a:rPr lang="it-IT" dirty="0"/>
              <a:t>Regole di Selezione</a:t>
            </a:r>
          </a:p>
        </p:txBody>
      </p:sp>
      <p:sp>
        <p:nvSpPr>
          <p:cNvPr id="3" name="Segnaposto contenuto 2"/>
          <p:cNvSpPr>
            <a:spLocks noGrp="1"/>
          </p:cNvSpPr>
          <p:nvPr>
            <p:ph idx="1"/>
          </p:nvPr>
        </p:nvSpPr>
        <p:spPr>
          <a:xfrm>
            <a:off x="628650" y="1043573"/>
            <a:ext cx="7886700" cy="1687595"/>
          </a:xfrm>
        </p:spPr>
        <p:txBody>
          <a:bodyPr>
            <a:noAutofit/>
          </a:bodyPr>
          <a:lstStyle/>
          <a:p>
            <a:pPr marL="0" indent="0" algn="just">
              <a:buNone/>
            </a:pPr>
            <a:r>
              <a:rPr lang="it-IT" dirty="0"/>
              <a:t>La possibilità di osservare una transizione elettronica è determinata dalle </a:t>
            </a:r>
            <a:r>
              <a:rPr lang="it-IT" b="1" dirty="0"/>
              <a:t>regole di selezione </a:t>
            </a:r>
            <a:r>
              <a:rPr lang="it-IT" dirty="0"/>
              <a:t>che derivano dal calcolo del momento di transizione elettronico (calcolo di un integrale)</a:t>
            </a:r>
          </a:p>
          <a:p>
            <a:pPr marL="0" indent="0">
              <a:buNone/>
            </a:pPr>
            <a:endParaRPr lang="it-IT" dirty="0"/>
          </a:p>
          <a:p>
            <a:pPr marL="0" indent="0">
              <a:buNone/>
            </a:pPr>
            <a:endParaRPr lang="it-IT" dirty="0"/>
          </a:p>
          <a:p>
            <a:endParaRPr lang="it-IT" dirty="0"/>
          </a:p>
          <a:p>
            <a:pPr marL="0" indent="0">
              <a:buNone/>
            </a:pPr>
            <a:r>
              <a:rPr lang="it-IT" dirty="0"/>
              <a:t>                       </a:t>
            </a:r>
          </a:p>
        </p:txBody>
      </p:sp>
      <p:sp>
        <p:nvSpPr>
          <p:cNvPr id="4" name="Segnaposto numero diapositiva 3"/>
          <p:cNvSpPr>
            <a:spLocks noGrp="1"/>
          </p:cNvSpPr>
          <p:nvPr>
            <p:ph type="sldNum" sz="quarter" idx="12"/>
          </p:nvPr>
        </p:nvSpPr>
        <p:spPr/>
        <p:txBody>
          <a:bodyPr/>
          <a:lstStyle/>
          <a:p>
            <a:fld id="{84EDA04A-DD5B-4E01-892D-17038E27ABE5}" type="slidenum">
              <a:rPr lang="it-IT" smtClean="0"/>
              <a:t>31</a:t>
            </a:fld>
            <a:endParaRPr lang="it-IT"/>
          </a:p>
        </p:txBody>
      </p:sp>
      <p:sp>
        <p:nvSpPr>
          <p:cNvPr id="5" name="Rectangle 4">
            <a:extLst>
              <a:ext uri="{FF2B5EF4-FFF2-40B4-BE49-F238E27FC236}">
                <a16:creationId xmlns:a16="http://schemas.microsoft.com/office/drawing/2014/main" id="{3FBF6D6C-63FA-8763-DC5B-78FD86867A84}"/>
              </a:ext>
            </a:extLst>
          </p:cNvPr>
          <p:cNvSpPr/>
          <p:nvPr/>
        </p:nvSpPr>
        <p:spPr>
          <a:xfrm>
            <a:off x="1183399" y="4292354"/>
            <a:ext cx="2695903" cy="1109651"/>
          </a:xfrm>
          <a:prstGeom prst="rect">
            <a:avLst/>
          </a:prstGeom>
          <a:noFill/>
          <a:ln w="603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Arrow: Down 5">
            <a:extLst>
              <a:ext uri="{FF2B5EF4-FFF2-40B4-BE49-F238E27FC236}">
                <a16:creationId xmlns:a16="http://schemas.microsoft.com/office/drawing/2014/main" id="{30986844-D75D-A76D-9EED-2CB8E9BCA0EA}"/>
              </a:ext>
            </a:extLst>
          </p:cNvPr>
          <p:cNvSpPr/>
          <p:nvPr/>
        </p:nvSpPr>
        <p:spPr>
          <a:xfrm>
            <a:off x="2121448" y="2939638"/>
            <a:ext cx="819807" cy="1261241"/>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Picture 9">
            <a:extLst>
              <a:ext uri="{FF2B5EF4-FFF2-40B4-BE49-F238E27FC236}">
                <a16:creationId xmlns:a16="http://schemas.microsoft.com/office/drawing/2014/main" id="{34A5CB0F-2836-B264-3B19-228463CFE76B}"/>
              </a:ext>
            </a:extLst>
          </p:cNvPr>
          <p:cNvPicPr>
            <a:picLocks noChangeAspect="1"/>
          </p:cNvPicPr>
          <p:nvPr/>
        </p:nvPicPr>
        <p:blipFill>
          <a:blip r:embed="rId3"/>
          <a:stretch>
            <a:fillRect/>
          </a:stretch>
        </p:blipFill>
        <p:spPr>
          <a:xfrm>
            <a:off x="5752678" y="2905456"/>
            <a:ext cx="2582897" cy="2530612"/>
          </a:xfrm>
          <a:prstGeom prst="rect">
            <a:avLst/>
          </a:prstGeom>
        </p:spPr>
      </p:pic>
      <p:sp>
        <p:nvSpPr>
          <p:cNvPr id="12" name="TextBox 11">
            <a:extLst>
              <a:ext uri="{FF2B5EF4-FFF2-40B4-BE49-F238E27FC236}">
                <a16:creationId xmlns:a16="http://schemas.microsoft.com/office/drawing/2014/main" id="{C5A28E0F-E99E-DC9F-27E2-65752696039C}"/>
              </a:ext>
            </a:extLst>
          </p:cNvPr>
          <p:cNvSpPr txBox="1"/>
          <p:nvPr/>
        </p:nvSpPr>
        <p:spPr>
          <a:xfrm>
            <a:off x="1056187" y="3941276"/>
            <a:ext cx="2871243" cy="1384995"/>
          </a:xfrm>
          <a:prstGeom prst="rect">
            <a:avLst/>
          </a:prstGeom>
          <a:noFill/>
        </p:spPr>
        <p:txBody>
          <a:bodyPr wrap="square">
            <a:spAutoFit/>
          </a:bodyPr>
          <a:lstStyle/>
          <a:p>
            <a:pPr algn="ctr"/>
            <a:endParaRPr lang="it-IT" sz="2800" dirty="0"/>
          </a:p>
          <a:p>
            <a:pPr marL="0" indent="0" algn="ctr">
              <a:buNone/>
            </a:pPr>
            <a:r>
              <a:rPr lang="it-IT" sz="2800" dirty="0"/>
              <a:t> </a:t>
            </a:r>
            <a:r>
              <a:rPr lang="it-IT" sz="2800" i="1" dirty="0"/>
              <a:t>Quattro Regole </a:t>
            </a:r>
          </a:p>
          <a:p>
            <a:pPr marL="0" indent="0" algn="ctr">
              <a:buNone/>
            </a:pPr>
            <a:r>
              <a:rPr lang="it-IT" sz="2800" i="1" dirty="0"/>
              <a:t>Di Selezione                       </a:t>
            </a:r>
          </a:p>
        </p:txBody>
      </p:sp>
      <p:pic>
        <p:nvPicPr>
          <p:cNvPr id="14" name="Picture 13">
            <a:extLst>
              <a:ext uri="{FF2B5EF4-FFF2-40B4-BE49-F238E27FC236}">
                <a16:creationId xmlns:a16="http://schemas.microsoft.com/office/drawing/2014/main" id="{EDB8C0A8-349B-AB6A-037C-5F423BBEA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4889" y="3546441"/>
            <a:ext cx="915604" cy="1285058"/>
          </a:xfrm>
          <a:prstGeom prst="rect">
            <a:avLst/>
          </a:prstGeom>
        </p:spPr>
      </p:pic>
      <p:sp>
        <p:nvSpPr>
          <p:cNvPr id="16" name="TextBox 15">
            <a:extLst>
              <a:ext uri="{FF2B5EF4-FFF2-40B4-BE49-F238E27FC236}">
                <a16:creationId xmlns:a16="http://schemas.microsoft.com/office/drawing/2014/main" id="{81966B7D-6094-7C30-8CDE-D59541991806}"/>
              </a:ext>
            </a:extLst>
          </p:cNvPr>
          <p:cNvSpPr txBox="1"/>
          <p:nvPr/>
        </p:nvSpPr>
        <p:spPr>
          <a:xfrm>
            <a:off x="5217717" y="3651451"/>
            <a:ext cx="1262714" cy="369332"/>
          </a:xfrm>
          <a:prstGeom prst="rect">
            <a:avLst/>
          </a:prstGeom>
          <a:noFill/>
        </p:spPr>
        <p:txBody>
          <a:bodyPr wrap="square">
            <a:spAutoFit/>
          </a:bodyPr>
          <a:lstStyle/>
          <a:p>
            <a:pPr marL="0" indent="0" algn="ctr">
              <a:buNone/>
            </a:pPr>
            <a:r>
              <a:rPr lang="it-IT" sz="1800" i="1" dirty="0"/>
              <a:t>Fotone</a:t>
            </a:r>
          </a:p>
        </p:txBody>
      </p:sp>
    </p:spTree>
    <p:extLst>
      <p:ext uri="{BB962C8B-B14F-4D97-AF65-F5344CB8AC3E}">
        <p14:creationId xmlns:p14="http://schemas.microsoft.com/office/powerpoint/2010/main" val="235558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786" y="0"/>
            <a:ext cx="8846426" cy="823915"/>
          </a:xfrm>
        </p:spPr>
        <p:txBody>
          <a:bodyPr/>
          <a:lstStyle/>
          <a:p>
            <a:pPr algn="ctr"/>
            <a:r>
              <a:rPr lang="it-IT" dirty="0"/>
              <a:t>1. Regola di Laporte</a:t>
            </a:r>
          </a:p>
        </p:txBody>
      </p:sp>
      <p:sp>
        <p:nvSpPr>
          <p:cNvPr id="3" name="Segnaposto contenuto 2"/>
          <p:cNvSpPr>
            <a:spLocks noGrp="1"/>
          </p:cNvSpPr>
          <p:nvPr>
            <p:ph idx="1"/>
          </p:nvPr>
        </p:nvSpPr>
        <p:spPr>
          <a:xfrm>
            <a:off x="456214" y="1074395"/>
            <a:ext cx="8231571" cy="4709209"/>
          </a:xfrm>
        </p:spPr>
        <p:txBody>
          <a:bodyPr>
            <a:normAutofit/>
          </a:bodyPr>
          <a:lstStyle/>
          <a:p>
            <a:pPr algn="just"/>
            <a:r>
              <a:rPr lang="it-IT" sz="2500" dirty="0"/>
              <a:t>Prima regola è detta «</a:t>
            </a:r>
            <a:r>
              <a:rPr lang="it-IT" sz="2500" i="1" dirty="0"/>
              <a:t>regola di selezione di simmetria</a:t>
            </a:r>
            <a:r>
              <a:rPr lang="it-IT" sz="2500" dirty="0"/>
              <a:t>»</a:t>
            </a:r>
          </a:p>
          <a:p>
            <a:pPr algn="just"/>
            <a:r>
              <a:rPr lang="it-IT" sz="2500" b="1" dirty="0"/>
              <a:t>Vale solo per molecole </a:t>
            </a:r>
            <a:r>
              <a:rPr lang="it-IT" sz="2500" b="1" dirty="0" err="1"/>
              <a:t>centrosimmetriche</a:t>
            </a:r>
            <a:r>
              <a:rPr lang="it-IT" sz="2500" b="1" dirty="0"/>
              <a:t> </a:t>
            </a:r>
            <a:r>
              <a:rPr lang="it-IT" sz="2500" dirty="0"/>
              <a:t>(esempio etene)</a:t>
            </a:r>
          </a:p>
          <a:p>
            <a:pPr algn="just"/>
            <a:r>
              <a:rPr lang="it-IT" sz="2500" dirty="0"/>
              <a:t>Le molecole </a:t>
            </a:r>
            <a:r>
              <a:rPr lang="it-IT" sz="2500" dirty="0" err="1"/>
              <a:t>centrosimmetriche</a:t>
            </a:r>
            <a:r>
              <a:rPr lang="it-IT" sz="2500" dirty="0"/>
              <a:t> sono molecole che possiedono un </a:t>
            </a:r>
            <a:r>
              <a:rPr lang="it-IT" sz="2500" b="1" dirty="0"/>
              <a:t>centro di simmetria</a:t>
            </a:r>
            <a:r>
              <a:rPr lang="it-IT" sz="2500" dirty="0"/>
              <a:t> (o di </a:t>
            </a:r>
            <a:r>
              <a:rPr lang="it-IT" sz="2500" b="1" dirty="0"/>
              <a:t>inversione</a:t>
            </a:r>
            <a:r>
              <a:rPr lang="it-IT" sz="2500" dirty="0"/>
              <a:t>)</a:t>
            </a:r>
          </a:p>
          <a:p>
            <a:pPr algn="just"/>
            <a:r>
              <a:rPr lang="it-IT" sz="2500" dirty="0"/>
              <a:t>Una molecola ha un centro di simmetria quando, per qualsiasi atomo della molecola, esiste un atomo identico diametralmente opposto a questo centro ad una distanza uguale da esso. Ci può essere o meno un atomo al centro.</a:t>
            </a:r>
          </a:p>
          <a:p>
            <a:pPr marL="0" indent="0" algn="just">
              <a:buNone/>
            </a:pPr>
            <a:r>
              <a:rPr lang="it-IT" sz="2500" b="1" dirty="0">
                <a:solidFill>
                  <a:srgbClr val="FF0000"/>
                </a:solidFill>
              </a:rPr>
              <a:t>Regola di Laporte</a:t>
            </a:r>
            <a:r>
              <a:rPr lang="it-IT" sz="2500" dirty="0"/>
              <a:t>: Sono proibite le transizioni tra livelli energetici le cui funzioni d’onda hanno uguale simmetria.</a:t>
            </a:r>
          </a:p>
          <a:p>
            <a:pPr marL="0" indent="0" algn="just">
              <a:buNone/>
            </a:pPr>
            <a:endParaRPr lang="it-IT" sz="2500" dirty="0"/>
          </a:p>
          <a:p>
            <a:pPr marL="0" indent="0" algn="just">
              <a:buNone/>
            </a:pPr>
            <a:endParaRPr lang="it-IT" sz="2500"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32</a:t>
            </a:fld>
            <a:endParaRPr lang="it-IT"/>
          </a:p>
        </p:txBody>
      </p:sp>
      <p:pic>
        <p:nvPicPr>
          <p:cNvPr id="6" name="Picture 5">
            <a:extLst>
              <a:ext uri="{FF2B5EF4-FFF2-40B4-BE49-F238E27FC236}">
                <a16:creationId xmlns:a16="http://schemas.microsoft.com/office/drawing/2014/main" id="{EB3A4C60-CDD6-5E8A-65D2-A74D311508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7562" y="5186372"/>
            <a:ext cx="1576137" cy="1479845"/>
          </a:xfrm>
          <a:prstGeom prst="rect">
            <a:avLst/>
          </a:prstGeom>
        </p:spPr>
      </p:pic>
      <p:sp>
        <p:nvSpPr>
          <p:cNvPr id="5" name="TextBox 4">
            <a:extLst>
              <a:ext uri="{FF2B5EF4-FFF2-40B4-BE49-F238E27FC236}">
                <a16:creationId xmlns:a16="http://schemas.microsoft.com/office/drawing/2014/main" id="{4065ECF8-8A7B-216C-EC11-91C747BF6B97}"/>
              </a:ext>
            </a:extLst>
          </p:cNvPr>
          <p:cNvSpPr txBox="1"/>
          <p:nvPr/>
        </p:nvSpPr>
        <p:spPr>
          <a:xfrm>
            <a:off x="4366942" y="5688515"/>
            <a:ext cx="3753854" cy="646331"/>
          </a:xfrm>
          <a:prstGeom prst="rect">
            <a:avLst/>
          </a:prstGeom>
          <a:noFill/>
        </p:spPr>
        <p:txBody>
          <a:bodyPr wrap="square">
            <a:spAutoFit/>
          </a:bodyPr>
          <a:lstStyle/>
          <a:p>
            <a:pPr marL="0" indent="0" algn="ctr">
              <a:buNone/>
            </a:pPr>
            <a:r>
              <a:rPr lang="it-IT" sz="1800" i="1" dirty="0"/>
              <a:t>Etene è una molecola </a:t>
            </a:r>
            <a:r>
              <a:rPr lang="it-IT" sz="1800" i="1" dirty="0" err="1"/>
              <a:t>centrosimmetrica</a:t>
            </a:r>
            <a:endParaRPr lang="it-IT" sz="1800" i="1" dirty="0"/>
          </a:p>
        </p:txBody>
      </p:sp>
      <p:cxnSp>
        <p:nvCxnSpPr>
          <p:cNvPr id="10" name="Straight Arrow Connector 9">
            <a:extLst>
              <a:ext uri="{FF2B5EF4-FFF2-40B4-BE49-F238E27FC236}">
                <a16:creationId xmlns:a16="http://schemas.microsoft.com/office/drawing/2014/main" id="{B6864A66-8CF2-E6AC-8074-DE4E054D3BEA}"/>
              </a:ext>
            </a:extLst>
          </p:cNvPr>
          <p:cNvCxnSpPr>
            <a:cxnSpLocks/>
            <a:stCxn id="12" idx="3"/>
          </p:cNvCxnSpPr>
          <p:nvPr/>
        </p:nvCxnSpPr>
        <p:spPr>
          <a:xfrm flipV="1">
            <a:off x="2812315" y="6011681"/>
            <a:ext cx="1315201" cy="57088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C7FF941-08F5-C14A-85DE-BB2507395A10}"/>
              </a:ext>
            </a:extLst>
          </p:cNvPr>
          <p:cNvSpPr txBox="1"/>
          <p:nvPr/>
        </p:nvSpPr>
        <p:spPr>
          <a:xfrm>
            <a:off x="610536" y="6397896"/>
            <a:ext cx="2201779" cy="369332"/>
          </a:xfrm>
          <a:prstGeom prst="rect">
            <a:avLst/>
          </a:prstGeom>
          <a:noFill/>
        </p:spPr>
        <p:txBody>
          <a:bodyPr wrap="square">
            <a:spAutoFit/>
          </a:bodyPr>
          <a:lstStyle/>
          <a:p>
            <a:r>
              <a:rPr lang="it-IT" sz="1800" b="1" dirty="0"/>
              <a:t>centro di simmetria</a:t>
            </a:r>
            <a:r>
              <a:rPr lang="it-IT" sz="1800" dirty="0"/>
              <a:t> </a:t>
            </a:r>
            <a:endParaRPr lang="it-IT" dirty="0"/>
          </a:p>
        </p:txBody>
      </p:sp>
      <p:sp>
        <p:nvSpPr>
          <p:cNvPr id="13" name="Oval 12">
            <a:extLst>
              <a:ext uri="{FF2B5EF4-FFF2-40B4-BE49-F238E27FC236}">
                <a16:creationId xmlns:a16="http://schemas.microsoft.com/office/drawing/2014/main" id="{E52A0F2F-4380-5071-E623-C862AE65E459}"/>
              </a:ext>
            </a:extLst>
          </p:cNvPr>
          <p:cNvSpPr/>
          <p:nvPr/>
        </p:nvSpPr>
        <p:spPr>
          <a:xfrm>
            <a:off x="4127516" y="5842133"/>
            <a:ext cx="104707" cy="9531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09801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6213" y="1356463"/>
            <a:ext cx="8231571" cy="4618037"/>
          </a:xfrm>
        </p:spPr>
        <p:txBody>
          <a:bodyPr>
            <a:normAutofit/>
          </a:bodyPr>
          <a:lstStyle/>
          <a:p>
            <a:pPr algn="just"/>
            <a:r>
              <a:rPr lang="it-IT" dirty="0"/>
              <a:t>Sono permesse solo transizioni tra orbitali a simmetria diversa</a:t>
            </a:r>
          </a:p>
          <a:p>
            <a:pPr lvl="1" algn="just"/>
            <a:r>
              <a:rPr lang="it-IT" dirty="0"/>
              <a:t>orbitali antisimmetrici (</a:t>
            </a:r>
            <a:r>
              <a:rPr lang="it-IT" i="1" dirty="0"/>
              <a:t>u</a:t>
            </a:r>
            <a:r>
              <a:rPr lang="it-IT" dirty="0"/>
              <a:t>, </a:t>
            </a:r>
            <a:r>
              <a:rPr lang="it-IT" dirty="0" err="1"/>
              <a:t>ungerade</a:t>
            </a:r>
            <a:r>
              <a:rPr lang="it-IT" dirty="0"/>
              <a:t>, simmetria dispari</a:t>
            </a:r>
            <a:r>
              <a:rPr lang="it-IT" i="1" dirty="0"/>
              <a:t>)</a:t>
            </a:r>
            <a:r>
              <a:rPr lang="it-IT" dirty="0"/>
              <a:t>, orbitali simmetrici (</a:t>
            </a:r>
            <a:r>
              <a:rPr lang="it-IT" i="1" dirty="0"/>
              <a:t>g, </a:t>
            </a:r>
            <a:r>
              <a:rPr lang="it-IT" dirty="0" err="1"/>
              <a:t>gerade</a:t>
            </a:r>
            <a:r>
              <a:rPr lang="it-IT" dirty="0"/>
              <a:t>, simmetria pari</a:t>
            </a:r>
            <a:r>
              <a:rPr lang="it-IT" i="1" dirty="0"/>
              <a:t>)</a:t>
            </a:r>
            <a:endParaRPr lang="it-IT" dirty="0"/>
          </a:p>
          <a:p>
            <a:pPr lvl="1" algn="just"/>
            <a:r>
              <a:rPr lang="it-IT" dirty="0"/>
              <a:t>Un orbitale è simmetrico (</a:t>
            </a:r>
            <a:r>
              <a:rPr lang="it-IT" i="1" dirty="0"/>
              <a:t>g</a:t>
            </a:r>
            <a:r>
              <a:rPr lang="it-IT" dirty="0"/>
              <a:t>) quando la funzione d’onda dell’orbitale risulta simmetrica per inversione rispetto al centro di simmetria. </a:t>
            </a:r>
          </a:p>
          <a:p>
            <a:pPr lvl="1" algn="just"/>
            <a:r>
              <a:rPr lang="it-IT" dirty="0"/>
              <a:t>Un orbitale è antisimmetrico (</a:t>
            </a:r>
            <a:r>
              <a:rPr lang="it-IT" i="1" dirty="0"/>
              <a:t>u</a:t>
            </a:r>
            <a:r>
              <a:rPr lang="it-IT" dirty="0"/>
              <a:t>) quando la funzione d’onda dell’orbitale risulta antisimmetrica per inversione rispetto al centro di simmetria. </a:t>
            </a:r>
          </a:p>
          <a:p>
            <a:pPr algn="just"/>
            <a:r>
              <a:rPr lang="it-IT" dirty="0"/>
              <a:t>Sono permesse le transizioni g ↔ u, u ↔ g, e proibite le transizioni  g ↮ g e u ↮u.</a:t>
            </a:r>
          </a:p>
        </p:txBody>
      </p:sp>
      <p:sp>
        <p:nvSpPr>
          <p:cNvPr id="4" name="Segnaposto numero diapositiva 3"/>
          <p:cNvSpPr>
            <a:spLocks noGrp="1"/>
          </p:cNvSpPr>
          <p:nvPr>
            <p:ph type="sldNum" sz="quarter" idx="12"/>
          </p:nvPr>
        </p:nvSpPr>
        <p:spPr/>
        <p:txBody>
          <a:bodyPr/>
          <a:lstStyle/>
          <a:p>
            <a:fld id="{84EDA04A-DD5B-4E01-892D-17038E27ABE5}" type="slidenum">
              <a:rPr lang="it-IT" smtClean="0"/>
              <a:t>33</a:t>
            </a:fld>
            <a:endParaRPr lang="it-IT"/>
          </a:p>
        </p:txBody>
      </p:sp>
      <p:sp>
        <p:nvSpPr>
          <p:cNvPr id="7" name="Titolo 1">
            <a:extLst>
              <a:ext uri="{FF2B5EF4-FFF2-40B4-BE49-F238E27FC236}">
                <a16:creationId xmlns:a16="http://schemas.microsoft.com/office/drawing/2014/main" id="{EF5CF6CB-DEC8-C894-58A1-AC4234E73C6F}"/>
              </a:ext>
            </a:extLst>
          </p:cNvPr>
          <p:cNvSpPr>
            <a:spLocks noGrp="1"/>
          </p:cNvSpPr>
          <p:nvPr>
            <p:ph type="title"/>
          </p:nvPr>
        </p:nvSpPr>
        <p:spPr>
          <a:xfrm>
            <a:off x="148786" y="-31531"/>
            <a:ext cx="8846426" cy="823915"/>
          </a:xfrm>
        </p:spPr>
        <p:txBody>
          <a:bodyPr/>
          <a:lstStyle/>
          <a:p>
            <a:pPr algn="ctr"/>
            <a:r>
              <a:rPr lang="it-IT" dirty="0"/>
              <a:t>1. Regola di Laporte</a:t>
            </a:r>
          </a:p>
        </p:txBody>
      </p:sp>
    </p:spTree>
    <p:extLst>
      <p:ext uri="{BB962C8B-B14F-4D97-AF65-F5344CB8AC3E}">
        <p14:creationId xmlns:p14="http://schemas.microsoft.com/office/powerpoint/2010/main" val="1241428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84EDA04A-DD5B-4E01-892D-17038E27ABE5}" type="slidenum">
              <a:rPr lang="it-IT" smtClean="0"/>
              <a:t>34</a:t>
            </a:fld>
            <a:endParaRPr lang="it-IT"/>
          </a:p>
        </p:txBody>
      </p:sp>
      <p:sp>
        <p:nvSpPr>
          <p:cNvPr id="6" name="CasellaDiTesto 5"/>
          <p:cNvSpPr txBox="1"/>
          <p:nvPr/>
        </p:nvSpPr>
        <p:spPr>
          <a:xfrm>
            <a:off x="5644260" y="3780496"/>
            <a:ext cx="3172956" cy="1200329"/>
          </a:xfrm>
          <a:prstGeom prst="rect">
            <a:avLst/>
          </a:prstGeom>
          <a:noFill/>
        </p:spPr>
        <p:txBody>
          <a:bodyPr wrap="square" rtlCol="0">
            <a:spAutoFit/>
          </a:bodyPr>
          <a:lstStyle/>
          <a:p>
            <a:pPr algn="just"/>
            <a:r>
              <a:rPr lang="it-IT" sz="2400" dirty="0"/>
              <a:t>Es. Etene: Orbitali </a:t>
            </a:r>
            <a:r>
              <a:rPr lang="it-IT" sz="2400" dirty="0" err="1">
                <a:latin typeface="Symbol" panose="05050102010706020507" pitchFamily="18" charset="2"/>
              </a:rPr>
              <a:t>p</a:t>
            </a:r>
            <a:r>
              <a:rPr lang="it-IT" sz="2400" baseline="-25000" dirty="0" err="1"/>
              <a:t>u</a:t>
            </a:r>
            <a:r>
              <a:rPr lang="it-IT" sz="2400" dirty="0">
                <a:latin typeface="Symbol" panose="05050102010706020507" pitchFamily="18" charset="2"/>
              </a:rPr>
              <a:t> </a:t>
            </a:r>
            <a:r>
              <a:rPr lang="it-IT" sz="2400" dirty="0"/>
              <a:t>e </a:t>
            </a:r>
            <a:r>
              <a:rPr lang="it-IT" sz="2400" dirty="0">
                <a:latin typeface="Symbol" panose="05050102010706020507" pitchFamily="18" charset="2"/>
              </a:rPr>
              <a:t>p</a:t>
            </a:r>
            <a:r>
              <a:rPr lang="it-IT" sz="2400" dirty="0"/>
              <a:t>*</a:t>
            </a:r>
            <a:r>
              <a:rPr lang="it-IT" sz="2400" baseline="-25000" dirty="0"/>
              <a:t>g</a:t>
            </a:r>
            <a:r>
              <a:rPr lang="it-IT" sz="2400" dirty="0"/>
              <a:t> hanno simmetrie diverse (regola Laporte)</a:t>
            </a:r>
          </a:p>
        </p:txBody>
      </p:sp>
      <p:sp>
        <p:nvSpPr>
          <p:cNvPr id="7" name="Titolo 1">
            <a:extLst>
              <a:ext uri="{FF2B5EF4-FFF2-40B4-BE49-F238E27FC236}">
                <a16:creationId xmlns:a16="http://schemas.microsoft.com/office/drawing/2014/main" id="{07F92EBD-7EE7-7848-54C0-B83DD51CCE7E}"/>
              </a:ext>
            </a:extLst>
          </p:cNvPr>
          <p:cNvSpPr txBox="1">
            <a:spLocks/>
          </p:cNvSpPr>
          <p:nvPr/>
        </p:nvSpPr>
        <p:spPr>
          <a:xfrm>
            <a:off x="148786" y="0"/>
            <a:ext cx="8846426" cy="8239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t>1. Regola di Laporte</a:t>
            </a:r>
            <a:endParaRPr lang="it-IT" dirty="0"/>
          </a:p>
        </p:txBody>
      </p:sp>
      <p:pic>
        <p:nvPicPr>
          <p:cNvPr id="13" name="Picture 12">
            <a:extLst>
              <a:ext uri="{FF2B5EF4-FFF2-40B4-BE49-F238E27FC236}">
                <a16:creationId xmlns:a16="http://schemas.microsoft.com/office/drawing/2014/main" id="{05D032F9-856C-BDDA-D090-896CCA2F064B}"/>
              </a:ext>
            </a:extLst>
          </p:cNvPr>
          <p:cNvPicPr>
            <a:picLocks noChangeAspect="1"/>
          </p:cNvPicPr>
          <p:nvPr/>
        </p:nvPicPr>
        <p:blipFill>
          <a:blip r:embed="rId2"/>
          <a:stretch>
            <a:fillRect/>
          </a:stretch>
        </p:blipFill>
        <p:spPr>
          <a:xfrm>
            <a:off x="2686051" y="2966848"/>
            <a:ext cx="2730070" cy="3492272"/>
          </a:xfrm>
          <a:prstGeom prst="rect">
            <a:avLst/>
          </a:prstGeom>
        </p:spPr>
      </p:pic>
      <p:sp>
        <p:nvSpPr>
          <p:cNvPr id="15" name="TextBox 14">
            <a:extLst>
              <a:ext uri="{FF2B5EF4-FFF2-40B4-BE49-F238E27FC236}">
                <a16:creationId xmlns:a16="http://schemas.microsoft.com/office/drawing/2014/main" id="{CA72FFC4-0BAB-7D4C-C3E6-8D6998EC0215}"/>
              </a:ext>
            </a:extLst>
          </p:cNvPr>
          <p:cNvSpPr txBox="1"/>
          <p:nvPr/>
        </p:nvSpPr>
        <p:spPr>
          <a:xfrm>
            <a:off x="98642" y="736086"/>
            <a:ext cx="8946713" cy="2308324"/>
          </a:xfrm>
          <a:prstGeom prst="rect">
            <a:avLst/>
          </a:prstGeom>
          <a:noFill/>
        </p:spPr>
        <p:txBody>
          <a:bodyPr wrap="square">
            <a:spAutoFit/>
          </a:bodyPr>
          <a:lstStyle/>
          <a:p>
            <a:pPr algn="just"/>
            <a:r>
              <a:rPr lang="it-IT" sz="2400" dirty="0"/>
              <a:t>Nell’etene (molecola </a:t>
            </a:r>
            <a:r>
              <a:rPr lang="it-IT" sz="2400" dirty="0" err="1"/>
              <a:t>centrosimmetrica</a:t>
            </a:r>
            <a:r>
              <a:rPr lang="it-IT" sz="2400" dirty="0"/>
              <a:t>) l’orbitale molecolare </a:t>
            </a:r>
            <a:r>
              <a:rPr lang="it-IT" sz="2400" b="1" dirty="0">
                <a:latin typeface="Symbol" panose="05050102010706020507" pitchFamily="18" charset="2"/>
              </a:rPr>
              <a:t>p </a:t>
            </a:r>
            <a:r>
              <a:rPr lang="it-IT" sz="2400" dirty="0"/>
              <a:t>di legame è </a:t>
            </a:r>
            <a:r>
              <a:rPr lang="it-IT" sz="2400" dirty="0" err="1"/>
              <a:t>ungerade</a:t>
            </a:r>
            <a:r>
              <a:rPr lang="it-IT" sz="2400" dirty="0"/>
              <a:t> (u), ovvero antisimmetrico per inversione rispetto al centro di simmetria. Invece, l’orbitale di </a:t>
            </a:r>
            <a:r>
              <a:rPr lang="it-IT" sz="2400" dirty="0" err="1"/>
              <a:t>antilegame</a:t>
            </a:r>
            <a:r>
              <a:rPr lang="it-IT" sz="2400" dirty="0"/>
              <a:t> </a:t>
            </a:r>
            <a:r>
              <a:rPr lang="it-IT" sz="2400" b="1" dirty="0">
                <a:latin typeface="Symbol" panose="05050102010706020507" pitchFamily="18" charset="2"/>
              </a:rPr>
              <a:t>p*</a:t>
            </a:r>
            <a:r>
              <a:rPr lang="it-IT" sz="2400" dirty="0">
                <a:latin typeface="Symbol" panose="05050102010706020507" pitchFamily="18" charset="2"/>
              </a:rPr>
              <a:t> </a:t>
            </a:r>
            <a:r>
              <a:rPr lang="it-IT" sz="2400" dirty="0"/>
              <a:t>di legame è </a:t>
            </a:r>
            <a:r>
              <a:rPr lang="it-IT" sz="2400" dirty="0" err="1"/>
              <a:t>gerade</a:t>
            </a:r>
            <a:r>
              <a:rPr lang="it-IT" sz="2400" dirty="0"/>
              <a:t> (g), ossia simmetrico per inversione rispetto al centro di simmetria. Siccome i due orbitali hanno simmetria differente la transizione elettronica di natura </a:t>
            </a:r>
            <a:r>
              <a:rPr lang="it-IT" sz="2400" b="1" dirty="0">
                <a:latin typeface="Symbol" panose="05050102010706020507" pitchFamily="18" charset="2"/>
              </a:rPr>
              <a:t>p       p* </a:t>
            </a:r>
            <a:r>
              <a:rPr lang="it-IT" sz="2400" dirty="0"/>
              <a:t>nell’etilene è permessa.</a:t>
            </a:r>
          </a:p>
        </p:txBody>
      </p:sp>
      <p:pic>
        <p:nvPicPr>
          <p:cNvPr id="16" name="Picture 15">
            <a:extLst>
              <a:ext uri="{FF2B5EF4-FFF2-40B4-BE49-F238E27FC236}">
                <a16:creationId xmlns:a16="http://schemas.microsoft.com/office/drawing/2014/main" id="{C63108A7-6A8D-E0C9-3FD7-50011567D9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278" y="3799104"/>
            <a:ext cx="1576137" cy="1479845"/>
          </a:xfrm>
          <a:prstGeom prst="rect">
            <a:avLst/>
          </a:prstGeom>
        </p:spPr>
      </p:pic>
      <p:cxnSp>
        <p:nvCxnSpPr>
          <p:cNvPr id="19" name="Connettore 2 6">
            <a:extLst>
              <a:ext uri="{FF2B5EF4-FFF2-40B4-BE49-F238E27FC236}">
                <a16:creationId xmlns:a16="http://schemas.microsoft.com/office/drawing/2014/main" id="{DCCEFFF9-3892-93CA-0557-06ADD45EB1AA}"/>
              </a:ext>
            </a:extLst>
          </p:cNvPr>
          <p:cNvCxnSpPr>
            <a:cxnSpLocks/>
          </p:cNvCxnSpPr>
          <p:nvPr/>
        </p:nvCxnSpPr>
        <p:spPr>
          <a:xfrm>
            <a:off x="4464389" y="2826236"/>
            <a:ext cx="30981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A65C7F3-E240-B292-A4A8-D6861A9AA4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950" y="5224420"/>
            <a:ext cx="1153839" cy="1131931"/>
          </a:xfrm>
          <a:prstGeom prst="rect">
            <a:avLst/>
          </a:prstGeom>
        </p:spPr>
      </p:pic>
    </p:spTree>
    <p:extLst>
      <p:ext uri="{BB962C8B-B14F-4D97-AF65-F5344CB8AC3E}">
        <p14:creationId xmlns:p14="http://schemas.microsoft.com/office/powerpoint/2010/main" val="1557366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08484" y="152732"/>
            <a:ext cx="5940592" cy="848478"/>
          </a:xfrm>
        </p:spPr>
        <p:txBody>
          <a:bodyPr/>
          <a:lstStyle/>
          <a:p>
            <a:pPr algn="ctr"/>
            <a:r>
              <a:rPr lang="it-IT" dirty="0"/>
              <a:t>2. Regole di selezione</a:t>
            </a:r>
          </a:p>
        </p:txBody>
      </p:sp>
      <p:sp>
        <p:nvSpPr>
          <p:cNvPr id="3" name="Segnaposto contenuto 2"/>
          <p:cNvSpPr>
            <a:spLocks noGrp="1"/>
          </p:cNvSpPr>
          <p:nvPr>
            <p:ph idx="1"/>
          </p:nvPr>
        </p:nvSpPr>
        <p:spPr>
          <a:xfrm>
            <a:off x="224088" y="1394466"/>
            <a:ext cx="8695824" cy="1649524"/>
          </a:xfrm>
        </p:spPr>
        <p:txBody>
          <a:bodyPr>
            <a:normAutofit/>
          </a:bodyPr>
          <a:lstStyle/>
          <a:p>
            <a:pPr marL="0" indent="0" algn="just">
              <a:buNone/>
            </a:pPr>
            <a:r>
              <a:rPr lang="it-IT" dirty="0"/>
              <a:t>Seconda regola detta «</a:t>
            </a:r>
            <a:r>
              <a:rPr lang="it-IT" b="1" dirty="0"/>
              <a:t>regola di selezione di transizione per eccitazione </a:t>
            </a:r>
            <a:r>
              <a:rPr lang="it-IT" b="1" dirty="0" err="1"/>
              <a:t>pluri</a:t>
            </a:r>
            <a:r>
              <a:rPr lang="it-IT" b="1" dirty="0"/>
              <a:t>-elettroniche</a:t>
            </a:r>
            <a:r>
              <a:rPr lang="it-IT" dirty="0"/>
              <a:t>». Sono proibite le transizioni tra livelli energetici coinvolgenti più di un elettrone.</a:t>
            </a:r>
          </a:p>
        </p:txBody>
      </p:sp>
      <p:sp>
        <p:nvSpPr>
          <p:cNvPr id="4" name="Segnaposto numero diapositiva 3"/>
          <p:cNvSpPr>
            <a:spLocks noGrp="1"/>
          </p:cNvSpPr>
          <p:nvPr>
            <p:ph type="sldNum" sz="quarter" idx="12"/>
          </p:nvPr>
        </p:nvSpPr>
        <p:spPr/>
        <p:txBody>
          <a:bodyPr/>
          <a:lstStyle/>
          <a:p>
            <a:fld id="{84EDA04A-DD5B-4E01-892D-17038E27ABE5}" type="slidenum">
              <a:rPr lang="it-IT" smtClean="0"/>
              <a:t>35</a:t>
            </a:fld>
            <a:endParaRPr lang="it-IT"/>
          </a:p>
        </p:txBody>
      </p:sp>
      <p:pic>
        <p:nvPicPr>
          <p:cNvPr id="5" name="Picture 4">
            <a:extLst>
              <a:ext uri="{FF2B5EF4-FFF2-40B4-BE49-F238E27FC236}">
                <a16:creationId xmlns:a16="http://schemas.microsoft.com/office/drawing/2014/main" id="{3FFF15FD-A063-E51F-95A5-58302F61F243}"/>
              </a:ext>
            </a:extLst>
          </p:cNvPr>
          <p:cNvPicPr>
            <a:picLocks noChangeAspect="1"/>
          </p:cNvPicPr>
          <p:nvPr/>
        </p:nvPicPr>
        <p:blipFill>
          <a:blip r:embed="rId2"/>
          <a:stretch>
            <a:fillRect/>
          </a:stretch>
        </p:blipFill>
        <p:spPr>
          <a:xfrm>
            <a:off x="3280551" y="3429000"/>
            <a:ext cx="3177399" cy="3113080"/>
          </a:xfrm>
          <a:prstGeom prst="rect">
            <a:avLst/>
          </a:prstGeom>
        </p:spPr>
      </p:pic>
      <p:sp>
        <p:nvSpPr>
          <p:cNvPr id="6" name="TextBox 5">
            <a:extLst>
              <a:ext uri="{FF2B5EF4-FFF2-40B4-BE49-F238E27FC236}">
                <a16:creationId xmlns:a16="http://schemas.microsoft.com/office/drawing/2014/main" id="{F84EEB41-87A6-4FE2-FE6A-15F6378B46E3}"/>
              </a:ext>
            </a:extLst>
          </p:cNvPr>
          <p:cNvSpPr txBox="1"/>
          <p:nvPr/>
        </p:nvSpPr>
        <p:spPr>
          <a:xfrm>
            <a:off x="2146500" y="4616208"/>
            <a:ext cx="1553351" cy="369332"/>
          </a:xfrm>
          <a:prstGeom prst="rect">
            <a:avLst/>
          </a:prstGeom>
          <a:noFill/>
        </p:spPr>
        <p:txBody>
          <a:bodyPr wrap="square">
            <a:spAutoFit/>
          </a:bodyPr>
          <a:lstStyle/>
          <a:p>
            <a:pPr marL="0" indent="0" algn="ctr">
              <a:buNone/>
            </a:pPr>
            <a:r>
              <a:rPr lang="it-IT" sz="1800" i="1" dirty="0"/>
              <a:t>Fotone</a:t>
            </a:r>
          </a:p>
        </p:txBody>
      </p:sp>
      <p:sp>
        <p:nvSpPr>
          <p:cNvPr id="7" name="TextBox 6">
            <a:extLst>
              <a:ext uri="{FF2B5EF4-FFF2-40B4-BE49-F238E27FC236}">
                <a16:creationId xmlns:a16="http://schemas.microsoft.com/office/drawing/2014/main" id="{ED76FE68-AB44-9868-23F8-68502E845074}"/>
              </a:ext>
            </a:extLst>
          </p:cNvPr>
          <p:cNvSpPr txBox="1"/>
          <p:nvPr/>
        </p:nvSpPr>
        <p:spPr>
          <a:xfrm>
            <a:off x="4281760" y="5635710"/>
            <a:ext cx="1553351" cy="369332"/>
          </a:xfrm>
          <a:prstGeom prst="rect">
            <a:avLst/>
          </a:prstGeom>
          <a:noFill/>
        </p:spPr>
        <p:txBody>
          <a:bodyPr wrap="square">
            <a:spAutoFit/>
          </a:bodyPr>
          <a:lstStyle/>
          <a:p>
            <a:pPr marL="0" indent="0" algn="ctr">
              <a:buNone/>
            </a:pPr>
            <a:r>
              <a:rPr lang="it-IT" sz="1800" i="1" dirty="0"/>
              <a:t>elettrone</a:t>
            </a:r>
          </a:p>
        </p:txBody>
      </p:sp>
    </p:spTree>
    <p:extLst>
      <p:ext uri="{BB962C8B-B14F-4D97-AF65-F5344CB8AC3E}">
        <p14:creationId xmlns:p14="http://schemas.microsoft.com/office/powerpoint/2010/main" val="501029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84EDA04A-DD5B-4E01-892D-17038E27ABE5}" type="slidenum">
              <a:rPr lang="it-IT" smtClean="0"/>
              <a:t>36</a:t>
            </a:fld>
            <a:endParaRPr lang="it-IT"/>
          </a:p>
        </p:txBody>
      </p:sp>
      <p:sp>
        <p:nvSpPr>
          <p:cNvPr id="7" name="CasellaDiTesto 6"/>
          <p:cNvSpPr txBox="1"/>
          <p:nvPr/>
        </p:nvSpPr>
        <p:spPr>
          <a:xfrm>
            <a:off x="190317" y="4140277"/>
            <a:ext cx="8778205" cy="2954655"/>
          </a:xfrm>
          <a:prstGeom prst="rect">
            <a:avLst/>
          </a:prstGeom>
          <a:noFill/>
        </p:spPr>
        <p:txBody>
          <a:bodyPr wrap="square" rtlCol="0">
            <a:spAutoFit/>
          </a:bodyPr>
          <a:lstStyle/>
          <a:p>
            <a:pPr marL="342900" indent="-342900" algn="just">
              <a:buFont typeface="Arial" panose="020B0604020202020204" pitchFamily="34" charset="0"/>
              <a:buChar char="•"/>
            </a:pPr>
            <a:r>
              <a:rPr lang="it-IT" sz="2400" dirty="0"/>
              <a:t>I due stati eccitati non hanno la stessa energia, lo stato di tripletto è più stabile (regola di Hund – massimo numero di spin paralleli) </a:t>
            </a:r>
          </a:p>
          <a:p>
            <a:pPr marL="342900" indent="-342900" algn="just">
              <a:buFont typeface="Arial" panose="020B0604020202020204" pitchFamily="34" charset="0"/>
              <a:buChar char="•"/>
            </a:pPr>
            <a:r>
              <a:rPr lang="it-IT" sz="2400" b="1" dirty="0"/>
              <a:t>La terza regola di selezione stabilisce che non sono ammesse transizioni tra stati di molteplicità diversa</a:t>
            </a:r>
            <a:r>
              <a:rPr lang="it-IT" sz="2400" dirty="0"/>
              <a:t>.</a:t>
            </a:r>
          </a:p>
          <a:p>
            <a:pPr marL="342900" indent="-342900" algn="just">
              <a:buFont typeface="Arial" panose="020B0604020202020204" pitchFamily="34" charset="0"/>
              <a:buChar char="•"/>
            </a:pPr>
            <a:r>
              <a:rPr lang="it-IT" sz="2400" dirty="0"/>
              <a:t>Nelle molecole organiche lo stato fondamentale è generalmente uno stato di singoletto, la transizione singoletto → tripletto è proibita</a:t>
            </a:r>
          </a:p>
          <a:p>
            <a:pPr algn="just"/>
            <a:endParaRPr lang="it-IT" dirty="0"/>
          </a:p>
        </p:txBody>
      </p:sp>
      <p:graphicFrame>
        <p:nvGraphicFramePr>
          <p:cNvPr id="8" name="Oggetto 7"/>
          <p:cNvGraphicFramePr>
            <a:graphicFrameLocks noChangeAspect="1"/>
          </p:cNvGraphicFramePr>
          <p:nvPr>
            <p:extLst>
              <p:ext uri="{D42A27DB-BD31-4B8C-83A1-F6EECF244321}">
                <p14:modId xmlns:p14="http://schemas.microsoft.com/office/powerpoint/2010/main" val="2995721880"/>
              </p:ext>
            </p:extLst>
          </p:nvPr>
        </p:nvGraphicFramePr>
        <p:xfrm>
          <a:off x="3035695" y="1379728"/>
          <a:ext cx="5809904" cy="1922714"/>
        </p:xfrm>
        <a:graphic>
          <a:graphicData uri="http://schemas.openxmlformats.org/presentationml/2006/ole">
            <mc:AlternateContent xmlns:mc="http://schemas.openxmlformats.org/markup-compatibility/2006">
              <mc:Choice xmlns:v="urn:schemas-microsoft-com:vml" Requires="v">
                <p:oleObj name="CS ChemDraw Drawing" r:id="rId2" imgW="7224592" imgH="2389000" progId="ChemDraw.Document.6.0">
                  <p:embed/>
                </p:oleObj>
              </mc:Choice>
              <mc:Fallback>
                <p:oleObj name="CS ChemDraw Drawing" r:id="rId2" imgW="7224592" imgH="2389000" progId="ChemDraw.Document.6.0">
                  <p:embed/>
                  <p:pic>
                    <p:nvPicPr>
                      <p:cNvPr id="6" name="Oggetto 5"/>
                      <p:cNvPicPr/>
                      <p:nvPr/>
                    </p:nvPicPr>
                    <p:blipFill>
                      <a:blip r:embed="rId3"/>
                      <a:stretch>
                        <a:fillRect/>
                      </a:stretch>
                    </p:blipFill>
                    <p:spPr>
                      <a:xfrm>
                        <a:off x="3035695" y="1379728"/>
                        <a:ext cx="5809904" cy="1922714"/>
                      </a:xfrm>
                      <a:prstGeom prst="rect">
                        <a:avLst/>
                      </a:prstGeom>
                    </p:spPr>
                  </p:pic>
                </p:oleObj>
              </mc:Fallback>
            </mc:AlternateContent>
          </a:graphicData>
        </a:graphic>
      </p:graphicFrame>
      <p:pic>
        <p:nvPicPr>
          <p:cNvPr id="9" name="Immagine 8"/>
          <p:cNvPicPr>
            <a:picLocks noChangeAspect="1"/>
          </p:cNvPicPr>
          <p:nvPr/>
        </p:nvPicPr>
        <p:blipFill>
          <a:blip r:embed="rId4"/>
          <a:stretch>
            <a:fillRect/>
          </a:stretch>
        </p:blipFill>
        <p:spPr>
          <a:xfrm>
            <a:off x="38826" y="1770964"/>
            <a:ext cx="2907660" cy="1658036"/>
          </a:xfrm>
          <a:prstGeom prst="rect">
            <a:avLst/>
          </a:prstGeom>
        </p:spPr>
      </p:pic>
      <p:sp>
        <p:nvSpPr>
          <p:cNvPr id="3" name="CasellaDiTesto 2"/>
          <p:cNvSpPr txBox="1"/>
          <p:nvPr/>
        </p:nvSpPr>
        <p:spPr>
          <a:xfrm>
            <a:off x="3316606" y="3324732"/>
            <a:ext cx="2624041" cy="307777"/>
          </a:xfrm>
          <a:prstGeom prst="rect">
            <a:avLst/>
          </a:prstGeom>
          <a:noFill/>
        </p:spPr>
        <p:txBody>
          <a:bodyPr wrap="square" rtlCol="0">
            <a:spAutoFit/>
          </a:bodyPr>
          <a:lstStyle/>
          <a:p>
            <a:pPr algn="ctr"/>
            <a:r>
              <a:rPr lang="it-IT" sz="1400" b="1" dirty="0">
                <a:solidFill>
                  <a:srgbClr val="FF0000"/>
                </a:solidFill>
              </a:rPr>
              <a:t>meno stabile ma permessa</a:t>
            </a:r>
          </a:p>
        </p:txBody>
      </p:sp>
      <p:sp>
        <p:nvSpPr>
          <p:cNvPr id="10" name="CasellaDiTesto 9"/>
          <p:cNvSpPr txBox="1"/>
          <p:nvPr/>
        </p:nvSpPr>
        <p:spPr>
          <a:xfrm>
            <a:off x="6332538" y="3347023"/>
            <a:ext cx="2811462" cy="307777"/>
          </a:xfrm>
          <a:prstGeom prst="rect">
            <a:avLst/>
          </a:prstGeom>
          <a:noFill/>
        </p:spPr>
        <p:txBody>
          <a:bodyPr wrap="square" rtlCol="0">
            <a:spAutoFit/>
          </a:bodyPr>
          <a:lstStyle/>
          <a:p>
            <a:pPr algn="ctr"/>
            <a:r>
              <a:rPr lang="it-IT" sz="1400" b="1" dirty="0">
                <a:solidFill>
                  <a:srgbClr val="FF0000"/>
                </a:solidFill>
              </a:rPr>
              <a:t>più stabile ma  proibita</a:t>
            </a:r>
          </a:p>
        </p:txBody>
      </p:sp>
      <p:sp>
        <p:nvSpPr>
          <p:cNvPr id="11" name="Titolo 1">
            <a:extLst>
              <a:ext uri="{FF2B5EF4-FFF2-40B4-BE49-F238E27FC236}">
                <a16:creationId xmlns:a16="http://schemas.microsoft.com/office/drawing/2014/main" id="{400EE1B4-02BA-3CA9-86E2-337A38AF9F8D}"/>
              </a:ext>
            </a:extLst>
          </p:cNvPr>
          <p:cNvSpPr>
            <a:spLocks noGrp="1"/>
          </p:cNvSpPr>
          <p:nvPr>
            <p:ph type="title"/>
          </p:nvPr>
        </p:nvSpPr>
        <p:spPr>
          <a:xfrm>
            <a:off x="1708484" y="152732"/>
            <a:ext cx="5940592" cy="848478"/>
          </a:xfrm>
        </p:spPr>
        <p:txBody>
          <a:bodyPr/>
          <a:lstStyle/>
          <a:p>
            <a:pPr algn="ctr"/>
            <a:r>
              <a:rPr lang="it-IT" dirty="0"/>
              <a:t>3. Regole di selezione</a:t>
            </a:r>
          </a:p>
        </p:txBody>
      </p:sp>
      <p:sp>
        <p:nvSpPr>
          <p:cNvPr id="12" name="Rectangle 11">
            <a:extLst>
              <a:ext uri="{FF2B5EF4-FFF2-40B4-BE49-F238E27FC236}">
                <a16:creationId xmlns:a16="http://schemas.microsoft.com/office/drawing/2014/main" id="{06E0C4DD-0AA6-ACE8-3051-542A87E7125B}"/>
              </a:ext>
            </a:extLst>
          </p:cNvPr>
          <p:cNvSpPr/>
          <p:nvPr/>
        </p:nvSpPr>
        <p:spPr>
          <a:xfrm>
            <a:off x="3020510" y="1245476"/>
            <a:ext cx="5940592" cy="2409324"/>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4">
            <a:extLst>
              <a:ext uri="{FF2B5EF4-FFF2-40B4-BE49-F238E27FC236}">
                <a16:creationId xmlns:a16="http://schemas.microsoft.com/office/drawing/2014/main" id="{6E201B6F-F4F0-D513-4AF8-A797B62DC4DF}"/>
              </a:ext>
            </a:extLst>
          </p:cNvPr>
          <p:cNvSpPr txBox="1"/>
          <p:nvPr/>
        </p:nvSpPr>
        <p:spPr>
          <a:xfrm>
            <a:off x="527180" y="3447843"/>
            <a:ext cx="2266825" cy="369332"/>
          </a:xfrm>
          <a:prstGeom prst="rect">
            <a:avLst/>
          </a:prstGeom>
          <a:noFill/>
        </p:spPr>
        <p:txBody>
          <a:bodyPr wrap="square">
            <a:spAutoFit/>
          </a:bodyPr>
          <a:lstStyle/>
          <a:p>
            <a:r>
              <a:rPr lang="it-IT" b="1" dirty="0">
                <a:solidFill>
                  <a:srgbClr val="002060"/>
                </a:solidFill>
              </a:rPr>
              <a:t>Stato Fondamentale</a:t>
            </a:r>
          </a:p>
        </p:txBody>
      </p:sp>
      <p:sp>
        <p:nvSpPr>
          <p:cNvPr id="6" name="TextBox 5">
            <a:extLst>
              <a:ext uri="{FF2B5EF4-FFF2-40B4-BE49-F238E27FC236}">
                <a16:creationId xmlns:a16="http://schemas.microsoft.com/office/drawing/2014/main" id="{DCBA39C9-F403-5345-021A-45570B85BCC5}"/>
              </a:ext>
            </a:extLst>
          </p:cNvPr>
          <p:cNvSpPr txBox="1"/>
          <p:nvPr/>
        </p:nvSpPr>
        <p:spPr>
          <a:xfrm>
            <a:off x="5398125" y="3612701"/>
            <a:ext cx="1415816" cy="369332"/>
          </a:xfrm>
          <a:prstGeom prst="rect">
            <a:avLst/>
          </a:prstGeom>
          <a:noFill/>
        </p:spPr>
        <p:txBody>
          <a:bodyPr wrap="square">
            <a:spAutoFit/>
          </a:bodyPr>
          <a:lstStyle/>
          <a:p>
            <a:r>
              <a:rPr lang="it-IT" b="1" dirty="0">
                <a:solidFill>
                  <a:srgbClr val="FF9900"/>
                </a:solidFill>
              </a:rPr>
              <a:t>Stati Eccitati</a:t>
            </a:r>
          </a:p>
        </p:txBody>
      </p:sp>
    </p:spTree>
    <p:extLst>
      <p:ext uri="{BB962C8B-B14F-4D97-AF65-F5344CB8AC3E}">
        <p14:creationId xmlns:p14="http://schemas.microsoft.com/office/powerpoint/2010/main" val="22595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6694" y="429972"/>
            <a:ext cx="7295857" cy="1325563"/>
          </a:xfrm>
        </p:spPr>
        <p:txBody>
          <a:bodyPr>
            <a:normAutofit/>
          </a:bodyPr>
          <a:lstStyle/>
          <a:p>
            <a:pPr algn="just"/>
            <a:r>
              <a:rPr lang="it-IT" dirty="0"/>
              <a:t>Esclusione per sovrapposizione</a:t>
            </a:r>
          </a:p>
        </p:txBody>
      </p:sp>
      <p:sp>
        <p:nvSpPr>
          <p:cNvPr id="4" name="Segnaposto numero diapositiva 3"/>
          <p:cNvSpPr>
            <a:spLocks noGrp="1"/>
          </p:cNvSpPr>
          <p:nvPr>
            <p:ph type="sldNum" sz="quarter" idx="12"/>
          </p:nvPr>
        </p:nvSpPr>
        <p:spPr/>
        <p:txBody>
          <a:bodyPr/>
          <a:lstStyle/>
          <a:p>
            <a:fld id="{84EDA04A-DD5B-4E01-892D-17038E27ABE5}" type="slidenum">
              <a:rPr lang="it-IT" smtClean="0"/>
              <a:t>37</a:t>
            </a:fld>
            <a:endParaRPr lang="it-IT"/>
          </a:p>
        </p:txBody>
      </p:sp>
      <p:sp>
        <p:nvSpPr>
          <p:cNvPr id="7" name="CasellaDiTesto 6"/>
          <p:cNvSpPr txBox="1"/>
          <p:nvPr/>
        </p:nvSpPr>
        <p:spPr>
          <a:xfrm>
            <a:off x="314472" y="2286228"/>
            <a:ext cx="8515056" cy="3539430"/>
          </a:xfrm>
          <a:prstGeom prst="rect">
            <a:avLst/>
          </a:prstGeom>
          <a:noFill/>
        </p:spPr>
        <p:txBody>
          <a:bodyPr wrap="square" rtlCol="0">
            <a:spAutoFit/>
          </a:bodyPr>
          <a:lstStyle/>
          <a:p>
            <a:pPr marL="342900" indent="-342900" algn="just">
              <a:buFont typeface="Arial" panose="020B0604020202020204" pitchFamily="34" charset="0"/>
              <a:buChar char="•"/>
            </a:pPr>
            <a:r>
              <a:rPr lang="it-IT" sz="2800" dirty="0"/>
              <a:t>L</a:t>
            </a:r>
            <a:r>
              <a:rPr lang="it-IT" sz="2800" b="1" dirty="0"/>
              <a:t>a quarta regola di selezione </a:t>
            </a:r>
            <a:r>
              <a:rPr lang="it-IT" sz="2800" dirty="0"/>
              <a:t>stabilisce che sono ammesse transizioni elettroniche solo tra livelli energetici i cui orbitali molecolari hanno sovrapposizione spaziale (anche minima).</a:t>
            </a:r>
          </a:p>
          <a:p>
            <a:pPr marL="342900" indent="-342900" algn="just">
              <a:buFont typeface="Arial" panose="020B0604020202020204" pitchFamily="34" charset="0"/>
              <a:buChar char="•"/>
            </a:pPr>
            <a:r>
              <a:rPr lang="it-IT" sz="2800" dirty="0"/>
              <a:t>La sovrapposizione spaziale </a:t>
            </a:r>
            <a:r>
              <a:rPr lang="it-IT" sz="2800" b="1" dirty="0"/>
              <a:t>non è possibile </a:t>
            </a:r>
            <a:r>
              <a:rPr lang="it-IT" sz="2800" dirty="0"/>
              <a:t>se gli orbitali tra i quali avviene la transizione sono </a:t>
            </a:r>
            <a:r>
              <a:rPr lang="it-IT" sz="2800" b="1" dirty="0"/>
              <a:t>perpendicolari</a:t>
            </a:r>
            <a:r>
              <a:rPr lang="it-IT" sz="2800" dirty="0"/>
              <a:t>.</a:t>
            </a:r>
          </a:p>
          <a:p>
            <a:pPr algn="just"/>
            <a:endParaRPr lang="it-IT" sz="2800" dirty="0"/>
          </a:p>
        </p:txBody>
      </p:sp>
      <p:sp>
        <p:nvSpPr>
          <p:cNvPr id="3" name="Titolo 1">
            <a:extLst>
              <a:ext uri="{FF2B5EF4-FFF2-40B4-BE49-F238E27FC236}">
                <a16:creationId xmlns:a16="http://schemas.microsoft.com/office/drawing/2014/main" id="{17AEE97E-E1B9-66CD-BCEB-AC6FE9E225D7}"/>
              </a:ext>
            </a:extLst>
          </p:cNvPr>
          <p:cNvSpPr txBox="1">
            <a:spLocks/>
          </p:cNvSpPr>
          <p:nvPr/>
        </p:nvSpPr>
        <p:spPr>
          <a:xfrm>
            <a:off x="1708484" y="152732"/>
            <a:ext cx="5940592" cy="8484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a:t>4. Regole di selezione</a:t>
            </a:r>
          </a:p>
        </p:txBody>
      </p:sp>
    </p:spTree>
    <p:extLst>
      <p:ext uri="{BB962C8B-B14F-4D97-AF65-F5344CB8AC3E}">
        <p14:creationId xmlns:p14="http://schemas.microsoft.com/office/powerpoint/2010/main" val="34102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4429" y="104746"/>
            <a:ext cx="7886700" cy="752226"/>
          </a:xfrm>
        </p:spPr>
        <p:txBody>
          <a:bodyPr/>
          <a:lstStyle/>
          <a:p>
            <a:pPr algn="ctr"/>
            <a:r>
              <a:rPr lang="it-IT" dirty="0"/>
              <a:t>Transizioni </a:t>
            </a:r>
            <a:r>
              <a:rPr lang="it-IT" dirty="0">
                <a:latin typeface="Symbol" panose="05050102010706020507" pitchFamily="18" charset="2"/>
              </a:rPr>
              <a:t>s</a:t>
            </a:r>
            <a:r>
              <a:rPr lang="it-IT" dirty="0"/>
              <a:t>   </a:t>
            </a:r>
            <a:r>
              <a:rPr lang="it-IT" dirty="0">
                <a:latin typeface="Symbol" panose="05050102010706020507" pitchFamily="18" charset="2"/>
              </a:rPr>
              <a:t>s</a:t>
            </a:r>
            <a:r>
              <a:rPr lang="it-IT" dirty="0"/>
              <a:t>*</a:t>
            </a:r>
          </a:p>
        </p:txBody>
      </p:sp>
      <p:pic>
        <p:nvPicPr>
          <p:cNvPr id="6" name="Segnaposto contenuto 5"/>
          <p:cNvPicPr>
            <a:picLocks noGrp="1" noChangeAspect="1"/>
          </p:cNvPicPr>
          <p:nvPr>
            <p:ph idx="1"/>
          </p:nvPr>
        </p:nvPicPr>
        <p:blipFill>
          <a:blip r:embed="rId2"/>
          <a:stretch>
            <a:fillRect/>
          </a:stretch>
        </p:blipFill>
        <p:spPr>
          <a:xfrm>
            <a:off x="215108" y="998117"/>
            <a:ext cx="8713784" cy="3896743"/>
          </a:xfrm>
          <a:prstGeom prst="rect">
            <a:avLst/>
          </a:prstGeom>
        </p:spPr>
      </p:pic>
      <p:cxnSp>
        <p:nvCxnSpPr>
          <p:cNvPr id="5" name="Connettore 2 4"/>
          <p:cNvCxnSpPr/>
          <p:nvPr/>
        </p:nvCxnSpPr>
        <p:spPr>
          <a:xfrm>
            <a:off x="5517682" y="480859"/>
            <a:ext cx="16981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egnaposto numero diapositiva 2"/>
          <p:cNvSpPr>
            <a:spLocks noGrp="1"/>
          </p:cNvSpPr>
          <p:nvPr>
            <p:ph type="sldNum" sz="quarter" idx="12"/>
          </p:nvPr>
        </p:nvSpPr>
        <p:spPr/>
        <p:txBody>
          <a:bodyPr/>
          <a:lstStyle/>
          <a:p>
            <a:fld id="{84EDA04A-DD5B-4E01-892D-17038E27ABE5}" type="slidenum">
              <a:rPr lang="it-IT" smtClean="0"/>
              <a:t>38</a:t>
            </a:fld>
            <a:endParaRPr lang="it-IT"/>
          </a:p>
        </p:txBody>
      </p:sp>
      <p:sp>
        <p:nvSpPr>
          <p:cNvPr id="7" name="TextBox 6">
            <a:extLst>
              <a:ext uri="{FF2B5EF4-FFF2-40B4-BE49-F238E27FC236}">
                <a16:creationId xmlns:a16="http://schemas.microsoft.com/office/drawing/2014/main" id="{5152AD39-EB05-7466-0723-F102D41CD90F}"/>
              </a:ext>
            </a:extLst>
          </p:cNvPr>
          <p:cNvSpPr txBox="1"/>
          <p:nvPr/>
        </p:nvSpPr>
        <p:spPr>
          <a:xfrm>
            <a:off x="335424" y="4971297"/>
            <a:ext cx="8473152" cy="1631216"/>
          </a:xfrm>
          <a:prstGeom prst="rect">
            <a:avLst/>
          </a:prstGeom>
          <a:noFill/>
        </p:spPr>
        <p:txBody>
          <a:bodyPr wrap="square">
            <a:spAutoFit/>
          </a:bodyPr>
          <a:lstStyle/>
          <a:p>
            <a:pPr algn="just"/>
            <a:r>
              <a:rPr lang="it-IT" sz="2000" dirty="0"/>
              <a:t>Le molecole degli alcani (es: esano) contengono solo legami C-C e C-H e quindi le uniche transizioni possibili sono del tipo </a:t>
            </a:r>
            <a:r>
              <a:rPr lang="it-IT" sz="2000" dirty="0">
                <a:latin typeface="Symbol" panose="05050102010706020507" pitchFamily="18" charset="2"/>
              </a:rPr>
              <a:t>s</a:t>
            </a:r>
            <a:r>
              <a:rPr lang="it-IT" sz="2000" dirty="0"/>
              <a:t> → </a:t>
            </a:r>
            <a:r>
              <a:rPr lang="it-IT" sz="2000" dirty="0">
                <a:latin typeface="Symbol" panose="05050102010706020507" pitchFamily="18" charset="2"/>
              </a:rPr>
              <a:t>s</a:t>
            </a:r>
            <a:r>
              <a:rPr lang="it-IT" sz="2000" dirty="0"/>
              <a:t>*. Queste transizioni richiedono energie molto elevate, tipiche della regione del lontano UV (al di sotto di 200 nm); perciò gli alcani sono ottimi solventi per la spettrofotometria UV/visibile. Queste transizioni non sono utili dal punto di vista analitico.</a:t>
            </a:r>
          </a:p>
        </p:txBody>
      </p:sp>
    </p:spTree>
    <p:extLst>
      <p:ext uri="{BB962C8B-B14F-4D97-AF65-F5344CB8AC3E}">
        <p14:creationId xmlns:p14="http://schemas.microsoft.com/office/powerpoint/2010/main" val="8270920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171992"/>
            <a:ext cx="7886700" cy="436610"/>
          </a:xfrm>
        </p:spPr>
        <p:txBody>
          <a:bodyPr>
            <a:normAutofit fontScale="90000"/>
          </a:bodyPr>
          <a:lstStyle/>
          <a:p>
            <a:pPr algn="ctr"/>
            <a:r>
              <a:rPr lang="it-IT" dirty="0"/>
              <a:t>Transizioni </a:t>
            </a:r>
            <a:r>
              <a:rPr lang="it-IT" dirty="0">
                <a:latin typeface="+mn-lt"/>
              </a:rPr>
              <a:t>n</a:t>
            </a:r>
            <a:r>
              <a:rPr lang="it-IT" dirty="0"/>
              <a:t>   </a:t>
            </a:r>
            <a:r>
              <a:rPr lang="it-IT" dirty="0">
                <a:latin typeface="Symbol" panose="05050102010706020507" pitchFamily="18" charset="2"/>
              </a:rPr>
              <a:t>s</a:t>
            </a:r>
            <a:r>
              <a:rPr lang="it-IT" dirty="0"/>
              <a:t>*</a:t>
            </a:r>
          </a:p>
        </p:txBody>
      </p:sp>
      <p:cxnSp>
        <p:nvCxnSpPr>
          <p:cNvPr id="5" name="Connettore 2 4"/>
          <p:cNvCxnSpPr/>
          <p:nvPr/>
        </p:nvCxnSpPr>
        <p:spPr>
          <a:xfrm>
            <a:off x="5485596" y="427406"/>
            <a:ext cx="16981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Immagine 3"/>
          <p:cNvPicPr>
            <a:picLocks noChangeAspect="1"/>
          </p:cNvPicPr>
          <p:nvPr/>
        </p:nvPicPr>
        <p:blipFill>
          <a:blip r:embed="rId3"/>
          <a:stretch>
            <a:fillRect/>
          </a:stretch>
        </p:blipFill>
        <p:spPr>
          <a:xfrm>
            <a:off x="567281" y="3082747"/>
            <a:ext cx="8030703" cy="3794318"/>
          </a:xfrm>
          <a:prstGeom prst="rect">
            <a:avLst/>
          </a:prstGeom>
        </p:spPr>
      </p:pic>
      <p:sp>
        <p:nvSpPr>
          <p:cNvPr id="6" name="Rettangolo 5"/>
          <p:cNvSpPr/>
          <p:nvPr/>
        </p:nvSpPr>
        <p:spPr>
          <a:xfrm>
            <a:off x="141119" y="721258"/>
            <a:ext cx="8829676" cy="2677656"/>
          </a:xfrm>
          <a:prstGeom prst="rect">
            <a:avLst/>
          </a:prstGeom>
        </p:spPr>
        <p:txBody>
          <a:bodyPr wrap="square">
            <a:spAutoFit/>
          </a:bodyPr>
          <a:lstStyle/>
          <a:p>
            <a:pPr algn="just"/>
            <a:r>
              <a:rPr lang="it-IT" sz="2400" b="1" dirty="0"/>
              <a:t>Banda R</a:t>
            </a:r>
            <a:r>
              <a:rPr lang="it-IT" sz="2400" dirty="0"/>
              <a:t>: Transizione di un elettrone da un orbitale di non legame in un orbitale di </a:t>
            </a:r>
            <a:r>
              <a:rPr lang="it-IT" sz="2400" dirty="0" err="1"/>
              <a:t>antilegame</a:t>
            </a:r>
            <a:r>
              <a:rPr lang="it-IT" sz="2400" dirty="0"/>
              <a:t>, tra di loro perpendicolari, quindi di natura proibita (</a:t>
            </a:r>
            <a:r>
              <a:rPr lang="it-IT" sz="2400" b="1" dirty="0"/>
              <a:t>quarta regola</a:t>
            </a:r>
            <a:r>
              <a:rPr lang="it-IT" sz="2400" dirty="0"/>
              <a:t>) che originano bande molto deboli (</a:t>
            </a:r>
            <a:r>
              <a:rPr lang="it-IT" sz="2400" dirty="0">
                <a:latin typeface="Symbol" panose="05050102010706020507" pitchFamily="18" charset="2"/>
              </a:rPr>
              <a:t>e </a:t>
            </a:r>
            <a:r>
              <a:rPr lang="it-IT" sz="2400" dirty="0"/>
              <a:t>&lt; 100). Può raramente avvenire in quanto i moti vibrazionali deformano la molecola rendendo possibile sovrapposizione tra orbitali. Questo tipo di transizione interessa </a:t>
            </a:r>
            <a:r>
              <a:rPr lang="it-IT" sz="2400" b="1" dirty="0">
                <a:solidFill>
                  <a:srgbClr val="C00000"/>
                </a:solidFill>
              </a:rPr>
              <a:t>eteroatomi</a:t>
            </a:r>
            <a:r>
              <a:rPr lang="it-IT" sz="2400" dirty="0"/>
              <a:t> che dispongono di doppietti di non legame e </a:t>
            </a:r>
            <a:r>
              <a:rPr lang="it-IT" sz="2400" b="1" dirty="0"/>
              <a:t>si trovano inseriti in un sistema </a:t>
            </a:r>
            <a:r>
              <a:rPr lang="el-GR" sz="2400" b="1" dirty="0"/>
              <a:t>σ.</a:t>
            </a:r>
            <a:endParaRPr lang="it-IT" sz="2400" b="1" dirty="0"/>
          </a:p>
        </p:txBody>
      </p:sp>
      <p:sp>
        <p:nvSpPr>
          <p:cNvPr id="3" name="Segnaposto numero diapositiva 2"/>
          <p:cNvSpPr>
            <a:spLocks noGrp="1"/>
          </p:cNvSpPr>
          <p:nvPr>
            <p:ph type="sldNum" sz="quarter" idx="12"/>
          </p:nvPr>
        </p:nvSpPr>
        <p:spPr/>
        <p:txBody>
          <a:bodyPr/>
          <a:lstStyle/>
          <a:p>
            <a:fld id="{84EDA04A-DD5B-4E01-892D-17038E27ABE5}" type="slidenum">
              <a:rPr lang="it-IT" smtClean="0"/>
              <a:t>39</a:t>
            </a:fld>
            <a:endParaRPr lang="it-IT"/>
          </a:p>
        </p:txBody>
      </p:sp>
    </p:spTree>
    <p:extLst>
      <p:ext uri="{BB962C8B-B14F-4D97-AF65-F5344CB8AC3E}">
        <p14:creationId xmlns:p14="http://schemas.microsoft.com/office/powerpoint/2010/main" val="1010238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84EDA04A-DD5B-4E01-892D-17038E27ABE5}" type="slidenum">
              <a:rPr lang="it-IT" smtClean="0"/>
              <a:t>4</a:t>
            </a:fld>
            <a:endParaRPr lang="it-IT"/>
          </a:p>
        </p:txBody>
      </p:sp>
      <p:pic>
        <p:nvPicPr>
          <p:cNvPr id="5" name="Picture 4">
            <a:extLst>
              <a:ext uri="{FF2B5EF4-FFF2-40B4-BE49-F238E27FC236}">
                <a16:creationId xmlns:a16="http://schemas.microsoft.com/office/drawing/2014/main" id="{5654D14C-39CF-6A9D-8412-BCA6BEC53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429" y="1402588"/>
            <a:ext cx="6588882" cy="5318888"/>
          </a:xfrm>
          <a:prstGeom prst="rect">
            <a:avLst/>
          </a:prstGeom>
        </p:spPr>
      </p:pic>
      <p:sp>
        <p:nvSpPr>
          <p:cNvPr id="7" name="Titolo 1">
            <a:extLst>
              <a:ext uri="{FF2B5EF4-FFF2-40B4-BE49-F238E27FC236}">
                <a16:creationId xmlns:a16="http://schemas.microsoft.com/office/drawing/2014/main" id="{D3607C9F-4E9D-1562-5480-9C8A8A5F3EBC}"/>
              </a:ext>
            </a:extLst>
          </p:cNvPr>
          <p:cNvSpPr>
            <a:spLocks noGrp="1"/>
          </p:cNvSpPr>
          <p:nvPr>
            <p:ph type="title"/>
          </p:nvPr>
        </p:nvSpPr>
        <p:spPr>
          <a:xfrm>
            <a:off x="1376484" y="136524"/>
            <a:ext cx="6733847" cy="1052184"/>
          </a:xfrm>
        </p:spPr>
        <p:txBody>
          <a:bodyPr>
            <a:normAutofit/>
          </a:bodyPr>
          <a:lstStyle/>
          <a:p>
            <a:pPr algn="ctr"/>
            <a:r>
              <a:rPr lang="it-IT" dirty="0"/>
              <a:t>Spettroscopia UV e Visibile</a:t>
            </a:r>
          </a:p>
        </p:txBody>
      </p:sp>
    </p:spTree>
    <p:extLst>
      <p:ext uri="{BB962C8B-B14F-4D97-AF65-F5344CB8AC3E}">
        <p14:creationId xmlns:p14="http://schemas.microsoft.com/office/powerpoint/2010/main" val="10260529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0"/>
            <a:ext cx="7886700" cy="645660"/>
          </a:xfrm>
        </p:spPr>
        <p:txBody>
          <a:bodyPr>
            <a:normAutofit fontScale="90000"/>
          </a:bodyPr>
          <a:lstStyle/>
          <a:p>
            <a:pPr algn="ctr"/>
            <a:r>
              <a:rPr lang="it-IT" dirty="0"/>
              <a:t>Transizioni </a:t>
            </a:r>
            <a:r>
              <a:rPr lang="it-IT" dirty="0">
                <a:latin typeface="Symbol" panose="05050102010706020507" pitchFamily="18" charset="2"/>
              </a:rPr>
              <a:t>p</a:t>
            </a:r>
            <a:r>
              <a:rPr lang="it-IT" dirty="0"/>
              <a:t>   </a:t>
            </a:r>
            <a:r>
              <a:rPr lang="it-IT" dirty="0">
                <a:latin typeface="Symbol" panose="05050102010706020507" pitchFamily="18" charset="2"/>
              </a:rPr>
              <a:t>p</a:t>
            </a:r>
            <a:r>
              <a:rPr lang="it-IT" dirty="0"/>
              <a:t>*</a:t>
            </a:r>
          </a:p>
        </p:txBody>
      </p:sp>
      <p:cxnSp>
        <p:nvCxnSpPr>
          <p:cNvPr id="5" name="Connettore 2 4"/>
          <p:cNvCxnSpPr/>
          <p:nvPr/>
        </p:nvCxnSpPr>
        <p:spPr>
          <a:xfrm>
            <a:off x="5556785" y="322830"/>
            <a:ext cx="16981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Segnaposto contenuto 5"/>
          <p:cNvPicPr>
            <a:picLocks noGrp="1" noChangeAspect="1"/>
          </p:cNvPicPr>
          <p:nvPr>
            <p:ph idx="1"/>
          </p:nvPr>
        </p:nvPicPr>
        <p:blipFill>
          <a:blip r:embed="rId2"/>
          <a:stretch>
            <a:fillRect/>
          </a:stretch>
        </p:blipFill>
        <p:spPr>
          <a:xfrm>
            <a:off x="322689" y="1395818"/>
            <a:ext cx="8498621" cy="4637704"/>
          </a:xfrm>
          <a:prstGeom prst="rect">
            <a:avLst/>
          </a:prstGeom>
        </p:spPr>
      </p:pic>
      <p:sp>
        <p:nvSpPr>
          <p:cNvPr id="3" name="Segnaposto numero diapositiva 2"/>
          <p:cNvSpPr>
            <a:spLocks noGrp="1"/>
          </p:cNvSpPr>
          <p:nvPr>
            <p:ph type="sldNum" sz="quarter" idx="12"/>
          </p:nvPr>
        </p:nvSpPr>
        <p:spPr/>
        <p:txBody>
          <a:bodyPr/>
          <a:lstStyle/>
          <a:p>
            <a:fld id="{84EDA04A-DD5B-4E01-892D-17038E27ABE5}" type="slidenum">
              <a:rPr lang="it-IT" smtClean="0"/>
              <a:t>40</a:t>
            </a:fld>
            <a:endParaRPr lang="it-IT"/>
          </a:p>
        </p:txBody>
      </p:sp>
    </p:spTree>
    <p:extLst>
      <p:ext uri="{BB962C8B-B14F-4D97-AF65-F5344CB8AC3E}">
        <p14:creationId xmlns:p14="http://schemas.microsoft.com/office/powerpoint/2010/main" val="587810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0103" y="136524"/>
            <a:ext cx="7886700" cy="840457"/>
          </a:xfrm>
        </p:spPr>
        <p:txBody>
          <a:bodyPr/>
          <a:lstStyle/>
          <a:p>
            <a:pPr algn="ctr"/>
            <a:r>
              <a:rPr lang="it-IT" dirty="0"/>
              <a:t>Transizioni </a:t>
            </a:r>
            <a:r>
              <a:rPr lang="it-IT" dirty="0">
                <a:latin typeface="Symbol" panose="05050102010706020507" pitchFamily="18" charset="2"/>
              </a:rPr>
              <a:t>p</a:t>
            </a:r>
            <a:r>
              <a:rPr lang="it-IT" dirty="0"/>
              <a:t>   </a:t>
            </a:r>
            <a:r>
              <a:rPr lang="it-IT" dirty="0">
                <a:latin typeface="Symbol" panose="05050102010706020507" pitchFamily="18" charset="2"/>
              </a:rPr>
              <a:t>p</a:t>
            </a:r>
            <a:r>
              <a:rPr lang="it-IT" dirty="0"/>
              <a:t>* </a:t>
            </a:r>
          </a:p>
        </p:txBody>
      </p:sp>
      <p:sp>
        <p:nvSpPr>
          <p:cNvPr id="3" name="Segnaposto contenuto 2"/>
          <p:cNvSpPr>
            <a:spLocks noGrp="1"/>
          </p:cNvSpPr>
          <p:nvPr>
            <p:ph idx="1"/>
          </p:nvPr>
        </p:nvSpPr>
        <p:spPr>
          <a:xfrm>
            <a:off x="628650" y="1150144"/>
            <a:ext cx="7886700" cy="5151103"/>
          </a:xfrm>
        </p:spPr>
        <p:txBody>
          <a:bodyPr>
            <a:noAutofit/>
          </a:bodyPr>
          <a:lstStyle/>
          <a:p>
            <a:pPr algn="just"/>
            <a:r>
              <a:rPr lang="it-IT" dirty="0"/>
              <a:t>Transizione </a:t>
            </a:r>
            <a:r>
              <a:rPr lang="it-IT" b="1" dirty="0"/>
              <a:t>E</a:t>
            </a:r>
            <a:r>
              <a:rPr lang="it-IT" dirty="0"/>
              <a:t> (</a:t>
            </a:r>
            <a:r>
              <a:rPr lang="it-IT" b="1" dirty="0"/>
              <a:t>etilenica</a:t>
            </a:r>
            <a:r>
              <a:rPr lang="it-IT" dirty="0"/>
              <a:t>) → banda tipica di sistemi </a:t>
            </a:r>
            <a:r>
              <a:rPr lang="el-GR" dirty="0"/>
              <a:t>π </a:t>
            </a:r>
            <a:r>
              <a:rPr lang="it-IT" dirty="0"/>
              <a:t>isolati.</a:t>
            </a:r>
          </a:p>
          <a:p>
            <a:pPr algn="just"/>
            <a:r>
              <a:rPr lang="it-IT" dirty="0"/>
              <a:t>Transizione </a:t>
            </a:r>
            <a:r>
              <a:rPr lang="it-IT" b="1" dirty="0"/>
              <a:t>K</a:t>
            </a:r>
            <a:r>
              <a:rPr lang="it-IT" dirty="0"/>
              <a:t> (</a:t>
            </a:r>
            <a:r>
              <a:rPr lang="it-IT" b="1" dirty="0"/>
              <a:t>di coniugazione</a:t>
            </a:r>
            <a:r>
              <a:rPr lang="it-IT" dirty="0"/>
              <a:t>) → è caratteristica di sistemi aromatici o comunque di doppi o tripli legami coniugati. Maggiore è la delocalizzazione, più alta è la lunghezza d’onda di assorbimento, ed aumenta anche la relativa intensità. </a:t>
            </a:r>
          </a:p>
          <a:p>
            <a:pPr algn="just"/>
            <a:r>
              <a:rPr lang="it-IT" dirty="0"/>
              <a:t>Transizione </a:t>
            </a:r>
            <a:r>
              <a:rPr lang="it-IT" b="1" dirty="0"/>
              <a:t>B </a:t>
            </a:r>
            <a:r>
              <a:rPr lang="it-IT" dirty="0"/>
              <a:t>(</a:t>
            </a:r>
            <a:r>
              <a:rPr lang="it-IT" b="1" dirty="0"/>
              <a:t>benzenoide</a:t>
            </a:r>
            <a:r>
              <a:rPr lang="it-IT" dirty="0"/>
              <a:t>) → banda tipica del sistema benzenico; può essere anche particolarmente complessa, sebbene non molto intensa, dato che non sarebbe permessa dalle regole di selezione.</a:t>
            </a:r>
          </a:p>
          <a:p>
            <a:pPr algn="just"/>
            <a:endParaRPr lang="it-IT" dirty="0"/>
          </a:p>
        </p:txBody>
      </p:sp>
      <p:cxnSp>
        <p:nvCxnSpPr>
          <p:cNvPr id="4" name="Connettore 2 3"/>
          <p:cNvCxnSpPr/>
          <p:nvPr/>
        </p:nvCxnSpPr>
        <p:spPr>
          <a:xfrm>
            <a:off x="5369293" y="556753"/>
            <a:ext cx="16981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Segnaposto numero diapositiva 4"/>
          <p:cNvSpPr>
            <a:spLocks noGrp="1"/>
          </p:cNvSpPr>
          <p:nvPr>
            <p:ph type="sldNum" sz="quarter" idx="12"/>
          </p:nvPr>
        </p:nvSpPr>
        <p:spPr/>
        <p:txBody>
          <a:bodyPr/>
          <a:lstStyle/>
          <a:p>
            <a:fld id="{84EDA04A-DD5B-4E01-892D-17038E27ABE5}" type="slidenum">
              <a:rPr lang="it-IT" smtClean="0"/>
              <a:t>41</a:t>
            </a:fld>
            <a:endParaRPr lang="it-IT"/>
          </a:p>
        </p:txBody>
      </p:sp>
    </p:spTree>
    <p:extLst>
      <p:ext uri="{BB962C8B-B14F-4D97-AF65-F5344CB8AC3E}">
        <p14:creationId xmlns:p14="http://schemas.microsoft.com/office/powerpoint/2010/main" val="2357977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0904" y="117311"/>
            <a:ext cx="8862191" cy="641005"/>
          </a:xfrm>
        </p:spPr>
        <p:txBody>
          <a:bodyPr>
            <a:normAutofit fontScale="90000"/>
          </a:bodyPr>
          <a:lstStyle/>
          <a:p>
            <a:pPr algn="ctr"/>
            <a:r>
              <a:rPr lang="it-IT" dirty="0"/>
              <a:t>Transizioni </a:t>
            </a:r>
            <a:r>
              <a:rPr lang="it-IT" dirty="0">
                <a:latin typeface="+mn-lt"/>
              </a:rPr>
              <a:t>n</a:t>
            </a:r>
            <a:r>
              <a:rPr lang="it-IT" dirty="0"/>
              <a:t>   </a:t>
            </a:r>
            <a:r>
              <a:rPr lang="it-IT" dirty="0">
                <a:latin typeface="Symbol" panose="05050102010706020507" pitchFamily="18" charset="2"/>
              </a:rPr>
              <a:t>p</a:t>
            </a:r>
            <a:r>
              <a:rPr lang="it-IT" dirty="0"/>
              <a:t>*</a:t>
            </a:r>
          </a:p>
        </p:txBody>
      </p:sp>
      <p:cxnSp>
        <p:nvCxnSpPr>
          <p:cNvPr id="5" name="Connettore 2 4"/>
          <p:cNvCxnSpPr>
            <a:cxnSpLocks/>
          </p:cNvCxnSpPr>
          <p:nvPr/>
        </p:nvCxnSpPr>
        <p:spPr>
          <a:xfrm>
            <a:off x="5491662" y="472767"/>
            <a:ext cx="16981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Segnaposto contenuto 3"/>
          <p:cNvPicPr>
            <a:picLocks noGrp="1" noChangeAspect="1"/>
          </p:cNvPicPr>
          <p:nvPr>
            <p:ph idx="1"/>
          </p:nvPr>
        </p:nvPicPr>
        <p:blipFill>
          <a:blip r:embed="rId2"/>
          <a:stretch>
            <a:fillRect/>
          </a:stretch>
        </p:blipFill>
        <p:spPr>
          <a:xfrm>
            <a:off x="1034299" y="2990743"/>
            <a:ext cx="7075399" cy="3851215"/>
          </a:xfrm>
          <a:prstGeom prst="rect">
            <a:avLst/>
          </a:prstGeom>
        </p:spPr>
      </p:pic>
      <p:sp>
        <p:nvSpPr>
          <p:cNvPr id="7" name="CasellaDiTesto 6"/>
          <p:cNvSpPr txBox="1"/>
          <p:nvPr/>
        </p:nvSpPr>
        <p:spPr>
          <a:xfrm>
            <a:off x="140905" y="692496"/>
            <a:ext cx="8862190" cy="2308324"/>
          </a:xfrm>
          <a:prstGeom prst="rect">
            <a:avLst/>
          </a:prstGeom>
          <a:noFill/>
        </p:spPr>
        <p:txBody>
          <a:bodyPr wrap="square" rtlCol="0">
            <a:spAutoFit/>
          </a:bodyPr>
          <a:lstStyle/>
          <a:p>
            <a:pPr algn="just"/>
            <a:r>
              <a:rPr lang="it-IT" sz="2400" b="1" dirty="0"/>
              <a:t>Banda R</a:t>
            </a:r>
            <a:r>
              <a:rPr lang="it-IT" sz="2400" dirty="0"/>
              <a:t>: Transizione di un elettrone da un orbitale di non legame in un orbitale di </a:t>
            </a:r>
            <a:r>
              <a:rPr lang="it-IT" sz="2400" dirty="0" err="1"/>
              <a:t>antilegame</a:t>
            </a:r>
            <a:r>
              <a:rPr lang="it-IT" sz="2400" dirty="0"/>
              <a:t>, che tra di loro sono perpendicolari, quindi di natura proibita </a:t>
            </a:r>
            <a:r>
              <a:rPr lang="it-IT" sz="2400" dirty="0">
                <a:latin typeface="Symbol" panose="05050102010706020507" pitchFamily="18" charset="2"/>
              </a:rPr>
              <a:t>e </a:t>
            </a:r>
            <a:r>
              <a:rPr lang="it-IT" sz="2400" dirty="0"/>
              <a:t>&lt; 100 (</a:t>
            </a:r>
            <a:r>
              <a:rPr lang="it-IT" sz="2400" b="1" dirty="0"/>
              <a:t>quarta regola</a:t>
            </a:r>
            <a:r>
              <a:rPr lang="it-IT" sz="2400" dirty="0"/>
              <a:t>). Può avvenire in quanto moti vibrazionali deformano la molecola rendendo possibile sovrapposizione tra orbitali. Interessa eteroatomi che dispongono di doppietti di non legame e </a:t>
            </a:r>
            <a:r>
              <a:rPr lang="it-IT" sz="2400" b="1" dirty="0"/>
              <a:t>si trovano inseriti in un sistema </a:t>
            </a:r>
            <a:r>
              <a:rPr lang="el-GR" sz="2400" b="1" dirty="0"/>
              <a:t>π.</a:t>
            </a:r>
            <a:r>
              <a:rPr lang="it-IT" sz="2400" b="1" dirty="0"/>
              <a:t> </a:t>
            </a:r>
          </a:p>
        </p:txBody>
      </p:sp>
      <p:sp>
        <p:nvSpPr>
          <p:cNvPr id="3" name="Segnaposto numero diapositiva 2"/>
          <p:cNvSpPr>
            <a:spLocks noGrp="1"/>
          </p:cNvSpPr>
          <p:nvPr>
            <p:ph type="sldNum" sz="quarter" idx="12"/>
          </p:nvPr>
        </p:nvSpPr>
        <p:spPr/>
        <p:txBody>
          <a:bodyPr/>
          <a:lstStyle/>
          <a:p>
            <a:fld id="{84EDA04A-DD5B-4E01-892D-17038E27ABE5}" type="slidenum">
              <a:rPr lang="it-IT" smtClean="0"/>
              <a:t>42</a:t>
            </a:fld>
            <a:endParaRPr lang="it-IT"/>
          </a:p>
        </p:txBody>
      </p:sp>
    </p:spTree>
    <p:extLst>
      <p:ext uri="{BB962C8B-B14F-4D97-AF65-F5344CB8AC3E}">
        <p14:creationId xmlns:p14="http://schemas.microsoft.com/office/powerpoint/2010/main" val="22884260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34812"/>
            <a:ext cx="9076824" cy="942765"/>
          </a:xfrm>
        </p:spPr>
        <p:txBody>
          <a:bodyPr/>
          <a:lstStyle/>
          <a:p>
            <a:r>
              <a:rPr lang="it-IT" dirty="0"/>
              <a:t>Transizioni Proibite per Sovrapposizione</a:t>
            </a:r>
          </a:p>
        </p:txBody>
      </p:sp>
      <p:sp>
        <p:nvSpPr>
          <p:cNvPr id="3" name="Segnaposto contenuto 2"/>
          <p:cNvSpPr>
            <a:spLocks noGrp="1"/>
          </p:cNvSpPr>
          <p:nvPr>
            <p:ph idx="1"/>
          </p:nvPr>
        </p:nvSpPr>
        <p:spPr>
          <a:xfrm>
            <a:off x="628650" y="1448363"/>
            <a:ext cx="7886700" cy="4803442"/>
          </a:xfrm>
        </p:spPr>
        <p:txBody>
          <a:bodyPr>
            <a:noAutofit/>
          </a:bodyPr>
          <a:lstStyle/>
          <a:p>
            <a:pPr algn="just"/>
            <a:r>
              <a:rPr lang="it-IT" sz="3200" b="1" dirty="0">
                <a:solidFill>
                  <a:srgbClr val="C00000"/>
                </a:solidFill>
              </a:rPr>
              <a:t>Si possono osservare, ma hanno bassa intensità</a:t>
            </a:r>
            <a:r>
              <a:rPr lang="it-IT" sz="3200" dirty="0"/>
              <a:t>. </a:t>
            </a:r>
            <a:endParaRPr lang="it-IT" sz="3200" b="1" dirty="0"/>
          </a:p>
          <a:p>
            <a:pPr algn="just"/>
            <a:r>
              <a:rPr lang="it-IT" sz="3200" dirty="0"/>
              <a:t>Si osservano perché le transizioni UV-vis comportano una variazione non solo del numero quantico elettronico, ma anche del vibrazionale (e rotazionale).</a:t>
            </a:r>
          </a:p>
          <a:p>
            <a:pPr algn="just"/>
            <a:r>
              <a:rPr lang="it-IT" sz="3200" dirty="0"/>
              <a:t>La componente vibrazionale influenza la simmetria della funzione d’onda e rende possibili transizioni proibite dalla prima regola. </a:t>
            </a:r>
          </a:p>
        </p:txBody>
      </p:sp>
      <p:sp>
        <p:nvSpPr>
          <p:cNvPr id="4" name="Segnaposto numero diapositiva 3"/>
          <p:cNvSpPr>
            <a:spLocks noGrp="1"/>
          </p:cNvSpPr>
          <p:nvPr>
            <p:ph type="sldNum" sz="quarter" idx="12"/>
          </p:nvPr>
        </p:nvSpPr>
        <p:spPr/>
        <p:txBody>
          <a:bodyPr/>
          <a:lstStyle/>
          <a:p>
            <a:fld id="{84EDA04A-DD5B-4E01-892D-17038E27ABE5}" type="slidenum">
              <a:rPr lang="it-IT" smtClean="0"/>
              <a:t>43</a:t>
            </a:fld>
            <a:endParaRPr lang="it-IT"/>
          </a:p>
        </p:txBody>
      </p:sp>
    </p:spTree>
    <p:extLst>
      <p:ext uri="{BB962C8B-B14F-4D97-AF65-F5344CB8AC3E}">
        <p14:creationId xmlns:p14="http://schemas.microsoft.com/office/powerpoint/2010/main" val="2048609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8229" y="205815"/>
            <a:ext cx="7886700" cy="631910"/>
          </a:xfrm>
        </p:spPr>
        <p:txBody>
          <a:bodyPr>
            <a:normAutofit fontScale="90000"/>
          </a:bodyPr>
          <a:lstStyle/>
          <a:p>
            <a:pPr algn="ctr"/>
            <a:r>
              <a:rPr lang="it-IT" dirty="0"/>
              <a:t>Caratteristiche delle Bande</a:t>
            </a:r>
          </a:p>
        </p:txBody>
      </p:sp>
      <p:sp>
        <p:nvSpPr>
          <p:cNvPr id="3" name="Segnaposto contenuto 2"/>
          <p:cNvSpPr>
            <a:spLocks noGrp="1"/>
          </p:cNvSpPr>
          <p:nvPr>
            <p:ph idx="1"/>
          </p:nvPr>
        </p:nvSpPr>
        <p:spPr>
          <a:xfrm>
            <a:off x="628650" y="1045062"/>
            <a:ext cx="7886700" cy="4938643"/>
          </a:xfrm>
        </p:spPr>
        <p:txBody>
          <a:bodyPr>
            <a:noAutofit/>
          </a:bodyPr>
          <a:lstStyle/>
          <a:p>
            <a:pPr algn="just"/>
            <a:r>
              <a:rPr lang="it-IT" dirty="0"/>
              <a:t>La differenza di energia </a:t>
            </a:r>
            <a:r>
              <a:rPr lang="it-IT" dirty="0">
                <a:latin typeface="Symbol" panose="05050102010706020507" pitchFamily="18" charset="2"/>
              </a:rPr>
              <a:t>D</a:t>
            </a:r>
            <a:r>
              <a:rPr lang="it-IT" dirty="0"/>
              <a:t>E tra i livelli HOMO e LUMO interessati alla transizione elettronica corrisponde alla frequenza della radiazione secondo la relazione di Planck:</a:t>
            </a:r>
          </a:p>
          <a:p>
            <a:pPr marL="0" indent="0" algn="just">
              <a:buNone/>
            </a:pPr>
            <a:r>
              <a:rPr lang="it-IT" dirty="0">
                <a:latin typeface="Symbol" panose="05050102010706020507" pitchFamily="18" charset="2"/>
              </a:rPr>
              <a:t> </a:t>
            </a:r>
          </a:p>
          <a:p>
            <a:pPr marL="0" indent="0" algn="ctr">
              <a:buNone/>
            </a:pPr>
            <a:r>
              <a:rPr lang="it-IT" b="1" dirty="0">
                <a:latin typeface="Symbol" panose="05050102010706020507" pitchFamily="18" charset="2"/>
              </a:rPr>
              <a:t>D</a:t>
            </a:r>
            <a:r>
              <a:rPr lang="it-IT" b="1" dirty="0"/>
              <a:t>E = </a:t>
            </a:r>
            <a:r>
              <a:rPr lang="it-IT" b="1" dirty="0" err="1"/>
              <a:t>h</a:t>
            </a:r>
            <a:r>
              <a:rPr lang="it-IT" b="1" dirty="0" err="1">
                <a:latin typeface="Symbol" panose="05050102010706020507" pitchFamily="18" charset="2"/>
              </a:rPr>
              <a:t>n</a:t>
            </a:r>
            <a:endParaRPr lang="it-IT" b="1" dirty="0">
              <a:latin typeface="Symbol" panose="05050102010706020507" pitchFamily="18" charset="2"/>
            </a:endParaRPr>
          </a:p>
          <a:p>
            <a:pPr algn="just"/>
            <a:endParaRPr lang="it-IT" dirty="0"/>
          </a:p>
          <a:p>
            <a:pPr algn="just"/>
            <a:r>
              <a:rPr lang="it-IT" dirty="0"/>
              <a:t>Non tutte le transizioni possibili sono osservate</a:t>
            </a:r>
          </a:p>
          <a:p>
            <a:pPr algn="just"/>
            <a:r>
              <a:rPr lang="it-IT" dirty="0"/>
              <a:t>Alcune transizioni sono “proibite” dalle regole di selezione e se saranno osservate avranno </a:t>
            </a:r>
            <a:r>
              <a:rPr lang="it-IT" b="1" dirty="0"/>
              <a:t>bassa</a:t>
            </a:r>
            <a:r>
              <a:rPr lang="it-IT" dirty="0"/>
              <a:t> </a:t>
            </a:r>
            <a:r>
              <a:rPr lang="it-IT" b="1" dirty="0"/>
              <a:t>intensità</a:t>
            </a:r>
            <a:r>
              <a:rPr lang="it-IT" dirty="0"/>
              <a:t>.</a:t>
            </a:r>
          </a:p>
          <a:p>
            <a:pPr algn="just"/>
            <a:endParaRPr lang="it-IT" dirty="0"/>
          </a:p>
          <a:p>
            <a:pPr algn="just"/>
            <a:endParaRPr lang="it-IT"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44</a:t>
            </a:fld>
            <a:endParaRPr lang="it-IT"/>
          </a:p>
        </p:txBody>
      </p:sp>
      <p:sp>
        <p:nvSpPr>
          <p:cNvPr id="5" name="Rectangle 4">
            <a:extLst>
              <a:ext uri="{FF2B5EF4-FFF2-40B4-BE49-F238E27FC236}">
                <a16:creationId xmlns:a16="http://schemas.microsoft.com/office/drawing/2014/main" id="{D6A85F3B-AA7D-C19A-6CDD-E4545A77DA8D}"/>
              </a:ext>
            </a:extLst>
          </p:cNvPr>
          <p:cNvSpPr/>
          <p:nvPr/>
        </p:nvSpPr>
        <p:spPr>
          <a:xfrm>
            <a:off x="3930316" y="3144253"/>
            <a:ext cx="1379621" cy="609600"/>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31027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162424"/>
            <a:ext cx="7886700" cy="1325563"/>
          </a:xfrm>
        </p:spPr>
        <p:txBody>
          <a:bodyPr/>
          <a:lstStyle/>
          <a:p>
            <a:pPr algn="ctr"/>
            <a:r>
              <a:rPr lang="it-IT" dirty="0"/>
              <a:t>Quantificare l’Intensità dell’Assorbimento</a:t>
            </a:r>
          </a:p>
        </p:txBody>
      </p:sp>
      <p:sp>
        <p:nvSpPr>
          <p:cNvPr id="3" name="Segnaposto contenuto 2"/>
          <p:cNvSpPr>
            <a:spLocks noGrp="1"/>
          </p:cNvSpPr>
          <p:nvPr>
            <p:ph idx="1"/>
          </p:nvPr>
        </p:nvSpPr>
        <p:spPr>
          <a:xfrm>
            <a:off x="628650" y="1867395"/>
            <a:ext cx="7886700" cy="4351338"/>
          </a:xfrm>
        </p:spPr>
        <p:txBody>
          <a:bodyPr>
            <a:normAutofit fontScale="92500" lnSpcReduction="20000"/>
          </a:bodyPr>
          <a:lstStyle/>
          <a:p>
            <a:pPr algn="just"/>
            <a:r>
              <a:rPr lang="it-IT" b="1" dirty="0"/>
              <a:t>L'intensità luminosa </a:t>
            </a:r>
            <a:r>
              <a:rPr lang="it-IT" dirty="0"/>
              <a:t>(</a:t>
            </a:r>
            <a:r>
              <a:rPr lang="it-IT" b="1" dirty="0">
                <a:latin typeface="Times New Roman" panose="02020603050405020304" pitchFamily="18" charset="0"/>
                <a:cs typeface="Times New Roman" panose="02020603050405020304" pitchFamily="18" charset="0"/>
              </a:rPr>
              <a:t>I</a:t>
            </a:r>
            <a:r>
              <a:rPr lang="it-IT" dirty="0"/>
              <a:t>) può essere considerata come il numero di fotoni che attraversa una sezione unitaria di spazio nell'unità di tempo. </a:t>
            </a:r>
          </a:p>
          <a:p>
            <a:pPr marL="0" indent="0" algn="just">
              <a:buNone/>
            </a:pPr>
            <a:endParaRPr lang="it-IT" dirty="0"/>
          </a:p>
          <a:p>
            <a:pPr algn="just"/>
            <a:r>
              <a:rPr lang="it-IT" dirty="0"/>
              <a:t>Un raggio luminoso di intensità </a:t>
            </a:r>
            <a:r>
              <a:rPr lang="it-IT" b="1" dirty="0">
                <a:latin typeface="Times New Roman" panose="02020603050405020304" pitchFamily="18" charset="0"/>
                <a:cs typeface="Times New Roman" panose="02020603050405020304" pitchFamily="18" charset="0"/>
              </a:rPr>
              <a:t>I</a:t>
            </a:r>
            <a:r>
              <a:rPr lang="it-IT" b="1" baseline="-25000" dirty="0">
                <a:latin typeface="Times New Roman" panose="02020603050405020304" pitchFamily="18" charset="0"/>
                <a:cs typeface="Times New Roman" panose="02020603050405020304" pitchFamily="18" charset="0"/>
              </a:rPr>
              <a:t>0</a:t>
            </a:r>
            <a:r>
              <a:rPr lang="it-IT" baseline="-25000" dirty="0"/>
              <a:t> </a:t>
            </a:r>
            <a:r>
              <a:rPr lang="it-IT" dirty="0"/>
              <a:t>che incide su uno strato di materiale omogeneo di spessore </a:t>
            </a:r>
            <a:r>
              <a:rPr lang="it-IT" i="1" dirty="0">
                <a:latin typeface="Times New Roman" panose="02020603050405020304" pitchFamily="18" charset="0"/>
                <a:cs typeface="Times New Roman" panose="02020603050405020304" pitchFamily="18" charset="0"/>
              </a:rPr>
              <a:t>l</a:t>
            </a:r>
            <a:r>
              <a:rPr lang="it-IT" i="1" dirty="0"/>
              <a:t> </a:t>
            </a:r>
            <a:r>
              <a:rPr lang="it-IT" dirty="0"/>
              <a:t>sarà indebolito per assorbimento.</a:t>
            </a:r>
          </a:p>
          <a:p>
            <a:pPr marL="0" indent="0" algn="just">
              <a:buNone/>
            </a:pPr>
            <a:endParaRPr lang="it-IT" dirty="0"/>
          </a:p>
          <a:p>
            <a:pPr algn="just"/>
            <a:r>
              <a:rPr lang="it-IT" dirty="0"/>
              <a:t>L’intensità </a:t>
            </a:r>
            <a:r>
              <a:rPr lang="it-IT" b="1" dirty="0">
                <a:latin typeface="Times New Roman" panose="02020603050405020304" pitchFamily="18" charset="0"/>
                <a:cs typeface="Times New Roman" panose="02020603050405020304" pitchFamily="18" charset="0"/>
              </a:rPr>
              <a:t>I</a:t>
            </a:r>
            <a:r>
              <a:rPr lang="it-IT" dirty="0"/>
              <a:t> del raggio emergente (trasmesso) sarà:</a:t>
            </a:r>
          </a:p>
          <a:p>
            <a:pPr marL="0" indent="0" algn="just">
              <a:buNone/>
            </a:pPr>
            <a:endParaRPr lang="it-IT" b="1" dirty="0">
              <a:latin typeface="Times New Roman" panose="02020603050405020304" pitchFamily="18" charset="0"/>
              <a:cs typeface="Times New Roman" panose="02020603050405020304" pitchFamily="18" charset="0"/>
            </a:endParaRPr>
          </a:p>
          <a:p>
            <a:pPr marL="0" indent="0" algn="ctr">
              <a:buNone/>
            </a:pPr>
            <a:r>
              <a:rPr lang="it-IT" sz="3200" b="1" dirty="0">
                <a:latin typeface="Times New Roman" panose="02020603050405020304" pitchFamily="18" charset="0"/>
                <a:cs typeface="Times New Roman" panose="02020603050405020304" pitchFamily="18" charset="0"/>
              </a:rPr>
              <a:t>I = I</a:t>
            </a:r>
            <a:r>
              <a:rPr lang="it-IT" sz="3200" b="1" baseline="-25000" dirty="0">
                <a:latin typeface="Times New Roman" panose="02020603050405020304" pitchFamily="18" charset="0"/>
                <a:cs typeface="Times New Roman" panose="02020603050405020304" pitchFamily="18" charset="0"/>
              </a:rPr>
              <a:t>o</a:t>
            </a:r>
            <a:r>
              <a:rPr lang="it-IT" sz="3200" b="1" dirty="0">
                <a:latin typeface="Times New Roman" panose="02020603050405020304" pitchFamily="18" charset="0"/>
                <a:cs typeface="Times New Roman" panose="02020603050405020304" pitchFamily="18" charset="0"/>
              </a:rPr>
              <a:t> – </a:t>
            </a:r>
            <a:r>
              <a:rPr lang="it-IT" sz="3200" b="1" dirty="0" err="1">
                <a:latin typeface="Times New Roman" panose="02020603050405020304" pitchFamily="18" charset="0"/>
                <a:cs typeface="Times New Roman" panose="02020603050405020304" pitchFamily="18" charset="0"/>
              </a:rPr>
              <a:t>I</a:t>
            </a:r>
            <a:r>
              <a:rPr lang="it-IT" sz="3200" b="1" baseline="-25000" dirty="0" err="1">
                <a:latin typeface="Times New Roman" panose="02020603050405020304" pitchFamily="18" charset="0"/>
                <a:cs typeface="Times New Roman" panose="02020603050405020304" pitchFamily="18" charset="0"/>
              </a:rPr>
              <a:t>ass</a:t>
            </a:r>
            <a:endParaRPr lang="it-IT" sz="3200" b="1" baseline="-25000" dirty="0">
              <a:latin typeface="Times New Roman" panose="02020603050405020304" pitchFamily="18" charset="0"/>
              <a:cs typeface="Times New Roman" panose="02020603050405020304" pitchFamily="18" charset="0"/>
            </a:endParaRPr>
          </a:p>
          <a:p>
            <a:pPr marL="0" indent="0" algn="just">
              <a:buNone/>
            </a:pPr>
            <a:endParaRPr lang="it-IT" b="1" baseline="-25000"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45</a:t>
            </a:fld>
            <a:endParaRPr lang="it-IT"/>
          </a:p>
        </p:txBody>
      </p:sp>
      <p:sp>
        <p:nvSpPr>
          <p:cNvPr id="5" name="Rectangle 4">
            <a:extLst>
              <a:ext uri="{FF2B5EF4-FFF2-40B4-BE49-F238E27FC236}">
                <a16:creationId xmlns:a16="http://schemas.microsoft.com/office/drawing/2014/main" id="{AFA45036-4A30-1EB8-30FA-FA995E9A8022}"/>
              </a:ext>
            </a:extLst>
          </p:cNvPr>
          <p:cNvSpPr/>
          <p:nvPr/>
        </p:nvSpPr>
        <p:spPr>
          <a:xfrm>
            <a:off x="3593432" y="5197642"/>
            <a:ext cx="1892968" cy="641683"/>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344716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2585545" y="1746281"/>
            <a:ext cx="4242835" cy="1682719"/>
          </a:xfrm>
          <a:prstGeom prst="rect">
            <a:avLst/>
          </a:prstGeom>
        </p:spPr>
      </p:pic>
      <p:sp>
        <p:nvSpPr>
          <p:cNvPr id="4" name="Rettangolo 3"/>
          <p:cNvSpPr/>
          <p:nvPr/>
        </p:nvSpPr>
        <p:spPr>
          <a:xfrm>
            <a:off x="1125677" y="3983556"/>
            <a:ext cx="6529158" cy="2246769"/>
          </a:xfrm>
          <a:prstGeom prst="rect">
            <a:avLst/>
          </a:prstGeom>
        </p:spPr>
        <p:txBody>
          <a:bodyPr wrap="square">
            <a:spAutoFit/>
          </a:bodyPr>
          <a:lstStyle/>
          <a:p>
            <a:r>
              <a:rPr lang="it-IT" sz="2800" b="1" dirty="0">
                <a:latin typeface="Times New Roman" panose="02020603050405020304" pitchFamily="18" charset="0"/>
                <a:cs typeface="Times New Roman" panose="02020603050405020304" pitchFamily="18" charset="0"/>
              </a:rPr>
              <a:t>I</a:t>
            </a:r>
            <a:r>
              <a:rPr lang="it-IT" sz="2800" b="1" baseline="-25000" dirty="0">
                <a:latin typeface="Times New Roman" panose="02020603050405020304" pitchFamily="18" charset="0"/>
                <a:cs typeface="Times New Roman" panose="02020603050405020304" pitchFamily="18" charset="0"/>
              </a:rPr>
              <a:t>0</a:t>
            </a:r>
            <a:r>
              <a:rPr lang="it-IT" sz="2800" baseline="-25000" dirty="0"/>
              <a:t> </a:t>
            </a:r>
            <a:r>
              <a:rPr lang="it-IT" sz="2800" dirty="0"/>
              <a:t>= intensità della radiazione incidente</a:t>
            </a:r>
          </a:p>
          <a:p>
            <a:r>
              <a:rPr lang="it-IT" sz="2800" b="1" dirty="0">
                <a:latin typeface="Times New Roman" panose="02020603050405020304" pitchFamily="18" charset="0"/>
                <a:cs typeface="Times New Roman" panose="02020603050405020304" pitchFamily="18" charset="0"/>
              </a:rPr>
              <a:t>I</a:t>
            </a:r>
            <a:r>
              <a:rPr lang="it-IT" sz="2800" dirty="0"/>
              <a:t> = intensità della radiazione trasmessa</a:t>
            </a:r>
          </a:p>
          <a:p>
            <a:r>
              <a:rPr lang="it-IT" sz="2800" b="1" dirty="0">
                <a:latin typeface="Times New Roman" panose="02020603050405020304" pitchFamily="18" charset="0"/>
                <a:cs typeface="Times New Roman" panose="02020603050405020304" pitchFamily="18" charset="0"/>
              </a:rPr>
              <a:t>c</a:t>
            </a:r>
            <a:r>
              <a:rPr lang="it-IT" sz="2800" dirty="0"/>
              <a:t> = concentrazione della specie che assorbe in </a:t>
            </a:r>
            <a:r>
              <a:rPr lang="it-IT" sz="2800" dirty="0" err="1"/>
              <a:t>mol</a:t>
            </a:r>
            <a:r>
              <a:rPr lang="it-IT" sz="2800" dirty="0"/>
              <a:t> L</a:t>
            </a:r>
            <a:r>
              <a:rPr lang="it-IT" sz="2800" baseline="30000" dirty="0"/>
              <a:t>-1 </a:t>
            </a:r>
            <a:r>
              <a:rPr lang="it-IT" sz="2800" dirty="0"/>
              <a:t>(M)</a:t>
            </a:r>
            <a:endParaRPr lang="it-IT" sz="2800" baseline="30000" dirty="0"/>
          </a:p>
          <a:p>
            <a:r>
              <a:rPr lang="it-IT" sz="2800" b="1" i="1" dirty="0">
                <a:latin typeface="Times New Roman" panose="02020603050405020304" pitchFamily="18" charset="0"/>
                <a:cs typeface="Times New Roman" panose="02020603050405020304" pitchFamily="18" charset="0"/>
              </a:rPr>
              <a:t>l</a:t>
            </a:r>
            <a:r>
              <a:rPr lang="it-IT" sz="2800" i="1" dirty="0"/>
              <a:t> </a:t>
            </a:r>
            <a:r>
              <a:rPr lang="it-IT" sz="2800" dirty="0"/>
              <a:t>= lunghezza del cammino ottico in cm</a:t>
            </a:r>
          </a:p>
        </p:txBody>
      </p:sp>
      <p:sp>
        <p:nvSpPr>
          <p:cNvPr id="3" name="Segnaposto numero diapositiva 2"/>
          <p:cNvSpPr>
            <a:spLocks noGrp="1"/>
          </p:cNvSpPr>
          <p:nvPr>
            <p:ph type="sldNum" sz="quarter" idx="12"/>
          </p:nvPr>
        </p:nvSpPr>
        <p:spPr/>
        <p:txBody>
          <a:bodyPr/>
          <a:lstStyle/>
          <a:p>
            <a:fld id="{84EDA04A-DD5B-4E01-892D-17038E27ABE5}" type="slidenum">
              <a:rPr lang="it-IT" smtClean="0"/>
              <a:t>46</a:t>
            </a:fld>
            <a:endParaRPr lang="it-IT"/>
          </a:p>
        </p:txBody>
      </p:sp>
      <p:sp>
        <p:nvSpPr>
          <p:cNvPr id="7" name="Titolo 1">
            <a:extLst>
              <a:ext uri="{FF2B5EF4-FFF2-40B4-BE49-F238E27FC236}">
                <a16:creationId xmlns:a16="http://schemas.microsoft.com/office/drawing/2014/main" id="{ADC6984A-9211-9971-9A53-2C1C6E932A23}"/>
              </a:ext>
            </a:extLst>
          </p:cNvPr>
          <p:cNvSpPr txBox="1">
            <a:spLocks/>
          </p:cNvSpPr>
          <p:nvPr/>
        </p:nvSpPr>
        <p:spPr>
          <a:xfrm>
            <a:off x="628650" y="162424"/>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a:t>Quantificare l’Intensità dell’Assorbimento</a:t>
            </a:r>
          </a:p>
        </p:txBody>
      </p:sp>
      <p:sp>
        <p:nvSpPr>
          <p:cNvPr id="8" name="Rectangle 7">
            <a:extLst>
              <a:ext uri="{FF2B5EF4-FFF2-40B4-BE49-F238E27FC236}">
                <a16:creationId xmlns:a16="http://schemas.microsoft.com/office/drawing/2014/main" id="{48006FE4-A2A1-9535-5705-C4D0317425FE}"/>
              </a:ext>
            </a:extLst>
          </p:cNvPr>
          <p:cNvSpPr/>
          <p:nvPr/>
        </p:nvSpPr>
        <p:spPr>
          <a:xfrm>
            <a:off x="2585545" y="1773247"/>
            <a:ext cx="3872406" cy="1655753"/>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12773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3422" y="1404664"/>
            <a:ext cx="8828688" cy="4545295"/>
          </a:xfrm>
        </p:spPr>
        <p:txBody>
          <a:bodyPr>
            <a:normAutofit fontScale="77500" lnSpcReduction="20000"/>
          </a:bodyPr>
          <a:lstStyle/>
          <a:p>
            <a:pPr algn="just"/>
            <a:r>
              <a:rPr lang="it-IT" dirty="0"/>
              <a:t>La quantità di radiazione assorbita può essere espressa in molti modi: </a:t>
            </a:r>
          </a:p>
          <a:p>
            <a:pPr marL="0" indent="0" algn="just">
              <a:buNone/>
            </a:pPr>
            <a:endParaRPr lang="it-IT" dirty="0"/>
          </a:p>
          <a:p>
            <a:pPr algn="just"/>
            <a:r>
              <a:rPr lang="it-IT" sz="3200" b="1" dirty="0"/>
              <a:t>Trasmittanza</a:t>
            </a:r>
            <a:r>
              <a:rPr lang="it-IT" sz="3200" dirty="0"/>
              <a:t>: </a:t>
            </a:r>
            <a:r>
              <a:rPr lang="it-IT" sz="3200" b="1" dirty="0">
                <a:latin typeface="Times New Roman" panose="02020603050405020304" pitchFamily="18" charset="0"/>
                <a:cs typeface="Times New Roman" panose="02020603050405020304" pitchFamily="18" charset="0"/>
              </a:rPr>
              <a:t>T = I / I</a:t>
            </a:r>
            <a:r>
              <a:rPr lang="it-IT" sz="3200" b="1" baseline="-25000" dirty="0">
                <a:latin typeface="Times New Roman" panose="02020603050405020304" pitchFamily="18" charset="0"/>
                <a:cs typeface="Times New Roman" panose="02020603050405020304" pitchFamily="18" charset="0"/>
              </a:rPr>
              <a:t>0</a:t>
            </a:r>
          </a:p>
          <a:p>
            <a:pPr marL="457200" lvl="1" indent="0" algn="just">
              <a:buNone/>
            </a:pPr>
            <a:r>
              <a:rPr lang="it-IT" sz="2800" dirty="0"/>
              <a:t>Esprime  quale  frazione  della  luce  incidente </a:t>
            </a:r>
            <a:r>
              <a:rPr lang="it-IT" sz="2800" b="1" dirty="0">
                <a:latin typeface="Times New Roman" panose="02020603050405020304" pitchFamily="18" charset="0"/>
                <a:cs typeface="Times New Roman" panose="02020603050405020304" pitchFamily="18" charset="0"/>
              </a:rPr>
              <a:t>I</a:t>
            </a:r>
            <a:r>
              <a:rPr lang="it-IT" sz="2800" b="1" baseline="-25000" dirty="0">
                <a:latin typeface="Times New Roman" panose="02020603050405020304" pitchFamily="18" charset="0"/>
                <a:cs typeface="Times New Roman" panose="02020603050405020304" pitchFamily="18" charset="0"/>
              </a:rPr>
              <a:t>0</a:t>
            </a:r>
            <a:r>
              <a:rPr lang="it-IT" sz="2800" dirty="0"/>
              <a:t>  ha  attraversato  il  campione  senza  essere assorbita, può assumere </a:t>
            </a:r>
            <a:r>
              <a:rPr lang="it-IT" sz="2800" b="1" dirty="0">
                <a:solidFill>
                  <a:srgbClr val="FF0000"/>
                </a:solidFill>
              </a:rPr>
              <a:t>valori compresi tra 0 e 1</a:t>
            </a:r>
            <a:r>
              <a:rPr lang="it-IT" sz="2800" dirty="0"/>
              <a:t>, e tale rapporto è tanto più piccolo quanto maggiore è stato l’assorbimento. </a:t>
            </a:r>
          </a:p>
          <a:p>
            <a:pPr marL="457200" lvl="1" indent="0" algn="just">
              <a:buNone/>
            </a:pPr>
            <a:endParaRPr lang="it-IT" sz="2800" dirty="0"/>
          </a:p>
          <a:p>
            <a:pPr algn="just"/>
            <a:r>
              <a:rPr lang="it-IT" sz="3200" b="1" dirty="0"/>
              <a:t>%Trasmittanza</a:t>
            </a:r>
            <a:r>
              <a:rPr lang="it-IT" sz="3200" dirty="0"/>
              <a:t>:</a:t>
            </a:r>
            <a:r>
              <a:rPr lang="it-IT" sz="3200" b="1" dirty="0"/>
              <a:t> </a:t>
            </a:r>
            <a:r>
              <a:rPr lang="it-IT" sz="3200" b="1" dirty="0">
                <a:latin typeface="Times New Roman" panose="02020603050405020304" pitchFamily="18" charset="0"/>
                <a:cs typeface="Times New Roman" panose="02020603050405020304" pitchFamily="18" charset="0"/>
              </a:rPr>
              <a:t>%T = 100 T = 100 (I / I</a:t>
            </a:r>
            <a:r>
              <a:rPr lang="it-IT" sz="3200" b="1" baseline="-25000" dirty="0">
                <a:latin typeface="Times New Roman" panose="02020603050405020304" pitchFamily="18" charset="0"/>
                <a:cs typeface="Times New Roman" panose="02020603050405020304" pitchFamily="18" charset="0"/>
              </a:rPr>
              <a:t>0</a:t>
            </a:r>
            <a:r>
              <a:rPr lang="it-IT" sz="3200" b="1" dirty="0">
                <a:latin typeface="Times New Roman" panose="02020603050405020304" pitchFamily="18" charset="0"/>
                <a:cs typeface="Times New Roman" panose="02020603050405020304" pitchFamily="18" charset="0"/>
              </a:rPr>
              <a:t>)</a:t>
            </a:r>
          </a:p>
          <a:p>
            <a:pPr marL="457200" lvl="1" indent="0" algn="just">
              <a:buNone/>
            </a:pPr>
            <a:r>
              <a:rPr lang="it-IT" sz="2800" dirty="0"/>
              <a:t>assumerà valori compresi tra 0 e 100</a:t>
            </a:r>
          </a:p>
          <a:p>
            <a:pPr marL="457200" lvl="1" indent="0" algn="just">
              <a:buNone/>
            </a:pPr>
            <a:r>
              <a:rPr lang="it-IT" sz="2800" dirty="0">
                <a:latin typeface="Times New Roman" panose="02020603050405020304" pitchFamily="18" charset="0"/>
                <a:cs typeface="Times New Roman" panose="02020603050405020304" pitchFamily="18" charset="0"/>
              </a:rPr>
              <a:t>%T</a:t>
            </a:r>
            <a:r>
              <a:rPr lang="it-IT" sz="2800" dirty="0"/>
              <a:t> =100 →significa che il raggio non ha subito alcun indebolimento, cioè non vi è stato alcun assorbimento da parte della sostanza. </a:t>
            </a:r>
          </a:p>
          <a:p>
            <a:pPr marL="457200" lvl="1" indent="0" algn="just">
              <a:buNone/>
            </a:pPr>
            <a:r>
              <a:rPr lang="it-IT" sz="2800" dirty="0">
                <a:latin typeface="Times New Roman" panose="02020603050405020304" pitchFamily="18" charset="0"/>
                <a:cs typeface="Times New Roman" panose="02020603050405020304" pitchFamily="18" charset="0"/>
              </a:rPr>
              <a:t>%T</a:t>
            </a:r>
            <a:r>
              <a:rPr lang="it-IT" sz="2800" dirty="0"/>
              <a:t> = 0 → significa che il raggio è stato completamente assorbito.</a:t>
            </a:r>
            <a:endParaRPr lang="it-IT" sz="2800" b="1" dirty="0"/>
          </a:p>
          <a:p>
            <a:pPr marL="457200" lvl="1" indent="0">
              <a:buNone/>
            </a:pPr>
            <a:r>
              <a:rPr lang="it-IT" sz="2800" b="1" baseline="-25000" dirty="0"/>
              <a:t>		</a:t>
            </a:r>
          </a:p>
        </p:txBody>
      </p:sp>
      <p:sp>
        <p:nvSpPr>
          <p:cNvPr id="4" name="Rettangolo 3"/>
          <p:cNvSpPr/>
          <p:nvPr/>
        </p:nvSpPr>
        <p:spPr>
          <a:xfrm>
            <a:off x="2412124" y="5757445"/>
            <a:ext cx="4351283" cy="707886"/>
          </a:xfrm>
          <a:prstGeom prst="rect">
            <a:avLst/>
          </a:prstGeom>
        </p:spPr>
        <p:txBody>
          <a:bodyPr wrap="square">
            <a:spAutoFit/>
          </a:bodyPr>
          <a:lstStyle/>
          <a:p>
            <a:r>
              <a:rPr lang="it-IT" sz="2000" b="1" dirty="0">
                <a:latin typeface="Times New Roman" panose="02020603050405020304" pitchFamily="18" charset="0"/>
                <a:cs typeface="Times New Roman" panose="02020603050405020304" pitchFamily="18" charset="0"/>
              </a:rPr>
              <a:t>I</a:t>
            </a:r>
            <a:r>
              <a:rPr lang="it-IT" sz="2000" b="1" baseline="-25000" dirty="0">
                <a:latin typeface="Times New Roman" panose="02020603050405020304" pitchFamily="18" charset="0"/>
                <a:cs typeface="Times New Roman" panose="02020603050405020304" pitchFamily="18" charset="0"/>
              </a:rPr>
              <a:t>0</a:t>
            </a:r>
            <a:r>
              <a:rPr lang="it-IT" sz="2000" baseline="-25000" dirty="0"/>
              <a:t> </a:t>
            </a:r>
            <a:r>
              <a:rPr lang="it-IT" sz="2000" dirty="0"/>
              <a:t>= intensità della radiazione incidente</a:t>
            </a:r>
          </a:p>
          <a:p>
            <a:r>
              <a:rPr lang="it-IT" sz="2000" b="1" dirty="0">
                <a:latin typeface="Times New Roman" panose="02020603050405020304" pitchFamily="18" charset="0"/>
                <a:cs typeface="Times New Roman" panose="02020603050405020304" pitchFamily="18" charset="0"/>
              </a:rPr>
              <a:t>I</a:t>
            </a:r>
            <a:r>
              <a:rPr lang="it-IT" sz="2000" dirty="0"/>
              <a:t> = intensità della radiazione trasmessa</a:t>
            </a:r>
          </a:p>
        </p:txBody>
      </p:sp>
      <p:sp>
        <p:nvSpPr>
          <p:cNvPr id="5" name="Segnaposto numero diapositiva 4"/>
          <p:cNvSpPr>
            <a:spLocks noGrp="1"/>
          </p:cNvSpPr>
          <p:nvPr>
            <p:ph type="sldNum" sz="quarter" idx="12"/>
          </p:nvPr>
        </p:nvSpPr>
        <p:spPr/>
        <p:txBody>
          <a:bodyPr/>
          <a:lstStyle/>
          <a:p>
            <a:fld id="{84EDA04A-DD5B-4E01-892D-17038E27ABE5}" type="slidenum">
              <a:rPr lang="it-IT" smtClean="0"/>
              <a:t>47</a:t>
            </a:fld>
            <a:endParaRPr lang="it-IT"/>
          </a:p>
        </p:txBody>
      </p:sp>
      <p:sp>
        <p:nvSpPr>
          <p:cNvPr id="8" name="Titolo 1">
            <a:extLst>
              <a:ext uri="{FF2B5EF4-FFF2-40B4-BE49-F238E27FC236}">
                <a16:creationId xmlns:a16="http://schemas.microsoft.com/office/drawing/2014/main" id="{79848272-7188-A289-E9CD-D806E7B54B3C}"/>
              </a:ext>
            </a:extLst>
          </p:cNvPr>
          <p:cNvSpPr txBox="1">
            <a:spLocks/>
          </p:cNvSpPr>
          <p:nvPr/>
        </p:nvSpPr>
        <p:spPr>
          <a:xfrm>
            <a:off x="628650" y="162424"/>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a:t>Quantificare l’Intensità dell’Assorbimento</a:t>
            </a:r>
          </a:p>
        </p:txBody>
      </p:sp>
      <p:sp>
        <p:nvSpPr>
          <p:cNvPr id="10" name="Rectangle 9">
            <a:extLst>
              <a:ext uri="{FF2B5EF4-FFF2-40B4-BE49-F238E27FC236}">
                <a16:creationId xmlns:a16="http://schemas.microsoft.com/office/drawing/2014/main" id="{412541DF-4E7A-B557-83F0-49CA3085506F}"/>
              </a:ext>
            </a:extLst>
          </p:cNvPr>
          <p:cNvSpPr/>
          <p:nvPr/>
        </p:nvSpPr>
        <p:spPr>
          <a:xfrm>
            <a:off x="2412123" y="5757445"/>
            <a:ext cx="4193213" cy="707886"/>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23998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5663" y="1446881"/>
            <a:ext cx="8719895" cy="4417511"/>
          </a:xfrm>
        </p:spPr>
        <p:txBody>
          <a:bodyPr>
            <a:normAutofit/>
          </a:bodyPr>
          <a:lstStyle/>
          <a:p>
            <a:pPr algn="just"/>
            <a:r>
              <a:rPr lang="it-IT" sz="2600" dirty="0"/>
              <a:t>L’entità della radiazione assorbita è detta più comunemente </a:t>
            </a:r>
            <a:r>
              <a:rPr lang="it-IT" sz="2600" b="1" dirty="0"/>
              <a:t>Assorbanza</a:t>
            </a:r>
            <a:r>
              <a:rPr lang="it-IT" sz="2600" dirty="0"/>
              <a:t> (</a:t>
            </a:r>
            <a:r>
              <a:rPr lang="it-IT" sz="2600" b="1" dirty="0">
                <a:latin typeface="Times New Roman" panose="02020603050405020304" pitchFamily="18" charset="0"/>
                <a:cs typeface="Times New Roman" panose="02020603050405020304" pitchFamily="18" charset="0"/>
              </a:rPr>
              <a:t>A</a:t>
            </a:r>
            <a:r>
              <a:rPr lang="it-IT" sz="2600" dirty="0"/>
              <a:t>), ed è pari al logaritmo del reciproco della trasmittanza: </a:t>
            </a:r>
          </a:p>
          <a:p>
            <a:pPr marL="0" indent="0" algn="just">
              <a:buNone/>
            </a:pPr>
            <a:endParaRPr lang="it-IT" sz="800" dirty="0"/>
          </a:p>
          <a:p>
            <a:pPr marL="457200" lvl="1" indent="0" algn="ctr">
              <a:buNone/>
            </a:pPr>
            <a:r>
              <a:rPr lang="it-IT" sz="2600" dirty="0"/>
              <a:t>Assorbanza  </a:t>
            </a:r>
            <a:r>
              <a:rPr lang="it-IT" sz="2600" b="1" dirty="0">
                <a:latin typeface="Times New Roman" panose="02020603050405020304" pitchFamily="18" charset="0"/>
                <a:cs typeface="Times New Roman" panose="02020603050405020304" pitchFamily="18" charset="0"/>
              </a:rPr>
              <a:t>A = log</a:t>
            </a:r>
            <a:r>
              <a:rPr lang="it-IT" sz="2600" b="1" baseline="-25000" dirty="0">
                <a:latin typeface="Times New Roman" panose="02020603050405020304" pitchFamily="18" charset="0"/>
                <a:cs typeface="Times New Roman" panose="02020603050405020304" pitchFamily="18" charset="0"/>
              </a:rPr>
              <a:t> </a:t>
            </a:r>
            <a:r>
              <a:rPr lang="it-IT" sz="2600" b="1" dirty="0">
                <a:latin typeface="Times New Roman" panose="02020603050405020304" pitchFamily="18" charset="0"/>
                <a:cs typeface="Times New Roman" panose="02020603050405020304" pitchFamily="18" charset="0"/>
              </a:rPr>
              <a:t>(I</a:t>
            </a:r>
            <a:r>
              <a:rPr lang="it-IT" sz="2600" b="1" baseline="-25000" dirty="0">
                <a:latin typeface="Times New Roman" panose="02020603050405020304" pitchFamily="18" charset="0"/>
                <a:cs typeface="Times New Roman" panose="02020603050405020304" pitchFamily="18" charset="0"/>
              </a:rPr>
              <a:t>0</a:t>
            </a:r>
            <a:r>
              <a:rPr lang="it-IT" sz="2600" b="1" dirty="0">
                <a:latin typeface="Times New Roman" panose="02020603050405020304" pitchFamily="18" charset="0"/>
                <a:cs typeface="Times New Roman" panose="02020603050405020304" pitchFamily="18" charset="0"/>
              </a:rPr>
              <a:t>/ I)</a:t>
            </a:r>
            <a:r>
              <a:rPr lang="it-IT" sz="2600" b="1" dirty="0"/>
              <a:t> </a:t>
            </a:r>
          </a:p>
          <a:p>
            <a:pPr marL="457200" lvl="1" indent="0" algn="ctr">
              <a:buNone/>
            </a:pPr>
            <a:r>
              <a:rPr lang="it-IT" sz="2600" b="1" dirty="0">
                <a:latin typeface="Times New Roman" panose="02020603050405020304" pitchFamily="18" charset="0"/>
                <a:cs typeface="Times New Roman" panose="02020603050405020304" pitchFamily="18" charset="0"/>
              </a:rPr>
              <a:t>A = log</a:t>
            </a:r>
            <a:r>
              <a:rPr lang="it-IT" sz="2600" b="1" baseline="-25000" dirty="0">
                <a:latin typeface="Times New Roman" panose="02020603050405020304" pitchFamily="18" charset="0"/>
                <a:cs typeface="Times New Roman" panose="02020603050405020304" pitchFamily="18" charset="0"/>
              </a:rPr>
              <a:t> </a:t>
            </a:r>
            <a:r>
              <a:rPr lang="it-IT" sz="2600" b="1" dirty="0">
                <a:latin typeface="Times New Roman" panose="02020603050405020304" pitchFamily="18" charset="0"/>
                <a:cs typeface="Times New Roman" panose="02020603050405020304" pitchFamily="18" charset="0"/>
              </a:rPr>
              <a:t>(1 / T) = - </a:t>
            </a:r>
            <a:r>
              <a:rPr lang="it-IT" sz="2600" b="1" dirty="0" err="1">
                <a:latin typeface="Times New Roman" panose="02020603050405020304" pitchFamily="18" charset="0"/>
                <a:cs typeface="Times New Roman" panose="02020603050405020304" pitchFamily="18" charset="0"/>
              </a:rPr>
              <a:t>logT</a:t>
            </a:r>
            <a:endParaRPr lang="it-IT" sz="2600" b="1" dirty="0">
              <a:latin typeface="Times New Roman" panose="02020603050405020304" pitchFamily="18" charset="0"/>
              <a:cs typeface="Times New Roman" panose="02020603050405020304" pitchFamily="18" charset="0"/>
            </a:endParaRPr>
          </a:p>
          <a:p>
            <a:pPr marL="457200" lvl="1" indent="0" algn="ctr">
              <a:buNone/>
            </a:pPr>
            <a:endParaRPr lang="it-IT" sz="800" b="1" dirty="0">
              <a:latin typeface="Times New Roman" panose="02020603050405020304" pitchFamily="18" charset="0"/>
              <a:cs typeface="Times New Roman" panose="02020603050405020304" pitchFamily="18" charset="0"/>
            </a:endParaRPr>
          </a:p>
          <a:p>
            <a:pPr algn="just"/>
            <a:r>
              <a:rPr lang="it-IT" sz="2600" dirty="0"/>
              <a:t>Generalmente, lo spettro di assorbimento mostra l’assorbanza (A) in funzione della lunghezza d'onda (</a:t>
            </a:r>
            <a:r>
              <a:rPr lang="it-IT" sz="2600" dirty="0">
                <a:latin typeface="Symbol" panose="05050102010706020507" pitchFamily="18" charset="2"/>
              </a:rPr>
              <a:t>l</a:t>
            </a:r>
            <a:r>
              <a:rPr lang="it-IT" sz="2600" dirty="0"/>
              <a:t>).</a:t>
            </a:r>
          </a:p>
          <a:p>
            <a:pPr algn="just"/>
            <a:r>
              <a:rPr lang="it-IT" sz="2600" dirty="0"/>
              <a:t>Lo spettro di trasmissione mostra la trasmittanza (T) in funzione della lunghezza d'onda (</a:t>
            </a:r>
            <a:r>
              <a:rPr lang="it-IT" sz="2600" dirty="0">
                <a:latin typeface="Symbol" panose="05050102010706020507" pitchFamily="18" charset="2"/>
              </a:rPr>
              <a:t>l</a:t>
            </a:r>
            <a:r>
              <a:rPr lang="it-IT" sz="2600" dirty="0"/>
              <a:t>).</a:t>
            </a:r>
            <a:endParaRPr lang="it-IT" sz="2600" b="1" dirty="0"/>
          </a:p>
        </p:txBody>
      </p:sp>
      <p:sp>
        <p:nvSpPr>
          <p:cNvPr id="4" name="Rettangolo 3"/>
          <p:cNvSpPr/>
          <p:nvPr/>
        </p:nvSpPr>
        <p:spPr>
          <a:xfrm>
            <a:off x="2994349" y="5813354"/>
            <a:ext cx="3824553" cy="923330"/>
          </a:xfrm>
          <a:prstGeom prst="rect">
            <a:avLst/>
          </a:prstGeom>
        </p:spPr>
        <p:txBody>
          <a:bodyPr wrap="square">
            <a:spAutoFit/>
          </a:bodyPr>
          <a:lstStyle/>
          <a:p>
            <a:r>
              <a:rPr lang="it-IT" b="1" dirty="0">
                <a:latin typeface="Times New Roman" panose="02020603050405020304" pitchFamily="18" charset="0"/>
                <a:cs typeface="Times New Roman" panose="02020603050405020304" pitchFamily="18" charset="0"/>
              </a:rPr>
              <a:t>I</a:t>
            </a:r>
            <a:r>
              <a:rPr lang="it-IT" b="1" baseline="-25000" dirty="0">
                <a:latin typeface="Times New Roman" panose="02020603050405020304" pitchFamily="18" charset="0"/>
                <a:cs typeface="Times New Roman" panose="02020603050405020304" pitchFamily="18" charset="0"/>
              </a:rPr>
              <a:t>0</a:t>
            </a:r>
            <a:r>
              <a:rPr lang="it-IT" baseline="-25000" dirty="0"/>
              <a:t> </a:t>
            </a:r>
            <a:r>
              <a:rPr lang="it-IT" dirty="0"/>
              <a:t>= intensità della radiazione incidente</a:t>
            </a:r>
          </a:p>
          <a:p>
            <a:r>
              <a:rPr lang="it-IT" b="1" dirty="0">
                <a:latin typeface="Times New Roman" panose="02020603050405020304" pitchFamily="18" charset="0"/>
                <a:cs typeface="Times New Roman" panose="02020603050405020304" pitchFamily="18" charset="0"/>
              </a:rPr>
              <a:t>I</a:t>
            </a:r>
            <a:r>
              <a:rPr lang="it-IT" dirty="0"/>
              <a:t> = intensità della radiazione trasmessa</a:t>
            </a:r>
          </a:p>
          <a:p>
            <a:r>
              <a:rPr lang="it-IT" b="1" dirty="0">
                <a:latin typeface="Times New Roman" panose="02020603050405020304" pitchFamily="18" charset="0"/>
                <a:cs typeface="Times New Roman" panose="02020603050405020304" pitchFamily="18" charset="0"/>
              </a:rPr>
              <a:t>T = I / I</a:t>
            </a:r>
            <a:r>
              <a:rPr lang="it-IT" b="1" baseline="-25000" dirty="0">
                <a:latin typeface="Times New Roman" panose="02020603050405020304" pitchFamily="18" charset="0"/>
                <a:cs typeface="Times New Roman" panose="02020603050405020304" pitchFamily="18" charset="0"/>
              </a:rPr>
              <a:t>0</a:t>
            </a:r>
            <a:endParaRPr lang="it-IT" dirty="0"/>
          </a:p>
        </p:txBody>
      </p:sp>
      <p:sp>
        <p:nvSpPr>
          <p:cNvPr id="5" name="Segnaposto numero diapositiva 4"/>
          <p:cNvSpPr>
            <a:spLocks noGrp="1"/>
          </p:cNvSpPr>
          <p:nvPr>
            <p:ph type="sldNum" sz="quarter" idx="12"/>
          </p:nvPr>
        </p:nvSpPr>
        <p:spPr/>
        <p:txBody>
          <a:bodyPr/>
          <a:lstStyle/>
          <a:p>
            <a:fld id="{84EDA04A-DD5B-4E01-892D-17038E27ABE5}" type="slidenum">
              <a:rPr lang="it-IT" smtClean="0"/>
              <a:t>48</a:t>
            </a:fld>
            <a:endParaRPr lang="it-IT"/>
          </a:p>
        </p:txBody>
      </p:sp>
      <p:sp>
        <p:nvSpPr>
          <p:cNvPr id="8" name="Titolo 1">
            <a:extLst>
              <a:ext uri="{FF2B5EF4-FFF2-40B4-BE49-F238E27FC236}">
                <a16:creationId xmlns:a16="http://schemas.microsoft.com/office/drawing/2014/main" id="{37A3BA46-C6B3-14DC-5E01-B1F1D350BF83}"/>
              </a:ext>
            </a:extLst>
          </p:cNvPr>
          <p:cNvSpPr txBox="1">
            <a:spLocks/>
          </p:cNvSpPr>
          <p:nvPr/>
        </p:nvSpPr>
        <p:spPr>
          <a:xfrm>
            <a:off x="628650" y="162424"/>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a:t>Quantificare l’Intensità dell’Assorbimento</a:t>
            </a:r>
          </a:p>
        </p:txBody>
      </p:sp>
      <p:sp>
        <p:nvSpPr>
          <p:cNvPr id="9" name="Rectangle 8">
            <a:extLst>
              <a:ext uri="{FF2B5EF4-FFF2-40B4-BE49-F238E27FC236}">
                <a16:creationId xmlns:a16="http://schemas.microsoft.com/office/drawing/2014/main" id="{F02BD5A6-5FB2-C885-4B14-7A3D8CC15702}"/>
              </a:ext>
            </a:extLst>
          </p:cNvPr>
          <p:cNvSpPr/>
          <p:nvPr/>
        </p:nvSpPr>
        <p:spPr>
          <a:xfrm>
            <a:off x="2994349" y="5757444"/>
            <a:ext cx="3824553" cy="964031"/>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ctangle 9">
            <a:extLst>
              <a:ext uri="{FF2B5EF4-FFF2-40B4-BE49-F238E27FC236}">
                <a16:creationId xmlns:a16="http://schemas.microsoft.com/office/drawing/2014/main" id="{BFA2FE53-9E16-F3B6-F877-8AB78D25DBDA}"/>
              </a:ext>
            </a:extLst>
          </p:cNvPr>
          <p:cNvSpPr/>
          <p:nvPr/>
        </p:nvSpPr>
        <p:spPr>
          <a:xfrm>
            <a:off x="2978303" y="2772444"/>
            <a:ext cx="3824553" cy="964031"/>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17181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136524"/>
            <a:ext cx="7886700" cy="728163"/>
          </a:xfrm>
        </p:spPr>
        <p:txBody>
          <a:bodyPr/>
          <a:lstStyle/>
          <a:p>
            <a:pPr algn="ctr"/>
            <a:r>
              <a:rPr lang="it-IT" b="1" dirty="0"/>
              <a:t>Esempio</a:t>
            </a:r>
          </a:p>
        </p:txBody>
      </p:sp>
      <p:sp>
        <p:nvSpPr>
          <p:cNvPr id="3" name="Segnaposto contenuto 2"/>
          <p:cNvSpPr>
            <a:spLocks noGrp="1"/>
          </p:cNvSpPr>
          <p:nvPr>
            <p:ph idx="1"/>
          </p:nvPr>
        </p:nvSpPr>
        <p:spPr>
          <a:xfrm>
            <a:off x="144379" y="1264956"/>
            <a:ext cx="8771021" cy="4351338"/>
          </a:xfrm>
        </p:spPr>
        <p:txBody>
          <a:bodyPr/>
          <a:lstStyle/>
          <a:p>
            <a:pPr algn="just"/>
            <a:r>
              <a:rPr lang="it-IT" dirty="0">
                <a:latin typeface="Times New Roman" panose="02020603050405020304" pitchFamily="18" charset="0"/>
                <a:cs typeface="Times New Roman" panose="02020603050405020304" pitchFamily="18" charset="0"/>
              </a:rPr>
              <a:t>Immaginiamo che l’intensità della luce incidente I</a:t>
            </a:r>
            <a:r>
              <a:rPr lang="it-IT" baseline="-25000" dirty="0"/>
              <a:t>0</a:t>
            </a:r>
            <a:r>
              <a:rPr lang="it-IT" dirty="0"/>
              <a:t> = 1 e che l’intensità della luce trasmessa sia pari a </a:t>
            </a:r>
            <a:r>
              <a:rPr lang="it-IT" dirty="0">
                <a:latin typeface="Times New Roman" panose="02020603050405020304" pitchFamily="18" charset="0"/>
                <a:cs typeface="Times New Roman" panose="02020603050405020304" pitchFamily="18" charset="0"/>
              </a:rPr>
              <a:t>I</a:t>
            </a:r>
            <a:r>
              <a:rPr lang="it-IT" dirty="0"/>
              <a:t> = 0.7 in quanto le molecole del campione hanno assorbito parte della radiazione. Avremo </a:t>
            </a:r>
            <a:r>
              <a:rPr lang="it-IT" dirty="0" err="1"/>
              <a:t>quein</a:t>
            </a:r>
            <a:r>
              <a:rPr lang="it-IT" dirty="0"/>
              <a:t> che la trasmittanza sarà pari a </a:t>
            </a:r>
            <a:r>
              <a:rPr lang="it-IT" dirty="0">
                <a:latin typeface="Times New Roman" panose="02020603050405020304" pitchFamily="18" charset="0"/>
                <a:cs typeface="Times New Roman" panose="02020603050405020304" pitchFamily="18" charset="0"/>
              </a:rPr>
              <a:t>T</a:t>
            </a:r>
            <a:r>
              <a:rPr lang="it-IT" dirty="0"/>
              <a:t> </a:t>
            </a:r>
            <a:r>
              <a:rPr lang="it-IT" dirty="0">
                <a:latin typeface="Times New Roman" panose="02020603050405020304" pitchFamily="18" charset="0"/>
                <a:cs typeface="Times New Roman" panose="02020603050405020304" pitchFamily="18" charset="0"/>
              </a:rPr>
              <a:t>= I/I</a:t>
            </a:r>
            <a:r>
              <a:rPr lang="it-IT" baseline="-25000" dirty="0">
                <a:latin typeface="Times New Roman" panose="02020603050405020304" pitchFamily="18" charset="0"/>
                <a:cs typeface="Times New Roman" panose="02020603050405020304" pitchFamily="18" charset="0"/>
              </a:rPr>
              <a:t>0</a:t>
            </a:r>
            <a:r>
              <a:rPr lang="it-IT" dirty="0"/>
              <a:t> = 0.7/1 = 0.7 e </a:t>
            </a:r>
            <a:r>
              <a:rPr lang="it-IT" dirty="0">
                <a:latin typeface="Times New Roman" panose="02020603050405020304" pitchFamily="18" charset="0"/>
                <a:cs typeface="Times New Roman" panose="02020603050405020304" pitchFamily="18" charset="0"/>
              </a:rPr>
              <a:t>%T</a:t>
            </a:r>
            <a:r>
              <a:rPr lang="it-IT" dirty="0"/>
              <a:t> = 70%</a:t>
            </a:r>
          </a:p>
          <a:p>
            <a:pPr algn="just"/>
            <a:r>
              <a:rPr lang="it-IT" dirty="0"/>
              <a:t>Il reciproco sarà pari a </a:t>
            </a:r>
            <a:r>
              <a:rPr lang="it-IT" dirty="0">
                <a:latin typeface="Times New Roman" panose="02020603050405020304" pitchFamily="18" charset="0"/>
                <a:cs typeface="Times New Roman" panose="02020603050405020304" pitchFamily="18" charset="0"/>
              </a:rPr>
              <a:t>I</a:t>
            </a:r>
            <a:r>
              <a:rPr lang="it-IT" baseline="-25000" dirty="0">
                <a:latin typeface="Times New Roman" panose="02020603050405020304" pitchFamily="18" charset="0"/>
                <a:cs typeface="Times New Roman" panose="02020603050405020304" pitchFamily="18" charset="0"/>
              </a:rPr>
              <a:t>0</a:t>
            </a:r>
            <a:r>
              <a:rPr lang="it-IT" dirty="0">
                <a:latin typeface="Times New Roman" panose="02020603050405020304" pitchFamily="18" charset="0"/>
                <a:cs typeface="Times New Roman" panose="02020603050405020304" pitchFamily="18" charset="0"/>
              </a:rPr>
              <a:t>/I </a:t>
            </a:r>
            <a:r>
              <a:rPr lang="it-IT" dirty="0"/>
              <a:t>= 1.43 e quindi il valore di assorbanza sarà A = log 1.43 = 0.15 </a:t>
            </a:r>
          </a:p>
          <a:p>
            <a:pPr marL="0" indent="0" algn="just">
              <a:buNone/>
            </a:pPr>
            <a:endParaRPr lang="it-IT" dirty="0"/>
          </a:p>
          <a:p>
            <a:pPr marL="0" indent="0" algn="just">
              <a:buNone/>
            </a:pPr>
            <a:r>
              <a:rPr lang="it-IT" dirty="0"/>
              <a:t>Per avere </a:t>
            </a:r>
            <a:r>
              <a:rPr lang="it-IT" dirty="0">
                <a:latin typeface="Times New Roman" panose="02020603050405020304" pitchFamily="18" charset="0"/>
                <a:cs typeface="Times New Roman" panose="02020603050405020304" pitchFamily="18" charset="0"/>
              </a:rPr>
              <a:t>A</a:t>
            </a:r>
            <a:r>
              <a:rPr lang="it-IT" dirty="0"/>
              <a:t> = 1 (unitaria) vuol dire che </a:t>
            </a:r>
            <a:r>
              <a:rPr lang="it-IT" dirty="0">
                <a:latin typeface="Times New Roman" panose="02020603050405020304" pitchFamily="18" charset="0"/>
                <a:cs typeface="Times New Roman" panose="02020603050405020304" pitchFamily="18" charset="0"/>
              </a:rPr>
              <a:t>I</a:t>
            </a:r>
            <a:r>
              <a:rPr lang="it-IT" baseline="-25000" dirty="0">
                <a:latin typeface="Times New Roman" panose="02020603050405020304" pitchFamily="18" charset="0"/>
                <a:cs typeface="Times New Roman" panose="02020603050405020304" pitchFamily="18" charset="0"/>
              </a:rPr>
              <a:t>0</a:t>
            </a:r>
            <a:r>
              <a:rPr lang="it-IT" dirty="0">
                <a:latin typeface="Times New Roman" panose="02020603050405020304" pitchFamily="18" charset="0"/>
                <a:cs typeface="Times New Roman" panose="02020603050405020304" pitchFamily="18" charset="0"/>
              </a:rPr>
              <a:t>/I</a:t>
            </a:r>
            <a:r>
              <a:rPr lang="it-IT" dirty="0"/>
              <a:t> = 10 (log 10 = 1) cioè </a:t>
            </a:r>
            <a:r>
              <a:rPr lang="it-IT" dirty="0">
                <a:latin typeface="Times New Roman" panose="02020603050405020304" pitchFamily="18" charset="0"/>
                <a:cs typeface="Times New Roman" panose="02020603050405020304" pitchFamily="18" charset="0"/>
              </a:rPr>
              <a:t>T</a:t>
            </a:r>
            <a:r>
              <a:rPr lang="it-IT" dirty="0"/>
              <a:t> = 0.1 cioè </a:t>
            </a:r>
            <a:r>
              <a:rPr lang="it-IT" dirty="0">
                <a:latin typeface="Times New Roman" panose="02020603050405020304" pitchFamily="18" charset="0"/>
                <a:cs typeface="Times New Roman" panose="02020603050405020304" pitchFamily="18" charset="0"/>
              </a:rPr>
              <a:t>%T </a:t>
            </a:r>
            <a:r>
              <a:rPr lang="it-IT" dirty="0"/>
              <a:t>= 10%</a:t>
            </a:r>
          </a:p>
          <a:p>
            <a:pPr marL="0" indent="0" algn="just">
              <a:buNone/>
            </a:pPr>
            <a:endParaRPr lang="it-IT"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49</a:t>
            </a:fld>
            <a:endParaRPr lang="it-IT"/>
          </a:p>
        </p:txBody>
      </p:sp>
      <p:sp>
        <p:nvSpPr>
          <p:cNvPr id="6" name="Rettangolo 3">
            <a:extLst>
              <a:ext uri="{FF2B5EF4-FFF2-40B4-BE49-F238E27FC236}">
                <a16:creationId xmlns:a16="http://schemas.microsoft.com/office/drawing/2014/main" id="{280B0594-0A1F-3310-3790-DCD4AD67205C}"/>
              </a:ext>
            </a:extLst>
          </p:cNvPr>
          <p:cNvSpPr/>
          <p:nvPr/>
        </p:nvSpPr>
        <p:spPr>
          <a:xfrm>
            <a:off x="2994349" y="5813354"/>
            <a:ext cx="3824553" cy="923330"/>
          </a:xfrm>
          <a:prstGeom prst="rect">
            <a:avLst/>
          </a:prstGeom>
        </p:spPr>
        <p:txBody>
          <a:bodyPr wrap="square">
            <a:spAutoFit/>
          </a:bodyPr>
          <a:lstStyle/>
          <a:p>
            <a:r>
              <a:rPr lang="it-IT" b="1" dirty="0">
                <a:latin typeface="Times New Roman" panose="02020603050405020304" pitchFamily="18" charset="0"/>
                <a:cs typeface="Times New Roman" panose="02020603050405020304" pitchFamily="18" charset="0"/>
              </a:rPr>
              <a:t>I</a:t>
            </a:r>
            <a:r>
              <a:rPr lang="it-IT" b="1" baseline="-25000" dirty="0">
                <a:latin typeface="Times New Roman" panose="02020603050405020304" pitchFamily="18" charset="0"/>
                <a:cs typeface="Times New Roman" panose="02020603050405020304" pitchFamily="18" charset="0"/>
              </a:rPr>
              <a:t>0</a:t>
            </a:r>
            <a:r>
              <a:rPr lang="it-IT" baseline="-25000" dirty="0"/>
              <a:t> </a:t>
            </a:r>
            <a:r>
              <a:rPr lang="it-IT" dirty="0"/>
              <a:t>= intensità della radiazione incidente</a:t>
            </a:r>
          </a:p>
          <a:p>
            <a:r>
              <a:rPr lang="it-IT" b="1" dirty="0">
                <a:latin typeface="Times New Roman" panose="02020603050405020304" pitchFamily="18" charset="0"/>
                <a:cs typeface="Times New Roman" panose="02020603050405020304" pitchFamily="18" charset="0"/>
              </a:rPr>
              <a:t>I</a:t>
            </a:r>
            <a:r>
              <a:rPr lang="it-IT" dirty="0"/>
              <a:t> = intensità della radiazione trasmessa</a:t>
            </a:r>
          </a:p>
          <a:p>
            <a:r>
              <a:rPr lang="it-IT" b="1" dirty="0">
                <a:latin typeface="Times New Roman" panose="02020603050405020304" pitchFamily="18" charset="0"/>
                <a:cs typeface="Times New Roman" panose="02020603050405020304" pitchFamily="18" charset="0"/>
              </a:rPr>
              <a:t>T = I / I</a:t>
            </a:r>
            <a:r>
              <a:rPr lang="it-IT" b="1" baseline="-25000" dirty="0">
                <a:latin typeface="Times New Roman" panose="02020603050405020304" pitchFamily="18" charset="0"/>
                <a:cs typeface="Times New Roman" panose="02020603050405020304" pitchFamily="18" charset="0"/>
              </a:rPr>
              <a:t>0</a:t>
            </a:r>
            <a:endParaRPr lang="it-IT" dirty="0"/>
          </a:p>
        </p:txBody>
      </p:sp>
      <p:sp>
        <p:nvSpPr>
          <p:cNvPr id="7" name="Rectangle 6">
            <a:extLst>
              <a:ext uri="{FF2B5EF4-FFF2-40B4-BE49-F238E27FC236}">
                <a16:creationId xmlns:a16="http://schemas.microsoft.com/office/drawing/2014/main" id="{32B165F5-FC55-463E-1633-14476F6767CE}"/>
              </a:ext>
            </a:extLst>
          </p:cNvPr>
          <p:cNvSpPr/>
          <p:nvPr/>
        </p:nvSpPr>
        <p:spPr>
          <a:xfrm>
            <a:off x="2994349" y="5757444"/>
            <a:ext cx="3824553" cy="964031"/>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93213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28650" y="1435927"/>
            <a:ext cx="7886700" cy="4759926"/>
          </a:xfrm>
        </p:spPr>
        <p:txBody>
          <a:bodyPr>
            <a:normAutofit fontScale="77500" lnSpcReduction="20000"/>
          </a:bodyPr>
          <a:lstStyle/>
          <a:p>
            <a:pPr algn="just"/>
            <a:r>
              <a:rPr lang="it-IT" sz="3600" dirty="0"/>
              <a:t>La radiazione UV-visibile promuove il passaggio di un </a:t>
            </a:r>
            <a:r>
              <a:rPr lang="it-IT" sz="3600" b="1" dirty="0">
                <a:solidFill>
                  <a:srgbClr val="C00000"/>
                </a:solidFill>
              </a:rPr>
              <a:t>elettrone</a:t>
            </a:r>
            <a:r>
              <a:rPr lang="it-IT" sz="3600" dirty="0"/>
              <a:t> di una specie chimica (esempio: atomo o molecola) da un certo livello energetico ad uno superiore</a:t>
            </a:r>
          </a:p>
          <a:p>
            <a:pPr algn="just"/>
            <a:r>
              <a:rPr lang="it-IT" sz="3600" dirty="0"/>
              <a:t>Tali transizioni in genere, necessitano di una quantità di energia valutabile intorno alle </a:t>
            </a:r>
            <a:r>
              <a:rPr lang="it-IT" sz="3600" b="1" dirty="0">
                <a:solidFill>
                  <a:srgbClr val="C00000"/>
                </a:solidFill>
              </a:rPr>
              <a:t>100 Kcal/mol </a:t>
            </a:r>
            <a:r>
              <a:rPr lang="it-IT" sz="3600" dirty="0"/>
              <a:t>(energie fotoni UV-Vis)</a:t>
            </a:r>
          </a:p>
          <a:p>
            <a:pPr algn="just"/>
            <a:r>
              <a:rPr lang="it-IT" sz="3600" dirty="0"/>
              <a:t>Un ordine di grandezza superiore all’energia necessaria per far avvenire le transizioni </a:t>
            </a:r>
            <a:r>
              <a:rPr lang="it-IT" sz="3600" b="1" dirty="0">
                <a:solidFill>
                  <a:srgbClr val="C00000"/>
                </a:solidFill>
              </a:rPr>
              <a:t>vibrazionali</a:t>
            </a:r>
            <a:r>
              <a:rPr lang="it-IT" sz="3600" dirty="0"/>
              <a:t> in una molecola (circa </a:t>
            </a:r>
            <a:r>
              <a:rPr lang="it-IT" sz="3600" b="1" dirty="0">
                <a:solidFill>
                  <a:srgbClr val="C00000"/>
                </a:solidFill>
              </a:rPr>
              <a:t>10 Kcal/mol</a:t>
            </a:r>
            <a:r>
              <a:rPr lang="it-IT" sz="3600" dirty="0"/>
              <a:t>)</a:t>
            </a:r>
          </a:p>
          <a:p>
            <a:pPr algn="just"/>
            <a:r>
              <a:rPr lang="it-IT" sz="3600" dirty="0"/>
              <a:t>Questo significa che l’energia necessaria per far avvenire una transizione elettronica è anche in grado di provocare contemporaneamente transizioni vibrazionali e rotazionali </a:t>
            </a:r>
          </a:p>
        </p:txBody>
      </p:sp>
      <p:sp>
        <p:nvSpPr>
          <p:cNvPr id="4" name="Segnaposto numero diapositiva 3"/>
          <p:cNvSpPr>
            <a:spLocks noGrp="1"/>
          </p:cNvSpPr>
          <p:nvPr>
            <p:ph type="sldNum" sz="quarter" idx="12"/>
          </p:nvPr>
        </p:nvSpPr>
        <p:spPr/>
        <p:txBody>
          <a:bodyPr/>
          <a:lstStyle/>
          <a:p>
            <a:fld id="{84EDA04A-DD5B-4E01-892D-17038E27ABE5}" type="slidenum">
              <a:rPr lang="it-IT" smtClean="0"/>
              <a:t>5</a:t>
            </a:fld>
            <a:endParaRPr lang="it-IT"/>
          </a:p>
        </p:txBody>
      </p:sp>
      <p:sp>
        <p:nvSpPr>
          <p:cNvPr id="7" name="Titolo 1">
            <a:extLst>
              <a:ext uri="{FF2B5EF4-FFF2-40B4-BE49-F238E27FC236}">
                <a16:creationId xmlns:a16="http://schemas.microsoft.com/office/drawing/2014/main" id="{44007FC0-AF25-F581-3455-57272FA212DB}"/>
              </a:ext>
            </a:extLst>
          </p:cNvPr>
          <p:cNvSpPr txBox="1">
            <a:spLocks/>
          </p:cNvSpPr>
          <p:nvPr/>
        </p:nvSpPr>
        <p:spPr>
          <a:xfrm>
            <a:off x="1376484" y="136524"/>
            <a:ext cx="6733847" cy="1052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a:t>Spettroscopia UV e Visibile</a:t>
            </a:r>
          </a:p>
        </p:txBody>
      </p:sp>
    </p:spTree>
    <p:extLst>
      <p:ext uri="{BB962C8B-B14F-4D97-AF65-F5344CB8AC3E}">
        <p14:creationId xmlns:p14="http://schemas.microsoft.com/office/powerpoint/2010/main" val="11989698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29750"/>
            <a:ext cx="7886700" cy="764257"/>
          </a:xfrm>
        </p:spPr>
        <p:txBody>
          <a:bodyPr/>
          <a:lstStyle/>
          <a:p>
            <a:pPr algn="ctr"/>
            <a:r>
              <a:rPr lang="it-IT" dirty="0"/>
              <a:t>Legge di Lambert-</a:t>
            </a:r>
            <a:r>
              <a:rPr lang="it-IT" dirty="0" err="1"/>
              <a:t>Beer</a:t>
            </a:r>
            <a:endParaRPr lang="it-IT" dirty="0"/>
          </a:p>
        </p:txBody>
      </p:sp>
      <p:sp>
        <p:nvSpPr>
          <p:cNvPr id="3" name="Segnaposto contenuto 2"/>
          <p:cNvSpPr>
            <a:spLocks noGrp="1"/>
          </p:cNvSpPr>
          <p:nvPr>
            <p:ph idx="1"/>
          </p:nvPr>
        </p:nvSpPr>
        <p:spPr>
          <a:xfrm>
            <a:off x="332755" y="2954370"/>
            <a:ext cx="4864883" cy="2432276"/>
          </a:xfrm>
        </p:spPr>
        <p:txBody>
          <a:bodyPr>
            <a:normAutofit/>
          </a:bodyPr>
          <a:lstStyle/>
          <a:p>
            <a:pPr marL="0" indent="0" algn="just">
              <a:buNone/>
            </a:pPr>
            <a:r>
              <a:rPr lang="it-IT" sz="2400" b="1" dirty="0">
                <a:latin typeface="Times New Roman" panose="02020603050405020304" pitchFamily="18" charset="0"/>
                <a:cs typeface="Times New Roman" panose="02020603050405020304" pitchFamily="18" charset="0"/>
              </a:rPr>
              <a:t>c</a:t>
            </a:r>
            <a:r>
              <a:rPr lang="it-IT" sz="2400" dirty="0"/>
              <a:t> = concentrazione della specie che assorbe in M (mol L</a:t>
            </a:r>
            <a:r>
              <a:rPr lang="it-IT" sz="2400" baseline="30000" dirty="0"/>
              <a:t>-1</a:t>
            </a:r>
            <a:r>
              <a:rPr lang="it-IT" sz="2400" dirty="0"/>
              <a:t>).</a:t>
            </a:r>
          </a:p>
          <a:p>
            <a:pPr marL="0" indent="0" algn="just">
              <a:buNone/>
            </a:pPr>
            <a:r>
              <a:rPr lang="it-IT" sz="2400" b="1" i="1" dirty="0">
                <a:latin typeface="Times New Roman" panose="02020603050405020304" pitchFamily="18" charset="0"/>
                <a:cs typeface="Times New Roman" panose="02020603050405020304" pitchFamily="18" charset="0"/>
              </a:rPr>
              <a:t>l</a:t>
            </a:r>
            <a:r>
              <a:rPr lang="it-IT" sz="2400" i="1" dirty="0"/>
              <a:t> </a:t>
            </a:r>
            <a:r>
              <a:rPr lang="it-IT" sz="2400" dirty="0"/>
              <a:t>= lunghezza del cammino ottico in cm (in genere le celle sono da 1 cm).</a:t>
            </a:r>
          </a:p>
          <a:p>
            <a:pPr marL="0" indent="0" algn="just">
              <a:buNone/>
            </a:pPr>
            <a:r>
              <a:rPr lang="it-IT" sz="2400" b="1" dirty="0">
                <a:latin typeface="Symbol" panose="05050102010706020507" pitchFamily="18" charset="2"/>
              </a:rPr>
              <a:t>e</a:t>
            </a:r>
            <a:r>
              <a:rPr lang="it-IT" sz="2400" dirty="0"/>
              <a:t> = coefficiente di assorbimento ( o di estinzione) molare (mol</a:t>
            </a:r>
            <a:r>
              <a:rPr lang="it-IT" sz="2400" baseline="30000" dirty="0"/>
              <a:t>-1</a:t>
            </a:r>
            <a:r>
              <a:rPr lang="it-IT" sz="2400" dirty="0"/>
              <a:t> L cm</a:t>
            </a:r>
            <a:r>
              <a:rPr lang="it-IT" sz="2400" baseline="30000" dirty="0"/>
              <a:t>-1</a:t>
            </a:r>
            <a:r>
              <a:rPr lang="it-IT" sz="2400" dirty="0"/>
              <a:t>).</a:t>
            </a:r>
          </a:p>
        </p:txBody>
      </p:sp>
      <p:sp>
        <p:nvSpPr>
          <p:cNvPr id="4" name="Segnaposto numero diapositiva 3"/>
          <p:cNvSpPr>
            <a:spLocks noGrp="1"/>
          </p:cNvSpPr>
          <p:nvPr>
            <p:ph type="sldNum" sz="quarter" idx="12"/>
          </p:nvPr>
        </p:nvSpPr>
        <p:spPr/>
        <p:txBody>
          <a:bodyPr/>
          <a:lstStyle/>
          <a:p>
            <a:fld id="{84EDA04A-DD5B-4E01-892D-17038E27ABE5}" type="slidenum">
              <a:rPr lang="it-IT" smtClean="0"/>
              <a:t>50</a:t>
            </a:fld>
            <a:endParaRPr lang="it-IT"/>
          </a:p>
        </p:txBody>
      </p:sp>
      <p:pic>
        <p:nvPicPr>
          <p:cNvPr id="6" name="Picture 5">
            <a:extLst>
              <a:ext uri="{FF2B5EF4-FFF2-40B4-BE49-F238E27FC236}">
                <a16:creationId xmlns:a16="http://schemas.microsoft.com/office/drawing/2014/main" id="{B753DD8F-3064-56F9-370B-7134E4BF531C}"/>
              </a:ext>
            </a:extLst>
          </p:cNvPr>
          <p:cNvPicPr>
            <a:picLocks noChangeAspect="1"/>
          </p:cNvPicPr>
          <p:nvPr/>
        </p:nvPicPr>
        <p:blipFill>
          <a:blip r:embed="rId2"/>
          <a:stretch>
            <a:fillRect/>
          </a:stretch>
        </p:blipFill>
        <p:spPr>
          <a:xfrm>
            <a:off x="5291368" y="2696699"/>
            <a:ext cx="3696216" cy="2810267"/>
          </a:xfrm>
          <a:prstGeom prst="rect">
            <a:avLst/>
          </a:prstGeom>
        </p:spPr>
      </p:pic>
      <p:sp>
        <p:nvSpPr>
          <p:cNvPr id="8" name="TextBox 7">
            <a:extLst>
              <a:ext uri="{FF2B5EF4-FFF2-40B4-BE49-F238E27FC236}">
                <a16:creationId xmlns:a16="http://schemas.microsoft.com/office/drawing/2014/main" id="{9E81D0C8-9852-A098-7595-078E4D622BC8}"/>
              </a:ext>
            </a:extLst>
          </p:cNvPr>
          <p:cNvSpPr txBox="1"/>
          <p:nvPr/>
        </p:nvSpPr>
        <p:spPr>
          <a:xfrm>
            <a:off x="2069432" y="1260993"/>
            <a:ext cx="4572000" cy="646331"/>
          </a:xfrm>
          <a:prstGeom prst="rect">
            <a:avLst/>
          </a:prstGeom>
          <a:noFill/>
        </p:spPr>
        <p:txBody>
          <a:bodyPr wrap="square">
            <a:spAutoFit/>
          </a:bodyPr>
          <a:lstStyle/>
          <a:p>
            <a:pPr marL="0" lvl="1" indent="0" algn="ctr">
              <a:spcBef>
                <a:spcPts val="1000"/>
              </a:spcBef>
              <a:buNone/>
            </a:pPr>
            <a:r>
              <a:rPr lang="it-IT" sz="3600" b="1" dirty="0">
                <a:latin typeface="Times New Roman" panose="02020603050405020304" pitchFamily="18" charset="0"/>
                <a:cs typeface="Times New Roman" panose="02020603050405020304" pitchFamily="18" charset="0"/>
              </a:rPr>
              <a:t>A</a:t>
            </a:r>
            <a:r>
              <a:rPr lang="it-IT" sz="3600" b="1" baseline="-25000" dirty="0">
                <a:latin typeface="Symbol" panose="05050102010706020507" pitchFamily="18" charset="2"/>
                <a:cs typeface="Times New Roman" panose="02020603050405020304" pitchFamily="18" charset="0"/>
              </a:rPr>
              <a:t> </a:t>
            </a:r>
            <a:r>
              <a:rPr lang="it-IT" sz="3600" b="1" dirty="0">
                <a:latin typeface="Times New Roman" panose="02020603050405020304" pitchFamily="18" charset="0"/>
                <a:cs typeface="Times New Roman" panose="02020603050405020304" pitchFamily="18" charset="0"/>
              </a:rPr>
              <a:t>= </a:t>
            </a:r>
            <a:r>
              <a:rPr lang="it-IT" sz="3600" b="1" dirty="0">
                <a:latin typeface="Symbol" panose="05050102010706020507" pitchFamily="18" charset="2"/>
                <a:cs typeface="Times New Roman" panose="02020603050405020304" pitchFamily="18" charset="0"/>
              </a:rPr>
              <a:t>e</a:t>
            </a:r>
            <a:r>
              <a:rPr lang="it-IT" sz="3600" b="1" dirty="0">
                <a:latin typeface="Times New Roman" panose="02020603050405020304" pitchFamily="18" charset="0"/>
                <a:cs typeface="Times New Roman" panose="02020603050405020304" pitchFamily="18" charset="0"/>
              </a:rPr>
              <a:t> </a:t>
            </a:r>
            <a:r>
              <a:rPr lang="it-IT" sz="3600" b="1" i="1" dirty="0">
                <a:latin typeface="Times New Roman" panose="02020603050405020304" pitchFamily="18" charset="0"/>
                <a:cs typeface="Times New Roman" panose="02020603050405020304" pitchFamily="18" charset="0"/>
              </a:rPr>
              <a:t>l </a:t>
            </a:r>
            <a:r>
              <a:rPr lang="it-IT" sz="3600" b="1" dirty="0">
                <a:latin typeface="Times New Roman" panose="02020603050405020304" pitchFamily="18" charset="0"/>
                <a:cs typeface="Times New Roman" panose="02020603050405020304" pitchFamily="18" charset="0"/>
              </a:rPr>
              <a:t>c</a:t>
            </a:r>
          </a:p>
        </p:txBody>
      </p:sp>
      <p:sp>
        <p:nvSpPr>
          <p:cNvPr id="9" name="Rectangle 8">
            <a:extLst>
              <a:ext uri="{FF2B5EF4-FFF2-40B4-BE49-F238E27FC236}">
                <a16:creationId xmlns:a16="http://schemas.microsoft.com/office/drawing/2014/main" id="{42CE34B7-A336-C6FC-2CB2-AE6C1FA172F8}"/>
              </a:ext>
            </a:extLst>
          </p:cNvPr>
          <p:cNvSpPr/>
          <p:nvPr/>
        </p:nvSpPr>
        <p:spPr>
          <a:xfrm>
            <a:off x="3441032" y="1148985"/>
            <a:ext cx="1862368" cy="920447"/>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350616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98521" y="5402712"/>
            <a:ext cx="8746958" cy="1361911"/>
          </a:xfrm>
          <a:prstGeom prst="rect">
            <a:avLst/>
          </a:prstGeom>
        </p:spPr>
        <p:txBody>
          <a:bodyPr wrap="square">
            <a:spAutoFit/>
          </a:bodyPr>
          <a:lstStyle/>
          <a:p>
            <a:pPr algn="just"/>
            <a:endParaRPr lang="it-IT" sz="1050" dirty="0">
              <a:solidFill>
                <a:srgbClr val="000000"/>
              </a:solidFill>
              <a:latin typeface="Times New Roman" panose="02020603050405020304" pitchFamily="18" charset="0"/>
            </a:endParaRPr>
          </a:p>
          <a:p>
            <a:pPr algn="just"/>
            <a:r>
              <a:rPr lang="it-IT" sz="2400" dirty="0">
                <a:solidFill>
                  <a:srgbClr val="000000"/>
                </a:solidFill>
              </a:rPr>
              <a:t>La relazione lineare fra A e c (per 0&lt;A&lt;1), </a:t>
            </a:r>
            <a:r>
              <a:rPr lang="it-IT" sz="2400" b="1" dirty="0">
                <a:solidFill>
                  <a:srgbClr val="000000"/>
                </a:solidFill>
              </a:rPr>
              <a:t>ad una determinata </a:t>
            </a:r>
            <a:r>
              <a:rPr lang="it-IT" sz="2400" b="1" dirty="0">
                <a:solidFill>
                  <a:srgbClr val="000000"/>
                </a:solidFill>
                <a:latin typeface="Symbol" panose="05050102010706020507" pitchFamily="18" charset="2"/>
              </a:rPr>
              <a:t>l</a:t>
            </a:r>
            <a:r>
              <a:rPr lang="it-IT" sz="2400" dirty="0">
                <a:solidFill>
                  <a:srgbClr val="000000"/>
                </a:solidFill>
              </a:rPr>
              <a:t>, consente di utilizzare la spettroscopia UV per determinazioni quantitative.</a:t>
            </a:r>
          </a:p>
        </p:txBody>
      </p:sp>
      <p:sp>
        <p:nvSpPr>
          <p:cNvPr id="3" name="Segnaposto numero diapositiva 2"/>
          <p:cNvSpPr>
            <a:spLocks noGrp="1"/>
          </p:cNvSpPr>
          <p:nvPr>
            <p:ph type="sldNum" sz="quarter" idx="12"/>
          </p:nvPr>
        </p:nvSpPr>
        <p:spPr/>
        <p:txBody>
          <a:bodyPr/>
          <a:lstStyle/>
          <a:p>
            <a:fld id="{84EDA04A-DD5B-4E01-892D-17038E27ABE5}" type="slidenum">
              <a:rPr lang="it-IT" smtClean="0"/>
              <a:t>51</a:t>
            </a:fld>
            <a:endParaRPr lang="it-IT"/>
          </a:p>
        </p:txBody>
      </p:sp>
      <p:pic>
        <p:nvPicPr>
          <p:cNvPr id="7" name="Immagine 6"/>
          <p:cNvPicPr>
            <a:picLocks noChangeAspect="1"/>
          </p:cNvPicPr>
          <p:nvPr/>
        </p:nvPicPr>
        <p:blipFill>
          <a:blip r:embed="rId2"/>
          <a:stretch>
            <a:fillRect/>
          </a:stretch>
        </p:blipFill>
        <p:spPr>
          <a:xfrm>
            <a:off x="446732" y="1334266"/>
            <a:ext cx="7901144" cy="4025299"/>
          </a:xfrm>
          <a:prstGeom prst="rect">
            <a:avLst/>
          </a:prstGeom>
        </p:spPr>
      </p:pic>
      <p:sp>
        <p:nvSpPr>
          <p:cNvPr id="8" name="Titolo 1">
            <a:extLst>
              <a:ext uri="{FF2B5EF4-FFF2-40B4-BE49-F238E27FC236}">
                <a16:creationId xmlns:a16="http://schemas.microsoft.com/office/drawing/2014/main" id="{A8159DDE-DF17-EA27-C608-3232BF083E27}"/>
              </a:ext>
            </a:extLst>
          </p:cNvPr>
          <p:cNvSpPr>
            <a:spLocks noGrp="1"/>
          </p:cNvSpPr>
          <p:nvPr>
            <p:ph type="title"/>
          </p:nvPr>
        </p:nvSpPr>
        <p:spPr>
          <a:xfrm>
            <a:off x="628650" y="29750"/>
            <a:ext cx="7886700" cy="764257"/>
          </a:xfrm>
        </p:spPr>
        <p:txBody>
          <a:bodyPr/>
          <a:lstStyle/>
          <a:p>
            <a:pPr algn="ctr"/>
            <a:r>
              <a:rPr lang="it-IT" dirty="0"/>
              <a:t>Legge di Lambert-</a:t>
            </a:r>
            <a:r>
              <a:rPr lang="it-IT" dirty="0" err="1"/>
              <a:t>Beer</a:t>
            </a:r>
            <a:endParaRPr lang="it-IT" dirty="0"/>
          </a:p>
        </p:txBody>
      </p:sp>
    </p:spTree>
    <p:extLst>
      <p:ext uri="{BB962C8B-B14F-4D97-AF65-F5344CB8AC3E}">
        <p14:creationId xmlns:p14="http://schemas.microsoft.com/office/powerpoint/2010/main" val="1845847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p:cNvSpPr>
                <a:spLocks noGrp="1"/>
              </p:cNvSpPr>
              <p:nvPr>
                <p:ph type="title"/>
              </p:nvPr>
            </p:nvSpPr>
            <p:spPr>
              <a:xfrm>
                <a:off x="1150522" y="1256302"/>
                <a:ext cx="6867024" cy="694072"/>
              </a:xfrm>
            </p:spPr>
            <p:txBody>
              <a:bodyPr>
                <a:normAutofit fontScale="90000"/>
              </a:bodyPr>
              <a:lstStyle/>
              <a:p>
                <a:pPr algn="ctr"/>
                <a:r>
                  <a:rPr lang="it-IT" dirty="0">
                    <a:latin typeface="Symbol" panose="05050102010706020507" pitchFamily="18" charset="2"/>
                  </a:rPr>
                  <a:t>e</a:t>
                </a:r>
                <a:r>
                  <a:rPr lang="it-IT" sz="2000" dirty="0"/>
                  <a:t>(mol</a:t>
                </a:r>
                <a:r>
                  <a:rPr lang="it-IT" sz="2000" baseline="30000" dirty="0"/>
                  <a:t>-1</a:t>
                </a:r>
                <a:r>
                  <a:rPr lang="it-IT" sz="2000" dirty="0"/>
                  <a:t> L cm</a:t>
                </a:r>
                <a:r>
                  <a:rPr lang="it-IT" sz="2000" baseline="30000" dirty="0"/>
                  <a:t>-1</a:t>
                </a:r>
                <a:r>
                  <a:rPr lang="it-IT" sz="2000" dirty="0"/>
                  <a:t>) </a:t>
                </a:r>
                <a:r>
                  <a:rPr lang="it-IT" dirty="0"/>
                  <a:t>= </a:t>
                </a:r>
                <a14:m>
                  <m:oMath xmlns:m="http://schemas.openxmlformats.org/officeDocument/2006/math">
                    <m:f>
                      <m:fPr>
                        <m:ctrlPr>
                          <a:rPr lang="it-IT" i="1" smtClean="0">
                            <a:latin typeface="Cambria Math" panose="02040503050406030204" pitchFamily="18" charset="0"/>
                          </a:rPr>
                        </m:ctrlPr>
                      </m:fPr>
                      <m:num>
                        <m:r>
                          <a:rPr lang="it-IT" b="0" i="1" smtClean="0">
                            <a:latin typeface="Cambria Math" panose="02040503050406030204" pitchFamily="18" charset="0"/>
                          </a:rPr>
                          <m:t>𝐴</m:t>
                        </m:r>
                      </m:num>
                      <m:den>
                        <m:r>
                          <a:rPr lang="it-IT" b="0" i="1" smtClean="0">
                            <a:latin typeface="Cambria Math" panose="02040503050406030204" pitchFamily="18" charset="0"/>
                          </a:rPr>
                          <m:t>𝑙𝑐</m:t>
                        </m:r>
                      </m:den>
                    </m:f>
                  </m:oMath>
                </a14:m>
                <a:r>
                  <a:rPr lang="it-IT" dirty="0"/>
                  <a:t>                0 &lt; </a:t>
                </a:r>
                <a:r>
                  <a:rPr lang="it-IT" dirty="0">
                    <a:latin typeface="Symbol" panose="05050102010706020507" pitchFamily="18" charset="2"/>
                  </a:rPr>
                  <a:t>e &lt; 10</a:t>
                </a:r>
                <a:r>
                  <a:rPr lang="it-IT" baseline="30000" dirty="0">
                    <a:latin typeface="Symbol" panose="05050102010706020507" pitchFamily="18" charset="2"/>
                  </a:rPr>
                  <a:t>6</a:t>
                </a:r>
              </a:p>
            </p:txBody>
          </p:sp>
        </mc:Choice>
        <mc:Fallback xmlns="">
          <p:sp>
            <p:nvSpPr>
              <p:cNvPr id="2" name="Titolo 1"/>
              <p:cNvSpPr>
                <a:spLocks noGrp="1" noRot="1" noChangeAspect="1" noMove="1" noResize="1" noEditPoints="1" noAdjustHandles="1" noChangeArrowheads="1" noChangeShapeType="1" noTextEdit="1"/>
              </p:cNvSpPr>
              <p:nvPr>
                <p:ph type="title"/>
              </p:nvPr>
            </p:nvSpPr>
            <p:spPr>
              <a:xfrm>
                <a:off x="1150522" y="1256302"/>
                <a:ext cx="6867024" cy="694072"/>
              </a:xfrm>
              <a:blipFill>
                <a:blip r:embed="rId3"/>
                <a:stretch>
                  <a:fillRect t="-23684" b="-34211"/>
                </a:stretch>
              </a:blipFill>
            </p:spPr>
            <p:txBody>
              <a:bodyPr/>
              <a:lstStyle/>
              <a:p>
                <a:r>
                  <a:rPr lang="it-IT">
                    <a:noFill/>
                  </a:rPr>
                  <a:t> </a:t>
                </a:r>
              </a:p>
            </p:txBody>
          </p:sp>
        </mc:Fallback>
      </mc:AlternateContent>
      <p:sp>
        <p:nvSpPr>
          <p:cNvPr id="3" name="Segnaposto contenuto 2"/>
          <p:cNvSpPr>
            <a:spLocks noGrp="1"/>
          </p:cNvSpPr>
          <p:nvPr>
            <p:ph idx="1"/>
          </p:nvPr>
        </p:nvSpPr>
        <p:spPr>
          <a:xfrm>
            <a:off x="151899" y="2550617"/>
            <a:ext cx="8903369" cy="4168776"/>
          </a:xfrm>
        </p:spPr>
        <p:txBody>
          <a:bodyPr>
            <a:normAutofit fontScale="92500" lnSpcReduction="20000"/>
          </a:bodyPr>
          <a:lstStyle/>
          <a:p>
            <a:pPr algn="just"/>
            <a:r>
              <a:rPr lang="it-IT" dirty="0">
                <a:latin typeface="Symbol" panose="05050102010706020507" pitchFamily="18" charset="2"/>
              </a:rPr>
              <a:t>e</a:t>
            </a:r>
            <a:r>
              <a:rPr lang="it-IT" dirty="0"/>
              <a:t> è la misura della quantità di luce assorbita per unità di concentrazione. </a:t>
            </a:r>
          </a:p>
          <a:p>
            <a:pPr algn="just"/>
            <a:r>
              <a:rPr lang="it-IT" dirty="0">
                <a:latin typeface="Symbol" panose="05050102010706020507" pitchFamily="18" charset="2"/>
              </a:rPr>
              <a:t>e</a:t>
            </a:r>
            <a:r>
              <a:rPr lang="it-IT" dirty="0"/>
              <a:t> è una costante per ogni composto che assorbe. </a:t>
            </a:r>
          </a:p>
          <a:p>
            <a:pPr algn="just"/>
            <a:r>
              <a:rPr lang="it-IT" dirty="0">
                <a:latin typeface="Symbol" panose="05050102010706020507" pitchFamily="18" charset="2"/>
              </a:rPr>
              <a:t>e</a:t>
            </a:r>
            <a:r>
              <a:rPr lang="it-IT" dirty="0"/>
              <a:t> è grande se la banda è intensa, è piccolo se la banda è bassa.</a:t>
            </a:r>
          </a:p>
          <a:p>
            <a:pPr algn="just"/>
            <a:r>
              <a:rPr lang="it-IT" dirty="0">
                <a:latin typeface="Symbol" panose="05050102010706020507" pitchFamily="18" charset="2"/>
              </a:rPr>
              <a:t>e</a:t>
            </a:r>
            <a:r>
              <a:rPr lang="it-IT" dirty="0"/>
              <a:t> dipende dalla lunghezza d'onda, </a:t>
            </a:r>
            <a:r>
              <a:rPr lang="it-IT" dirty="0" err="1"/>
              <a:t>perchè</a:t>
            </a:r>
            <a:r>
              <a:rPr lang="it-IT" dirty="0"/>
              <a:t> l’assorbanza dipende dalla lunghezza d'onda.</a:t>
            </a:r>
          </a:p>
          <a:p>
            <a:pPr algn="just"/>
            <a:r>
              <a:rPr lang="it-IT" b="1" dirty="0">
                <a:solidFill>
                  <a:srgbClr val="C00000"/>
                </a:solidFill>
                <a:latin typeface="Symbol" panose="05050102010706020507" pitchFamily="18" charset="2"/>
              </a:rPr>
              <a:t>e</a:t>
            </a:r>
            <a:r>
              <a:rPr lang="it-IT" b="1" dirty="0">
                <a:solidFill>
                  <a:srgbClr val="C00000"/>
                </a:solidFill>
              </a:rPr>
              <a:t> esprime l’attitudine di una molecola a subire una transizione elettronica</a:t>
            </a:r>
          </a:p>
          <a:p>
            <a:pPr marL="0" indent="0" algn="just">
              <a:buNone/>
            </a:pPr>
            <a:r>
              <a:rPr lang="it-IT" dirty="0">
                <a:latin typeface="Symbol" panose="05050102010706020507" pitchFamily="18" charset="2"/>
              </a:rPr>
              <a:t>- e </a:t>
            </a:r>
            <a:r>
              <a:rPr lang="it-IT" dirty="0"/>
              <a:t>&gt; 10</a:t>
            </a:r>
            <a:r>
              <a:rPr lang="it-IT" baseline="30000" dirty="0"/>
              <a:t>4 </a:t>
            </a:r>
            <a:r>
              <a:rPr lang="it-IT" dirty="0"/>
              <a:t>assorbimenti di alta intensità.</a:t>
            </a:r>
            <a:endParaRPr lang="it-IT" baseline="30000" dirty="0"/>
          </a:p>
          <a:p>
            <a:pPr marL="0" indent="0" algn="just">
              <a:buNone/>
            </a:pPr>
            <a:r>
              <a:rPr lang="it-IT" dirty="0">
                <a:latin typeface="Symbol" panose="05050102010706020507" pitchFamily="18" charset="2"/>
              </a:rPr>
              <a:t>- e </a:t>
            </a:r>
            <a:r>
              <a:rPr lang="it-IT" dirty="0"/>
              <a:t>&lt; 10</a:t>
            </a:r>
            <a:r>
              <a:rPr lang="it-IT" baseline="30000" dirty="0"/>
              <a:t>3 </a:t>
            </a:r>
            <a:r>
              <a:rPr lang="it-IT" dirty="0"/>
              <a:t>assorbimenti di bassa intensità.</a:t>
            </a:r>
          </a:p>
          <a:p>
            <a:pPr marL="0" indent="0" algn="just">
              <a:buNone/>
            </a:pPr>
            <a:r>
              <a:rPr lang="it-IT" dirty="0">
                <a:latin typeface="Symbol" panose="05050102010706020507" pitchFamily="18" charset="2"/>
              </a:rPr>
              <a:t>- e</a:t>
            </a:r>
            <a:r>
              <a:rPr lang="it-IT" dirty="0"/>
              <a:t> (e </a:t>
            </a:r>
            <a:r>
              <a:rPr lang="it-IT" dirty="0" err="1">
                <a:latin typeface="Symbol" panose="05050102010706020507" pitchFamily="18" charset="2"/>
              </a:rPr>
              <a:t>l</a:t>
            </a:r>
            <a:r>
              <a:rPr lang="it-IT" baseline="-25000" dirty="0" err="1"/>
              <a:t>max</a:t>
            </a:r>
            <a:r>
              <a:rPr lang="it-IT" dirty="0"/>
              <a:t>) variano al variare del solvente.</a:t>
            </a:r>
          </a:p>
          <a:p>
            <a:pPr algn="just"/>
            <a:endParaRPr lang="it-IT" baseline="30000"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52</a:t>
            </a:fld>
            <a:endParaRPr lang="it-IT"/>
          </a:p>
        </p:txBody>
      </p:sp>
      <p:sp>
        <p:nvSpPr>
          <p:cNvPr id="5" name="Rettangolo 4"/>
          <p:cNvSpPr/>
          <p:nvPr/>
        </p:nvSpPr>
        <p:spPr>
          <a:xfrm>
            <a:off x="429125" y="130758"/>
            <a:ext cx="8515350" cy="523220"/>
          </a:xfrm>
          <a:prstGeom prst="rect">
            <a:avLst/>
          </a:prstGeom>
        </p:spPr>
        <p:txBody>
          <a:bodyPr wrap="square">
            <a:spAutoFit/>
          </a:bodyPr>
          <a:lstStyle/>
          <a:p>
            <a:r>
              <a:rPr lang="it-IT" sz="2800" dirty="0">
                <a:latin typeface="Symbol" panose="05050102010706020507" pitchFamily="18" charset="2"/>
              </a:rPr>
              <a:t>e</a:t>
            </a:r>
            <a:r>
              <a:rPr lang="it-IT" sz="2800" dirty="0"/>
              <a:t> = coefficiente di assorbimento ( o di estinzione) molare</a:t>
            </a:r>
            <a:endParaRPr lang="it-IT" dirty="0"/>
          </a:p>
        </p:txBody>
      </p:sp>
      <p:sp>
        <p:nvSpPr>
          <p:cNvPr id="6" name="Rectangle 5">
            <a:extLst>
              <a:ext uri="{FF2B5EF4-FFF2-40B4-BE49-F238E27FC236}">
                <a16:creationId xmlns:a16="http://schemas.microsoft.com/office/drawing/2014/main" id="{2DB667D1-4E80-378A-A6B9-31A568768168}"/>
              </a:ext>
            </a:extLst>
          </p:cNvPr>
          <p:cNvSpPr/>
          <p:nvPr/>
        </p:nvSpPr>
        <p:spPr>
          <a:xfrm>
            <a:off x="1371602" y="1143115"/>
            <a:ext cx="2442411" cy="920447"/>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504674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829" y="926761"/>
            <a:ext cx="7957881" cy="577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egnaposto numero diapositiva 1"/>
          <p:cNvSpPr>
            <a:spLocks noGrp="1"/>
          </p:cNvSpPr>
          <p:nvPr>
            <p:ph type="sldNum" sz="quarter" idx="12"/>
          </p:nvPr>
        </p:nvSpPr>
        <p:spPr/>
        <p:txBody>
          <a:bodyPr/>
          <a:lstStyle/>
          <a:p>
            <a:fld id="{84EDA04A-DD5B-4E01-892D-17038E27ABE5}" type="slidenum">
              <a:rPr lang="it-IT" smtClean="0"/>
              <a:t>53</a:t>
            </a:fld>
            <a:endParaRPr lang="it-IT"/>
          </a:p>
        </p:txBody>
      </p:sp>
      <p:sp>
        <p:nvSpPr>
          <p:cNvPr id="5" name="Rettangolo 4">
            <a:extLst>
              <a:ext uri="{FF2B5EF4-FFF2-40B4-BE49-F238E27FC236}">
                <a16:creationId xmlns:a16="http://schemas.microsoft.com/office/drawing/2014/main" id="{EE2A30B3-FB1D-4F3C-960E-4D783EE87331}"/>
              </a:ext>
            </a:extLst>
          </p:cNvPr>
          <p:cNvSpPr/>
          <p:nvPr/>
        </p:nvSpPr>
        <p:spPr>
          <a:xfrm>
            <a:off x="2133327" y="309931"/>
            <a:ext cx="4866883" cy="369332"/>
          </a:xfrm>
          <a:prstGeom prst="rect">
            <a:avLst/>
          </a:prstGeom>
        </p:spPr>
        <p:txBody>
          <a:bodyPr wrap="square">
            <a:spAutoFit/>
          </a:bodyPr>
          <a:lstStyle/>
          <a:p>
            <a:r>
              <a:rPr lang="it-IT" dirty="0" err="1">
                <a:latin typeface="Symbol" panose="05050102010706020507" pitchFamily="18" charset="2"/>
              </a:rPr>
              <a:t>l</a:t>
            </a:r>
            <a:r>
              <a:rPr lang="it-IT" sz="1600" baseline="-25000" dirty="0" err="1"/>
              <a:t>max</a:t>
            </a:r>
            <a:r>
              <a:rPr lang="it-IT" sz="1600" baseline="-25000" dirty="0"/>
              <a:t> </a:t>
            </a:r>
            <a:r>
              <a:rPr lang="it-IT" dirty="0"/>
              <a:t>lunghezza d’onda del massimo del picco </a:t>
            </a:r>
            <a:endParaRPr lang="en-US" dirty="0"/>
          </a:p>
        </p:txBody>
      </p:sp>
    </p:spTree>
    <p:extLst>
      <p:ext uri="{BB962C8B-B14F-4D97-AF65-F5344CB8AC3E}">
        <p14:creationId xmlns:p14="http://schemas.microsoft.com/office/powerpoint/2010/main" val="15065457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2526" y="36086"/>
            <a:ext cx="7886700" cy="1067122"/>
          </a:xfrm>
        </p:spPr>
        <p:txBody>
          <a:bodyPr>
            <a:normAutofit fontScale="90000"/>
          </a:bodyPr>
          <a:lstStyle/>
          <a:p>
            <a:r>
              <a:rPr lang="it-IT" dirty="0"/>
              <a:t>Rappresentazione schematica di uno spettrofotometro a doppio raggio</a:t>
            </a:r>
          </a:p>
        </p:txBody>
      </p:sp>
      <p:sp>
        <p:nvSpPr>
          <p:cNvPr id="5" name="CasellaDiTesto 4"/>
          <p:cNvSpPr txBox="1"/>
          <p:nvPr/>
        </p:nvSpPr>
        <p:spPr>
          <a:xfrm>
            <a:off x="84221" y="3596252"/>
            <a:ext cx="9059779" cy="3816429"/>
          </a:xfrm>
          <a:prstGeom prst="rect">
            <a:avLst/>
          </a:prstGeom>
          <a:noFill/>
        </p:spPr>
        <p:txBody>
          <a:bodyPr wrap="square" rtlCol="0">
            <a:spAutoFit/>
          </a:bodyPr>
          <a:lstStyle/>
          <a:p>
            <a:pPr algn="just"/>
            <a:r>
              <a:rPr lang="it-IT" sz="2200" b="1" dirty="0"/>
              <a:t>Sorgente luminosa</a:t>
            </a:r>
            <a:r>
              <a:rPr lang="it-IT" sz="2200" dirty="0"/>
              <a:t>:</a:t>
            </a:r>
            <a:r>
              <a:rPr lang="it-IT" sz="2200" b="1" dirty="0"/>
              <a:t> </a:t>
            </a:r>
            <a:r>
              <a:rPr lang="it-IT" sz="2200" dirty="0"/>
              <a:t>Nell’UV si usa lampada a idrogeno o al deuterio, nel Vis lampada al tungsteno.</a:t>
            </a:r>
          </a:p>
          <a:p>
            <a:pPr algn="just"/>
            <a:r>
              <a:rPr lang="it-IT" sz="2200" b="1" dirty="0"/>
              <a:t>Monocromatore</a:t>
            </a:r>
            <a:r>
              <a:rPr lang="it-IT" sz="2200" dirty="0"/>
              <a:t>: Prisma o a reticolo di diffrazione.</a:t>
            </a:r>
          </a:p>
          <a:p>
            <a:pPr algn="just"/>
            <a:r>
              <a:rPr lang="it-IT" sz="2200" b="1" dirty="0"/>
              <a:t>Specchio rotante</a:t>
            </a:r>
            <a:r>
              <a:rPr lang="it-IT" sz="2200" dirty="0"/>
              <a:t>: Per la suddivisione del raggio luminoso in due fasci.</a:t>
            </a:r>
          </a:p>
          <a:p>
            <a:pPr algn="just"/>
            <a:r>
              <a:rPr lang="it-IT" sz="2200" b="1" dirty="0"/>
              <a:t>Cuvetta di misura</a:t>
            </a:r>
            <a:r>
              <a:rPr lang="it-IT" sz="2200" dirty="0"/>
              <a:t>: Contiene il campione da analizzare il campione in soluzione.</a:t>
            </a:r>
          </a:p>
          <a:p>
            <a:pPr algn="just"/>
            <a:r>
              <a:rPr lang="it-IT" sz="2200" b="1" dirty="0"/>
              <a:t>Cuvetta bianco</a:t>
            </a:r>
            <a:r>
              <a:rPr lang="it-IT" sz="2200" dirty="0"/>
              <a:t>: Contenente il solvente puro (bianco).</a:t>
            </a:r>
          </a:p>
          <a:p>
            <a:pPr algn="just"/>
            <a:r>
              <a:rPr lang="it-IT" sz="2200" b="1" dirty="0"/>
              <a:t>Rivelatore</a:t>
            </a:r>
            <a:r>
              <a:rPr lang="it-IT" sz="2200" dirty="0"/>
              <a:t>: Fotomoltiplicatore, trasforma segnale luminoso in elettrico. </a:t>
            </a:r>
          </a:p>
          <a:p>
            <a:pPr algn="just"/>
            <a:r>
              <a:rPr lang="it-IT" sz="2200" b="1" dirty="0"/>
              <a:t>Computer</a:t>
            </a:r>
            <a:r>
              <a:rPr lang="it-IT" sz="2200" dirty="0"/>
              <a:t>: Per registrare gli spettri in trasmissione o assorbimento.</a:t>
            </a:r>
          </a:p>
          <a:p>
            <a:pPr algn="just"/>
            <a:endParaRPr lang="it-IT" sz="2200" b="1" dirty="0">
              <a:solidFill>
                <a:srgbClr val="C00000"/>
              </a:solidFill>
            </a:endParaRPr>
          </a:p>
          <a:p>
            <a:pPr algn="just"/>
            <a:endParaRPr lang="it-IT" sz="2200" dirty="0"/>
          </a:p>
        </p:txBody>
      </p:sp>
      <p:pic>
        <p:nvPicPr>
          <p:cNvPr id="7" name="Immagine 6"/>
          <p:cNvPicPr>
            <a:picLocks noChangeAspect="1"/>
          </p:cNvPicPr>
          <p:nvPr/>
        </p:nvPicPr>
        <p:blipFill>
          <a:blip r:embed="rId2"/>
          <a:stretch>
            <a:fillRect/>
          </a:stretch>
        </p:blipFill>
        <p:spPr>
          <a:xfrm>
            <a:off x="260964" y="1382593"/>
            <a:ext cx="4954685" cy="2111209"/>
          </a:xfrm>
          <a:prstGeom prst="rect">
            <a:avLst/>
          </a:prstGeom>
        </p:spPr>
      </p:pic>
      <p:sp>
        <p:nvSpPr>
          <p:cNvPr id="8" name="CasellaDiTesto 7"/>
          <p:cNvSpPr txBox="1"/>
          <p:nvPr/>
        </p:nvSpPr>
        <p:spPr>
          <a:xfrm>
            <a:off x="3208523" y="2728293"/>
            <a:ext cx="326572" cy="369332"/>
          </a:xfrm>
          <a:prstGeom prst="rect">
            <a:avLst/>
          </a:prstGeom>
          <a:noFill/>
        </p:spPr>
        <p:txBody>
          <a:bodyPr wrap="square" rtlCol="0">
            <a:spAutoFit/>
          </a:bodyPr>
          <a:lstStyle/>
          <a:p>
            <a:r>
              <a:rPr lang="it-IT" dirty="0"/>
              <a:t>I</a:t>
            </a:r>
          </a:p>
        </p:txBody>
      </p:sp>
      <p:sp>
        <p:nvSpPr>
          <p:cNvPr id="9" name="CasellaDiTesto 8"/>
          <p:cNvSpPr txBox="1"/>
          <p:nvPr/>
        </p:nvSpPr>
        <p:spPr>
          <a:xfrm>
            <a:off x="3208523" y="1963110"/>
            <a:ext cx="326572" cy="369332"/>
          </a:xfrm>
          <a:prstGeom prst="rect">
            <a:avLst/>
          </a:prstGeom>
          <a:noFill/>
        </p:spPr>
        <p:txBody>
          <a:bodyPr wrap="square" rtlCol="0">
            <a:spAutoFit/>
          </a:bodyPr>
          <a:lstStyle/>
          <a:p>
            <a:r>
              <a:rPr lang="it-IT" dirty="0"/>
              <a:t>I</a:t>
            </a:r>
            <a:r>
              <a:rPr lang="it-IT" baseline="-25000" dirty="0"/>
              <a:t>0</a:t>
            </a:r>
          </a:p>
        </p:txBody>
      </p:sp>
      <p:sp>
        <p:nvSpPr>
          <p:cNvPr id="3" name="Segnaposto numero diapositiva 2"/>
          <p:cNvSpPr>
            <a:spLocks noGrp="1"/>
          </p:cNvSpPr>
          <p:nvPr>
            <p:ph type="sldNum" sz="quarter" idx="12"/>
          </p:nvPr>
        </p:nvSpPr>
        <p:spPr/>
        <p:txBody>
          <a:bodyPr/>
          <a:lstStyle/>
          <a:p>
            <a:fld id="{84EDA04A-DD5B-4E01-892D-17038E27ABE5}" type="slidenum">
              <a:rPr lang="it-IT" smtClean="0"/>
              <a:t>54</a:t>
            </a:fld>
            <a:endParaRPr lang="it-IT"/>
          </a:p>
        </p:txBody>
      </p:sp>
      <p:sp>
        <p:nvSpPr>
          <p:cNvPr id="6" name="TextBox 5">
            <a:extLst>
              <a:ext uri="{FF2B5EF4-FFF2-40B4-BE49-F238E27FC236}">
                <a16:creationId xmlns:a16="http://schemas.microsoft.com/office/drawing/2014/main" id="{27F3A54F-FFA3-976E-73B1-DB22C12B4429}"/>
              </a:ext>
            </a:extLst>
          </p:cNvPr>
          <p:cNvSpPr txBox="1"/>
          <p:nvPr/>
        </p:nvSpPr>
        <p:spPr>
          <a:xfrm>
            <a:off x="5215649" y="1631262"/>
            <a:ext cx="3745374" cy="1754326"/>
          </a:xfrm>
          <a:prstGeom prst="rect">
            <a:avLst/>
          </a:prstGeom>
          <a:noFill/>
        </p:spPr>
        <p:txBody>
          <a:bodyPr wrap="square">
            <a:spAutoFit/>
          </a:bodyPr>
          <a:lstStyle/>
          <a:p>
            <a:pPr algn="just"/>
            <a:r>
              <a:rPr lang="it-IT" dirty="0"/>
              <a:t>Un sistema che invia due raggi, identici per frequenza e intensità, uno attraverso il campione e l'altro attraverso il bianco, per cui si ha un confronto continuo tra l'assorbanza del campione e quella del bianco.</a:t>
            </a:r>
          </a:p>
        </p:txBody>
      </p:sp>
    </p:spTree>
    <p:extLst>
      <p:ext uri="{BB962C8B-B14F-4D97-AF65-F5344CB8AC3E}">
        <p14:creationId xmlns:p14="http://schemas.microsoft.com/office/powerpoint/2010/main" val="37205872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19033" y="-795"/>
            <a:ext cx="5447297" cy="932700"/>
          </a:xfrm>
        </p:spPr>
        <p:txBody>
          <a:bodyPr/>
          <a:lstStyle/>
          <a:p>
            <a:pPr algn="ctr"/>
            <a:r>
              <a:rPr lang="it-IT" dirty="0"/>
              <a:t>Transizioni Elettroniche</a:t>
            </a:r>
          </a:p>
        </p:txBody>
      </p:sp>
      <p:sp>
        <p:nvSpPr>
          <p:cNvPr id="3" name="Segnaposto contenuto 2"/>
          <p:cNvSpPr>
            <a:spLocks noGrp="1"/>
          </p:cNvSpPr>
          <p:nvPr>
            <p:ph idx="1"/>
          </p:nvPr>
        </p:nvSpPr>
        <p:spPr>
          <a:xfrm>
            <a:off x="433137" y="1193970"/>
            <a:ext cx="8289758" cy="4645023"/>
          </a:xfrm>
        </p:spPr>
        <p:txBody>
          <a:bodyPr>
            <a:normAutofit/>
          </a:bodyPr>
          <a:lstStyle/>
          <a:p>
            <a:pPr algn="just"/>
            <a:r>
              <a:rPr lang="it-IT" dirty="0"/>
              <a:t>Le transizioni elettroniche sono quantizzate, per cui si dovrebbero osservare delle righe o delle bande strette.</a:t>
            </a:r>
          </a:p>
          <a:p>
            <a:pPr algn="just"/>
            <a:r>
              <a:rPr lang="it-IT" b="1" dirty="0"/>
              <a:t>In realtà, le righe di assorbimento sono allargate in bande a causa delle concomitanti transizioni vibrazionali e rotazionali che hanno luogo nella molecola stessa</a:t>
            </a:r>
            <a:r>
              <a:rPr lang="it-IT" dirty="0"/>
              <a:t>.</a:t>
            </a:r>
          </a:p>
          <a:p>
            <a:pPr algn="just"/>
            <a:r>
              <a:rPr lang="it-IT" dirty="0"/>
              <a:t>Se la differenza di energia elettronica è </a:t>
            </a:r>
            <a:r>
              <a:rPr lang="it-IT" b="1" dirty="0"/>
              <a:t>E</a:t>
            </a:r>
            <a:r>
              <a:rPr lang="it-IT" dirty="0"/>
              <a:t> </a:t>
            </a:r>
            <a:r>
              <a:rPr lang="it-IT" dirty="0" err="1"/>
              <a:t>e</a:t>
            </a:r>
            <a:r>
              <a:rPr lang="it-IT" dirty="0"/>
              <a:t> la differenza di energia vibrazionale è </a:t>
            </a:r>
            <a:r>
              <a:rPr lang="it-IT" b="1" dirty="0"/>
              <a:t>e, </a:t>
            </a:r>
            <a:r>
              <a:rPr lang="it-IT" dirty="0"/>
              <a:t>tutti i fotoni aventi energia E, </a:t>
            </a:r>
            <a:r>
              <a:rPr lang="it-IT" dirty="0" err="1"/>
              <a:t>E+e</a:t>
            </a:r>
            <a:r>
              <a:rPr lang="it-IT" dirty="0"/>
              <a:t>, E+2e, E-e, E-2e, </a:t>
            </a:r>
            <a:r>
              <a:rPr lang="it-IT" dirty="0" err="1"/>
              <a:t>ecc</a:t>
            </a:r>
            <a:r>
              <a:rPr lang="it-IT" dirty="0"/>
              <a:t> possono essere assorbiti.</a:t>
            </a:r>
          </a:p>
        </p:txBody>
      </p:sp>
      <p:sp>
        <p:nvSpPr>
          <p:cNvPr id="4" name="Segnaposto numero diapositiva 3"/>
          <p:cNvSpPr>
            <a:spLocks noGrp="1"/>
          </p:cNvSpPr>
          <p:nvPr>
            <p:ph type="sldNum" sz="quarter" idx="12"/>
          </p:nvPr>
        </p:nvSpPr>
        <p:spPr/>
        <p:txBody>
          <a:bodyPr/>
          <a:lstStyle/>
          <a:p>
            <a:fld id="{84EDA04A-DD5B-4E01-892D-17038E27ABE5}" type="slidenum">
              <a:rPr lang="it-IT" smtClean="0"/>
              <a:t>55</a:t>
            </a:fld>
            <a:endParaRPr lang="it-IT"/>
          </a:p>
        </p:txBody>
      </p:sp>
    </p:spTree>
    <p:extLst>
      <p:ext uri="{BB962C8B-B14F-4D97-AF65-F5344CB8AC3E}">
        <p14:creationId xmlns:p14="http://schemas.microsoft.com/office/powerpoint/2010/main" val="35019626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11394" y="2005013"/>
            <a:ext cx="8121212" cy="2181976"/>
          </a:xfrm>
        </p:spPr>
        <p:txBody>
          <a:bodyPr>
            <a:normAutofit/>
          </a:bodyPr>
          <a:lstStyle/>
          <a:p>
            <a:pPr marL="0" indent="0" algn="just">
              <a:buNone/>
            </a:pPr>
            <a:r>
              <a:rPr lang="it-IT" dirty="0"/>
              <a:t>Inoltre poiché a ciascuno dei molti livelli vibrazionali associati agli stati elettronici fondamentale ed eccitato corrisponde un numero ancora più elevato di livelli rotazionali, possono essere assorbiti anche fotoni che differiscono per quantità di energia inferiori a </a:t>
            </a:r>
            <a:r>
              <a:rPr lang="it-IT" b="1" dirty="0"/>
              <a:t>e</a:t>
            </a:r>
            <a:r>
              <a:rPr lang="it-IT" dirty="0"/>
              <a:t>   </a:t>
            </a:r>
            <a:endParaRPr lang="it-IT" b="1"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56</a:t>
            </a:fld>
            <a:endParaRPr lang="it-IT"/>
          </a:p>
        </p:txBody>
      </p:sp>
      <p:sp>
        <p:nvSpPr>
          <p:cNvPr id="7" name="Titolo 1">
            <a:extLst>
              <a:ext uri="{FF2B5EF4-FFF2-40B4-BE49-F238E27FC236}">
                <a16:creationId xmlns:a16="http://schemas.microsoft.com/office/drawing/2014/main" id="{D88BED87-F604-7362-6656-95C63CBFB826}"/>
              </a:ext>
            </a:extLst>
          </p:cNvPr>
          <p:cNvSpPr>
            <a:spLocks noGrp="1"/>
          </p:cNvSpPr>
          <p:nvPr>
            <p:ph type="title"/>
          </p:nvPr>
        </p:nvSpPr>
        <p:spPr>
          <a:xfrm>
            <a:off x="1919033" y="-795"/>
            <a:ext cx="5447297" cy="932700"/>
          </a:xfrm>
        </p:spPr>
        <p:txBody>
          <a:bodyPr/>
          <a:lstStyle/>
          <a:p>
            <a:pPr algn="ctr"/>
            <a:r>
              <a:rPr lang="it-IT" dirty="0"/>
              <a:t>Transizioni Elettroniche</a:t>
            </a:r>
          </a:p>
        </p:txBody>
      </p:sp>
    </p:spTree>
    <p:extLst>
      <p:ext uri="{BB962C8B-B14F-4D97-AF65-F5344CB8AC3E}">
        <p14:creationId xmlns:p14="http://schemas.microsoft.com/office/powerpoint/2010/main" val="4652700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1506" y="0"/>
            <a:ext cx="8804366" cy="1325563"/>
          </a:xfrm>
        </p:spPr>
        <p:txBody>
          <a:bodyPr>
            <a:normAutofit fontScale="90000"/>
          </a:bodyPr>
          <a:lstStyle/>
          <a:p>
            <a:r>
              <a:rPr lang="it-IT" dirty="0"/>
              <a:t>Allargamento della Banda per la Presenza di Sottolivelli Vibrazionali e Rotazionali</a:t>
            </a:r>
          </a:p>
        </p:txBody>
      </p:sp>
      <p:pic>
        <p:nvPicPr>
          <p:cNvPr id="4" name="Segnaposto contenuto 3"/>
          <p:cNvPicPr>
            <a:picLocks noGrp="1" noChangeAspect="1"/>
          </p:cNvPicPr>
          <p:nvPr>
            <p:ph idx="1"/>
          </p:nvPr>
        </p:nvPicPr>
        <p:blipFill>
          <a:blip r:embed="rId2"/>
          <a:stretch>
            <a:fillRect/>
          </a:stretch>
        </p:blipFill>
        <p:spPr>
          <a:xfrm>
            <a:off x="503359" y="1554165"/>
            <a:ext cx="7837229" cy="5167311"/>
          </a:xfrm>
          <a:prstGeom prst="rect">
            <a:avLst/>
          </a:prstGeom>
        </p:spPr>
      </p:pic>
      <p:sp>
        <p:nvSpPr>
          <p:cNvPr id="3" name="Segnaposto numero diapositiva 2"/>
          <p:cNvSpPr>
            <a:spLocks noGrp="1"/>
          </p:cNvSpPr>
          <p:nvPr>
            <p:ph type="sldNum" sz="quarter" idx="12"/>
          </p:nvPr>
        </p:nvSpPr>
        <p:spPr/>
        <p:txBody>
          <a:bodyPr/>
          <a:lstStyle/>
          <a:p>
            <a:fld id="{84EDA04A-DD5B-4E01-892D-17038E27ABE5}" type="slidenum">
              <a:rPr lang="it-IT" smtClean="0"/>
              <a:t>57</a:t>
            </a:fld>
            <a:endParaRPr lang="it-IT"/>
          </a:p>
        </p:txBody>
      </p:sp>
      <p:sp>
        <p:nvSpPr>
          <p:cNvPr id="6" name="Rectangle 5">
            <a:extLst>
              <a:ext uri="{FF2B5EF4-FFF2-40B4-BE49-F238E27FC236}">
                <a16:creationId xmlns:a16="http://schemas.microsoft.com/office/drawing/2014/main" id="{C4761B9B-846E-824B-6322-146483818D6A}"/>
              </a:ext>
            </a:extLst>
          </p:cNvPr>
          <p:cNvSpPr/>
          <p:nvPr/>
        </p:nvSpPr>
        <p:spPr>
          <a:xfrm>
            <a:off x="4130565" y="3505311"/>
            <a:ext cx="331076" cy="346842"/>
          </a:xfrm>
          <a:prstGeom prst="rect">
            <a:avLst/>
          </a:prstGeom>
          <a:solidFill>
            <a:schemeClr val="bg1"/>
          </a:solidFill>
          <a:ln>
            <a:noFill/>
          </a:ln>
          <a:effectLst>
            <a:outerShdw blurRad="50800" dist="50800" dir="5400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4139581" y="3482821"/>
            <a:ext cx="317716" cy="369332"/>
          </a:xfrm>
          <a:prstGeom prst="rect">
            <a:avLst/>
          </a:prstGeom>
          <a:noFill/>
        </p:spPr>
        <p:txBody>
          <a:bodyPr wrap="none" rtlCol="0">
            <a:spAutoFit/>
          </a:bodyPr>
          <a:lstStyle/>
          <a:p>
            <a:r>
              <a:rPr lang="it-IT" dirty="0"/>
              <a:t>A</a:t>
            </a:r>
          </a:p>
        </p:txBody>
      </p:sp>
    </p:spTree>
    <p:extLst>
      <p:ext uri="{BB962C8B-B14F-4D97-AF65-F5344CB8AC3E}">
        <p14:creationId xmlns:p14="http://schemas.microsoft.com/office/powerpoint/2010/main" val="35890182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94439" y="1146186"/>
            <a:ext cx="7886700" cy="4351338"/>
          </a:xfrm>
        </p:spPr>
        <p:txBody>
          <a:bodyPr/>
          <a:lstStyle/>
          <a:p>
            <a:pPr algn="just"/>
            <a:r>
              <a:rPr lang="it-IT" dirty="0"/>
              <a:t>Le bande UV-Vis sono generalmente larghe perché a ciascun livello elettronico sono associati parecchi livelli vibrazionali e a ciascun livello vibrazionale sono associati parecchi livelli rotazionali.</a:t>
            </a:r>
          </a:p>
          <a:p>
            <a:pPr algn="just"/>
            <a:r>
              <a:rPr lang="it-IT" dirty="0"/>
              <a:t>Per questa ragione la banda viene descritta dalla lunghezza d’onda del massimo del picco (</a:t>
            </a:r>
            <a:r>
              <a:rPr lang="it-IT" dirty="0" err="1">
                <a:latin typeface="Symbol" panose="05050102010706020507" pitchFamily="18" charset="2"/>
              </a:rPr>
              <a:t>l</a:t>
            </a:r>
            <a:r>
              <a:rPr lang="it-IT" baseline="-25000" dirty="0" err="1"/>
              <a:t>max</a:t>
            </a:r>
            <a:r>
              <a:rPr lang="it-IT" dirty="0"/>
              <a:t>).</a:t>
            </a:r>
          </a:p>
          <a:p>
            <a:pPr algn="just"/>
            <a:endParaRPr lang="it-IT" dirty="0"/>
          </a:p>
          <a:p>
            <a:pPr algn="just"/>
            <a:endParaRPr lang="it-IT" dirty="0"/>
          </a:p>
        </p:txBody>
      </p:sp>
      <p:pic>
        <p:nvPicPr>
          <p:cNvPr id="4" name="Immagine 3"/>
          <p:cNvPicPr>
            <a:picLocks noChangeAspect="1"/>
          </p:cNvPicPr>
          <p:nvPr/>
        </p:nvPicPr>
        <p:blipFill>
          <a:blip r:embed="rId2"/>
          <a:stretch>
            <a:fillRect/>
          </a:stretch>
        </p:blipFill>
        <p:spPr>
          <a:xfrm>
            <a:off x="2622519" y="3769666"/>
            <a:ext cx="3459909" cy="3064270"/>
          </a:xfrm>
          <a:prstGeom prst="rect">
            <a:avLst/>
          </a:prstGeom>
        </p:spPr>
      </p:pic>
      <p:sp>
        <p:nvSpPr>
          <p:cNvPr id="2" name="Segnaposto numero diapositiva 1"/>
          <p:cNvSpPr>
            <a:spLocks noGrp="1"/>
          </p:cNvSpPr>
          <p:nvPr>
            <p:ph type="sldNum" sz="quarter" idx="12"/>
          </p:nvPr>
        </p:nvSpPr>
        <p:spPr/>
        <p:txBody>
          <a:bodyPr/>
          <a:lstStyle/>
          <a:p>
            <a:fld id="{84EDA04A-DD5B-4E01-892D-17038E27ABE5}" type="slidenum">
              <a:rPr lang="it-IT" smtClean="0"/>
              <a:t>58</a:t>
            </a:fld>
            <a:endParaRPr lang="it-IT"/>
          </a:p>
        </p:txBody>
      </p:sp>
      <p:sp>
        <p:nvSpPr>
          <p:cNvPr id="5" name="CasellaDiTesto 4"/>
          <p:cNvSpPr txBox="1"/>
          <p:nvPr/>
        </p:nvSpPr>
        <p:spPr>
          <a:xfrm>
            <a:off x="2969091" y="98532"/>
            <a:ext cx="3137397" cy="707886"/>
          </a:xfrm>
          <a:prstGeom prst="rect">
            <a:avLst/>
          </a:prstGeom>
          <a:noFill/>
        </p:spPr>
        <p:txBody>
          <a:bodyPr wrap="none" rtlCol="0">
            <a:spAutoFit/>
          </a:bodyPr>
          <a:lstStyle/>
          <a:p>
            <a:r>
              <a:rPr lang="it-IT" sz="4000" dirty="0"/>
              <a:t>Riassumendo!</a:t>
            </a:r>
          </a:p>
        </p:txBody>
      </p:sp>
    </p:spTree>
    <p:extLst>
      <p:ext uri="{BB962C8B-B14F-4D97-AF65-F5344CB8AC3E}">
        <p14:creationId xmlns:p14="http://schemas.microsoft.com/office/powerpoint/2010/main" val="28168932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6971" y="55989"/>
            <a:ext cx="8722334" cy="1325563"/>
          </a:xfrm>
        </p:spPr>
        <p:txBody>
          <a:bodyPr/>
          <a:lstStyle/>
          <a:p>
            <a:pPr algn="ctr"/>
            <a:r>
              <a:rPr lang="it-IT" b="1" dirty="0"/>
              <a:t>Struttura Vibrazionale (fine)</a:t>
            </a:r>
            <a:br>
              <a:rPr lang="it-IT" dirty="0"/>
            </a:br>
            <a:r>
              <a:rPr lang="it-IT" b="1" dirty="0"/>
              <a:t>dello Spettro UV </a:t>
            </a:r>
            <a:endParaRPr lang="it-IT" dirty="0"/>
          </a:p>
        </p:txBody>
      </p:sp>
      <p:sp>
        <p:nvSpPr>
          <p:cNvPr id="3" name="Segnaposto numero diapositiva 2"/>
          <p:cNvSpPr>
            <a:spLocks noGrp="1"/>
          </p:cNvSpPr>
          <p:nvPr>
            <p:ph type="sldNum" sz="quarter" idx="12"/>
          </p:nvPr>
        </p:nvSpPr>
        <p:spPr/>
        <p:txBody>
          <a:bodyPr/>
          <a:lstStyle/>
          <a:p>
            <a:fld id="{84EDA04A-DD5B-4E01-892D-17038E27ABE5}" type="slidenum">
              <a:rPr lang="it-IT" smtClean="0"/>
              <a:t>59</a:t>
            </a:fld>
            <a:endParaRPr lang="it-IT"/>
          </a:p>
        </p:txBody>
      </p:sp>
      <p:sp>
        <p:nvSpPr>
          <p:cNvPr id="5" name="CasellaDiTesto 4"/>
          <p:cNvSpPr txBox="1"/>
          <p:nvPr/>
        </p:nvSpPr>
        <p:spPr>
          <a:xfrm flipH="1">
            <a:off x="4834142" y="1472656"/>
            <a:ext cx="4152887" cy="4893647"/>
          </a:xfrm>
          <a:prstGeom prst="rect">
            <a:avLst/>
          </a:prstGeom>
          <a:noFill/>
        </p:spPr>
        <p:txBody>
          <a:bodyPr wrap="square" rtlCol="0">
            <a:spAutoFit/>
          </a:bodyPr>
          <a:lstStyle/>
          <a:p>
            <a:pPr algn="just"/>
            <a:r>
              <a:rPr lang="it-IT" sz="2400" dirty="0"/>
              <a:t>La struttura fine si vede solo nello spettro di alcune sostanze allo stato di vapore es. benzene, si vedono gruppi di righe corrispondenti alle transizioni vibrazionali che avvengono durante la transizione elettronica in esame. Allo stato gassoso, infatti, la molecola è libera di ruotare e più libera di vibrare mentre gli elettroni effettuano le transizioni ai livelli eccitati.</a:t>
            </a:r>
          </a:p>
        </p:txBody>
      </p:sp>
      <p:pic>
        <p:nvPicPr>
          <p:cNvPr id="9" name="Picture 8">
            <a:extLst>
              <a:ext uri="{FF2B5EF4-FFF2-40B4-BE49-F238E27FC236}">
                <a16:creationId xmlns:a16="http://schemas.microsoft.com/office/drawing/2014/main" id="{660E9784-F824-F5CE-F130-759E8D2EA68B}"/>
              </a:ext>
            </a:extLst>
          </p:cNvPr>
          <p:cNvPicPr>
            <a:picLocks noChangeAspect="1"/>
          </p:cNvPicPr>
          <p:nvPr/>
        </p:nvPicPr>
        <p:blipFill>
          <a:blip r:embed="rId2"/>
          <a:stretch>
            <a:fillRect/>
          </a:stretch>
        </p:blipFill>
        <p:spPr>
          <a:xfrm>
            <a:off x="156971" y="2188741"/>
            <a:ext cx="4677171" cy="3918957"/>
          </a:xfrm>
          <a:prstGeom prst="rect">
            <a:avLst/>
          </a:prstGeom>
        </p:spPr>
      </p:pic>
      <p:pic>
        <p:nvPicPr>
          <p:cNvPr id="11" name="Picture 10">
            <a:extLst>
              <a:ext uri="{FF2B5EF4-FFF2-40B4-BE49-F238E27FC236}">
                <a16:creationId xmlns:a16="http://schemas.microsoft.com/office/drawing/2014/main" id="{27320C7C-D9D8-E04E-8886-393B66237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1578" y="3036302"/>
            <a:ext cx="1414365" cy="1173091"/>
          </a:xfrm>
          <a:prstGeom prst="rect">
            <a:avLst/>
          </a:prstGeom>
        </p:spPr>
      </p:pic>
      <p:sp>
        <p:nvSpPr>
          <p:cNvPr id="13" name="TextBox 12">
            <a:extLst>
              <a:ext uri="{FF2B5EF4-FFF2-40B4-BE49-F238E27FC236}">
                <a16:creationId xmlns:a16="http://schemas.microsoft.com/office/drawing/2014/main" id="{C47909AA-B422-9C5B-9A38-EB37FE7DA6EB}"/>
              </a:ext>
            </a:extLst>
          </p:cNvPr>
          <p:cNvSpPr txBox="1"/>
          <p:nvPr/>
        </p:nvSpPr>
        <p:spPr>
          <a:xfrm>
            <a:off x="3204047" y="3840061"/>
            <a:ext cx="1143000" cy="369332"/>
          </a:xfrm>
          <a:prstGeom prst="rect">
            <a:avLst/>
          </a:prstGeom>
          <a:noFill/>
        </p:spPr>
        <p:txBody>
          <a:bodyPr wrap="square">
            <a:spAutoFit/>
          </a:bodyPr>
          <a:lstStyle/>
          <a:p>
            <a:r>
              <a:rPr lang="it-IT" dirty="0"/>
              <a:t>Benzene</a:t>
            </a:r>
          </a:p>
        </p:txBody>
      </p:sp>
    </p:spTree>
    <p:extLst>
      <p:ext uri="{BB962C8B-B14F-4D97-AF65-F5344CB8AC3E}">
        <p14:creationId xmlns:p14="http://schemas.microsoft.com/office/powerpoint/2010/main" val="639337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241352"/>
            <a:ext cx="7886700" cy="760523"/>
          </a:xfrm>
        </p:spPr>
        <p:txBody>
          <a:bodyPr/>
          <a:lstStyle/>
          <a:p>
            <a:pPr algn="ctr"/>
            <a:r>
              <a:rPr lang="it-IT" dirty="0"/>
              <a:t>Livelli Energetici in una Molecola </a:t>
            </a:r>
          </a:p>
        </p:txBody>
      </p:sp>
      <p:pic>
        <p:nvPicPr>
          <p:cNvPr id="4" name="Segnaposto contenuto 3"/>
          <p:cNvPicPr>
            <a:picLocks noGrp="1" noChangeAspect="1"/>
          </p:cNvPicPr>
          <p:nvPr>
            <p:ph idx="1"/>
          </p:nvPr>
        </p:nvPicPr>
        <p:blipFill>
          <a:blip r:embed="rId2"/>
          <a:stretch>
            <a:fillRect/>
          </a:stretch>
        </p:blipFill>
        <p:spPr>
          <a:xfrm>
            <a:off x="2479128" y="1001875"/>
            <a:ext cx="4185743" cy="3636841"/>
          </a:xfrm>
          <a:prstGeom prst="rect">
            <a:avLst/>
          </a:prstGeom>
        </p:spPr>
      </p:pic>
      <p:sp>
        <p:nvSpPr>
          <p:cNvPr id="3" name="Segnaposto numero diapositiva 2"/>
          <p:cNvSpPr>
            <a:spLocks noGrp="1"/>
          </p:cNvSpPr>
          <p:nvPr>
            <p:ph type="sldNum" sz="quarter" idx="12"/>
          </p:nvPr>
        </p:nvSpPr>
        <p:spPr/>
        <p:txBody>
          <a:bodyPr/>
          <a:lstStyle/>
          <a:p>
            <a:fld id="{9A901C0B-8AB7-459F-8676-446C7EEAB8F0}" type="slidenum">
              <a:rPr lang="it-IT" smtClean="0"/>
              <a:t>6</a:t>
            </a:fld>
            <a:endParaRPr lang="it-IT"/>
          </a:p>
        </p:txBody>
      </p:sp>
      <p:sp>
        <p:nvSpPr>
          <p:cNvPr id="6" name="TextBox 5">
            <a:extLst>
              <a:ext uri="{FF2B5EF4-FFF2-40B4-BE49-F238E27FC236}">
                <a16:creationId xmlns:a16="http://schemas.microsoft.com/office/drawing/2014/main" id="{DE8D5160-B16D-2B43-EE20-D3582F0C96DD}"/>
              </a:ext>
            </a:extLst>
          </p:cNvPr>
          <p:cNvSpPr txBox="1"/>
          <p:nvPr/>
        </p:nvSpPr>
        <p:spPr>
          <a:xfrm>
            <a:off x="401035" y="4782484"/>
            <a:ext cx="8341929" cy="1938992"/>
          </a:xfrm>
          <a:prstGeom prst="rect">
            <a:avLst/>
          </a:prstGeom>
          <a:noFill/>
        </p:spPr>
        <p:txBody>
          <a:bodyPr wrap="square">
            <a:spAutoFit/>
          </a:bodyPr>
          <a:lstStyle/>
          <a:p>
            <a:pPr algn="just"/>
            <a:r>
              <a:rPr lang="it-IT" sz="2400" dirty="0"/>
              <a:t>Ogni livello energetico elettronico (linee nera) in una molecola è suddiviso in livelli vibrazionali (linee blu) che a loro volta sono divisi in livelli rotazionali (linee rosse).</a:t>
            </a:r>
          </a:p>
          <a:p>
            <a:pPr algn="just"/>
            <a:endParaRPr lang="it-IT" sz="2400" dirty="0"/>
          </a:p>
          <a:p>
            <a:pPr algn="ctr"/>
            <a:r>
              <a:rPr lang="it-IT" sz="2400" b="1" i="0" u="none" strike="noStrike" baseline="0" dirty="0" err="1">
                <a:latin typeface="TimesNewRomanPSMT"/>
              </a:rPr>
              <a:t>E</a:t>
            </a:r>
            <a:r>
              <a:rPr lang="it-IT" sz="2400" b="0" i="0" u="none" strike="noStrike" baseline="0" dirty="0" err="1">
                <a:latin typeface="TimesNewRomanPSMT"/>
              </a:rPr>
              <a:t>elettronica</a:t>
            </a:r>
            <a:r>
              <a:rPr lang="it-IT" sz="2400" b="0" i="0" u="none" strike="noStrike" baseline="0" dirty="0">
                <a:latin typeface="TimesNewRomanPSMT"/>
              </a:rPr>
              <a:t> &gt; </a:t>
            </a:r>
            <a:r>
              <a:rPr lang="it-IT" sz="2400" b="1" i="0" u="none" strike="noStrike" baseline="0" dirty="0" err="1">
                <a:latin typeface="TimesNewRomanPSMT"/>
              </a:rPr>
              <a:t>E</a:t>
            </a:r>
            <a:r>
              <a:rPr lang="it-IT" sz="2400" b="0" i="0" u="none" strike="noStrike" baseline="0" dirty="0" err="1">
                <a:latin typeface="TimesNewRomanPSMT"/>
              </a:rPr>
              <a:t>vibrazionale</a:t>
            </a:r>
            <a:r>
              <a:rPr lang="it-IT" sz="2400" b="0" i="0" u="none" strike="noStrike" baseline="0" dirty="0">
                <a:latin typeface="TimesNewRomanPSMT"/>
              </a:rPr>
              <a:t> &gt; </a:t>
            </a:r>
            <a:r>
              <a:rPr lang="it-IT" sz="2400" b="1" i="0" u="none" strike="noStrike" baseline="0" dirty="0" err="1">
                <a:latin typeface="TimesNewRomanPSMT"/>
              </a:rPr>
              <a:t>E</a:t>
            </a:r>
            <a:r>
              <a:rPr lang="it-IT" sz="2400" b="0" i="0" u="none" strike="noStrike" baseline="0" dirty="0" err="1">
                <a:latin typeface="TimesNewRomanPSMT"/>
              </a:rPr>
              <a:t>rotazionale</a:t>
            </a:r>
            <a:endParaRPr lang="it-IT" sz="2400" dirty="0"/>
          </a:p>
        </p:txBody>
      </p:sp>
    </p:spTree>
    <p:extLst>
      <p:ext uri="{BB962C8B-B14F-4D97-AF65-F5344CB8AC3E}">
        <p14:creationId xmlns:p14="http://schemas.microsoft.com/office/powerpoint/2010/main" val="3544394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1386" y="-104114"/>
            <a:ext cx="8398392" cy="1325563"/>
          </a:xfrm>
        </p:spPr>
        <p:txBody>
          <a:bodyPr>
            <a:normAutofit/>
          </a:bodyPr>
          <a:lstStyle/>
          <a:p>
            <a:pPr algn="ctr"/>
            <a:r>
              <a:rPr lang="it-IT" sz="4000" dirty="0"/>
              <a:t>Effetti sulle Bande dei Cromofori Isolati</a:t>
            </a:r>
          </a:p>
        </p:txBody>
      </p:sp>
      <p:pic>
        <p:nvPicPr>
          <p:cNvPr id="5" name="Segnaposto contenuto 4"/>
          <p:cNvPicPr>
            <a:picLocks noGrp="1" noChangeAspect="1"/>
          </p:cNvPicPr>
          <p:nvPr>
            <p:ph idx="1"/>
          </p:nvPr>
        </p:nvPicPr>
        <p:blipFill>
          <a:blip r:embed="rId2"/>
          <a:stretch>
            <a:fillRect/>
          </a:stretch>
        </p:blipFill>
        <p:spPr>
          <a:xfrm>
            <a:off x="948980" y="1676070"/>
            <a:ext cx="7438546" cy="4862843"/>
          </a:xfrm>
          <a:prstGeom prst="rect">
            <a:avLst/>
          </a:prstGeom>
        </p:spPr>
      </p:pic>
      <p:sp>
        <p:nvSpPr>
          <p:cNvPr id="3" name="Segnaposto numero diapositiva 2"/>
          <p:cNvSpPr>
            <a:spLocks noGrp="1"/>
          </p:cNvSpPr>
          <p:nvPr>
            <p:ph type="sldNum" sz="quarter" idx="12"/>
          </p:nvPr>
        </p:nvSpPr>
        <p:spPr/>
        <p:txBody>
          <a:bodyPr/>
          <a:lstStyle/>
          <a:p>
            <a:fld id="{84EDA04A-DD5B-4E01-892D-17038E27ABE5}" type="slidenum">
              <a:rPr lang="it-IT" smtClean="0"/>
              <a:t>60</a:t>
            </a:fld>
            <a:endParaRPr lang="it-IT"/>
          </a:p>
        </p:txBody>
      </p:sp>
    </p:spTree>
    <p:extLst>
      <p:ext uri="{BB962C8B-B14F-4D97-AF65-F5344CB8AC3E}">
        <p14:creationId xmlns:p14="http://schemas.microsoft.com/office/powerpoint/2010/main" val="38808286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8704" y="1503948"/>
            <a:ext cx="8226592" cy="4186990"/>
          </a:xfrm>
        </p:spPr>
        <p:txBody>
          <a:bodyPr>
            <a:normAutofit/>
          </a:bodyPr>
          <a:lstStyle/>
          <a:p>
            <a:pPr algn="just"/>
            <a:r>
              <a:rPr lang="it-IT" b="1" dirty="0">
                <a:solidFill>
                  <a:srgbClr val="FF0000"/>
                </a:solidFill>
              </a:rPr>
              <a:t>Effetto batocromo</a:t>
            </a:r>
            <a:r>
              <a:rPr lang="it-IT" dirty="0"/>
              <a:t>: spostamento a </a:t>
            </a:r>
            <a:r>
              <a:rPr lang="it-IT" dirty="0">
                <a:latin typeface="Symbol" panose="05050102010706020507" pitchFamily="18" charset="2"/>
              </a:rPr>
              <a:t>l</a:t>
            </a:r>
            <a:r>
              <a:rPr lang="it-IT" dirty="0"/>
              <a:t> maggiori (shift rosso).</a:t>
            </a:r>
          </a:p>
          <a:p>
            <a:pPr algn="just"/>
            <a:r>
              <a:rPr lang="it-IT" b="1" dirty="0">
                <a:solidFill>
                  <a:srgbClr val="002060"/>
                </a:solidFill>
              </a:rPr>
              <a:t>Effetto ipsocromo</a:t>
            </a:r>
            <a:r>
              <a:rPr lang="it-IT" dirty="0"/>
              <a:t>: spostamento a </a:t>
            </a:r>
            <a:r>
              <a:rPr lang="it-IT" dirty="0">
                <a:latin typeface="Symbol" panose="05050102010706020507" pitchFamily="18" charset="2"/>
              </a:rPr>
              <a:t>l </a:t>
            </a:r>
            <a:r>
              <a:rPr lang="it-IT" dirty="0"/>
              <a:t>minori (shift blu).</a:t>
            </a:r>
          </a:p>
          <a:p>
            <a:pPr algn="just"/>
            <a:r>
              <a:rPr lang="it-IT" b="1" dirty="0">
                <a:solidFill>
                  <a:schemeClr val="accent6">
                    <a:lumMod val="75000"/>
                  </a:schemeClr>
                </a:solidFill>
              </a:rPr>
              <a:t>Effetto ipercromico</a:t>
            </a:r>
            <a:r>
              <a:rPr lang="it-IT" dirty="0"/>
              <a:t>: aumento di </a:t>
            </a:r>
            <a:r>
              <a:rPr lang="it-IT" dirty="0">
                <a:latin typeface="Symbol" panose="05050102010706020507" pitchFamily="18" charset="2"/>
              </a:rPr>
              <a:t>e.</a:t>
            </a:r>
          </a:p>
          <a:p>
            <a:pPr algn="just"/>
            <a:r>
              <a:rPr lang="it-IT" b="1" dirty="0">
                <a:solidFill>
                  <a:srgbClr val="92D050"/>
                </a:solidFill>
              </a:rPr>
              <a:t>Effetto ipocromico</a:t>
            </a:r>
            <a:r>
              <a:rPr lang="it-IT" dirty="0"/>
              <a:t>: diminuzione di </a:t>
            </a:r>
            <a:r>
              <a:rPr lang="it-IT" dirty="0">
                <a:latin typeface="Symbol" panose="05050102010706020507" pitchFamily="18" charset="2"/>
              </a:rPr>
              <a:t>e.</a:t>
            </a:r>
          </a:p>
          <a:p>
            <a:pPr algn="just"/>
            <a:r>
              <a:rPr lang="it-IT" b="1" dirty="0">
                <a:solidFill>
                  <a:srgbClr val="C00000"/>
                </a:solidFill>
              </a:rPr>
              <a:t>Effetto auxocromo</a:t>
            </a:r>
            <a:r>
              <a:rPr lang="it-IT" dirty="0"/>
              <a:t>: effetto dovuto a un gruppo funzionale saturo (no doppi legami), che non ha assorbimenti UV-Vis ma ha effetti significativi sull’assorbimento di cromofori a cui è legato.</a:t>
            </a:r>
          </a:p>
        </p:txBody>
      </p:sp>
      <p:sp>
        <p:nvSpPr>
          <p:cNvPr id="4" name="Segnaposto numero diapositiva 3"/>
          <p:cNvSpPr>
            <a:spLocks noGrp="1"/>
          </p:cNvSpPr>
          <p:nvPr>
            <p:ph type="sldNum" sz="quarter" idx="12"/>
          </p:nvPr>
        </p:nvSpPr>
        <p:spPr/>
        <p:txBody>
          <a:bodyPr/>
          <a:lstStyle/>
          <a:p>
            <a:fld id="{84EDA04A-DD5B-4E01-892D-17038E27ABE5}" type="slidenum">
              <a:rPr lang="it-IT" smtClean="0"/>
              <a:t>61</a:t>
            </a:fld>
            <a:endParaRPr lang="it-IT"/>
          </a:p>
        </p:txBody>
      </p:sp>
      <p:sp>
        <p:nvSpPr>
          <p:cNvPr id="7" name="Titolo 1">
            <a:extLst>
              <a:ext uri="{FF2B5EF4-FFF2-40B4-BE49-F238E27FC236}">
                <a16:creationId xmlns:a16="http://schemas.microsoft.com/office/drawing/2014/main" id="{C7A5F881-8CF7-3375-8CD0-D818AE9B9C3E}"/>
              </a:ext>
            </a:extLst>
          </p:cNvPr>
          <p:cNvSpPr>
            <a:spLocks noGrp="1"/>
          </p:cNvSpPr>
          <p:nvPr>
            <p:ph type="title"/>
          </p:nvPr>
        </p:nvSpPr>
        <p:spPr>
          <a:xfrm>
            <a:off x="191386" y="-104114"/>
            <a:ext cx="8398392" cy="1325563"/>
          </a:xfrm>
        </p:spPr>
        <p:txBody>
          <a:bodyPr>
            <a:normAutofit/>
          </a:bodyPr>
          <a:lstStyle/>
          <a:p>
            <a:pPr algn="ctr"/>
            <a:r>
              <a:rPr lang="it-IT" sz="4000" dirty="0"/>
              <a:t>Effetti sulle Bande dei Cromofori Isolati</a:t>
            </a:r>
          </a:p>
        </p:txBody>
      </p:sp>
    </p:spTree>
    <p:extLst>
      <p:ext uri="{BB962C8B-B14F-4D97-AF65-F5344CB8AC3E}">
        <p14:creationId xmlns:p14="http://schemas.microsoft.com/office/powerpoint/2010/main" val="16375723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5" name="Rectangle 3"/>
          <p:cNvSpPr>
            <a:spLocks noGrp="1" noChangeArrowheads="1"/>
          </p:cNvSpPr>
          <p:nvPr>
            <p:ph type="body" idx="1"/>
          </p:nvPr>
        </p:nvSpPr>
        <p:spPr>
          <a:xfrm>
            <a:off x="459623" y="1210469"/>
            <a:ext cx="7848600" cy="4953000"/>
          </a:xfrm>
        </p:spPr>
        <p:txBody>
          <a:bodyPr/>
          <a:lstStyle/>
          <a:p>
            <a:pPr algn="just">
              <a:defRPr/>
            </a:pPr>
            <a:r>
              <a:rPr lang="en-US" altLang="it-IT" sz="2400" dirty="0" err="1">
                <a:ea typeface="+mn-ea"/>
              </a:rPr>
              <a:t>Gruppi</a:t>
            </a:r>
            <a:r>
              <a:rPr lang="en-US" altLang="it-IT" sz="2400" dirty="0">
                <a:ea typeface="+mn-ea"/>
              </a:rPr>
              <a:t> </a:t>
            </a:r>
            <a:r>
              <a:rPr lang="en-US" altLang="it-IT" sz="2400" dirty="0" err="1">
                <a:ea typeface="+mn-ea"/>
              </a:rPr>
              <a:t>funzionali</a:t>
            </a:r>
            <a:r>
              <a:rPr lang="en-US" altLang="it-IT" sz="2400" dirty="0">
                <a:ea typeface="+mn-ea"/>
              </a:rPr>
              <a:t> (-NR</a:t>
            </a:r>
            <a:r>
              <a:rPr lang="en-US" altLang="it-IT" sz="1400" dirty="0">
                <a:ea typeface="+mn-ea"/>
              </a:rPr>
              <a:t>2</a:t>
            </a:r>
            <a:r>
              <a:rPr lang="en-US" altLang="it-IT" sz="2400" dirty="0">
                <a:ea typeface="+mn-ea"/>
              </a:rPr>
              <a:t>, -OH, -OR, </a:t>
            </a:r>
            <a:r>
              <a:rPr lang="en-US" altLang="it-IT" sz="2400" dirty="0" err="1">
                <a:ea typeface="+mn-ea"/>
              </a:rPr>
              <a:t>ecc</a:t>
            </a:r>
            <a:r>
              <a:rPr lang="en-US" altLang="it-IT" sz="2400" dirty="0">
                <a:ea typeface="+mn-ea"/>
              </a:rPr>
              <a:t>.) con </a:t>
            </a:r>
            <a:r>
              <a:rPr lang="en-US" altLang="it-IT" sz="2400" b="1" dirty="0" err="1">
                <a:ea typeface="+mn-ea"/>
              </a:rPr>
              <a:t>elettroni</a:t>
            </a:r>
            <a:r>
              <a:rPr lang="en-US" altLang="it-IT" sz="2400" b="1" dirty="0">
                <a:ea typeface="+mn-ea"/>
              </a:rPr>
              <a:t> di non-</a:t>
            </a:r>
            <a:r>
              <a:rPr lang="en-US" altLang="it-IT" sz="2400" b="1" dirty="0" err="1">
                <a:ea typeface="+mn-ea"/>
              </a:rPr>
              <a:t>legame</a:t>
            </a:r>
            <a:r>
              <a:rPr lang="en-US" altLang="it-IT" sz="2400" dirty="0">
                <a:ea typeface="+mn-ea"/>
              </a:rPr>
              <a:t> </a:t>
            </a:r>
            <a:r>
              <a:rPr lang="en-US" altLang="it-IT" sz="2400" dirty="0" err="1">
                <a:ea typeface="+mn-ea"/>
              </a:rPr>
              <a:t>che</a:t>
            </a:r>
            <a:r>
              <a:rPr lang="en-US" altLang="it-IT" sz="2400" dirty="0">
                <a:ea typeface="+mn-ea"/>
              </a:rPr>
              <a:t> </a:t>
            </a:r>
            <a:r>
              <a:rPr lang="en-US" altLang="it-IT" sz="2400" dirty="0" err="1">
                <a:ea typeface="+mn-ea"/>
              </a:rPr>
              <a:t>popolano</a:t>
            </a:r>
            <a:r>
              <a:rPr lang="en-US" altLang="it-IT" sz="2400" dirty="0">
                <a:ea typeface="+mn-ea"/>
              </a:rPr>
              <a:t> </a:t>
            </a:r>
            <a:r>
              <a:rPr lang="en-US" altLang="it-IT" sz="2400" dirty="0" err="1">
                <a:ea typeface="+mn-ea"/>
              </a:rPr>
              <a:t>orbitali</a:t>
            </a:r>
            <a:r>
              <a:rPr lang="en-US" altLang="it-IT" sz="2400" dirty="0">
                <a:ea typeface="+mn-ea"/>
              </a:rPr>
              <a:t> di </a:t>
            </a:r>
            <a:r>
              <a:rPr lang="en-US" altLang="it-IT" sz="2400" dirty="0" err="1">
                <a:ea typeface="+mn-ea"/>
              </a:rPr>
              <a:t>tipo</a:t>
            </a:r>
            <a:r>
              <a:rPr lang="en-US" altLang="it-IT" sz="2400" dirty="0">
                <a:ea typeface="+mn-ea"/>
              </a:rPr>
              <a:t> n. </a:t>
            </a:r>
            <a:r>
              <a:rPr lang="en-US" altLang="it-IT" sz="2400" dirty="0" err="1">
                <a:ea typeface="+mn-ea"/>
              </a:rPr>
              <a:t>Questi</a:t>
            </a:r>
            <a:r>
              <a:rPr lang="en-US" altLang="it-IT" sz="2400" dirty="0">
                <a:ea typeface="+mn-ea"/>
              </a:rPr>
              <a:t> </a:t>
            </a:r>
            <a:r>
              <a:rPr lang="en-US" altLang="it-IT" sz="2400" dirty="0" err="1">
                <a:ea typeface="+mn-ea"/>
              </a:rPr>
              <a:t>gruppi</a:t>
            </a:r>
            <a:r>
              <a:rPr lang="en-US" altLang="it-IT" sz="2400" dirty="0">
                <a:ea typeface="+mn-ea"/>
              </a:rPr>
              <a:t> </a:t>
            </a:r>
            <a:r>
              <a:rPr lang="en-US" altLang="it-IT" sz="2400" dirty="0" err="1">
                <a:ea typeface="+mn-ea"/>
              </a:rPr>
              <a:t>presentano</a:t>
            </a:r>
            <a:r>
              <a:rPr lang="en-US" altLang="it-IT" sz="2400" dirty="0">
                <a:ea typeface="+mn-ea"/>
              </a:rPr>
              <a:t> </a:t>
            </a:r>
            <a:r>
              <a:rPr lang="en-US" altLang="it-IT" sz="2400" dirty="0" err="1">
                <a:ea typeface="+mn-ea"/>
              </a:rPr>
              <a:t>scarsi</a:t>
            </a:r>
            <a:r>
              <a:rPr lang="en-US" altLang="it-IT" sz="2400" dirty="0">
                <a:ea typeface="+mn-ea"/>
              </a:rPr>
              <a:t> </a:t>
            </a:r>
            <a:r>
              <a:rPr lang="en-US" altLang="it-IT" sz="2400" dirty="0" err="1">
                <a:ea typeface="+mn-ea"/>
              </a:rPr>
              <a:t>assorbimenti</a:t>
            </a:r>
            <a:r>
              <a:rPr lang="en-US" altLang="it-IT" sz="2400" dirty="0">
                <a:ea typeface="+mn-ea"/>
              </a:rPr>
              <a:t> di luce </a:t>
            </a:r>
            <a:r>
              <a:rPr lang="en-US" altLang="it-IT" sz="2400" dirty="0" err="1">
                <a:ea typeface="+mn-ea"/>
              </a:rPr>
              <a:t>nell’UV</a:t>
            </a:r>
            <a:r>
              <a:rPr lang="en-US" altLang="it-IT" sz="2400" dirty="0">
                <a:ea typeface="+mn-ea"/>
              </a:rPr>
              <a:t>-Vis (</a:t>
            </a:r>
            <a:r>
              <a:rPr lang="en-US" altLang="it-IT" sz="2400" i="1" dirty="0">
                <a:ea typeface="+mn-ea"/>
              </a:rPr>
              <a:t>non </a:t>
            </a:r>
            <a:r>
              <a:rPr lang="en-US" altLang="it-IT" sz="2400" i="1" dirty="0" err="1">
                <a:ea typeface="+mn-ea"/>
              </a:rPr>
              <a:t>agiscono</a:t>
            </a:r>
            <a:r>
              <a:rPr lang="en-US" altLang="it-IT" sz="2400" i="1" dirty="0">
                <a:ea typeface="+mn-ea"/>
              </a:rPr>
              <a:t> </a:t>
            </a:r>
            <a:r>
              <a:rPr lang="en-US" altLang="it-IT" sz="2400" i="1" dirty="0" err="1">
                <a:ea typeface="+mn-ea"/>
              </a:rPr>
              <a:t>direttamente</a:t>
            </a:r>
            <a:r>
              <a:rPr lang="en-US" altLang="it-IT" sz="2400" i="1" dirty="0">
                <a:ea typeface="+mn-ea"/>
              </a:rPr>
              <a:t> da </a:t>
            </a:r>
            <a:r>
              <a:rPr lang="en-US" altLang="it-IT" sz="2400" i="1" dirty="0" err="1">
                <a:ea typeface="+mn-ea"/>
              </a:rPr>
              <a:t>cromofori</a:t>
            </a:r>
            <a:r>
              <a:rPr lang="en-US" altLang="it-IT" sz="2400" i="1" dirty="0">
                <a:ea typeface="+mn-ea"/>
              </a:rPr>
              <a:t>!</a:t>
            </a:r>
            <a:r>
              <a:rPr lang="en-US" altLang="it-IT" sz="2400" dirty="0">
                <a:ea typeface="+mn-ea"/>
              </a:rPr>
              <a:t>). </a:t>
            </a:r>
            <a:r>
              <a:rPr lang="en-US" altLang="it-IT" sz="2400" dirty="0" err="1">
                <a:ea typeface="+mn-ea"/>
              </a:rPr>
              <a:t>Tuttavia</a:t>
            </a:r>
            <a:r>
              <a:rPr lang="en-US" altLang="it-IT" sz="2400" dirty="0">
                <a:ea typeface="+mn-ea"/>
              </a:rPr>
              <a:t>, </a:t>
            </a:r>
            <a:r>
              <a:rPr lang="en-US" altLang="it-IT" sz="2400" dirty="0" err="1">
                <a:ea typeface="+mn-ea"/>
              </a:rPr>
              <a:t>possono</a:t>
            </a:r>
            <a:r>
              <a:rPr lang="en-US" altLang="it-IT" sz="2400" dirty="0">
                <a:ea typeface="+mn-ea"/>
              </a:rPr>
              <a:t> </a:t>
            </a:r>
            <a:r>
              <a:rPr lang="en-US" altLang="it-IT" sz="2400" dirty="0" err="1">
                <a:ea typeface="+mn-ea"/>
              </a:rPr>
              <a:t>agire</a:t>
            </a:r>
            <a:r>
              <a:rPr lang="en-US" altLang="it-IT" sz="2400" dirty="0">
                <a:ea typeface="+mn-ea"/>
              </a:rPr>
              <a:t> da </a:t>
            </a:r>
            <a:r>
              <a:rPr lang="en-US" altLang="it-IT" sz="2400" b="1" dirty="0" err="1">
                <a:solidFill>
                  <a:srgbClr val="C00000"/>
                </a:solidFill>
                <a:ea typeface="+mn-ea"/>
              </a:rPr>
              <a:t>auxocromi</a:t>
            </a:r>
            <a:r>
              <a:rPr lang="en-US" altLang="it-IT" sz="2400" dirty="0">
                <a:ea typeface="+mn-ea"/>
              </a:rPr>
              <a:t> </a:t>
            </a:r>
            <a:r>
              <a:rPr lang="en-US" altLang="it-IT" sz="2400" dirty="0" err="1">
                <a:ea typeface="+mn-ea"/>
              </a:rPr>
              <a:t>nei</a:t>
            </a:r>
            <a:r>
              <a:rPr lang="en-US" altLang="it-IT" sz="2400" dirty="0">
                <a:ea typeface="+mn-ea"/>
              </a:rPr>
              <a:t> </a:t>
            </a:r>
            <a:r>
              <a:rPr lang="en-US" altLang="it-IT" sz="2400" dirty="0" err="1">
                <a:ea typeface="+mn-ea"/>
              </a:rPr>
              <a:t>confronti</a:t>
            </a:r>
            <a:r>
              <a:rPr lang="en-US" altLang="it-IT" sz="2400" dirty="0">
                <a:ea typeface="+mn-ea"/>
              </a:rPr>
              <a:t> di un </a:t>
            </a:r>
            <a:r>
              <a:rPr lang="en-US" altLang="it-IT" sz="2400" dirty="0" err="1">
                <a:ea typeface="+mn-ea"/>
              </a:rPr>
              <a:t>sistema</a:t>
            </a:r>
            <a:r>
              <a:rPr lang="en-US" altLang="it-IT" sz="2400" dirty="0">
                <a:ea typeface="+mn-ea"/>
              </a:rPr>
              <a:t> </a:t>
            </a:r>
            <a:r>
              <a:rPr lang="en-US" altLang="it-IT" sz="2400" dirty="0" err="1">
                <a:ea typeface="+mn-ea"/>
              </a:rPr>
              <a:t>cromoforo</a:t>
            </a:r>
            <a:r>
              <a:rPr lang="en-US" altLang="it-IT" sz="2400" dirty="0">
                <a:ea typeface="+mn-ea"/>
              </a:rPr>
              <a:t> </a:t>
            </a:r>
            <a:r>
              <a:rPr lang="en-US" altLang="it-IT" sz="2400" dirty="0" err="1">
                <a:ea typeface="+mn-ea"/>
              </a:rPr>
              <a:t>contenente</a:t>
            </a:r>
            <a:r>
              <a:rPr lang="en-US" altLang="it-IT" sz="2400" dirty="0">
                <a:ea typeface="+mn-ea"/>
              </a:rPr>
              <a:t> </a:t>
            </a:r>
            <a:r>
              <a:rPr lang="en-US" altLang="it-IT" sz="2400" dirty="0" err="1">
                <a:ea typeface="+mn-ea"/>
              </a:rPr>
              <a:t>legami</a:t>
            </a:r>
            <a:r>
              <a:rPr lang="en-US" altLang="it-IT" sz="2400" dirty="0">
                <a:ea typeface="+mn-ea"/>
              </a:rPr>
              <a:t> </a:t>
            </a:r>
            <a:r>
              <a:rPr lang="en-US" altLang="it-IT" sz="2400" dirty="0">
                <a:latin typeface="Symbol" panose="05050102010706020507" pitchFamily="18" charset="2"/>
                <a:ea typeface="+mn-ea"/>
              </a:rPr>
              <a:t>p.</a:t>
            </a:r>
            <a:r>
              <a:rPr lang="en-US" altLang="it-IT" sz="2400" b="1" dirty="0">
                <a:ea typeface="+mn-ea"/>
              </a:rPr>
              <a:t> </a:t>
            </a:r>
            <a:r>
              <a:rPr lang="en-US" altLang="it-IT" sz="2400" dirty="0" err="1">
                <a:ea typeface="+mn-ea"/>
              </a:rPr>
              <a:t>Infatti</a:t>
            </a:r>
            <a:r>
              <a:rPr lang="en-US" altLang="it-IT" sz="2400" dirty="0">
                <a:ea typeface="+mn-ea"/>
              </a:rPr>
              <a:t>, </a:t>
            </a:r>
            <a:r>
              <a:rPr lang="en-US" altLang="it-IT" sz="2400" dirty="0" err="1">
                <a:ea typeface="+mn-ea"/>
              </a:rPr>
              <a:t>questi</a:t>
            </a:r>
            <a:r>
              <a:rPr lang="en-US" altLang="it-IT" sz="2400" dirty="0">
                <a:ea typeface="+mn-ea"/>
              </a:rPr>
              <a:t> </a:t>
            </a:r>
            <a:r>
              <a:rPr lang="en-US" altLang="it-IT" sz="2400" dirty="0" err="1">
                <a:ea typeface="+mn-ea"/>
              </a:rPr>
              <a:t>gruppi</a:t>
            </a:r>
            <a:r>
              <a:rPr lang="en-US" altLang="it-IT" sz="2400" dirty="0">
                <a:ea typeface="+mn-ea"/>
              </a:rPr>
              <a:t> </a:t>
            </a:r>
            <a:r>
              <a:rPr lang="en-US" altLang="it-IT" sz="2400" dirty="0" err="1">
                <a:ea typeface="+mn-ea"/>
              </a:rPr>
              <a:t>possono</a:t>
            </a:r>
            <a:r>
              <a:rPr lang="en-US" altLang="it-IT" sz="2400" dirty="0">
                <a:ea typeface="+mn-ea"/>
              </a:rPr>
              <a:t> </a:t>
            </a:r>
            <a:r>
              <a:rPr lang="en-US" altLang="it-IT" sz="2400" dirty="0" err="1">
                <a:ea typeface="+mn-ea"/>
              </a:rPr>
              <a:t>donare</a:t>
            </a:r>
            <a:r>
              <a:rPr lang="en-US" altLang="it-IT" sz="2400" dirty="0">
                <a:ea typeface="+mn-ea"/>
              </a:rPr>
              <a:t> per </a:t>
            </a:r>
            <a:r>
              <a:rPr lang="en-US" altLang="it-IT" sz="2400" dirty="0" err="1">
                <a:ea typeface="+mn-ea"/>
              </a:rPr>
              <a:t>effetto</a:t>
            </a:r>
            <a:r>
              <a:rPr lang="en-US" altLang="it-IT" sz="2400" dirty="0">
                <a:ea typeface="+mn-ea"/>
              </a:rPr>
              <a:t> </a:t>
            </a:r>
            <a:r>
              <a:rPr lang="en-US" altLang="it-IT" sz="2400" dirty="0" err="1">
                <a:ea typeface="+mn-ea"/>
              </a:rPr>
              <a:t>cogniugativo</a:t>
            </a:r>
            <a:r>
              <a:rPr lang="en-US" altLang="it-IT" sz="2400" dirty="0">
                <a:ea typeface="+mn-ea"/>
              </a:rPr>
              <a:t> la </a:t>
            </a:r>
            <a:r>
              <a:rPr lang="en-US" altLang="it-IT" sz="2400" dirty="0" err="1">
                <a:ea typeface="+mn-ea"/>
              </a:rPr>
              <a:t>coppia</a:t>
            </a:r>
            <a:r>
              <a:rPr lang="en-US" altLang="it-IT" sz="2400" dirty="0">
                <a:ea typeface="+mn-ea"/>
              </a:rPr>
              <a:t> non </a:t>
            </a:r>
            <a:r>
              <a:rPr lang="en-US" altLang="it-IT" sz="2400" dirty="0" err="1">
                <a:ea typeface="+mn-ea"/>
              </a:rPr>
              <a:t>condivisa</a:t>
            </a:r>
            <a:r>
              <a:rPr lang="en-US" altLang="it-IT" sz="2400" dirty="0">
                <a:ea typeface="+mn-ea"/>
              </a:rPr>
              <a:t> a un </a:t>
            </a:r>
            <a:r>
              <a:rPr lang="en-US" altLang="it-IT" sz="2400" dirty="0" err="1">
                <a:ea typeface="+mn-ea"/>
              </a:rPr>
              <a:t>cromoforo</a:t>
            </a:r>
            <a:r>
              <a:rPr lang="en-US" altLang="it-IT" sz="2400" dirty="0">
                <a:ea typeface="+mn-ea"/>
              </a:rPr>
              <a:t> </a:t>
            </a:r>
            <a:r>
              <a:rPr lang="en-US" altLang="it-IT" sz="2400" dirty="0" err="1">
                <a:ea typeface="+mn-ea"/>
              </a:rPr>
              <a:t>variando</a:t>
            </a:r>
            <a:r>
              <a:rPr lang="en-US" altLang="it-IT" sz="2400" dirty="0">
                <a:ea typeface="+mn-ea"/>
              </a:rPr>
              <a:t> </a:t>
            </a:r>
            <a:r>
              <a:rPr lang="en-US" altLang="it-IT" sz="2400" dirty="0" err="1">
                <a:ea typeface="+mn-ea"/>
              </a:rPr>
              <a:t>così</a:t>
            </a:r>
            <a:r>
              <a:rPr lang="en-US" altLang="it-IT" sz="2400" dirty="0">
                <a:ea typeface="+mn-ea"/>
              </a:rPr>
              <a:t> la </a:t>
            </a:r>
            <a:r>
              <a:rPr lang="en-US" altLang="it-IT" sz="2400" dirty="0" err="1">
                <a:ea typeface="+mn-ea"/>
              </a:rPr>
              <a:t>lunghezza</a:t>
            </a:r>
            <a:r>
              <a:rPr lang="en-US" altLang="it-IT" sz="2400" dirty="0">
                <a:ea typeface="+mn-ea"/>
              </a:rPr>
              <a:t> </a:t>
            </a:r>
            <a:r>
              <a:rPr lang="en-US" altLang="it-IT" sz="2400" dirty="0" err="1">
                <a:ea typeface="+mn-ea"/>
              </a:rPr>
              <a:t>d’onda</a:t>
            </a:r>
            <a:r>
              <a:rPr lang="en-US" altLang="it-IT" sz="2400" dirty="0">
                <a:ea typeface="+mn-ea"/>
              </a:rPr>
              <a:t> e </a:t>
            </a:r>
            <a:r>
              <a:rPr lang="en-US" altLang="it-IT" sz="2400" dirty="0" err="1">
                <a:ea typeface="+mn-ea"/>
              </a:rPr>
              <a:t>l’intensità</a:t>
            </a:r>
            <a:r>
              <a:rPr lang="en-US" altLang="it-IT" sz="2400" dirty="0">
                <a:ea typeface="+mn-ea"/>
              </a:rPr>
              <a:t> del </a:t>
            </a:r>
            <a:r>
              <a:rPr lang="en-US" altLang="it-IT" sz="2400" dirty="0" err="1">
                <a:ea typeface="+mn-ea"/>
              </a:rPr>
              <a:t>suo</a:t>
            </a:r>
            <a:r>
              <a:rPr lang="en-US" altLang="it-IT" sz="2400" dirty="0">
                <a:ea typeface="+mn-ea"/>
              </a:rPr>
              <a:t> (del </a:t>
            </a:r>
            <a:r>
              <a:rPr lang="en-US" altLang="it-IT" sz="2400" dirty="0" err="1">
                <a:ea typeface="+mn-ea"/>
              </a:rPr>
              <a:t>cromoforo</a:t>
            </a:r>
            <a:r>
              <a:rPr lang="en-US" altLang="it-IT" sz="2400" dirty="0">
                <a:ea typeface="+mn-ea"/>
              </a:rPr>
              <a:t>) </a:t>
            </a:r>
            <a:r>
              <a:rPr lang="en-US" altLang="it-IT" sz="2400" dirty="0" err="1">
                <a:ea typeface="+mn-ea"/>
              </a:rPr>
              <a:t>assorbimento</a:t>
            </a:r>
            <a:r>
              <a:rPr lang="en-US" altLang="it-IT" sz="2400" dirty="0">
                <a:ea typeface="+mn-ea"/>
              </a:rPr>
              <a:t>.</a:t>
            </a:r>
          </a:p>
          <a:p>
            <a:pPr marL="0" indent="0">
              <a:buNone/>
              <a:defRPr/>
            </a:pPr>
            <a:endParaRPr lang="en-US" altLang="it-IT" dirty="0">
              <a:ea typeface="+mn-ea"/>
            </a:endParaRPr>
          </a:p>
          <a:p>
            <a:pPr marL="0" indent="0" algn="ctr">
              <a:spcBef>
                <a:spcPts val="2400"/>
              </a:spcBef>
              <a:buFont typeface="Wingdings" panose="05000000000000000000" pitchFamily="2" charset="2"/>
              <a:buNone/>
              <a:defRPr/>
            </a:pPr>
            <a:r>
              <a:rPr lang="en-US" altLang="it-IT" dirty="0">
                <a:ea typeface="+mn-ea"/>
              </a:rPr>
              <a:t>    —NH</a:t>
            </a:r>
            <a:r>
              <a:rPr lang="en-US" altLang="it-IT" baseline="-25000" dirty="0">
                <a:ea typeface="+mn-ea"/>
              </a:rPr>
              <a:t>2</a:t>
            </a:r>
            <a:r>
              <a:rPr lang="en-US" altLang="it-IT" dirty="0">
                <a:ea typeface="+mn-ea"/>
              </a:rPr>
              <a:t>	  —OH           —OR</a:t>
            </a:r>
          </a:p>
        </p:txBody>
      </p:sp>
      <p:sp>
        <p:nvSpPr>
          <p:cNvPr id="46083" name="Rectangle 2"/>
          <p:cNvSpPr>
            <a:spLocks noGrp="1" noChangeArrowheads="1"/>
          </p:cNvSpPr>
          <p:nvPr>
            <p:ph type="title"/>
          </p:nvPr>
        </p:nvSpPr>
        <p:spPr/>
        <p:txBody>
          <a:bodyPr/>
          <a:lstStyle/>
          <a:p>
            <a:r>
              <a:rPr lang="en-GB" altLang="it-IT" dirty="0" err="1"/>
              <a:t>Auxocromi</a:t>
            </a:r>
            <a:endParaRPr lang="en-US" altLang="it-IT" dirty="0"/>
          </a:p>
        </p:txBody>
      </p:sp>
      <p:grpSp>
        <p:nvGrpSpPr>
          <p:cNvPr id="46084" name="Group 4"/>
          <p:cNvGrpSpPr>
            <a:grpSpLocks noChangeAspect="1"/>
          </p:cNvGrpSpPr>
          <p:nvPr/>
        </p:nvGrpSpPr>
        <p:grpSpPr bwMode="auto">
          <a:xfrm>
            <a:off x="2871676" y="5316361"/>
            <a:ext cx="165100" cy="53975"/>
            <a:chOff x="1728" y="3120"/>
            <a:chExt cx="144" cy="48"/>
          </a:xfrm>
        </p:grpSpPr>
        <p:sp>
          <p:nvSpPr>
            <p:cNvPr id="46096" name="Oval 5"/>
            <p:cNvSpPr>
              <a:spLocks noChangeArrowheads="1"/>
            </p:cNvSpPr>
            <p:nvPr/>
          </p:nvSpPr>
          <p:spPr bwMode="auto">
            <a:xfrm>
              <a:off x="1728" y="3120"/>
              <a:ext cx="48" cy="4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46097" name="Oval 6"/>
            <p:cNvSpPr>
              <a:spLocks noChangeArrowheads="1"/>
            </p:cNvSpPr>
            <p:nvPr/>
          </p:nvSpPr>
          <p:spPr bwMode="auto">
            <a:xfrm>
              <a:off x="1824" y="3120"/>
              <a:ext cx="48" cy="4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ndParaRPr>
            </a:p>
          </p:txBody>
        </p:sp>
      </p:grpSp>
      <p:grpSp>
        <p:nvGrpSpPr>
          <p:cNvPr id="46085" name="Group 12"/>
          <p:cNvGrpSpPr>
            <a:grpSpLocks noChangeAspect="1"/>
          </p:cNvGrpSpPr>
          <p:nvPr/>
        </p:nvGrpSpPr>
        <p:grpSpPr bwMode="auto">
          <a:xfrm>
            <a:off x="6175384" y="5344935"/>
            <a:ext cx="179388" cy="449263"/>
            <a:chOff x="3984" y="2784"/>
            <a:chExt cx="192" cy="384"/>
          </a:xfrm>
        </p:grpSpPr>
        <p:sp>
          <p:nvSpPr>
            <p:cNvPr id="46092" name="Oval 13"/>
            <p:cNvSpPr>
              <a:spLocks noChangeArrowheads="1"/>
            </p:cNvSpPr>
            <p:nvPr/>
          </p:nvSpPr>
          <p:spPr bwMode="auto">
            <a:xfrm>
              <a:off x="3984" y="2784"/>
              <a:ext cx="48" cy="4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46093" name="Oval 14"/>
            <p:cNvSpPr>
              <a:spLocks noChangeArrowheads="1"/>
            </p:cNvSpPr>
            <p:nvPr/>
          </p:nvSpPr>
          <p:spPr bwMode="auto">
            <a:xfrm>
              <a:off x="4128" y="2784"/>
              <a:ext cx="48" cy="4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46094" name="Oval 15"/>
            <p:cNvSpPr>
              <a:spLocks noChangeArrowheads="1"/>
            </p:cNvSpPr>
            <p:nvPr/>
          </p:nvSpPr>
          <p:spPr bwMode="auto">
            <a:xfrm>
              <a:off x="4128" y="3120"/>
              <a:ext cx="48" cy="4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46095" name="Oval 16"/>
            <p:cNvSpPr>
              <a:spLocks noChangeArrowheads="1"/>
            </p:cNvSpPr>
            <p:nvPr/>
          </p:nvSpPr>
          <p:spPr bwMode="auto">
            <a:xfrm>
              <a:off x="3984" y="3120"/>
              <a:ext cx="48" cy="4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ndParaRPr>
            </a:p>
          </p:txBody>
        </p:sp>
      </p:grpSp>
      <p:grpSp>
        <p:nvGrpSpPr>
          <p:cNvPr id="46086" name="Group 12"/>
          <p:cNvGrpSpPr>
            <a:grpSpLocks noChangeAspect="1"/>
          </p:cNvGrpSpPr>
          <p:nvPr/>
        </p:nvGrpSpPr>
        <p:grpSpPr bwMode="auto">
          <a:xfrm>
            <a:off x="4508433" y="5343348"/>
            <a:ext cx="179388" cy="450850"/>
            <a:chOff x="3984" y="2784"/>
            <a:chExt cx="192" cy="384"/>
          </a:xfrm>
        </p:grpSpPr>
        <p:sp>
          <p:nvSpPr>
            <p:cNvPr id="46088" name="Oval 13"/>
            <p:cNvSpPr>
              <a:spLocks noChangeArrowheads="1"/>
            </p:cNvSpPr>
            <p:nvPr/>
          </p:nvSpPr>
          <p:spPr bwMode="auto">
            <a:xfrm>
              <a:off x="3984" y="2784"/>
              <a:ext cx="48" cy="4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46089" name="Oval 14"/>
            <p:cNvSpPr>
              <a:spLocks noChangeArrowheads="1"/>
            </p:cNvSpPr>
            <p:nvPr/>
          </p:nvSpPr>
          <p:spPr bwMode="auto">
            <a:xfrm>
              <a:off x="4128" y="2784"/>
              <a:ext cx="48" cy="4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46090" name="Oval 15"/>
            <p:cNvSpPr>
              <a:spLocks noChangeArrowheads="1"/>
            </p:cNvSpPr>
            <p:nvPr/>
          </p:nvSpPr>
          <p:spPr bwMode="auto">
            <a:xfrm>
              <a:off x="4128" y="3120"/>
              <a:ext cx="48" cy="4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46091" name="Oval 16"/>
            <p:cNvSpPr>
              <a:spLocks noChangeArrowheads="1"/>
            </p:cNvSpPr>
            <p:nvPr/>
          </p:nvSpPr>
          <p:spPr bwMode="auto">
            <a:xfrm>
              <a:off x="3984" y="3120"/>
              <a:ext cx="48" cy="4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ndParaRPr>
            </a:p>
          </p:txBody>
        </p:sp>
      </p:grpSp>
      <p:sp>
        <p:nvSpPr>
          <p:cNvPr id="46087" name="Segnaposto numero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B737CF-373C-4CD6-961A-A15D692021B7}" type="slidenum">
              <a:rPr kumimoji="0" lang="en-US" altLang="it-IT" sz="14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it-IT" sz="14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 name="Rectangle 1">
            <a:extLst>
              <a:ext uri="{FF2B5EF4-FFF2-40B4-BE49-F238E27FC236}">
                <a16:creationId xmlns:a16="http://schemas.microsoft.com/office/drawing/2014/main" id="{6650481A-0D4F-3A71-F6B6-C274B7C4C898}"/>
              </a:ext>
            </a:extLst>
          </p:cNvPr>
          <p:cNvSpPr/>
          <p:nvPr/>
        </p:nvSpPr>
        <p:spPr>
          <a:xfrm>
            <a:off x="2347415" y="5060022"/>
            <a:ext cx="4435522" cy="920447"/>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86197312"/>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0"/>
            <a:ext cx="7886700" cy="602060"/>
          </a:xfrm>
        </p:spPr>
        <p:txBody>
          <a:bodyPr>
            <a:normAutofit fontScale="90000"/>
          </a:bodyPr>
          <a:lstStyle/>
          <a:p>
            <a:pPr algn="ctr"/>
            <a:r>
              <a:rPr lang="it-IT" dirty="0"/>
              <a:t>Etilene </a:t>
            </a:r>
          </a:p>
        </p:txBody>
      </p:sp>
      <p:sp>
        <p:nvSpPr>
          <p:cNvPr id="3" name="Segnaposto contenuto 2"/>
          <p:cNvSpPr>
            <a:spLocks noGrp="1"/>
          </p:cNvSpPr>
          <p:nvPr>
            <p:ph idx="1"/>
          </p:nvPr>
        </p:nvSpPr>
        <p:spPr>
          <a:xfrm>
            <a:off x="628650" y="1283097"/>
            <a:ext cx="7886700" cy="4893866"/>
          </a:xfrm>
        </p:spPr>
        <p:txBody>
          <a:bodyPr/>
          <a:lstStyle/>
          <a:p>
            <a:r>
              <a:rPr lang="it-IT" dirty="0"/>
              <a:t>Si trascurano gli orbitali </a:t>
            </a:r>
            <a:r>
              <a:rPr lang="it-IT" dirty="0">
                <a:latin typeface="Symbol" panose="05050102010706020507" pitchFamily="18" charset="2"/>
              </a:rPr>
              <a:t>s</a:t>
            </a:r>
          </a:p>
          <a:p>
            <a:r>
              <a:rPr lang="it-IT" dirty="0"/>
              <a:t>Transizione </a:t>
            </a:r>
            <a:r>
              <a:rPr lang="it-IT" dirty="0">
                <a:latin typeface="Symbol" panose="05050102010706020507" pitchFamily="18" charset="2"/>
              </a:rPr>
              <a:t></a:t>
            </a:r>
            <a:r>
              <a:rPr lang="it-IT" dirty="0"/>
              <a:t>*</a:t>
            </a:r>
          </a:p>
        </p:txBody>
      </p:sp>
      <p:graphicFrame>
        <p:nvGraphicFramePr>
          <p:cNvPr id="4" name="Oggetto 3"/>
          <p:cNvGraphicFramePr>
            <a:graphicFrameLocks noChangeAspect="1"/>
          </p:cNvGraphicFramePr>
          <p:nvPr>
            <p:extLst>
              <p:ext uri="{D42A27DB-BD31-4B8C-83A1-F6EECF244321}">
                <p14:modId xmlns:p14="http://schemas.microsoft.com/office/powerpoint/2010/main" val="347153821"/>
              </p:ext>
            </p:extLst>
          </p:nvPr>
        </p:nvGraphicFramePr>
        <p:xfrm>
          <a:off x="5910910" y="1639324"/>
          <a:ext cx="2328278" cy="1899729"/>
        </p:xfrm>
        <a:graphic>
          <a:graphicData uri="http://schemas.openxmlformats.org/presentationml/2006/ole">
            <mc:AlternateContent xmlns:mc="http://schemas.openxmlformats.org/markup-compatibility/2006">
              <mc:Choice xmlns:v="urn:schemas-microsoft-com:vml" Requires="v">
                <p:oleObj name="CS ChemDraw Drawing" r:id="rId3" imgW="1413828" imgH="1154892" progId="ChemDraw.Document.6.0">
                  <p:embed/>
                </p:oleObj>
              </mc:Choice>
              <mc:Fallback>
                <p:oleObj name="CS ChemDraw Drawing" r:id="rId3" imgW="1413828" imgH="1154892" progId="ChemDraw.Document.6.0">
                  <p:embed/>
                  <p:pic>
                    <p:nvPicPr>
                      <p:cNvPr id="0" name=""/>
                      <p:cNvPicPr/>
                      <p:nvPr/>
                    </p:nvPicPr>
                    <p:blipFill>
                      <a:blip r:embed="rId4"/>
                      <a:stretch>
                        <a:fillRect/>
                      </a:stretch>
                    </p:blipFill>
                    <p:spPr>
                      <a:xfrm>
                        <a:off x="5910910" y="1639324"/>
                        <a:ext cx="2328278" cy="1899729"/>
                      </a:xfrm>
                      <a:prstGeom prst="rect">
                        <a:avLst/>
                      </a:prstGeom>
                    </p:spPr>
                  </p:pic>
                </p:oleObj>
              </mc:Fallback>
            </mc:AlternateContent>
          </a:graphicData>
        </a:graphic>
      </p:graphicFrame>
      <p:sp>
        <p:nvSpPr>
          <p:cNvPr id="5" name="CasellaDiTesto 4"/>
          <p:cNvSpPr txBox="1"/>
          <p:nvPr/>
        </p:nvSpPr>
        <p:spPr>
          <a:xfrm>
            <a:off x="5147579" y="4001294"/>
            <a:ext cx="3791469" cy="2355057"/>
          </a:xfrm>
          <a:prstGeom prst="rect">
            <a:avLst/>
          </a:prstGeom>
          <a:noFill/>
        </p:spPr>
        <p:txBody>
          <a:bodyPr wrap="square" rtlCol="0">
            <a:spAutoFit/>
          </a:bodyPr>
          <a:lstStyle/>
          <a:p>
            <a:pPr algn="just"/>
            <a:r>
              <a:rPr lang="it-IT" dirty="0"/>
              <a:t>Etilene: la sovrapposizione di due orbitali atomici dà due orbitali molecolari </a:t>
            </a:r>
            <a:r>
              <a:rPr lang="it-IT" dirty="0">
                <a:latin typeface="Symbol" panose="05050102010706020507" pitchFamily="18" charset="2"/>
              </a:rPr>
              <a:t>p</a:t>
            </a:r>
            <a:r>
              <a:rPr lang="it-IT" dirty="0"/>
              <a:t> e </a:t>
            </a:r>
            <a:r>
              <a:rPr lang="it-IT" dirty="0">
                <a:latin typeface="Symbol" panose="05050102010706020507" pitchFamily="18" charset="2"/>
              </a:rPr>
              <a:t>p</a:t>
            </a:r>
            <a:r>
              <a:rPr lang="it-IT" dirty="0"/>
              <a:t>*, sono possibili 2 transizioni a un solo elettrone (singoletto        </a:t>
            </a:r>
            <a:r>
              <a:rPr lang="it-IT" dirty="0" err="1"/>
              <a:t>singoletto</a:t>
            </a:r>
            <a:r>
              <a:rPr lang="it-IT" dirty="0"/>
              <a:t>) permessa a 165 nm, </a:t>
            </a:r>
            <a:r>
              <a:rPr lang="it-IT" dirty="0" err="1">
                <a:latin typeface="Symbol" panose="05050102010706020507" pitchFamily="18" charset="2"/>
              </a:rPr>
              <a:t>e</a:t>
            </a:r>
            <a:r>
              <a:rPr lang="it-IT" baseline="-25000" dirty="0" err="1"/>
              <a:t>max</a:t>
            </a:r>
            <a:r>
              <a:rPr lang="it-IT" baseline="-25000" dirty="0"/>
              <a:t> </a:t>
            </a:r>
            <a:r>
              <a:rPr lang="it-IT" dirty="0"/>
              <a:t>= 16000. La transizione a un elettrone (singoletto – tripletto) è proibita.</a:t>
            </a:r>
          </a:p>
        </p:txBody>
      </p:sp>
      <p:graphicFrame>
        <p:nvGraphicFramePr>
          <p:cNvPr id="6" name="Oggetto 5"/>
          <p:cNvGraphicFramePr>
            <a:graphicFrameLocks noChangeAspect="1"/>
          </p:cNvGraphicFramePr>
          <p:nvPr>
            <p:extLst>
              <p:ext uri="{D42A27DB-BD31-4B8C-83A1-F6EECF244321}">
                <p14:modId xmlns:p14="http://schemas.microsoft.com/office/powerpoint/2010/main" val="561118044"/>
              </p:ext>
            </p:extLst>
          </p:nvPr>
        </p:nvGraphicFramePr>
        <p:xfrm>
          <a:off x="0" y="3074591"/>
          <a:ext cx="5281613" cy="2500312"/>
        </p:xfrm>
        <a:graphic>
          <a:graphicData uri="http://schemas.openxmlformats.org/presentationml/2006/ole">
            <mc:AlternateContent xmlns:mc="http://schemas.openxmlformats.org/markup-compatibility/2006">
              <mc:Choice xmlns:v="urn:schemas-microsoft-com:vml" Requires="v">
                <p:oleObj name="CS ChemDraw Drawing" r:id="rId5" imgW="3641987" imgH="1723431" progId="ChemDraw.Document.6.0">
                  <p:embed/>
                </p:oleObj>
              </mc:Choice>
              <mc:Fallback>
                <p:oleObj name="CS ChemDraw Drawing" r:id="rId5" imgW="3641987" imgH="1723431" progId="ChemDraw.Document.6.0">
                  <p:embed/>
                  <p:pic>
                    <p:nvPicPr>
                      <p:cNvPr id="0" name=""/>
                      <p:cNvPicPr/>
                      <p:nvPr/>
                    </p:nvPicPr>
                    <p:blipFill>
                      <a:blip r:embed="rId6"/>
                      <a:stretch>
                        <a:fillRect/>
                      </a:stretch>
                    </p:blipFill>
                    <p:spPr>
                      <a:xfrm>
                        <a:off x="0" y="3074591"/>
                        <a:ext cx="5281613" cy="2500312"/>
                      </a:xfrm>
                      <a:prstGeom prst="rect">
                        <a:avLst/>
                      </a:prstGeom>
                    </p:spPr>
                  </p:pic>
                </p:oleObj>
              </mc:Fallback>
            </mc:AlternateContent>
          </a:graphicData>
        </a:graphic>
      </p:graphicFrame>
      <p:cxnSp>
        <p:nvCxnSpPr>
          <p:cNvPr id="8" name="Connettore 2 7"/>
          <p:cNvCxnSpPr/>
          <p:nvPr/>
        </p:nvCxnSpPr>
        <p:spPr>
          <a:xfrm flipV="1">
            <a:off x="6286573" y="5277577"/>
            <a:ext cx="320842" cy="160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Segnaposto numero diapositiva 6"/>
          <p:cNvSpPr>
            <a:spLocks noGrp="1"/>
          </p:cNvSpPr>
          <p:nvPr>
            <p:ph type="sldNum" sz="quarter" idx="12"/>
          </p:nvPr>
        </p:nvSpPr>
        <p:spPr/>
        <p:txBody>
          <a:bodyPr/>
          <a:lstStyle/>
          <a:p>
            <a:fld id="{84EDA04A-DD5B-4E01-892D-17038E27ABE5}" type="slidenum">
              <a:rPr lang="it-IT" smtClean="0"/>
              <a:t>63</a:t>
            </a:fld>
            <a:endParaRPr lang="it-IT"/>
          </a:p>
        </p:txBody>
      </p:sp>
      <p:cxnSp>
        <p:nvCxnSpPr>
          <p:cNvPr id="11" name="Connettore 2 10"/>
          <p:cNvCxnSpPr/>
          <p:nvPr/>
        </p:nvCxnSpPr>
        <p:spPr>
          <a:xfrm flipV="1">
            <a:off x="6953335" y="964582"/>
            <a:ext cx="0" cy="1466193"/>
          </a:xfrm>
          <a:prstGeom prst="straightConnector1">
            <a:avLst/>
          </a:prstGeom>
          <a:ln w="95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E27877A-D67D-B5AE-AF43-F733D5354AE6}"/>
              </a:ext>
            </a:extLst>
          </p:cNvPr>
          <p:cNvSpPr/>
          <p:nvPr/>
        </p:nvSpPr>
        <p:spPr>
          <a:xfrm>
            <a:off x="5458181" y="845769"/>
            <a:ext cx="3057169" cy="2825619"/>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940100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8126" y="104178"/>
            <a:ext cx="7886700" cy="1325563"/>
          </a:xfrm>
        </p:spPr>
        <p:txBody>
          <a:bodyPr/>
          <a:lstStyle/>
          <a:p>
            <a:r>
              <a:rPr lang="it-IT" dirty="0"/>
              <a:t>Sostituzione di un H con un Gruppo Auxocromo: </a:t>
            </a:r>
            <a:r>
              <a:rPr lang="it-IT" dirty="0" err="1"/>
              <a:t>Enammina</a:t>
            </a:r>
            <a:endParaRPr lang="it-IT" dirty="0"/>
          </a:p>
        </p:txBody>
      </p:sp>
      <p:sp>
        <p:nvSpPr>
          <p:cNvPr id="3" name="Segnaposto contenuto 2"/>
          <p:cNvSpPr>
            <a:spLocks noGrp="1"/>
          </p:cNvSpPr>
          <p:nvPr>
            <p:ph idx="1"/>
          </p:nvPr>
        </p:nvSpPr>
        <p:spPr>
          <a:xfrm>
            <a:off x="408091" y="1800593"/>
            <a:ext cx="3551558" cy="2457617"/>
          </a:xfrm>
        </p:spPr>
        <p:txBody>
          <a:bodyPr>
            <a:normAutofit/>
          </a:bodyPr>
          <a:lstStyle/>
          <a:p>
            <a:pPr algn="just"/>
            <a:r>
              <a:rPr lang="it-IT" sz="2000" dirty="0"/>
              <a:t>In seguito alla perturbazione determinata da n, l’energia di </a:t>
            </a:r>
            <a:r>
              <a:rPr lang="it-IT" sz="2000" dirty="0">
                <a:latin typeface="Symbol" panose="05050102010706020507" pitchFamily="18" charset="2"/>
              </a:rPr>
              <a:t>p</a:t>
            </a:r>
            <a:r>
              <a:rPr lang="it-IT" sz="2000" baseline="30000" dirty="0">
                <a:latin typeface="Symbol" panose="05050102010706020507" pitchFamily="18" charset="2"/>
              </a:rPr>
              <a:t>*  </a:t>
            </a:r>
            <a:r>
              <a:rPr lang="it-IT" sz="2000" dirty="0"/>
              <a:t>aumenta (</a:t>
            </a:r>
            <a:r>
              <a:rPr lang="it-IT" sz="2000" dirty="0">
                <a:solidFill>
                  <a:srgbClr val="FF0000"/>
                </a:solidFill>
              </a:rPr>
              <a:t>E</a:t>
            </a:r>
            <a:r>
              <a:rPr lang="it-IT" sz="2000" dirty="0"/>
              <a:t>), tale aumento è tuttavia inferiore a quello che si ha sul livello </a:t>
            </a:r>
            <a:r>
              <a:rPr lang="it-IT" sz="2000" dirty="0">
                <a:latin typeface="Symbol" panose="05050102010706020507" pitchFamily="18" charset="2"/>
              </a:rPr>
              <a:t>p</a:t>
            </a:r>
            <a:r>
              <a:rPr lang="it-IT" sz="2000" dirty="0"/>
              <a:t> (</a:t>
            </a:r>
            <a:r>
              <a:rPr lang="it-IT" sz="2000" dirty="0">
                <a:solidFill>
                  <a:srgbClr val="FF0000"/>
                </a:solidFill>
              </a:rPr>
              <a:t>E</a:t>
            </a:r>
            <a:r>
              <a:rPr lang="it-IT" sz="2000" baseline="-25000" dirty="0">
                <a:solidFill>
                  <a:srgbClr val="FF0000"/>
                </a:solidFill>
              </a:rPr>
              <a:t>1</a:t>
            </a:r>
            <a:r>
              <a:rPr lang="it-IT" sz="2000" dirty="0"/>
              <a:t>).</a:t>
            </a:r>
          </a:p>
          <a:p>
            <a:r>
              <a:rPr lang="it-IT" sz="2000" dirty="0"/>
              <a:t>L’energia di n si è invece abbassata.</a:t>
            </a:r>
          </a:p>
        </p:txBody>
      </p:sp>
      <p:graphicFrame>
        <p:nvGraphicFramePr>
          <p:cNvPr id="4" name="Oggetto 3"/>
          <p:cNvGraphicFramePr>
            <a:graphicFrameLocks noChangeAspect="1"/>
          </p:cNvGraphicFramePr>
          <p:nvPr>
            <p:extLst>
              <p:ext uri="{D42A27DB-BD31-4B8C-83A1-F6EECF244321}">
                <p14:modId xmlns:p14="http://schemas.microsoft.com/office/powerpoint/2010/main" val="3773871524"/>
              </p:ext>
            </p:extLst>
          </p:nvPr>
        </p:nvGraphicFramePr>
        <p:xfrm>
          <a:off x="7632709" y="406431"/>
          <a:ext cx="1187967" cy="612693"/>
        </p:xfrm>
        <a:graphic>
          <a:graphicData uri="http://schemas.openxmlformats.org/presentationml/2006/ole">
            <mc:AlternateContent xmlns:mc="http://schemas.openxmlformats.org/markup-compatibility/2006">
              <mc:Choice xmlns:v="urn:schemas-microsoft-com:vml" Requires="v">
                <p:oleObj name="CS ChemDraw Drawing" r:id="rId3" imgW="403573" imgH="208464" progId="ChemDraw.Document.6.0">
                  <p:embed/>
                </p:oleObj>
              </mc:Choice>
              <mc:Fallback>
                <p:oleObj name="CS ChemDraw Drawing" r:id="rId3" imgW="403573" imgH="208464" progId="ChemDraw.Document.6.0">
                  <p:embed/>
                  <p:pic>
                    <p:nvPicPr>
                      <p:cNvPr id="0" name=""/>
                      <p:cNvPicPr/>
                      <p:nvPr/>
                    </p:nvPicPr>
                    <p:blipFill>
                      <a:blip r:embed="rId4"/>
                      <a:stretch>
                        <a:fillRect/>
                      </a:stretch>
                    </p:blipFill>
                    <p:spPr>
                      <a:xfrm>
                        <a:off x="7632709" y="406431"/>
                        <a:ext cx="1187967" cy="612693"/>
                      </a:xfrm>
                      <a:prstGeom prst="rect">
                        <a:avLst/>
                      </a:prstGeom>
                    </p:spPr>
                  </p:pic>
                </p:oleObj>
              </mc:Fallback>
            </mc:AlternateContent>
          </a:graphicData>
        </a:graphic>
      </p:graphicFrame>
      <p:pic>
        <p:nvPicPr>
          <p:cNvPr id="6" name="Immagine 5"/>
          <p:cNvPicPr>
            <a:picLocks noChangeAspect="1"/>
          </p:cNvPicPr>
          <p:nvPr/>
        </p:nvPicPr>
        <p:blipFill>
          <a:blip r:embed="rId5"/>
          <a:stretch>
            <a:fillRect/>
          </a:stretch>
        </p:blipFill>
        <p:spPr>
          <a:xfrm>
            <a:off x="599665" y="4005332"/>
            <a:ext cx="2919429" cy="937996"/>
          </a:xfrm>
          <a:prstGeom prst="rect">
            <a:avLst/>
          </a:prstGeom>
        </p:spPr>
      </p:pic>
      <p:sp>
        <p:nvSpPr>
          <p:cNvPr id="8" name="Rettangolo 7"/>
          <p:cNvSpPr/>
          <p:nvPr/>
        </p:nvSpPr>
        <p:spPr>
          <a:xfrm>
            <a:off x="688951" y="5001555"/>
            <a:ext cx="2723438" cy="369332"/>
          </a:xfrm>
          <a:prstGeom prst="rect">
            <a:avLst/>
          </a:prstGeom>
        </p:spPr>
        <p:txBody>
          <a:bodyPr wrap="none">
            <a:spAutoFit/>
          </a:bodyPr>
          <a:lstStyle/>
          <a:p>
            <a:r>
              <a:rPr lang="it-IT" dirty="0"/>
              <a:t>Shift </a:t>
            </a:r>
            <a:r>
              <a:rPr lang="it-IT" dirty="0" err="1"/>
              <a:t>Batocromico</a:t>
            </a:r>
            <a:r>
              <a:rPr lang="it-IT" dirty="0"/>
              <a:t>: + 60 nm</a:t>
            </a:r>
          </a:p>
        </p:txBody>
      </p:sp>
      <p:sp>
        <p:nvSpPr>
          <p:cNvPr id="7" name="Segnaposto numero diapositiva 6"/>
          <p:cNvSpPr>
            <a:spLocks noGrp="1"/>
          </p:cNvSpPr>
          <p:nvPr>
            <p:ph type="sldNum" sz="quarter" idx="12"/>
          </p:nvPr>
        </p:nvSpPr>
        <p:spPr/>
        <p:txBody>
          <a:bodyPr/>
          <a:lstStyle/>
          <a:p>
            <a:fld id="{84EDA04A-DD5B-4E01-892D-17038E27ABE5}" type="slidenum">
              <a:rPr lang="it-IT" smtClean="0"/>
              <a:t>64</a:t>
            </a:fld>
            <a:endParaRPr lang="it-IT" dirty="0"/>
          </a:p>
        </p:txBody>
      </p:sp>
      <p:sp>
        <p:nvSpPr>
          <p:cNvPr id="9" name="CasellaDiTesto 8"/>
          <p:cNvSpPr txBox="1"/>
          <p:nvPr/>
        </p:nvSpPr>
        <p:spPr>
          <a:xfrm>
            <a:off x="283601" y="5429114"/>
            <a:ext cx="3551558" cy="1200329"/>
          </a:xfrm>
          <a:prstGeom prst="rect">
            <a:avLst/>
          </a:prstGeom>
          <a:noFill/>
        </p:spPr>
        <p:txBody>
          <a:bodyPr wrap="square" rtlCol="0">
            <a:spAutoFit/>
          </a:bodyPr>
          <a:lstStyle/>
          <a:p>
            <a:pPr algn="just"/>
            <a:r>
              <a:rPr lang="it-IT" dirty="0"/>
              <a:t>Si dimostra che ciò avviene solo per effetto della risonanza, l’effetto induttivo non modifica lo spettro UV-vis di un composto.</a:t>
            </a:r>
          </a:p>
        </p:txBody>
      </p:sp>
      <p:graphicFrame>
        <p:nvGraphicFramePr>
          <p:cNvPr id="10" name="Object 9">
            <a:extLst>
              <a:ext uri="{FF2B5EF4-FFF2-40B4-BE49-F238E27FC236}">
                <a16:creationId xmlns:a16="http://schemas.microsoft.com/office/drawing/2014/main" id="{7A00B904-EDA6-B236-92E5-E3209933D717}"/>
              </a:ext>
            </a:extLst>
          </p:cNvPr>
          <p:cNvGraphicFramePr>
            <a:graphicFrameLocks noChangeAspect="1"/>
          </p:cNvGraphicFramePr>
          <p:nvPr>
            <p:extLst>
              <p:ext uri="{D42A27DB-BD31-4B8C-83A1-F6EECF244321}">
                <p14:modId xmlns:p14="http://schemas.microsoft.com/office/powerpoint/2010/main" val="3660210827"/>
              </p:ext>
            </p:extLst>
          </p:nvPr>
        </p:nvGraphicFramePr>
        <p:xfrm>
          <a:off x="4412037" y="1716600"/>
          <a:ext cx="4408639" cy="4428622"/>
        </p:xfrm>
        <a:graphic>
          <a:graphicData uri="http://schemas.openxmlformats.org/presentationml/2006/ole">
            <mc:AlternateContent xmlns:mc="http://schemas.openxmlformats.org/markup-compatibility/2006">
              <mc:Choice xmlns:v="urn:schemas-microsoft-com:vml" Requires="v">
                <p:oleObj name="CS ChemDraw Drawing" r:id="rId6" imgW="2802314" imgH="2814467" progId="ChemDraw.Document.6.0">
                  <p:embed/>
                </p:oleObj>
              </mc:Choice>
              <mc:Fallback>
                <p:oleObj name="CS ChemDraw Drawing" r:id="rId6" imgW="2802314" imgH="2814467" progId="ChemDraw.Document.6.0">
                  <p:embed/>
                  <p:pic>
                    <p:nvPicPr>
                      <p:cNvPr id="0" name=""/>
                      <p:cNvPicPr/>
                      <p:nvPr/>
                    </p:nvPicPr>
                    <p:blipFill>
                      <a:blip r:embed="rId7"/>
                      <a:stretch>
                        <a:fillRect/>
                      </a:stretch>
                    </p:blipFill>
                    <p:spPr>
                      <a:xfrm>
                        <a:off x="4412037" y="1716600"/>
                        <a:ext cx="4408639" cy="4428622"/>
                      </a:xfrm>
                      <a:prstGeom prst="rect">
                        <a:avLst/>
                      </a:prstGeom>
                    </p:spPr>
                  </p:pic>
                </p:oleObj>
              </mc:Fallback>
            </mc:AlternateContent>
          </a:graphicData>
        </a:graphic>
      </p:graphicFrame>
    </p:spTree>
    <p:extLst>
      <p:ext uri="{BB962C8B-B14F-4D97-AF65-F5344CB8AC3E}">
        <p14:creationId xmlns:p14="http://schemas.microsoft.com/office/powerpoint/2010/main" val="20086620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97408" y="115393"/>
            <a:ext cx="7949183" cy="847232"/>
          </a:xfrm>
        </p:spPr>
        <p:txBody>
          <a:bodyPr>
            <a:normAutofit fontScale="90000"/>
          </a:bodyPr>
          <a:lstStyle/>
          <a:p>
            <a:pPr algn="ctr"/>
            <a:r>
              <a:rPr lang="it-IT" sz="4000" dirty="0"/>
              <a:t>Curiosità! </a:t>
            </a:r>
            <a:r>
              <a:rPr lang="it-IT" sz="4000" dirty="0" err="1"/>
              <a:t>Amminocatalisi</a:t>
            </a:r>
            <a:r>
              <a:rPr lang="it-IT" sz="4000" dirty="0"/>
              <a:t> Enantioselettiva</a:t>
            </a:r>
            <a:br>
              <a:rPr lang="it-IT" sz="4000" dirty="0"/>
            </a:br>
            <a:r>
              <a:rPr lang="it-IT" sz="4000" dirty="0"/>
              <a:t>Enammine e Ioni </a:t>
            </a:r>
            <a:r>
              <a:rPr lang="it-IT" sz="4000" dirty="0" err="1"/>
              <a:t>Imminio</a:t>
            </a:r>
            <a:r>
              <a:rPr lang="it-IT" sz="4000" dirty="0"/>
              <a:t> in Catalisi!</a:t>
            </a:r>
          </a:p>
        </p:txBody>
      </p:sp>
      <p:sp>
        <p:nvSpPr>
          <p:cNvPr id="7" name="Segnaposto numero diapositiva 6"/>
          <p:cNvSpPr>
            <a:spLocks noGrp="1"/>
          </p:cNvSpPr>
          <p:nvPr>
            <p:ph type="sldNum" sz="quarter" idx="12"/>
          </p:nvPr>
        </p:nvSpPr>
        <p:spPr/>
        <p:txBody>
          <a:bodyPr/>
          <a:lstStyle/>
          <a:p>
            <a:fld id="{84EDA04A-DD5B-4E01-892D-17038E27ABE5}" type="slidenum">
              <a:rPr lang="it-IT" smtClean="0"/>
              <a:t>65</a:t>
            </a:fld>
            <a:endParaRPr lang="it-IT" dirty="0"/>
          </a:p>
        </p:txBody>
      </p:sp>
      <p:pic>
        <p:nvPicPr>
          <p:cNvPr id="15" name="Picture 14">
            <a:extLst>
              <a:ext uri="{FF2B5EF4-FFF2-40B4-BE49-F238E27FC236}">
                <a16:creationId xmlns:a16="http://schemas.microsoft.com/office/drawing/2014/main" id="{B6C47CB6-4117-6CCB-6B5F-0172F8D77061}"/>
              </a:ext>
            </a:extLst>
          </p:cNvPr>
          <p:cNvPicPr>
            <a:picLocks noChangeAspect="1"/>
          </p:cNvPicPr>
          <p:nvPr/>
        </p:nvPicPr>
        <p:blipFill>
          <a:blip r:embed="rId3"/>
          <a:stretch>
            <a:fillRect/>
          </a:stretch>
        </p:blipFill>
        <p:spPr>
          <a:xfrm>
            <a:off x="1283721" y="1315878"/>
            <a:ext cx="6432330" cy="4181832"/>
          </a:xfrm>
          <a:prstGeom prst="rect">
            <a:avLst/>
          </a:prstGeom>
        </p:spPr>
      </p:pic>
      <p:pic>
        <p:nvPicPr>
          <p:cNvPr id="13" name="Picture 12">
            <a:extLst>
              <a:ext uri="{FF2B5EF4-FFF2-40B4-BE49-F238E27FC236}">
                <a16:creationId xmlns:a16="http://schemas.microsoft.com/office/drawing/2014/main" id="{DD07BF28-6EC1-6DBD-F80F-A4EA053C54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149" y="5366417"/>
            <a:ext cx="2057400" cy="1284790"/>
          </a:xfrm>
          <a:prstGeom prst="rect">
            <a:avLst/>
          </a:prstGeom>
        </p:spPr>
      </p:pic>
      <p:sp>
        <p:nvSpPr>
          <p:cNvPr id="16" name="Rectangle 15">
            <a:extLst>
              <a:ext uri="{FF2B5EF4-FFF2-40B4-BE49-F238E27FC236}">
                <a16:creationId xmlns:a16="http://schemas.microsoft.com/office/drawing/2014/main" id="{D1D05E01-7534-25B3-759D-B72E6C3574A0}"/>
              </a:ext>
            </a:extLst>
          </p:cNvPr>
          <p:cNvSpPr/>
          <p:nvPr/>
        </p:nvSpPr>
        <p:spPr>
          <a:xfrm>
            <a:off x="4210493" y="1315878"/>
            <a:ext cx="489098" cy="268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ctangle 16">
            <a:extLst>
              <a:ext uri="{FF2B5EF4-FFF2-40B4-BE49-F238E27FC236}">
                <a16:creationId xmlns:a16="http://schemas.microsoft.com/office/drawing/2014/main" id="{A4184936-DA95-6FEE-AD04-36B640CC2F94}"/>
              </a:ext>
            </a:extLst>
          </p:cNvPr>
          <p:cNvSpPr/>
          <p:nvPr/>
        </p:nvSpPr>
        <p:spPr>
          <a:xfrm>
            <a:off x="3226637" y="3459957"/>
            <a:ext cx="489098" cy="268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TextBox 18">
            <a:extLst>
              <a:ext uri="{FF2B5EF4-FFF2-40B4-BE49-F238E27FC236}">
                <a16:creationId xmlns:a16="http://schemas.microsoft.com/office/drawing/2014/main" id="{3E3E7A9A-B680-AF42-AA70-C46A027435FF}"/>
              </a:ext>
            </a:extLst>
          </p:cNvPr>
          <p:cNvSpPr txBox="1"/>
          <p:nvPr/>
        </p:nvSpPr>
        <p:spPr>
          <a:xfrm>
            <a:off x="4740699" y="5677807"/>
            <a:ext cx="2413591" cy="923330"/>
          </a:xfrm>
          <a:prstGeom prst="rect">
            <a:avLst/>
          </a:prstGeom>
          <a:noFill/>
        </p:spPr>
        <p:txBody>
          <a:bodyPr wrap="square">
            <a:spAutoFit/>
          </a:bodyPr>
          <a:lstStyle/>
          <a:p>
            <a:pPr algn="ctr"/>
            <a:r>
              <a:rPr lang="it-IT" dirty="0"/>
              <a:t>Prof. Benjamin </a:t>
            </a:r>
            <a:r>
              <a:rPr lang="it-IT" b="1" dirty="0"/>
              <a:t>List</a:t>
            </a:r>
            <a:r>
              <a:rPr lang="it-IT" dirty="0"/>
              <a:t>  Prof. David </a:t>
            </a:r>
            <a:r>
              <a:rPr lang="it-IT" b="1" dirty="0"/>
              <a:t>MacMillan</a:t>
            </a:r>
          </a:p>
          <a:p>
            <a:pPr algn="ctr"/>
            <a:r>
              <a:rPr lang="it-IT" b="1" dirty="0"/>
              <a:t>Nobel Chimica 2021</a:t>
            </a:r>
            <a:endParaRPr lang="it-IT" dirty="0"/>
          </a:p>
        </p:txBody>
      </p:sp>
    </p:spTree>
    <p:extLst>
      <p:ext uri="{BB962C8B-B14F-4D97-AF65-F5344CB8AC3E}">
        <p14:creationId xmlns:p14="http://schemas.microsoft.com/office/powerpoint/2010/main" val="23701679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96423"/>
            <a:ext cx="7886700" cy="1325563"/>
          </a:xfrm>
        </p:spPr>
        <p:txBody>
          <a:bodyPr/>
          <a:lstStyle/>
          <a:p>
            <a:pPr algn="ctr"/>
            <a:r>
              <a:rPr lang="it-IT" dirty="0"/>
              <a:t>Dieni coniugati</a:t>
            </a:r>
            <a:br>
              <a:rPr lang="it-IT" dirty="0"/>
            </a:br>
            <a:r>
              <a:rPr lang="it-IT" dirty="0"/>
              <a:t>Butadiene CH</a:t>
            </a:r>
            <a:r>
              <a:rPr lang="it-IT" baseline="-25000" dirty="0"/>
              <a:t>2</a:t>
            </a:r>
            <a:r>
              <a:rPr lang="it-IT" dirty="0"/>
              <a:t>=CH-CH=CH</a:t>
            </a:r>
            <a:r>
              <a:rPr lang="it-IT" baseline="-25000" dirty="0"/>
              <a:t>2</a:t>
            </a:r>
          </a:p>
        </p:txBody>
      </p:sp>
      <p:pic>
        <p:nvPicPr>
          <p:cNvPr id="3" name="Immagine 2"/>
          <p:cNvPicPr>
            <a:picLocks noChangeAspect="1"/>
          </p:cNvPicPr>
          <p:nvPr/>
        </p:nvPicPr>
        <p:blipFill>
          <a:blip r:embed="rId3"/>
          <a:stretch>
            <a:fillRect/>
          </a:stretch>
        </p:blipFill>
        <p:spPr>
          <a:xfrm>
            <a:off x="328863" y="2277695"/>
            <a:ext cx="4315326" cy="3105488"/>
          </a:xfrm>
          <a:prstGeom prst="rect">
            <a:avLst/>
          </a:prstGeom>
        </p:spPr>
      </p:pic>
      <p:sp>
        <p:nvSpPr>
          <p:cNvPr id="4" name="CasellaDiTesto 3"/>
          <p:cNvSpPr txBox="1"/>
          <p:nvPr/>
        </p:nvSpPr>
        <p:spPr>
          <a:xfrm>
            <a:off x="4680282" y="2647027"/>
            <a:ext cx="4427622" cy="3046988"/>
          </a:xfrm>
          <a:prstGeom prst="rect">
            <a:avLst/>
          </a:prstGeom>
          <a:noFill/>
        </p:spPr>
        <p:txBody>
          <a:bodyPr wrap="square" rtlCol="0">
            <a:spAutoFit/>
          </a:bodyPr>
          <a:lstStyle/>
          <a:p>
            <a:pPr marL="285750" indent="-285750" algn="just">
              <a:buFont typeface="Arial" panose="020B0604020202020204" pitchFamily="34" charset="0"/>
              <a:buChar char="•"/>
            </a:pPr>
            <a:r>
              <a:rPr lang="it-IT" dirty="0"/>
              <a:t>Si trascurano gli orbitali </a:t>
            </a:r>
            <a:r>
              <a:rPr lang="it-IT" dirty="0">
                <a:latin typeface="Symbol" panose="05050102010706020507" pitchFamily="18" charset="2"/>
              </a:rPr>
              <a:t>s</a:t>
            </a:r>
          </a:p>
          <a:p>
            <a:pPr marL="285750" indent="-285750" algn="just">
              <a:buFont typeface="Arial" panose="020B0604020202020204" pitchFamily="34" charset="0"/>
              <a:buChar char="•"/>
            </a:pPr>
            <a:r>
              <a:rPr lang="it-IT" dirty="0"/>
              <a:t>Lo stato fondamentale è stabilizzato per risonanza. La transizione </a:t>
            </a:r>
            <a:r>
              <a:rPr lang="it-IT" dirty="0">
                <a:latin typeface="Symbol" panose="05050102010706020507" pitchFamily="18" charset="2"/>
              </a:rPr>
              <a:t>p</a:t>
            </a:r>
            <a:r>
              <a:rPr lang="it-IT" baseline="-25000" dirty="0"/>
              <a:t>2</a:t>
            </a:r>
            <a:r>
              <a:rPr lang="it-IT" dirty="0"/>
              <a:t>      </a:t>
            </a:r>
            <a:r>
              <a:rPr lang="it-IT" dirty="0">
                <a:latin typeface="Symbol" panose="05050102010706020507" pitchFamily="18" charset="2"/>
              </a:rPr>
              <a:t>p</a:t>
            </a:r>
            <a:r>
              <a:rPr lang="it-IT" baseline="-25000" dirty="0"/>
              <a:t>3</a:t>
            </a:r>
            <a:r>
              <a:rPr lang="it-IT" baseline="30000" dirty="0"/>
              <a:t>* </a:t>
            </a:r>
            <a:r>
              <a:rPr lang="it-IT" dirty="0"/>
              <a:t>richiede meno energia del doppio legame non coniugato. </a:t>
            </a:r>
          </a:p>
          <a:p>
            <a:pPr marL="285750" indent="-285750" algn="just">
              <a:buFont typeface="Arial" panose="020B0604020202020204" pitchFamily="34" charset="0"/>
              <a:buChar char="•"/>
            </a:pPr>
            <a:r>
              <a:rPr lang="it-IT" dirty="0"/>
              <a:t>Nel butadiene si osservano 2 bande, una a </a:t>
            </a:r>
            <a:r>
              <a:rPr lang="it-IT" dirty="0">
                <a:latin typeface="Symbol" panose="05050102010706020507" pitchFamily="18" charset="2"/>
              </a:rPr>
              <a:t>217 </a:t>
            </a:r>
            <a:r>
              <a:rPr lang="it-IT" dirty="0"/>
              <a:t>nm con </a:t>
            </a:r>
            <a:r>
              <a:rPr lang="it-IT" dirty="0">
                <a:latin typeface="Symbol" panose="05050102010706020507" pitchFamily="18" charset="2"/>
              </a:rPr>
              <a:t>e</a:t>
            </a:r>
            <a:r>
              <a:rPr lang="it-IT" dirty="0"/>
              <a:t> di circa 20000 (</a:t>
            </a:r>
            <a:r>
              <a:rPr lang="it-IT" dirty="0">
                <a:latin typeface="Symbol" panose="05050102010706020507" pitchFamily="18" charset="2"/>
              </a:rPr>
              <a:t> p</a:t>
            </a:r>
            <a:r>
              <a:rPr lang="it-IT" baseline="-25000" dirty="0"/>
              <a:t>2</a:t>
            </a:r>
            <a:r>
              <a:rPr lang="it-IT" dirty="0"/>
              <a:t>      </a:t>
            </a:r>
            <a:r>
              <a:rPr lang="it-IT" dirty="0">
                <a:latin typeface="Symbol" panose="05050102010706020507" pitchFamily="18" charset="2"/>
              </a:rPr>
              <a:t>p</a:t>
            </a:r>
            <a:r>
              <a:rPr lang="it-IT" baseline="-25000" dirty="0"/>
              <a:t>3</a:t>
            </a:r>
            <a:r>
              <a:rPr lang="it-IT" baseline="30000" dirty="0"/>
              <a:t>* </a:t>
            </a:r>
            <a:r>
              <a:rPr lang="it-IT" dirty="0"/>
              <a:t>)</a:t>
            </a:r>
          </a:p>
          <a:p>
            <a:pPr marL="285750" indent="-285750" algn="just">
              <a:buFont typeface="Arial" panose="020B0604020202020204" pitchFamily="34" charset="0"/>
              <a:buChar char="•"/>
            </a:pPr>
            <a:r>
              <a:rPr lang="it-IT" dirty="0"/>
              <a:t>L’altra a circa 175 nm di bassa intensità, perché proibita (</a:t>
            </a:r>
            <a:r>
              <a:rPr lang="it-IT" dirty="0">
                <a:latin typeface="Symbol" panose="05050102010706020507" pitchFamily="18" charset="2"/>
              </a:rPr>
              <a:t>p</a:t>
            </a:r>
            <a:r>
              <a:rPr lang="it-IT" baseline="-25000" dirty="0"/>
              <a:t>2</a:t>
            </a:r>
            <a:r>
              <a:rPr lang="it-IT" dirty="0"/>
              <a:t>      </a:t>
            </a:r>
            <a:r>
              <a:rPr lang="it-IT" dirty="0">
                <a:latin typeface="Symbol" panose="05050102010706020507" pitchFamily="18" charset="2"/>
              </a:rPr>
              <a:t>p</a:t>
            </a:r>
            <a:r>
              <a:rPr lang="it-IT" baseline="-25000" dirty="0"/>
              <a:t>4</a:t>
            </a:r>
            <a:r>
              <a:rPr lang="it-IT" baseline="30000" dirty="0"/>
              <a:t>* </a:t>
            </a:r>
            <a:r>
              <a:rPr lang="it-IT" dirty="0"/>
              <a:t>)</a:t>
            </a:r>
          </a:p>
          <a:p>
            <a:pPr algn="just"/>
            <a:endParaRPr lang="it-IT" baseline="30000" dirty="0"/>
          </a:p>
          <a:p>
            <a:pPr algn="just"/>
            <a:endParaRPr lang="it-IT" dirty="0"/>
          </a:p>
        </p:txBody>
      </p:sp>
      <p:cxnSp>
        <p:nvCxnSpPr>
          <p:cNvPr id="6" name="Connettore 2 5"/>
          <p:cNvCxnSpPr/>
          <p:nvPr/>
        </p:nvCxnSpPr>
        <p:spPr>
          <a:xfrm>
            <a:off x="7615989" y="3398286"/>
            <a:ext cx="24063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Segnaposto numero diapositiva 4"/>
          <p:cNvSpPr>
            <a:spLocks noGrp="1"/>
          </p:cNvSpPr>
          <p:nvPr>
            <p:ph type="sldNum" sz="quarter" idx="12"/>
          </p:nvPr>
        </p:nvSpPr>
        <p:spPr/>
        <p:txBody>
          <a:bodyPr/>
          <a:lstStyle/>
          <a:p>
            <a:fld id="{84EDA04A-DD5B-4E01-892D-17038E27ABE5}" type="slidenum">
              <a:rPr lang="it-IT" smtClean="0"/>
              <a:t>66</a:t>
            </a:fld>
            <a:endParaRPr lang="it-IT"/>
          </a:p>
        </p:txBody>
      </p:sp>
      <p:cxnSp>
        <p:nvCxnSpPr>
          <p:cNvPr id="7" name="Connettore 2 6"/>
          <p:cNvCxnSpPr/>
          <p:nvPr/>
        </p:nvCxnSpPr>
        <p:spPr>
          <a:xfrm>
            <a:off x="8073189" y="4465086"/>
            <a:ext cx="24063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a:off x="6805863" y="5026560"/>
            <a:ext cx="24063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425592" y="5509349"/>
            <a:ext cx="4254691" cy="369332"/>
          </a:xfrm>
          <a:prstGeom prst="rect">
            <a:avLst/>
          </a:prstGeom>
          <a:noFill/>
        </p:spPr>
        <p:txBody>
          <a:bodyPr wrap="none" rtlCol="0">
            <a:spAutoFit/>
          </a:bodyPr>
          <a:lstStyle/>
          <a:p>
            <a:r>
              <a:rPr lang="it-IT" dirty="0"/>
              <a:t>CH</a:t>
            </a:r>
            <a:r>
              <a:rPr lang="it-IT" baseline="-25000" dirty="0"/>
              <a:t>2</a:t>
            </a:r>
            <a:r>
              <a:rPr lang="it-IT" dirty="0"/>
              <a:t>=CH</a:t>
            </a:r>
            <a:r>
              <a:rPr lang="it-IT" baseline="-25000" dirty="0"/>
              <a:t>2</a:t>
            </a:r>
            <a:r>
              <a:rPr lang="it-IT" dirty="0"/>
              <a:t>       CH</a:t>
            </a:r>
            <a:r>
              <a:rPr lang="it-IT" baseline="-25000" dirty="0"/>
              <a:t>2</a:t>
            </a:r>
            <a:r>
              <a:rPr lang="it-IT" dirty="0"/>
              <a:t>=CH-CH=CH</a:t>
            </a:r>
            <a:r>
              <a:rPr lang="it-IT" baseline="-25000" dirty="0"/>
              <a:t>2</a:t>
            </a:r>
            <a:r>
              <a:rPr lang="it-IT" dirty="0"/>
              <a:t>         CH</a:t>
            </a:r>
            <a:r>
              <a:rPr lang="it-IT" baseline="-25000" dirty="0"/>
              <a:t>2</a:t>
            </a:r>
            <a:r>
              <a:rPr lang="it-IT" dirty="0"/>
              <a:t>=CH</a:t>
            </a:r>
            <a:r>
              <a:rPr lang="it-IT" baseline="-25000" dirty="0"/>
              <a:t>2</a:t>
            </a:r>
          </a:p>
        </p:txBody>
      </p:sp>
      <p:sp>
        <p:nvSpPr>
          <p:cNvPr id="10" name="Rectangle 9">
            <a:extLst>
              <a:ext uri="{FF2B5EF4-FFF2-40B4-BE49-F238E27FC236}">
                <a16:creationId xmlns:a16="http://schemas.microsoft.com/office/drawing/2014/main" id="{79342FED-4D8B-324C-66F2-B26D0B8DDAAC}"/>
              </a:ext>
            </a:extLst>
          </p:cNvPr>
          <p:cNvSpPr/>
          <p:nvPr/>
        </p:nvSpPr>
        <p:spPr>
          <a:xfrm>
            <a:off x="256674" y="2277695"/>
            <a:ext cx="4423609" cy="3714031"/>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963589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80543"/>
            <a:ext cx="7886700" cy="1325563"/>
          </a:xfrm>
        </p:spPr>
        <p:txBody>
          <a:bodyPr>
            <a:normAutofit/>
          </a:bodyPr>
          <a:lstStyle/>
          <a:p>
            <a:pPr algn="ctr"/>
            <a:r>
              <a:rPr lang="it-IT" dirty="0"/>
              <a:t>Dieni coniugati</a:t>
            </a:r>
            <a:br>
              <a:rPr lang="it-IT" dirty="0"/>
            </a:br>
            <a:r>
              <a:rPr lang="it-IT" dirty="0"/>
              <a:t>Transizione </a:t>
            </a:r>
            <a:r>
              <a:rPr lang="it-IT" dirty="0">
                <a:latin typeface="Symbol" panose="05050102010706020507" pitchFamily="18" charset="2"/>
              </a:rPr>
              <a:t></a:t>
            </a:r>
            <a:r>
              <a:rPr lang="it-IT" dirty="0"/>
              <a:t>*</a:t>
            </a:r>
          </a:p>
        </p:txBody>
      </p:sp>
      <p:pic>
        <p:nvPicPr>
          <p:cNvPr id="5" name="Immagine 4"/>
          <p:cNvPicPr>
            <a:picLocks noChangeAspect="1"/>
          </p:cNvPicPr>
          <p:nvPr/>
        </p:nvPicPr>
        <p:blipFill>
          <a:blip r:embed="rId2"/>
          <a:stretch>
            <a:fillRect/>
          </a:stretch>
        </p:blipFill>
        <p:spPr>
          <a:xfrm>
            <a:off x="3623786" y="1617524"/>
            <a:ext cx="5457788" cy="4559439"/>
          </a:xfrm>
          <a:prstGeom prst="rect">
            <a:avLst/>
          </a:prstGeom>
        </p:spPr>
      </p:pic>
      <p:sp>
        <p:nvSpPr>
          <p:cNvPr id="7" name="Rettangolo 6"/>
          <p:cNvSpPr/>
          <p:nvPr/>
        </p:nvSpPr>
        <p:spPr>
          <a:xfrm>
            <a:off x="228601" y="1797183"/>
            <a:ext cx="3308684" cy="4493538"/>
          </a:xfrm>
          <a:prstGeom prst="rect">
            <a:avLst/>
          </a:prstGeom>
        </p:spPr>
        <p:txBody>
          <a:bodyPr wrap="square">
            <a:spAutoFit/>
          </a:bodyPr>
          <a:lstStyle/>
          <a:p>
            <a:pPr algn="just"/>
            <a:r>
              <a:rPr lang="it-IT" sz="2200" dirty="0"/>
              <a:t>All’aumentare della coniugazione tra doppi legami diminuisce il gap energetico tra HOMO e LUMO. Al diminuire della differenza di energia HOMO-LUMO (</a:t>
            </a:r>
            <a:r>
              <a:rPr lang="it-IT" sz="2200" dirty="0">
                <a:latin typeface="Symbol" panose="05050102010706020507" pitchFamily="18" charset="2"/>
              </a:rPr>
              <a:t>D</a:t>
            </a:r>
            <a:r>
              <a:rPr lang="it-IT" sz="2200" dirty="0"/>
              <a:t>E minore), diminuisce </a:t>
            </a:r>
            <a:r>
              <a:rPr lang="it-IT" sz="2200" dirty="0">
                <a:latin typeface="Symbol" panose="05050102010706020507" pitchFamily="18" charset="2"/>
              </a:rPr>
              <a:t>n</a:t>
            </a:r>
            <a:r>
              <a:rPr lang="it-IT" sz="2200" dirty="0"/>
              <a:t> della luce necessaria a fare avvenire transizione elettronica e  </a:t>
            </a:r>
            <a:r>
              <a:rPr lang="it-IT" sz="2200" dirty="0" err="1">
                <a:latin typeface="Symbol" panose="05050102010706020507" pitchFamily="18" charset="2"/>
              </a:rPr>
              <a:t>l</a:t>
            </a:r>
            <a:r>
              <a:rPr lang="it-IT" sz="2200" baseline="-25000" dirty="0" err="1"/>
              <a:t>max</a:t>
            </a:r>
            <a:r>
              <a:rPr lang="it-IT" sz="2200" dirty="0"/>
              <a:t> della banda si sposta a valori maggiori = SHIFT BATOCROMICO</a:t>
            </a:r>
          </a:p>
        </p:txBody>
      </p:sp>
      <p:sp>
        <p:nvSpPr>
          <p:cNvPr id="3" name="Segnaposto numero diapositiva 2"/>
          <p:cNvSpPr>
            <a:spLocks noGrp="1"/>
          </p:cNvSpPr>
          <p:nvPr>
            <p:ph type="sldNum" sz="quarter" idx="12"/>
          </p:nvPr>
        </p:nvSpPr>
        <p:spPr/>
        <p:txBody>
          <a:bodyPr/>
          <a:lstStyle/>
          <a:p>
            <a:fld id="{84EDA04A-DD5B-4E01-892D-17038E27ABE5}" type="slidenum">
              <a:rPr lang="it-IT" smtClean="0"/>
              <a:t>67</a:t>
            </a:fld>
            <a:endParaRPr lang="it-IT"/>
          </a:p>
        </p:txBody>
      </p:sp>
    </p:spTree>
    <p:extLst>
      <p:ext uri="{BB962C8B-B14F-4D97-AF65-F5344CB8AC3E}">
        <p14:creationId xmlns:p14="http://schemas.microsoft.com/office/powerpoint/2010/main" val="28961672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77F7D0-3E02-4106-BCBF-58D2EFAB7CBF}" type="slidenum">
              <a:rPr kumimoji="0" lang="it-IT" altLang="it-IT" sz="1400" b="0" i="0" u="none" strike="noStrike" kern="1200" cap="none" spc="0" normalizeH="0" baseline="0" noProof="0" smtClean="0">
                <a:ln>
                  <a:noFill/>
                </a:ln>
                <a:solidFill>
                  <a:srgbClr val="000000"/>
                </a:solidFill>
                <a:effectLst/>
                <a:uLnTx/>
                <a:uFillTx/>
                <a:latin typeface="Comic Sans MS" panose="030F0702030302020204" pitchFamily="66"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it-IT" altLang="it-IT" sz="1400" b="0" i="0" u="none" strike="noStrike" kern="1200" cap="none" spc="0" normalizeH="0" baseline="0" noProof="0">
              <a:ln>
                <a:noFill/>
              </a:ln>
              <a:solidFill>
                <a:srgbClr val="000000"/>
              </a:solidFill>
              <a:effectLst/>
              <a:uLnTx/>
              <a:uFillTx/>
              <a:latin typeface="Comic Sans MS" panose="030F0702030302020204" pitchFamily="66" charset="0"/>
            </a:endParaRPr>
          </a:p>
        </p:txBody>
      </p:sp>
      <p:sp>
        <p:nvSpPr>
          <p:cNvPr id="49155" name="Rectangle 3"/>
          <p:cNvSpPr>
            <a:spLocks noGrp="1" noChangeArrowheads="1"/>
          </p:cNvSpPr>
          <p:nvPr>
            <p:ph type="body" idx="1"/>
          </p:nvPr>
        </p:nvSpPr>
        <p:spPr>
          <a:xfrm>
            <a:off x="338138" y="2877889"/>
            <a:ext cx="5670550" cy="2752725"/>
          </a:xfrm>
        </p:spPr>
        <p:txBody>
          <a:bodyPr/>
          <a:lstStyle/>
          <a:p>
            <a:pPr marL="0" indent="0" algn="just" eaLnBrk="1" hangingPunct="1">
              <a:buNone/>
            </a:pPr>
            <a:r>
              <a:rPr lang="en-GB" altLang="it-IT" dirty="0"/>
              <a:t>In un </a:t>
            </a:r>
            <a:r>
              <a:rPr lang="en-GB" altLang="it-IT" dirty="0" err="1"/>
              <a:t>composto</a:t>
            </a:r>
            <a:r>
              <a:rPr lang="en-GB" altLang="it-IT" dirty="0"/>
              <a:t> con </a:t>
            </a:r>
            <a:r>
              <a:rPr lang="en-GB" altLang="it-IT" dirty="0" err="1"/>
              <a:t>doppi</a:t>
            </a:r>
            <a:r>
              <a:rPr lang="en-GB" altLang="it-IT" dirty="0"/>
              <a:t> </a:t>
            </a:r>
            <a:r>
              <a:rPr lang="en-GB" altLang="it-IT" dirty="0" err="1"/>
              <a:t>legami</a:t>
            </a:r>
            <a:r>
              <a:rPr lang="en-GB" altLang="it-IT" dirty="0"/>
              <a:t> C=C </a:t>
            </a:r>
            <a:r>
              <a:rPr lang="en-GB" altLang="it-IT" dirty="0" err="1"/>
              <a:t>coniugati</a:t>
            </a:r>
            <a:r>
              <a:rPr lang="en-GB" altLang="it-IT" dirty="0"/>
              <a:t> (</a:t>
            </a:r>
            <a:r>
              <a:rPr lang="en-GB" altLang="it-IT" b="1" dirty="0" err="1"/>
              <a:t>poliene</a:t>
            </a:r>
            <a:r>
              <a:rPr lang="en-GB" altLang="it-IT" dirty="0"/>
              <a:t>) il loro </a:t>
            </a:r>
            <a:r>
              <a:rPr lang="en-GB" altLang="it-IT" dirty="0" err="1"/>
              <a:t>numero</a:t>
            </a:r>
            <a:r>
              <a:rPr lang="en-GB" altLang="it-IT" dirty="0"/>
              <a:t> </a:t>
            </a:r>
            <a:r>
              <a:rPr lang="en-GB" altLang="it-IT" dirty="0" err="1"/>
              <a:t>deve</a:t>
            </a:r>
            <a:r>
              <a:rPr lang="en-GB" altLang="it-IT" dirty="0"/>
              <a:t> </a:t>
            </a:r>
            <a:r>
              <a:rPr lang="en-GB" altLang="it-IT" dirty="0" err="1"/>
              <a:t>essere</a:t>
            </a:r>
            <a:r>
              <a:rPr lang="en-GB" altLang="it-IT" dirty="0"/>
              <a:t> </a:t>
            </a:r>
            <a:r>
              <a:rPr lang="en-GB" altLang="it-IT" dirty="0" err="1"/>
              <a:t>almeno</a:t>
            </a:r>
            <a:r>
              <a:rPr lang="en-GB" altLang="it-IT" dirty="0"/>
              <a:t> 8 </a:t>
            </a:r>
            <a:r>
              <a:rPr lang="en-GB" altLang="it-IT" dirty="0" err="1"/>
              <a:t>affinché</a:t>
            </a:r>
            <a:r>
              <a:rPr lang="en-GB" altLang="it-IT" dirty="0"/>
              <a:t> </a:t>
            </a:r>
            <a:r>
              <a:rPr lang="en-GB" altLang="it-IT" dirty="0" err="1"/>
              <a:t>possa</a:t>
            </a:r>
            <a:r>
              <a:rPr lang="en-GB" altLang="it-IT" dirty="0"/>
              <a:t> </a:t>
            </a:r>
            <a:r>
              <a:rPr lang="en-GB" altLang="it-IT" dirty="0" err="1"/>
              <a:t>assorbire</a:t>
            </a:r>
            <a:r>
              <a:rPr lang="en-GB" altLang="it-IT" dirty="0"/>
              <a:t> </a:t>
            </a:r>
            <a:r>
              <a:rPr lang="en-GB" altLang="it-IT" dirty="0" err="1"/>
              <a:t>nel</a:t>
            </a:r>
            <a:r>
              <a:rPr lang="en-GB" altLang="it-IT" dirty="0"/>
              <a:t> </a:t>
            </a:r>
            <a:r>
              <a:rPr lang="en-GB" altLang="it-IT" dirty="0" err="1"/>
              <a:t>visibile</a:t>
            </a:r>
            <a:r>
              <a:rPr lang="en-GB" altLang="it-IT" dirty="0"/>
              <a:t>, ossia </a:t>
            </a:r>
            <a:r>
              <a:rPr lang="en-GB" altLang="it-IT" dirty="0" err="1"/>
              <a:t>sia</a:t>
            </a:r>
            <a:r>
              <a:rPr lang="en-GB" altLang="it-IT" dirty="0"/>
              <a:t> </a:t>
            </a:r>
            <a:r>
              <a:rPr lang="en-GB" altLang="it-IT" dirty="0" err="1"/>
              <a:t>colorato</a:t>
            </a:r>
            <a:r>
              <a:rPr lang="en-GB" altLang="it-IT" dirty="0"/>
              <a:t>. </a:t>
            </a:r>
            <a:endParaRPr lang="it-IT" altLang="it-IT" dirty="0"/>
          </a:p>
        </p:txBody>
      </p:sp>
      <p:graphicFrame>
        <p:nvGraphicFramePr>
          <p:cNvPr id="7294" name="Group 126"/>
          <p:cNvGraphicFramePr>
            <a:graphicFrameLocks noGrp="1"/>
          </p:cNvGraphicFramePr>
          <p:nvPr>
            <p:extLst>
              <p:ext uri="{D42A27DB-BD31-4B8C-83A1-F6EECF244321}">
                <p14:modId xmlns:p14="http://schemas.microsoft.com/office/powerpoint/2010/main" val="224014564"/>
              </p:ext>
            </p:extLst>
          </p:nvPr>
        </p:nvGraphicFramePr>
        <p:xfrm>
          <a:off x="6834439" y="2877889"/>
          <a:ext cx="1808245" cy="2585198"/>
        </p:xfrm>
        <a:graphic>
          <a:graphicData uri="http://schemas.openxmlformats.org/drawingml/2006/table">
            <a:tbl>
              <a:tblPr/>
              <a:tblGrid>
                <a:gridCol w="689350">
                  <a:extLst>
                    <a:ext uri="{9D8B030D-6E8A-4147-A177-3AD203B41FA5}">
                      <a16:colId xmlns:a16="http://schemas.microsoft.com/office/drawing/2014/main" val="20000"/>
                    </a:ext>
                  </a:extLst>
                </a:gridCol>
                <a:gridCol w="1118895">
                  <a:extLst>
                    <a:ext uri="{9D8B030D-6E8A-4147-A177-3AD203B41FA5}">
                      <a16:colId xmlns:a16="http://schemas.microsoft.com/office/drawing/2014/main" val="20001"/>
                    </a:ext>
                  </a:extLst>
                </a:gridCol>
              </a:tblGrid>
              <a:tr h="369314">
                <a:tc gridSpan="2">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en-GB"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(CH=CH)</a:t>
                      </a:r>
                      <a:r>
                        <a:rPr kumimoji="0" lang="en-GB" sz="1800" b="0" i="0" u="none" strike="noStrike" cap="none" normalizeH="0" baseline="-25000" dirty="0">
                          <a:ln>
                            <a:noFill/>
                          </a:ln>
                          <a:solidFill>
                            <a:schemeClr val="tx1"/>
                          </a:solidFill>
                          <a:effectLst/>
                          <a:latin typeface="Calibri" panose="020F0502020204030204" pitchFamily="34" charset="0"/>
                          <a:cs typeface="Calibri" panose="020F0502020204030204" pitchFamily="34" charset="0"/>
                        </a:rPr>
                        <a:t>n</a:t>
                      </a:r>
                      <a:endParaRPr kumimoji="0" lang="it-IT" sz="1800" b="0" i="0" u="none" strike="noStrike" cap="none" normalizeH="0" baseline="-25000" dirty="0">
                        <a:ln>
                          <a:noFill/>
                        </a:ln>
                        <a:solidFill>
                          <a:schemeClr val="tx1"/>
                        </a:solidFill>
                        <a:effectLst/>
                        <a:latin typeface="Calibri" panose="020F0502020204030204" pitchFamily="34" charset="0"/>
                        <a:cs typeface="Calibri" panose="020F0502020204030204" pitchFamily="34"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extLst>
                  <a:ext uri="{0D108BD9-81ED-4DB2-BD59-A6C34878D82A}">
                    <a16:rowId xmlns:a16="http://schemas.microsoft.com/office/drawing/2014/main" val="10000"/>
                  </a:ext>
                </a:extLst>
              </a:tr>
              <a:tr h="369314">
                <a:tc>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it-IT" sz="1800" b="0" i="0" u="none" strike="noStrike" cap="none" normalizeH="0" baseline="0">
                          <a:ln>
                            <a:noFill/>
                          </a:ln>
                          <a:solidFill>
                            <a:schemeClr val="tx1"/>
                          </a:solidFill>
                          <a:effectLst/>
                          <a:latin typeface="Calibri" panose="020F0502020204030204" pitchFamily="34" charset="0"/>
                          <a:cs typeface="Calibri" panose="020F0502020204030204" pitchFamily="34" charset="0"/>
                        </a:rPr>
                        <a:t>n</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it-IT" sz="1800" b="0" i="0" u="none" strike="noStrike" cap="none" normalizeH="0" baseline="0" dirty="0">
                          <a:ln>
                            <a:noFill/>
                          </a:ln>
                          <a:solidFill>
                            <a:schemeClr val="tx1"/>
                          </a:solidFill>
                          <a:effectLst/>
                          <a:latin typeface="Symbol" panose="05050102010706020507" pitchFamily="18" charset="2"/>
                          <a:cs typeface="Calibri" panose="020F0502020204030204" pitchFamily="34" charset="0"/>
                        </a:rPr>
                        <a:t>l</a:t>
                      </a:r>
                      <a:r>
                        <a:rPr kumimoji="0" lang="it-IT"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nm</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369314">
                <a:tc>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it-IT" sz="1800" b="0" i="0" u="none" strike="noStrike" cap="none" normalizeH="0" baseline="0">
                          <a:ln>
                            <a:noFill/>
                          </a:ln>
                          <a:solidFill>
                            <a:schemeClr val="tx1"/>
                          </a:solidFill>
                          <a:effectLst/>
                          <a:latin typeface="Calibri" panose="020F0502020204030204" pitchFamily="34" charset="0"/>
                          <a:cs typeface="Calibri" panose="020F0502020204030204" pitchFamily="34" charset="0"/>
                        </a:rPr>
                        <a:t>1</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it-IT" sz="1800" b="0" i="0" u="none" strike="noStrike" cap="none" normalizeH="0" baseline="0">
                          <a:ln>
                            <a:noFill/>
                          </a:ln>
                          <a:solidFill>
                            <a:schemeClr val="tx1"/>
                          </a:solidFill>
                          <a:effectLst/>
                          <a:latin typeface="Calibri" panose="020F0502020204030204" pitchFamily="34" charset="0"/>
                          <a:cs typeface="Calibri" panose="020F0502020204030204" pitchFamily="34" charset="0"/>
                        </a:rPr>
                        <a:t>180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369314">
                <a:tc>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it-IT" sz="1800" b="0" i="0" u="none" strike="noStrike" cap="none" normalizeH="0" baseline="0">
                          <a:ln>
                            <a:noFill/>
                          </a:ln>
                          <a:solidFill>
                            <a:schemeClr val="tx1"/>
                          </a:solidFill>
                          <a:effectLst/>
                          <a:latin typeface="Calibri" panose="020F0502020204030204" pitchFamily="34" charset="0"/>
                          <a:cs typeface="Calibri" panose="020F0502020204030204" pitchFamily="34" charset="0"/>
                        </a:rPr>
                        <a:t>2</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it-IT" sz="1800" b="0" i="0" u="none" strike="noStrike" cap="none" normalizeH="0" baseline="0">
                          <a:ln>
                            <a:noFill/>
                          </a:ln>
                          <a:solidFill>
                            <a:schemeClr val="tx1"/>
                          </a:solidFill>
                          <a:effectLst/>
                          <a:latin typeface="Calibri" panose="020F0502020204030204" pitchFamily="34" charset="0"/>
                          <a:cs typeface="Calibri" panose="020F0502020204030204" pitchFamily="34" charset="0"/>
                        </a:rPr>
                        <a:t>217</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369314">
                <a:tc>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it-IT" sz="1800" b="0" i="0" u="none" strike="noStrike" cap="none" normalizeH="0" baseline="0">
                          <a:ln>
                            <a:noFill/>
                          </a:ln>
                          <a:solidFill>
                            <a:schemeClr val="tx1"/>
                          </a:solidFill>
                          <a:effectLst/>
                          <a:latin typeface="Calibri" panose="020F0502020204030204" pitchFamily="34" charset="0"/>
                          <a:cs typeface="Calibri" panose="020F0502020204030204" pitchFamily="34" charset="0"/>
                        </a:rPr>
                        <a:t>3</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it-IT" sz="1800" b="0" i="0" u="none" strike="noStrike" cap="none" normalizeH="0" baseline="0">
                          <a:ln>
                            <a:noFill/>
                          </a:ln>
                          <a:solidFill>
                            <a:schemeClr val="tx1"/>
                          </a:solidFill>
                          <a:effectLst/>
                          <a:latin typeface="Calibri" panose="020F0502020204030204" pitchFamily="34" charset="0"/>
                          <a:cs typeface="Calibri" panose="020F0502020204030204" pitchFamily="34" charset="0"/>
                        </a:rPr>
                        <a:t>268</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4"/>
                  </a:ext>
                </a:extLst>
              </a:tr>
              <a:tr h="369314">
                <a:tc>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it-IT" sz="1800" b="0" i="0" u="none" strike="noStrike" cap="none" normalizeH="0" baseline="0">
                          <a:ln>
                            <a:noFill/>
                          </a:ln>
                          <a:solidFill>
                            <a:schemeClr val="tx1"/>
                          </a:solidFill>
                          <a:effectLst/>
                          <a:latin typeface="Calibri" panose="020F0502020204030204" pitchFamily="34" charset="0"/>
                          <a:cs typeface="Calibri" panose="020F0502020204030204" pitchFamily="34" charset="0"/>
                        </a:rPr>
                        <a:t>4</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it-IT" sz="1800" b="0" i="0" u="none" strike="noStrike" cap="none" normalizeH="0" baseline="0">
                          <a:ln>
                            <a:noFill/>
                          </a:ln>
                          <a:solidFill>
                            <a:schemeClr val="tx1"/>
                          </a:solidFill>
                          <a:effectLst/>
                          <a:latin typeface="Calibri" panose="020F0502020204030204" pitchFamily="34" charset="0"/>
                          <a:cs typeface="Calibri" panose="020F0502020204030204" pitchFamily="34" charset="0"/>
                        </a:rPr>
                        <a:t>310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5"/>
                  </a:ext>
                </a:extLst>
              </a:tr>
              <a:tr h="369314">
                <a:tc>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it-IT" sz="1800" b="0" i="0" u="none" strike="noStrike" cap="none" normalizeH="0" baseline="0">
                          <a:ln>
                            <a:noFill/>
                          </a:ln>
                          <a:solidFill>
                            <a:schemeClr val="tx1"/>
                          </a:solidFill>
                          <a:effectLst/>
                          <a:latin typeface="Calibri" panose="020F0502020204030204" pitchFamily="34" charset="0"/>
                          <a:cs typeface="Calibri" panose="020F0502020204030204" pitchFamily="34" charset="0"/>
                        </a:rPr>
                        <a:t>5</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it-IT"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335</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9176" name="AutoShape 51"/>
          <p:cNvSpPr>
            <a:spLocks noChangeArrowheads="1"/>
          </p:cNvSpPr>
          <p:nvPr/>
        </p:nvSpPr>
        <p:spPr bwMode="auto">
          <a:xfrm flipH="1">
            <a:off x="6342063" y="5174162"/>
            <a:ext cx="287337" cy="288925"/>
          </a:xfrm>
          <a:prstGeom prst="left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000000"/>
              </a:solidFill>
              <a:effectLst/>
              <a:uLnTx/>
              <a:uFillTx/>
              <a:latin typeface="Comic Sans MS" panose="030F0702030302020204" pitchFamily="66" charset="0"/>
            </a:endParaRPr>
          </a:p>
        </p:txBody>
      </p:sp>
      <p:sp>
        <p:nvSpPr>
          <p:cNvPr id="49177" name="Text Box 52"/>
          <p:cNvSpPr txBox="1">
            <a:spLocks noChangeArrowheads="1"/>
          </p:cNvSpPr>
          <p:nvPr/>
        </p:nvSpPr>
        <p:spPr bwMode="auto">
          <a:xfrm>
            <a:off x="3460750" y="5134475"/>
            <a:ext cx="28813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srgbClr val="000000"/>
                </a:solidFill>
                <a:effectLst/>
                <a:uLnTx/>
                <a:uFillTx/>
                <a:latin typeface="Arial Rounded MT Bold" panose="020F0704030504030204" pitchFamily="34" charset="0"/>
              </a:rPr>
              <a:t>UV, non ancora visibile</a:t>
            </a:r>
          </a:p>
        </p:txBody>
      </p:sp>
      <p:sp>
        <p:nvSpPr>
          <p:cNvPr id="49179" name="Rectangle 127"/>
          <p:cNvSpPr>
            <a:spLocks noChangeArrowheads="1"/>
          </p:cNvSpPr>
          <p:nvPr/>
        </p:nvSpPr>
        <p:spPr bwMode="auto">
          <a:xfrm>
            <a:off x="198020" y="1610809"/>
            <a:ext cx="8747960" cy="90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9875" indent="-269875">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just" defTabSz="914400" rtl="0" eaLnBrk="1" fontAlgn="base" latinLnBrk="0" hangingPunct="1">
              <a:lnSpc>
                <a:spcPct val="100000"/>
              </a:lnSpc>
              <a:spcBef>
                <a:spcPct val="20000"/>
              </a:spcBef>
              <a:spcAft>
                <a:spcPct val="0"/>
              </a:spcAft>
              <a:buClr>
                <a:srgbClr val="FF0066"/>
              </a:buClr>
              <a:buSzPct val="80000"/>
              <a:buNone/>
              <a:tabLst/>
              <a:defRPr/>
            </a:pPr>
            <a:r>
              <a:rPr kumimoji="0" lang="en-GB" altLang="it-IT" sz="2800" b="0" i="1" u="none" strike="noStrike" kern="1200" cap="none" spc="0" normalizeH="0" baseline="0" noProof="0" dirty="0">
                <a:ln>
                  <a:noFill/>
                </a:ln>
                <a:solidFill>
                  <a:srgbClr val="000000"/>
                </a:solidFill>
                <a:effectLst/>
                <a:uLnTx/>
                <a:uFillTx/>
                <a:latin typeface="Calibri" panose="020F0502020204030204" pitchFamily="34" charset="0"/>
              </a:rPr>
              <a:t>Il </a:t>
            </a:r>
            <a:r>
              <a:rPr kumimoji="0" lang="en-GB" altLang="it-IT" sz="2800" b="0" i="1" u="none" strike="noStrike" kern="1200" cap="none" spc="0" normalizeH="0" baseline="0" noProof="0" dirty="0" err="1">
                <a:ln>
                  <a:noFill/>
                </a:ln>
                <a:solidFill>
                  <a:srgbClr val="000000"/>
                </a:solidFill>
                <a:effectLst/>
                <a:uLnTx/>
                <a:uFillTx/>
                <a:latin typeface="Calibri" panose="020F0502020204030204" pitchFamily="34" charset="0"/>
              </a:rPr>
              <a:t>cromoforo</a:t>
            </a:r>
            <a:r>
              <a:rPr kumimoji="0" lang="en-GB" altLang="it-IT" sz="2800" b="0" i="1" u="none" strike="noStrike" kern="1200" cap="none" spc="0" normalizeH="0" baseline="0" noProof="0" dirty="0">
                <a:ln>
                  <a:noFill/>
                </a:ln>
                <a:solidFill>
                  <a:srgbClr val="000000"/>
                </a:solidFill>
                <a:effectLst/>
                <a:uLnTx/>
                <a:uFillTx/>
                <a:latin typeface="Calibri" panose="020F0502020204030204" pitchFamily="34" charset="0"/>
              </a:rPr>
              <a:t> </a:t>
            </a:r>
            <a:r>
              <a:rPr kumimoji="0" lang="en-GB" altLang="it-IT" sz="2800" b="0" i="1" u="none" strike="noStrike" kern="1200" cap="none" spc="0" normalizeH="0" baseline="0" noProof="0" dirty="0" err="1">
                <a:ln>
                  <a:noFill/>
                </a:ln>
                <a:solidFill>
                  <a:srgbClr val="000000"/>
                </a:solidFill>
                <a:effectLst/>
                <a:uLnTx/>
                <a:uFillTx/>
                <a:latin typeface="Calibri" panose="020F0502020204030204" pitchFamily="34" charset="0"/>
              </a:rPr>
              <a:t>dovrà</a:t>
            </a:r>
            <a:r>
              <a:rPr kumimoji="0" lang="en-GB" altLang="it-IT" sz="2800" b="0" i="1" u="none" strike="noStrike" kern="1200" cap="none" spc="0" normalizeH="0" baseline="0" noProof="0" dirty="0">
                <a:ln>
                  <a:noFill/>
                </a:ln>
                <a:solidFill>
                  <a:srgbClr val="000000"/>
                </a:solidFill>
                <a:effectLst/>
                <a:uLnTx/>
                <a:uFillTx/>
                <a:latin typeface="Calibri" panose="020F0502020204030204" pitchFamily="34" charset="0"/>
              </a:rPr>
              <a:t> </a:t>
            </a:r>
            <a:r>
              <a:rPr kumimoji="0" lang="en-GB" altLang="it-IT" sz="2800" b="0" i="1" u="none" strike="noStrike" kern="1200" cap="none" spc="0" normalizeH="0" baseline="0" noProof="0" dirty="0" err="1">
                <a:ln>
                  <a:noFill/>
                </a:ln>
                <a:solidFill>
                  <a:srgbClr val="000000"/>
                </a:solidFill>
                <a:effectLst/>
                <a:uLnTx/>
                <a:uFillTx/>
                <a:latin typeface="Calibri" panose="020F0502020204030204" pitchFamily="34" charset="0"/>
              </a:rPr>
              <a:t>essere</a:t>
            </a:r>
            <a:r>
              <a:rPr kumimoji="0" lang="en-GB" altLang="it-IT" sz="2800" b="0" i="1" u="none" strike="noStrike" kern="1200" cap="none" spc="0" normalizeH="0" baseline="0" noProof="0" dirty="0">
                <a:ln>
                  <a:noFill/>
                </a:ln>
                <a:solidFill>
                  <a:srgbClr val="000000"/>
                </a:solidFill>
                <a:effectLst/>
                <a:uLnTx/>
                <a:uFillTx/>
                <a:latin typeface="Calibri" panose="020F0502020204030204" pitchFamily="34" charset="0"/>
              </a:rPr>
              <a:t> un </a:t>
            </a:r>
            <a:r>
              <a:rPr kumimoji="0" lang="en-GB" altLang="it-IT" sz="2800" b="0" i="1" u="none" strike="noStrike" kern="1200" cap="none" spc="0" normalizeH="0" baseline="0" noProof="0" dirty="0" err="1">
                <a:ln>
                  <a:noFill/>
                </a:ln>
                <a:solidFill>
                  <a:srgbClr val="000000"/>
                </a:solidFill>
                <a:effectLst/>
                <a:uLnTx/>
                <a:uFillTx/>
                <a:latin typeface="Calibri" panose="020F0502020204030204" pitchFamily="34" charset="0"/>
              </a:rPr>
              <a:t>sistema</a:t>
            </a:r>
            <a:r>
              <a:rPr kumimoji="0" lang="en-GB" altLang="it-IT" sz="2800" b="0" i="1" u="none" strike="noStrike" kern="1200" cap="none" spc="0" normalizeH="0" baseline="0" noProof="0" dirty="0">
                <a:ln>
                  <a:noFill/>
                </a:ln>
                <a:solidFill>
                  <a:srgbClr val="000000"/>
                </a:solidFill>
                <a:effectLst/>
                <a:uLnTx/>
                <a:uFillTx/>
                <a:latin typeface="Calibri" panose="020F0502020204030204" pitchFamily="34" charset="0"/>
              </a:rPr>
              <a:t> di </a:t>
            </a:r>
            <a:r>
              <a:rPr kumimoji="0" lang="en-GB" altLang="it-IT" sz="2800" b="0" i="1" u="none" strike="noStrike" kern="1200" cap="none" spc="0" normalizeH="0" baseline="0" noProof="0" dirty="0" err="1">
                <a:ln>
                  <a:noFill/>
                </a:ln>
                <a:solidFill>
                  <a:srgbClr val="000000"/>
                </a:solidFill>
                <a:effectLst/>
                <a:uLnTx/>
                <a:uFillTx/>
                <a:latin typeface="Calibri" panose="020F0502020204030204" pitchFamily="34" charset="0"/>
              </a:rPr>
              <a:t>doppi</a:t>
            </a:r>
            <a:r>
              <a:rPr kumimoji="0" lang="en-GB" altLang="it-IT" sz="2800" b="0" i="1" u="none" strike="noStrike" kern="1200" cap="none" spc="0" normalizeH="0" baseline="0" noProof="0" dirty="0">
                <a:ln>
                  <a:noFill/>
                </a:ln>
                <a:solidFill>
                  <a:srgbClr val="000000"/>
                </a:solidFill>
                <a:effectLst/>
                <a:uLnTx/>
                <a:uFillTx/>
                <a:latin typeface="Calibri" panose="020F0502020204030204" pitchFamily="34" charset="0"/>
              </a:rPr>
              <a:t> </a:t>
            </a:r>
            <a:r>
              <a:rPr kumimoji="0" lang="en-GB" altLang="it-IT" sz="2800" b="0" i="1" u="none" strike="noStrike" kern="1200" cap="none" spc="0" normalizeH="0" baseline="0" noProof="0" dirty="0" err="1">
                <a:ln>
                  <a:noFill/>
                </a:ln>
                <a:solidFill>
                  <a:srgbClr val="000000"/>
                </a:solidFill>
                <a:effectLst/>
                <a:uLnTx/>
                <a:uFillTx/>
                <a:latin typeface="Calibri" panose="020F0502020204030204" pitchFamily="34" charset="0"/>
              </a:rPr>
              <a:t>legami</a:t>
            </a:r>
            <a:r>
              <a:rPr kumimoji="0" lang="en-GB" altLang="it-IT" sz="2800" b="0" i="1" u="none" strike="noStrike" kern="1200" cap="none" spc="0" normalizeH="0" baseline="0" noProof="0" dirty="0">
                <a:ln>
                  <a:noFill/>
                </a:ln>
                <a:solidFill>
                  <a:srgbClr val="000000"/>
                </a:solidFill>
                <a:effectLst/>
                <a:uLnTx/>
                <a:uFillTx/>
                <a:latin typeface="Calibri" panose="020F0502020204030204" pitchFamily="34" charset="0"/>
              </a:rPr>
              <a:t>  a </a:t>
            </a:r>
            <a:r>
              <a:rPr kumimoji="0" lang="en-GB" altLang="it-IT" sz="2800" b="0" i="1" u="none" strike="noStrike" kern="1200" cap="none" spc="0" normalizeH="0" baseline="0" noProof="0" dirty="0" err="1">
                <a:ln>
                  <a:noFill/>
                </a:ln>
                <a:solidFill>
                  <a:srgbClr val="000000"/>
                </a:solidFill>
                <a:effectLst/>
                <a:uLnTx/>
                <a:uFillTx/>
                <a:latin typeface="Calibri" panose="020F0502020204030204" pitchFamily="34" charset="0"/>
              </a:rPr>
              <a:t>coniugazione</a:t>
            </a:r>
            <a:r>
              <a:rPr kumimoji="0" lang="en-GB" altLang="it-IT" sz="2800" b="0" i="1" u="none" strike="noStrike" kern="1200" cap="none" spc="0" normalizeH="0" baseline="0" noProof="0" dirty="0">
                <a:ln>
                  <a:noFill/>
                </a:ln>
                <a:solidFill>
                  <a:srgbClr val="000000"/>
                </a:solidFill>
                <a:effectLst/>
                <a:uLnTx/>
                <a:uFillTx/>
                <a:latin typeface="Calibri" panose="020F0502020204030204" pitchFamily="34" charset="0"/>
              </a:rPr>
              <a:t> </a:t>
            </a:r>
            <a:r>
              <a:rPr kumimoji="0" lang="en-GB" altLang="it-IT" sz="2800" b="0" i="1" u="none" strike="noStrike" kern="1200" cap="none" spc="0" normalizeH="0" baseline="0" noProof="0" dirty="0" err="1">
                <a:ln>
                  <a:noFill/>
                </a:ln>
                <a:solidFill>
                  <a:srgbClr val="000000"/>
                </a:solidFill>
                <a:effectLst/>
                <a:uLnTx/>
                <a:uFillTx/>
                <a:latin typeface="Calibri" panose="020F0502020204030204" pitchFamily="34" charset="0"/>
              </a:rPr>
              <a:t>estesa</a:t>
            </a:r>
            <a:r>
              <a:rPr kumimoji="0" lang="en-GB" altLang="it-IT" sz="2800" b="0" i="1" u="none" strike="noStrike" kern="1200" cap="none" spc="0" normalizeH="0" baseline="0" noProof="0" dirty="0">
                <a:ln>
                  <a:noFill/>
                </a:ln>
                <a:solidFill>
                  <a:srgbClr val="000000"/>
                </a:solidFill>
                <a:effectLst/>
                <a:uLnTx/>
                <a:uFillTx/>
                <a:latin typeface="Calibri" panose="020F0502020204030204" pitchFamily="34" charset="0"/>
              </a:rPr>
              <a:t> (= </a:t>
            </a:r>
            <a:r>
              <a:rPr kumimoji="0" lang="en-GB" altLang="it-IT" sz="2800" b="0" i="1" u="none" strike="noStrike" kern="1200" cap="none" spc="0" normalizeH="0" baseline="0" noProof="0" dirty="0" err="1">
                <a:ln>
                  <a:noFill/>
                </a:ln>
                <a:solidFill>
                  <a:srgbClr val="000000"/>
                </a:solidFill>
                <a:effectLst/>
                <a:uLnTx/>
                <a:uFillTx/>
                <a:latin typeface="Calibri" panose="020F0502020204030204" pitchFamily="34" charset="0"/>
              </a:rPr>
              <a:t>poliene</a:t>
            </a:r>
            <a:r>
              <a:rPr kumimoji="0" lang="en-GB" altLang="it-IT" sz="2800" b="0" i="1" u="none" strike="noStrike" kern="1200" cap="none" spc="0" normalizeH="0" baseline="0" noProof="0" dirty="0">
                <a:ln>
                  <a:noFill/>
                </a:ln>
                <a:solidFill>
                  <a:srgbClr val="000000"/>
                </a:solidFill>
                <a:effectLst/>
                <a:uLnTx/>
                <a:uFillTx/>
                <a:latin typeface="Calibri" panose="020F0502020204030204" pitchFamily="34" charset="0"/>
              </a:rPr>
              <a:t>) per </a:t>
            </a:r>
            <a:r>
              <a:rPr kumimoji="0" lang="en-GB" altLang="it-IT" sz="2800" b="0" i="1" u="none" strike="noStrike" kern="1200" cap="none" spc="0" normalizeH="0" baseline="0" noProof="0" dirty="0" err="1">
                <a:ln>
                  <a:noFill/>
                </a:ln>
                <a:solidFill>
                  <a:srgbClr val="000000"/>
                </a:solidFill>
                <a:effectLst/>
                <a:uLnTx/>
                <a:uFillTx/>
                <a:latin typeface="Calibri" panose="020F0502020204030204" pitchFamily="34" charset="0"/>
              </a:rPr>
              <a:t>assorbire</a:t>
            </a:r>
            <a:r>
              <a:rPr kumimoji="0" lang="en-GB" altLang="it-IT" sz="2800" b="0" i="1" u="none" strike="noStrike" kern="1200" cap="none" spc="0" normalizeH="0" baseline="0" noProof="0" dirty="0">
                <a:ln>
                  <a:noFill/>
                </a:ln>
                <a:solidFill>
                  <a:srgbClr val="000000"/>
                </a:solidFill>
                <a:effectLst/>
                <a:uLnTx/>
                <a:uFillTx/>
                <a:latin typeface="Calibri" panose="020F0502020204030204" pitchFamily="34" charset="0"/>
              </a:rPr>
              <a:t> </a:t>
            </a:r>
            <a:r>
              <a:rPr kumimoji="0" lang="en-GB" altLang="it-IT" sz="2800" b="0" i="1" u="none" strike="noStrike" kern="1200" cap="none" spc="0" normalizeH="0" baseline="0" noProof="0" dirty="0" err="1">
                <a:ln>
                  <a:noFill/>
                </a:ln>
                <a:solidFill>
                  <a:srgbClr val="000000"/>
                </a:solidFill>
                <a:effectLst/>
                <a:uLnTx/>
                <a:uFillTx/>
                <a:latin typeface="Calibri" panose="020F0502020204030204" pitchFamily="34" charset="0"/>
              </a:rPr>
              <a:t>nel</a:t>
            </a:r>
            <a:r>
              <a:rPr kumimoji="0" lang="en-GB" altLang="it-IT" sz="2800" b="0" i="1" u="none" strike="noStrike" kern="1200" cap="none" spc="0" normalizeH="0" noProof="0" dirty="0">
                <a:ln>
                  <a:noFill/>
                </a:ln>
                <a:solidFill>
                  <a:srgbClr val="000000"/>
                </a:solidFill>
                <a:effectLst/>
                <a:uLnTx/>
                <a:uFillTx/>
                <a:latin typeface="Calibri" panose="020F0502020204030204" pitchFamily="34" charset="0"/>
              </a:rPr>
              <a:t> </a:t>
            </a:r>
            <a:r>
              <a:rPr kumimoji="0" lang="en-GB" altLang="it-IT" sz="2800" b="0" i="1" u="none" strike="noStrike" kern="1200" cap="none" spc="0" normalizeH="0" noProof="0" dirty="0" err="1">
                <a:ln>
                  <a:noFill/>
                </a:ln>
                <a:solidFill>
                  <a:srgbClr val="000000"/>
                </a:solidFill>
                <a:effectLst/>
                <a:uLnTx/>
                <a:uFillTx/>
                <a:latin typeface="Calibri" panose="020F0502020204030204" pitchFamily="34" charset="0"/>
              </a:rPr>
              <a:t>visibile</a:t>
            </a:r>
            <a:r>
              <a:rPr kumimoji="0" lang="en-GB" altLang="it-IT" sz="2800" b="0" i="1" u="none" strike="noStrike" kern="1200" cap="none" spc="0" normalizeH="0" baseline="0" noProof="0" dirty="0">
                <a:ln>
                  <a:noFill/>
                </a:ln>
                <a:solidFill>
                  <a:srgbClr val="000000"/>
                </a:solidFill>
                <a:effectLst/>
                <a:uLnTx/>
                <a:uFillTx/>
                <a:latin typeface="Calibri" panose="020F0502020204030204" pitchFamily="34" charset="0"/>
              </a:rPr>
              <a:t>.</a:t>
            </a:r>
            <a:endParaRPr kumimoji="0" lang="it-IT" altLang="it-IT" sz="2800" b="0" i="1" u="none" strike="noStrike" kern="1200" cap="none" spc="0" normalizeH="0" baseline="0" noProof="0" dirty="0">
              <a:ln>
                <a:noFill/>
              </a:ln>
              <a:solidFill>
                <a:srgbClr val="000000"/>
              </a:solidFill>
              <a:effectLst/>
              <a:uLnTx/>
              <a:uFillTx/>
              <a:latin typeface="Calibri" panose="020F0502020204030204" pitchFamily="34" charset="0"/>
            </a:endParaRPr>
          </a:p>
        </p:txBody>
      </p:sp>
      <p:sp>
        <p:nvSpPr>
          <p:cNvPr id="7" name="Titolo 1">
            <a:extLst>
              <a:ext uri="{FF2B5EF4-FFF2-40B4-BE49-F238E27FC236}">
                <a16:creationId xmlns:a16="http://schemas.microsoft.com/office/drawing/2014/main" id="{0956B1A0-0EFB-7ACA-95AC-71D11A9CB909}"/>
              </a:ext>
            </a:extLst>
          </p:cNvPr>
          <p:cNvSpPr txBox="1">
            <a:spLocks/>
          </p:cNvSpPr>
          <p:nvPr/>
        </p:nvSpPr>
        <p:spPr>
          <a:xfrm>
            <a:off x="628650" y="8054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Dieni coniugati</a:t>
            </a:r>
            <a:br>
              <a:rPr kumimoji="0" lang="it-IT"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br>
            <a:r>
              <a:rPr kumimoji="0" lang="it-IT"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Transizione </a:t>
            </a:r>
            <a:r>
              <a:rPr kumimoji="0" lang="it-IT" sz="4400" b="0" i="0" u="none" strike="noStrike" kern="1200" cap="none" spc="0" normalizeH="0" baseline="0" noProof="0" dirty="0">
                <a:ln>
                  <a:noFill/>
                </a:ln>
                <a:solidFill>
                  <a:sysClr val="windowText" lastClr="000000"/>
                </a:solidFill>
                <a:effectLst/>
                <a:uLnTx/>
                <a:uFillTx/>
                <a:latin typeface="Symbol" panose="05050102010706020507" pitchFamily="18" charset="2"/>
                <a:ea typeface="+mj-ea"/>
                <a:cs typeface="+mj-cs"/>
              </a:rPr>
              <a:t></a:t>
            </a:r>
            <a:r>
              <a:rPr kumimoji="0" lang="it-IT"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a:t>
            </a:r>
          </a:p>
        </p:txBody>
      </p:sp>
    </p:spTree>
    <p:extLst>
      <p:ext uri="{BB962C8B-B14F-4D97-AF65-F5344CB8AC3E}">
        <p14:creationId xmlns:p14="http://schemas.microsoft.com/office/powerpoint/2010/main" val="834078723"/>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500633-A1B0-4B65-930C-C7C1366A9766}" type="slidenum">
              <a:rPr kumimoji="0" lang="it-IT" altLang="it-IT" sz="1400" b="0" i="0" u="none" strike="noStrike" kern="1200" cap="none" spc="0" normalizeH="0" baseline="0" noProof="0" smtClean="0">
                <a:ln>
                  <a:noFill/>
                </a:ln>
                <a:solidFill>
                  <a:srgbClr val="000000"/>
                </a:solidFill>
                <a:effectLst/>
                <a:uLnTx/>
                <a:uFillTx/>
                <a:latin typeface="Comic Sans MS" panose="030F0702030302020204" pitchFamily="66"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it-IT" altLang="it-IT" sz="1400" b="0" i="0" u="none" strike="noStrike" kern="1200" cap="none" spc="0" normalizeH="0" baseline="0" noProof="0">
              <a:ln>
                <a:noFill/>
              </a:ln>
              <a:solidFill>
                <a:srgbClr val="000000"/>
              </a:solidFill>
              <a:effectLst/>
              <a:uLnTx/>
              <a:uFillTx/>
              <a:latin typeface="Comic Sans MS" panose="030F0702030302020204" pitchFamily="66" charset="0"/>
            </a:endParaRPr>
          </a:p>
        </p:txBody>
      </p:sp>
      <p:pic>
        <p:nvPicPr>
          <p:cNvPr id="51203" name="Picture 5" descr="Image694"/>
          <p:cNvPicPr>
            <a:picLocks noChangeAspect="1" noChangeArrowheads="1"/>
          </p:cNvPicPr>
          <p:nvPr/>
        </p:nvPicPr>
        <p:blipFill>
          <a:blip r:embed="rId3">
            <a:extLst>
              <a:ext uri="{28A0092B-C50C-407E-A947-70E740481C1C}">
                <a14:useLocalDpi xmlns:a14="http://schemas.microsoft.com/office/drawing/2010/main" val="0"/>
              </a:ext>
            </a:extLst>
          </a:blip>
          <a:srcRect t="52112"/>
          <a:stretch>
            <a:fillRect/>
          </a:stretch>
        </p:blipFill>
        <p:spPr bwMode="auto">
          <a:xfrm>
            <a:off x="1622425" y="5307767"/>
            <a:ext cx="58991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7"/>
          <p:cNvSpPr>
            <a:spLocks noGrp="1" noChangeArrowheads="1"/>
          </p:cNvSpPr>
          <p:nvPr>
            <p:ph type="body" idx="1"/>
          </p:nvPr>
        </p:nvSpPr>
        <p:spPr>
          <a:xfrm>
            <a:off x="644525" y="861596"/>
            <a:ext cx="7848600" cy="4953000"/>
          </a:xfrm>
        </p:spPr>
        <p:txBody>
          <a:bodyPr/>
          <a:lstStyle/>
          <a:p>
            <a:pPr algn="just" eaLnBrk="1" hangingPunct="1"/>
            <a:r>
              <a:rPr lang="en-GB" altLang="it-IT" sz="2400" dirty="0" err="1"/>
              <a:t>Tuttavia</a:t>
            </a:r>
            <a:r>
              <a:rPr lang="en-GB" altLang="it-IT" sz="2400" dirty="0"/>
              <a:t> se la catena di </a:t>
            </a:r>
            <a:r>
              <a:rPr lang="en-GB" altLang="it-IT" sz="2400" dirty="0" err="1"/>
              <a:t>doppi</a:t>
            </a:r>
            <a:r>
              <a:rPr lang="en-GB" altLang="it-IT" sz="2400" dirty="0"/>
              <a:t> </a:t>
            </a:r>
            <a:r>
              <a:rPr lang="en-GB" altLang="it-IT" sz="2400" dirty="0" err="1"/>
              <a:t>legami</a:t>
            </a:r>
            <a:r>
              <a:rPr lang="en-GB" altLang="it-IT" sz="2400" dirty="0"/>
              <a:t> è </a:t>
            </a:r>
            <a:r>
              <a:rPr lang="en-GB" altLang="it-IT" sz="2400" dirty="0" err="1"/>
              <a:t>lunga</a:t>
            </a:r>
            <a:r>
              <a:rPr lang="en-GB" altLang="it-IT" sz="2400" dirty="0"/>
              <a:t> </a:t>
            </a:r>
            <a:r>
              <a:rPr lang="en-GB" altLang="it-IT" sz="2400" dirty="0" err="1"/>
              <a:t>abbastanza</a:t>
            </a:r>
            <a:r>
              <a:rPr lang="en-GB" altLang="it-IT" sz="2400" dirty="0"/>
              <a:t>, la </a:t>
            </a:r>
            <a:r>
              <a:rPr lang="en-GB" altLang="it-IT" sz="2400" dirty="0" err="1"/>
              <a:t>molecola</a:t>
            </a:r>
            <a:r>
              <a:rPr lang="en-GB" altLang="it-IT" sz="2400" dirty="0"/>
              <a:t> è </a:t>
            </a:r>
            <a:r>
              <a:rPr lang="en-GB" altLang="it-IT" sz="2400" dirty="0" err="1"/>
              <a:t>colorata</a:t>
            </a:r>
            <a:r>
              <a:rPr lang="en-GB" altLang="it-IT" sz="2400" dirty="0"/>
              <a:t> (</a:t>
            </a:r>
            <a:r>
              <a:rPr lang="en-GB" altLang="it-IT" sz="2400" dirty="0" err="1"/>
              <a:t>assorbe</a:t>
            </a:r>
            <a:r>
              <a:rPr lang="en-GB" altLang="it-IT" sz="2400" dirty="0"/>
              <a:t> luce </a:t>
            </a:r>
            <a:r>
              <a:rPr lang="en-GB" altLang="it-IT" sz="2400" dirty="0" err="1"/>
              <a:t>nel</a:t>
            </a:r>
            <a:r>
              <a:rPr lang="en-GB" altLang="it-IT" sz="2400" dirty="0"/>
              <a:t> </a:t>
            </a:r>
            <a:r>
              <a:rPr lang="en-GB" altLang="it-IT" sz="2400" dirty="0" err="1"/>
              <a:t>visibile</a:t>
            </a:r>
            <a:r>
              <a:rPr lang="en-GB" altLang="it-IT" sz="2400" dirty="0"/>
              <a:t>).</a:t>
            </a:r>
          </a:p>
          <a:p>
            <a:pPr algn="just" eaLnBrk="1" hangingPunct="1"/>
            <a:r>
              <a:rPr lang="en-GB" altLang="it-IT" sz="2400" dirty="0"/>
              <a:t>Il </a:t>
            </a:r>
            <a:r>
              <a:rPr lang="en-GB" altLang="it-IT" sz="2400" dirty="0" err="1"/>
              <a:t>colore</a:t>
            </a:r>
            <a:r>
              <a:rPr lang="en-GB" altLang="it-IT" sz="2400" dirty="0"/>
              <a:t> </a:t>
            </a:r>
            <a:r>
              <a:rPr lang="en-GB" altLang="it-IT" sz="2400" dirty="0" err="1"/>
              <a:t>delle</a:t>
            </a:r>
            <a:r>
              <a:rPr lang="en-GB" altLang="it-IT" sz="2400" dirty="0"/>
              <a:t> </a:t>
            </a:r>
            <a:r>
              <a:rPr lang="en-GB" altLang="it-IT" sz="2400" dirty="0" err="1"/>
              <a:t>carote</a:t>
            </a:r>
            <a:r>
              <a:rPr lang="en-GB" altLang="it-IT" sz="2400" dirty="0"/>
              <a:t> e </a:t>
            </a:r>
            <a:r>
              <a:rPr lang="en-GB" altLang="it-IT" sz="2400" dirty="0" err="1"/>
              <a:t>dei</a:t>
            </a:r>
            <a:r>
              <a:rPr lang="en-GB" altLang="it-IT" sz="2400" dirty="0"/>
              <a:t> </a:t>
            </a:r>
            <a:r>
              <a:rPr lang="en-GB" altLang="it-IT" sz="2400" dirty="0" err="1"/>
              <a:t>pomodori</a:t>
            </a:r>
            <a:r>
              <a:rPr lang="en-GB" altLang="it-IT" sz="2400" dirty="0"/>
              <a:t> </a:t>
            </a:r>
            <a:r>
              <a:rPr lang="en-GB" altLang="it-IT" sz="2400" dirty="0" err="1"/>
              <a:t>deriva</a:t>
            </a:r>
            <a:r>
              <a:rPr lang="en-GB" altLang="it-IT" sz="2400" dirty="0"/>
              <a:t> </a:t>
            </a:r>
            <a:r>
              <a:rPr lang="en-GB" altLang="it-IT" sz="2400" dirty="0" err="1"/>
              <a:t>dai</a:t>
            </a:r>
            <a:r>
              <a:rPr lang="en-GB" altLang="it-IT" sz="2400" dirty="0"/>
              <a:t> </a:t>
            </a:r>
            <a:r>
              <a:rPr lang="en-GB" altLang="it-IT" sz="2400" i="1" dirty="0" err="1"/>
              <a:t>carotenoidi</a:t>
            </a:r>
            <a:r>
              <a:rPr lang="en-GB" altLang="it-IT" sz="2400" dirty="0"/>
              <a:t>, </a:t>
            </a:r>
            <a:r>
              <a:rPr lang="en-GB" altLang="it-IT" sz="2400" dirty="0" err="1"/>
              <a:t>che</a:t>
            </a:r>
            <a:r>
              <a:rPr lang="en-GB" altLang="it-IT" sz="2400" dirty="0"/>
              <a:t> </a:t>
            </a:r>
            <a:r>
              <a:rPr lang="en-GB" altLang="it-IT" sz="2400" dirty="0" err="1"/>
              <a:t>posseggono</a:t>
            </a:r>
            <a:r>
              <a:rPr lang="en-GB" altLang="it-IT" sz="2400" dirty="0"/>
              <a:t> </a:t>
            </a:r>
            <a:r>
              <a:rPr lang="en-GB" altLang="it-IT" sz="2400" dirty="0" err="1"/>
              <a:t>tali</a:t>
            </a:r>
            <a:r>
              <a:rPr lang="en-GB" altLang="it-IT" sz="2400" dirty="0"/>
              <a:t> </a:t>
            </a:r>
            <a:r>
              <a:rPr lang="en-GB" altLang="it-IT" sz="2400" dirty="0" err="1"/>
              <a:t>cromofori</a:t>
            </a:r>
            <a:r>
              <a:rPr lang="en-GB" altLang="it-IT" sz="2400" dirty="0"/>
              <a:t>.</a:t>
            </a:r>
          </a:p>
          <a:p>
            <a:pPr algn="just"/>
            <a:r>
              <a:rPr lang="it-IT" sz="2400" b="0" i="0" u="none" strike="noStrike" baseline="0" dirty="0">
                <a:latin typeface="SimonciniGaramond"/>
              </a:rPr>
              <a:t>La molecola del </a:t>
            </a:r>
            <a:r>
              <a:rPr lang="it-IT" sz="2400" b="0" i="1" u="none" strike="noStrike" baseline="0" dirty="0">
                <a:latin typeface="Symbol" panose="05050102010706020507" pitchFamily="18" charset="2"/>
              </a:rPr>
              <a:t>b</a:t>
            </a:r>
            <a:r>
              <a:rPr lang="it-IT" sz="2400" b="0" i="0" u="none" strike="noStrike" baseline="0" dirty="0">
                <a:latin typeface="SimonciniGaramond"/>
              </a:rPr>
              <a:t>-carotene, che contiene ben 11 doppi legami coniugati, assorbe nella regione del blu-violetto (</a:t>
            </a:r>
            <a:r>
              <a:rPr lang="it-IT" sz="2400" b="0" i="1" u="none" strike="noStrike" baseline="0" dirty="0" err="1">
                <a:latin typeface="Symbol" panose="05050102010706020507" pitchFamily="18" charset="2"/>
              </a:rPr>
              <a:t>l</a:t>
            </a:r>
            <a:r>
              <a:rPr lang="it-IT" sz="1800" b="0" i="0" u="none" strike="noStrike" baseline="0" dirty="0" err="1">
                <a:latin typeface="SimonciniGaramond"/>
              </a:rPr>
              <a:t>max</a:t>
            </a:r>
            <a:r>
              <a:rPr lang="it-IT" sz="2400" b="0" i="0" u="none" strike="noStrike" baseline="0" dirty="0">
                <a:latin typeface="SimonciniGaramond"/>
              </a:rPr>
              <a:t> = 484 e 452 nm) e perciò appare di colore giallo-arancio.</a:t>
            </a:r>
            <a:endParaRPr lang="it-IT" altLang="it-IT" sz="2400" dirty="0"/>
          </a:p>
        </p:txBody>
      </p:sp>
      <p:pic>
        <p:nvPicPr>
          <p:cNvPr id="51206" name="Picture 10" descr="Image694"/>
          <p:cNvPicPr>
            <a:picLocks noChangeAspect="1" noChangeArrowheads="1"/>
          </p:cNvPicPr>
          <p:nvPr/>
        </p:nvPicPr>
        <p:blipFill>
          <a:blip r:embed="rId3">
            <a:extLst>
              <a:ext uri="{28A0092B-C50C-407E-A947-70E740481C1C}">
                <a14:useLocalDpi xmlns:a14="http://schemas.microsoft.com/office/drawing/2010/main" val="0"/>
              </a:ext>
            </a:extLst>
          </a:blip>
          <a:srcRect b="52888"/>
          <a:stretch>
            <a:fillRect/>
          </a:stretch>
        </p:blipFill>
        <p:spPr bwMode="auto">
          <a:xfrm>
            <a:off x="1619250" y="4034592"/>
            <a:ext cx="589915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DD94137-34B7-CAB2-0E0B-94A4DB101F24}"/>
              </a:ext>
            </a:extLst>
          </p:cNvPr>
          <p:cNvSpPr txBox="1"/>
          <p:nvPr/>
        </p:nvSpPr>
        <p:spPr>
          <a:xfrm>
            <a:off x="1347536" y="-12032"/>
            <a:ext cx="6773779" cy="769441"/>
          </a:xfrm>
          <a:prstGeom prst="rect">
            <a:avLst/>
          </a:prstGeom>
          <a:noFill/>
        </p:spPr>
        <p:txBody>
          <a:bodyPr wrap="square">
            <a:spAutoFit/>
          </a:bodyPr>
          <a:lstStyle/>
          <a:p>
            <a:r>
              <a:rPr kumimoji="0" lang="it-IT" sz="4400" b="0" i="0" u="none" strike="noStrike" kern="1200" cap="none" spc="0" normalizeH="0" baseline="0" noProof="0" dirty="0">
                <a:ln>
                  <a:noFill/>
                </a:ln>
                <a:solidFill>
                  <a:sysClr val="windowText" lastClr="000000"/>
                </a:solidFill>
                <a:effectLst/>
                <a:uLnTx/>
                <a:uFillTx/>
                <a:latin typeface="Calibri Light" panose="020F0302020204030204"/>
                <a:ea typeface="+mn-ea"/>
                <a:cs typeface="+mn-cs"/>
              </a:rPr>
              <a:t>Dieni a Coniugazione Estesa</a:t>
            </a:r>
            <a:endParaRPr lang="it-IT" dirty="0"/>
          </a:p>
        </p:txBody>
      </p:sp>
    </p:spTree>
    <p:extLst>
      <p:ext uri="{BB962C8B-B14F-4D97-AF65-F5344CB8AC3E}">
        <p14:creationId xmlns:p14="http://schemas.microsoft.com/office/powerpoint/2010/main" val="3280140310"/>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31077" y="1825625"/>
            <a:ext cx="8513378" cy="4351338"/>
          </a:xfrm>
        </p:spPr>
        <p:txBody>
          <a:bodyPr/>
          <a:lstStyle/>
          <a:p>
            <a:pPr algn="just"/>
            <a:r>
              <a:rPr lang="it-IT" dirty="0"/>
              <a:t>Nella spettroscopia UV-Vis si misura l’</a:t>
            </a:r>
            <a:r>
              <a:rPr lang="it-IT" b="1" dirty="0">
                <a:solidFill>
                  <a:srgbClr val="C00000"/>
                </a:solidFill>
              </a:rPr>
              <a:t>attenuazione della radiazione</a:t>
            </a:r>
            <a:r>
              <a:rPr lang="it-IT" dirty="0"/>
              <a:t> elettromagnetica come conseguenza del suo passaggio attraverso un determinato campione.</a:t>
            </a:r>
          </a:p>
          <a:p>
            <a:r>
              <a:rPr lang="it-IT" dirty="0"/>
              <a:t>Le misure di assorbimento possono essere effettuate a una </a:t>
            </a:r>
            <a:r>
              <a:rPr lang="it-IT" b="1" dirty="0">
                <a:solidFill>
                  <a:srgbClr val="C00000"/>
                </a:solidFill>
              </a:rPr>
              <a:t>singola lunghezza d’onda</a:t>
            </a:r>
            <a:r>
              <a:rPr lang="it-IT" dirty="0"/>
              <a:t>  o in un </a:t>
            </a:r>
            <a:r>
              <a:rPr lang="it-IT" b="1" dirty="0">
                <a:solidFill>
                  <a:srgbClr val="C00000"/>
                </a:solidFill>
              </a:rPr>
              <a:t>intervallo spettrale</a:t>
            </a:r>
            <a:r>
              <a:rPr lang="it-IT" dirty="0"/>
              <a:t>.</a:t>
            </a:r>
            <a:endParaRPr lang="it-IT" b="1" dirty="0">
              <a:solidFill>
                <a:srgbClr val="C00000"/>
              </a:solidFill>
            </a:endParaRPr>
          </a:p>
          <a:p>
            <a:r>
              <a:rPr lang="it-IT" dirty="0"/>
              <a:t>Gli spettri sono generalmente registrati sul campione (molecola studiata) solubilizzato in un </a:t>
            </a:r>
            <a:r>
              <a:rPr lang="it-IT" b="1" dirty="0">
                <a:solidFill>
                  <a:srgbClr val="C00000"/>
                </a:solidFill>
              </a:rPr>
              <a:t>solvente</a:t>
            </a:r>
            <a:r>
              <a:rPr lang="it-IT" dirty="0"/>
              <a:t> che non assorbe nella zona di assorbimento del campione.</a:t>
            </a:r>
          </a:p>
        </p:txBody>
      </p:sp>
      <p:sp>
        <p:nvSpPr>
          <p:cNvPr id="4" name="Segnaposto numero diapositiva 3"/>
          <p:cNvSpPr>
            <a:spLocks noGrp="1"/>
          </p:cNvSpPr>
          <p:nvPr>
            <p:ph type="sldNum" sz="quarter" idx="12"/>
          </p:nvPr>
        </p:nvSpPr>
        <p:spPr/>
        <p:txBody>
          <a:bodyPr/>
          <a:lstStyle/>
          <a:p>
            <a:fld id="{84EDA04A-DD5B-4E01-892D-17038E27ABE5}" type="slidenum">
              <a:rPr lang="it-IT" smtClean="0"/>
              <a:t>7</a:t>
            </a:fld>
            <a:endParaRPr lang="it-IT"/>
          </a:p>
        </p:txBody>
      </p:sp>
      <p:sp>
        <p:nvSpPr>
          <p:cNvPr id="7" name="Titolo 1">
            <a:extLst>
              <a:ext uri="{FF2B5EF4-FFF2-40B4-BE49-F238E27FC236}">
                <a16:creationId xmlns:a16="http://schemas.microsoft.com/office/drawing/2014/main" id="{B5549F2E-9DE8-ABC8-ACDF-6C2B07D1F7D4}"/>
              </a:ext>
            </a:extLst>
          </p:cNvPr>
          <p:cNvSpPr txBox="1">
            <a:spLocks/>
          </p:cNvSpPr>
          <p:nvPr/>
        </p:nvSpPr>
        <p:spPr>
          <a:xfrm>
            <a:off x="1376484" y="136524"/>
            <a:ext cx="6733847" cy="1052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a:t>Spettroscopia UV e Visibile</a:t>
            </a:r>
          </a:p>
        </p:txBody>
      </p:sp>
    </p:spTree>
    <p:extLst>
      <p:ext uri="{BB962C8B-B14F-4D97-AF65-F5344CB8AC3E}">
        <p14:creationId xmlns:p14="http://schemas.microsoft.com/office/powerpoint/2010/main" val="40472246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0"/>
            <a:ext cx="7886700" cy="848992"/>
          </a:xfrm>
        </p:spPr>
        <p:txBody>
          <a:bodyPr>
            <a:normAutofit fontScale="90000"/>
          </a:bodyPr>
          <a:lstStyle/>
          <a:p>
            <a:pPr algn="ctr"/>
            <a:r>
              <a:rPr lang="it-IT" dirty="0">
                <a:latin typeface="Symbol" panose="05050102010706020507" pitchFamily="18" charset="2"/>
              </a:rPr>
              <a:t>b</a:t>
            </a:r>
            <a:r>
              <a:rPr lang="it-IT" dirty="0"/>
              <a:t>-Carotene: Effetto Isomerizzazione</a:t>
            </a:r>
          </a:p>
        </p:txBody>
      </p:sp>
      <p:sp>
        <p:nvSpPr>
          <p:cNvPr id="3" name="CasellaDiTesto 2"/>
          <p:cNvSpPr txBox="1"/>
          <p:nvPr/>
        </p:nvSpPr>
        <p:spPr>
          <a:xfrm>
            <a:off x="4069693" y="3927748"/>
            <a:ext cx="5063852" cy="1200329"/>
          </a:xfrm>
          <a:prstGeom prst="rect">
            <a:avLst/>
          </a:prstGeom>
          <a:noFill/>
        </p:spPr>
        <p:txBody>
          <a:bodyPr wrap="square" rtlCol="0">
            <a:spAutoFit/>
          </a:bodyPr>
          <a:lstStyle/>
          <a:p>
            <a:pPr algn="just"/>
            <a:r>
              <a:rPr lang="it-IT" dirty="0"/>
              <a:t>L’isomerizzazione di un doppio legame del </a:t>
            </a:r>
            <a:r>
              <a:rPr lang="it-IT" dirty="0">
                <a:latin typeface="Symbol" panose="05050102010706020507" pitchFamily="18" charset="2"/>
              </a:rPr>
              <a:t>b</a:t>
            </a:r>
            <a:r>
              <a:rPr lang="it-IT" dirty="0"/>
              <a:t>-carotene da (</a:t>
            </a:r>
            <a:r>
              <a:rPr lang="it-IT" i="1" dirty="0"/>
              <a:t>E</a:t>
            </a:r>
            <a:r>
              <a:rPr lang="it-IT" dirty="0"/>
              <a:t>) a (</a:t>
            </a:r>
            <a:r>
              <a:rPr lang="it-IT" i="1" dirty="0"/>
              <a:t>Z</a:t>
            </a:r>
            <a:r>
              <a:rPr lang="it-IT" dirty="0"/>
              <a:t>) porta una modifica nella simmetria della molecola che trasforma la transizione a 340 nm da proibita a permessa. </a:t>
            </a:r>
          </a:p>
        </p:txBody>
      </p:sp>
      <p:sp>
        <p:nvSpPr>
          <p:cNvPr id="6" name="Segnaposto numero diapositiva 5"/>
          <p:cNvSpPr>
            <a:spLocks noGrp="1"/>
          </p:cNvSpPr>
          <p:nvPr>
            <p:ph type="sldNum" sz="quarter" idx="12"/>
          </p:nvPr>
        </p:nvSpPr>
        <p:spPr/>
        <p:txBody>
          <a:bodyPr/>
          <a:lstStyle/>
          <a:p>
            <a:fld id="{84EDA04A-DD5B-4E01-892D-17038E27ABE5}" type="slidenum">
              <a:rPr lang="it-IT" smtClean="0"/>
              <a:t>70</a:t>
            </a:fld>
            <a:endParaRPr lang="it-IT"/>
          </a:p>
        </p:txBody>
      </p:sp>
      <p:pic>
        <p:nvPicPr>
          <p:cNvPr id="9" name="Picture 8">
            <a:extLst>
              <a:ext uri="{FF2B5EF4-FFF2-40B4-BE49-F238E27FC236}">
                <a16:creationId xmlns:a16="http://schemas.microsoft.com/office/drawing/2014/main" id="{BA89C884-F1E4-87EB-D77E-3677CAB19255}"/>
              </a:ext>
            </a:extLst>
          </p:cNvPr>
          <p:cNvPicPr>
            <a:picLocks noChangeAspect="1"/>
          </p:cNvPicPr>
          <p:nvPr/>
        </p:nvPicPr>
        <p:blipFill>
          <a:blip r:embed="rId3"/>
          <a:stretch>
            <a:fillRect/>
          </a:stretch>
        </p:blipFill>
        <p:spPr>
          <a:xfrm>
            <a:off x="10455" y="929088"/>
            <a:ext cx="4146032" cy="4155498"/>
          </a:xfrm>
          <a:prstGeom prst="rect">
            <a:avLst/>
          </a:prstGeom>
        </p:spPr>
      </p:pic>
      <p:pic>
        <p:nvPicPr>
          <p:cNvPr id="11" name="Picture 10">
            <a:extLst>
              <a:ext uri="{FF2B5EF4-FFF2-40B4-BE49-F238E27FC236}">
                <a16:creationId xmlns:a16="http://schemas.microsoft.com/office/drawing/2014/main" id="{4761DFC7-AA23-B7C7-479C-535B3307ACEB}"/>
              </a:ext>
            </a:extLst>
          </p:cNvPr>
          <p:cNvPicPr>
            <a:picLocks noChangeAspect="1"/>
          </p:cNvPicPr>
          <p:nvPr/>
        </p:nvPicPr>
        <p:blipFill>
          <a:blip r:embed="rId4"/>
          <a:stretch>
            <a:fillRect/>
          </a:stretch>
        </p:blipFill>
        <p:spPr>
          <a:xfrm>
            <a:off x="4427621" y="1037372"/>
            <a:ext cx="3887070" cy="2759903"/>
          </a:xfrm>
          <a:prstGeom prst="rect">
            <a:avLst/>
          </a:prstGeom>
        </p:spPr>
      </p:pic>
      <p:cxnSp>
        <p:nvCxnSpPr>
          <p:cNvPr id="5" name="Straight Arrow Connector 4">
            <a:extLst>
              <a:ext uri="{FF2B5EF4-FFF2-40B4-BE49-F238E27FC236}">
                <a16:creationId xmlns:a16="http://schemas.microsoft.com/office/drawing/2014/main" id="{B913EB5F-7BED-F4C1-B11B-4FC37397AF04}"/>
              </a:ext>
            </a:extLst>
          </p:cNvPr>
          <p:cNvCxnSpPr/>
          <p:nvPr/>
        </p:nvCxnSpPr>
        <p:spPr>
          <a:xfrm flipV="1">
            <a:off x="1636295" y="3176337"/>
            <a:ext cx="3351220" cy="620938"/>
          </a:xfrm>
          <a:prstGeom prst="straightConnector1">
            <a:avLst/>
          </a:prstGeom>
          <a:ln w="22225">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DB7730C-31ED-E826-F339-D0551AFDF36B}"/>
              </a:ext>
            </a:extLst>
          </p:cNvPr>
          <p:cNvCxnSpPr/>
          <p:nvPr/>
        </p:nvCxnSpPr>
        <p:spPr>
          <a:xfrm flipV="1">
            <a:off x="3128211" y="1756611"/>
            <a:ext cx="1443789" cy="34891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1000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8283" y="136524"/>
            <a:ext cx="8771021" cy="1325563"/>
          </a:xfrm>
        </p:spPr>
        <p:txBody>
          <a:bodyPr/>
          <a:lstStyle/>
          <a:p>
            <a:pPr algn="ctr"/>
            <a:r>
              <a:rPr lang="it-IT" dirty="0"/>
              <a:t>Esempio: Isoprene = diene coniugato lineare</a:t>
            </a:r>
          </a:p>
        </p:txBody>
      </p:sp>
      <p:sp>
        <p:nvSpPr>
          <p:cNvPr id="4" name="Rettangolo 3"/>
          <p:cNvSpPr/>
          <p:nvPr/>
        </p:nvSpPr>
        <p:spPr>
          <a:xfrm>
            <a:off x="120315" y="4863923"/>
            <a:ext cx="8903369" cy="1938992"/>
          </a:xfrm>
          <a:prstGeom prst="rect">
            <a:avLst/>
          </a:prstGeom>
        </p:spPr>
        <p:txBody>
          <a:bodyPr wrap="square">
            <a:spAutoFit/>
          </a:bodyPr>
          <a:lstStyle/>
          <a:p>
            <a:pPr algn="just"/>
            <a:r>
              <a:rPr lang="it-IT" sz="2400" dirty="0"/>
              <a:t>La coniugazione provoca un effetto batocromo e un effetto ipercromico sulla banda </a:t>
            </a:r>
            <a:r>
              <a:rPr lang="it-IT" sz="2400" dirty="0">
                <a:latin typeface="Symbol" panose="05050102010706020507" pitchFamily="18" charset="2"/>
              </a:rPr>
              <a:t>-*</a:t>
            </a:r>
            <a:r>
              <a:rPr lang="it-IT" sz="2400" dirty="0"/>
              <a:t> di tipo etilenica (E) del doppio legame singolo. Infatti, questa transizione dovrebbe avvenire intorno a 180 nm per il cromoforo isolato. Lo spettro dell’isoprene mostra la banda di assorbimento centrata a 222 nm.</a:t>
            </a:r>
          </a:p>
        </p:txBody>
      </p:sp>
      <p:pic>
        <p:nvPicPr>
          <p:cNvPr id="5" name="Immagine 4"/>
          <p:cNvPicPr>
            <a:picLocks noChangeAspect="1"/>
          </p:cNvPicPr>
          <p:nvPr/>
        </p:nvPicPr>
        <p:blipFill>
          <a:blip r:embed="rId3"/>
          <a:stretch>
            <a:fillRect/>
          </a:stretch>
        </p:blipFill>
        <p:spPr>
          <a:xfrm>
            <a:off x="1383235" y="1275577"/>
            <a:ext cx="6124863" cy="3648501"/>
          </a:xfrm>
          <a:prstGeom prst="rect">
            <a:avLst/>
          </a:prstGeom>
        </p:spPr>
      </p:pic>
      <p:sp>
        <p:nvSpPr>
          <p:cNvPr id="3" name="Segnaposto numero diapositiva 2"/>
          <p:cNvSpPr>
            <a:spLocks noGrp="1"/>
          </p:cNvSpPr>
          <p:nvPr>
            <p:ph type="sldNum" sz="quarter" idx="12"/>
          </p:nvPr>
        </p:nvSpPr>
        <p:spPr/>
        <p:txBody>
          <a:bodyPr/>
          <a:lstStyle/>
          <a:p>
            <a:fld id="{84EDA04A-DD5B-4E01-892D-17038E27ABE5}" type="slidenum">
              <a:rPr lang="it-IT" smtClean="0"/>
              <a:t>71</a:t>
            </a:fld>
            <a:endParaRPr lang="it-IT"/>
          </a:p>
        </p:txBody>
      </p:sp>
    </p:spTree>
    <p:extLst>
      <p:ext uri="{BB962C8B-B14F-4D97-AF65-F5344CB8AC3E}">
        <p14:creationId xmlns:p14="http://schemas.microsoft.com/office/powerpoint/2010/main" val="30876193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370" y="172276"/>
            <a:ext cx="9061260" cy="519447"/>
          </a:xfrm>
        </p:spPr>
        <p:txBody>
          <a:bodyPr>
            <a:normAutofit fontScale="90000"/>
          </a:bodyPr>
          <a:lstStyle/>
          <a:p>
            <a:pPr algn="ctr"/>
            <a:r>
              <a:rPr lang="it-IT" dirty="0"/>
              <a:t>Esempio: diene coniugato </a:t>
            </a:r>
            <a:r>
              <a:rPr lang="it-IT" dirty="0" err="1"/>
              <a:t>eteroanulare</a:t>
            </a:r>
            <a:r>
              <a:rPr lang="it-IT" dirty="0"/>
              <a:t> </a:t>
            </a:r>
          </a:p>
        </p:txBody>
      </p:sp>
      <p:pic>
        <p:nvPicPr>
          <p:cNvPr id="4" name="Immagine 3"/>
          <p:cNvPicPr>
            <a:picLocks noChangeAspect="1"/>
          </p:cNvPicPr>
          <p:nvPr/>
        </p:nvPicPr>
        <p:blipFill>
          <a:blip r:embed="rId2"/>
          <a:stretch>
            <a:fillRect/>
          </a:stretch>
        </p:blipFill>
        <p:spPr>
          <a:xfrm>
            <a:off x="240846" y="1224676"/>
            <a:ext cx="4168515" cy="5149600"/>
          </a:xfrm>
          <a:prstGeom prst="rect">
            <a:avLst/>
          </a:prstGeom>
        </p:spPr>
      </p:pic>
      <p:sp>
        <p:nvSpPr>
          <p:cNvPr id="3" name="Segnaposto numero diapositiva 2"/>
          <p:cNvSpPr>
            <a:spLocks noGrp="1"/>
          </p:cNvSpPr>
          <p:nvPr>
            <p:ph type="sldNum" sz="quarter" idx="12"/>
          </p:nvPr>
        </p:nvSpPr>
        <p:spPr/>
        <p:txBody>
          <a:bodyPr/>
          <a:lstStyle/>
          <a:p>
            <a:fld id="{84EDA04A-DD5B-4E01-892D-17038E27ABE5}" type="slidenum">
              <a:rPr lang="it-IT" smtClean="0"/>
              <a:t>72</a:t>
            </a:fld>
            <a:endParaRPr lang="it-IT"/>
          </a:p>
        </p:txBody>
      </p:sp>
      <p:sp>
        <p:nvSpPr>
          <p:cNvPr id="5" name="Rettangolo 3">
            <a:extLst>
              <a:ext uri="{FF2B5EF4-FFF2-40B4-BE49-F238E27FC236}">
                <a16:creationId xmlns:a16="http://schemas.microsoft.com/office/drawing/2014/main" id="{ED27EADA-3F46-6A31-84E3-73CE45B31CF4}"/>
              </a:ext>
            </a:extLst>
          </p:cNvPr>
          <p:cNvSpPr/>
          <p:nvPr/>
        </p:nvSpPr>
        <p:spPr>
          <a:xfrm>
            <a:off x="4072796" y="1478340"/>
            <a:ext cx="4770307" cy="4154984"/>
          </a:xfrm>
          <a:prstGeom prst="rect">
            <a:avLst/>
          </a:prstGeom>
        </p:spPr>
        <p:txBody>
          <a:bodyPr wrap="square">
            <a:spAutoFit/>
          </a:bodyPr>
          <a:lstStyle/>
          <a:p>
            <a:pPr algn="just"/>
            <a:r>
              <a:rPr lang="it-IT" sz="2400" dirty="0"/>
              <a:t>Anche in questo caso la coniugazione tra i due doppi legami provoca un effetto batocromo e un effetto ipercromico sulla banda </a:t>
            </a:r>
            <a:r>
              <a:rPr lang="it-IT" sz="2400" dirty="0">
                <a:latin typeface="Symbol" panose="05050102010706020507" pitchFamily="18" charset="2"/>
              </a:rPr>
              <a:t>-*</a:t>
            </a:r>
            <a:r>
              <a:rPr lang="it-IT" sz="2400" dirty="0"/>
              <a:t> di tipo etilenica (E) del doppio legame singolo. Infatti, questa transizione dovrebbe avvenire intorno a 180 nm per il cromoforo isolato. In questo caso è visibile una banda di assorbimento con massimo a 235 nm.</a:t>
            </a:r>
          </a:p>
        </p:txBody>
      </p:sp>
    </p:spTree>
    <p:extLst>
      <p:ext uri="{BB962C8B-B14F-4D97-AF65-F5344CB8AC3E}">
        <p14:creationId xmlns:p14="http://schemas.microsoft.com/office/powerpoint/2010/main" val="2368973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0974" y="43306"/>
            <a:ext cx="10385947" cy="1325563"/>
          </a:xfrm>
        </p:spPr>
        <p:txBody>
          <a:bodyPr>
            <a:normAutofit/>
          </a:bodyPr>
          <a:lstStyle/>
          <a:p>
            <a:pPr algn="ctr"/>
            <a:r>
              <a:rPr lang="it-IT" sz="3600" dirty="0"/>
              <a:t>Esempio: </a:t>
            </a:r>
            <a:r>
              <a:rPr lang="it-IT" sz="3600" i="1" dirty="0"/>
              <a:t>cis</a:t>
            </a:r>
            <a:r>
              <a:rPr lang="it-IT" sz="3600" dirty="0"/>
              <a:t>,</a:t>
            </a:r>
            <a:r>
              <a:rPr lang="it-IT" sz="3600" i="1" dirty="0"/>
              <a:t>trans</a:t>
            </a:r>
            <a:r>
              <a:rPr lang="it-IT" sz="3600" dirty="0"/>
              <a:t>-1,3-cicloottadiene =</a:t>
            </a:r>
            <a:br>
              <a:rPr lang="it-IT" sz="3600" dirty="0"/>
            </a:br>
            <a:r>
              <a:rPr lang="it-IT" sz="3600" dirty="0"/>
              <a:t>diene </a:t>
            </a:r>
            <a:r>
              <a:rPr lang="it-IT" sz="3600" dirty="0" err="1"/>
              <a:t>omoanulare</a:t>
            </a:r>
            <a:endParaRPr lang="it-IT" sz="3600" dirty="0"/>
          </a:p>
        </p:txBody>
      </p:sp>
      <p:pic>
        <p:nvPicPr>
          <p:cNvPr id="4" name="Immagine 3"/>
          <p:cNvPicPr>
            <a:picLocks noChangeAspect="1"/>
          </p:cNvPicPr>
          <p:nvPr/>
        </p:nvPicPr>
        <p:blipFill>
          <a:blip r:embed="rId2"/>
          <a:stretch>
            <a:fillRect/>
          </a:stretch>
        </p:blipFill>
        <p:spPr>
          <a:xfrm>
            <a:off x="308707" y="1481163"/>
            <a:ext cx="3764089" cy="5170044"/>
          </a:xfrm>
          <a:prstGeom prst="rect">
            <a:avLst/>
          </a:prstGeom>
        </p:spPr>
      </p:pic>
      <p:sp>
        <p:nvSpPr>
          <p:cNvPr id="3" name="Segnaposto numero diapositiva 2"/>
          <p:cNvSpPr>
            <a:spLocks noGrp="1"/>
          </p:cNvSpPr>
          <p:nvPr>
            <p:ph type="sldNum" sz="quarter" idx="12"/>
          </p:nvPr>
        </p:nvSpPr>
        <p:spPr/>
        <p:txBody>
          <a:bodyPr/>
          <a:lstStyle/>
          <a:p>
            <a:fld id="{84EDA04A-DD5B-4E01-892D-17038E27ABE5}" type="slidenum">
              <a:rPr lang="it-IT" smtClean="0"/>
              <a:t>73</a:t>
            </a:fld>
            <a:endParaRPr lang="it-IT"/>
          </a:p>
        </p:txBody>
      </p:sp>
      <p:sp>
        <p:nvSpPr>
          <p:cNvPr id="5" name="Rettangolo 3">
            <a:extLst>
              <a:ext uri="{FF2B5EF4-FFF2-40B4-BE49-F238E27FC236}">
                <a16:creationId xmlns:a16="http://schemas.microsoft.com/office/drawing/2014/main" id="{D519C29C-4621-E077-CE1B-DE8DDAB7321D}"/>
              </a:ext>
            </a:extLst>
          </p:cNvPr>
          <p:cNvSpPr/>
          <p:nvPr/>
        </p:nvSpPr>
        <p:spPr>
          <a:xfrm>
            <a:off x="4072796" y="2019024"/>
            <a:ext cx="4770307" cy="4154984"/>
          </a:xfrm>
          <a:prstGeom prst="rect">
            <a:avLst/>
          </a:prstGeom>
        </p:spPr>
        <p:txBody>
          <a:bodyPr wrap="square">
            <a:spAutoFit/>
          </a:bodyPr>
          <a:lstStyle/>
          <a:p>
            <a:pPr algn="just"/>
            <a:r>
              <a:rPr lang="it-IT" sz="2400" dirty="0"/>
              <a:t>Anche in questo terzo caso la coniugazione fra i due doppi legami provoca un effetto batocromo e un effetto ipercromico sulla banda </a:t>
            </a:r>
            <a:r>
              <a:rPr lang="it-IT" sz="2400" dirty="0">
                <a:latin typeface="Symbol" panose="05050102010706020507" pitchFamily="18" charset="2"/>
              </a:rPr>
              <a:t>-*</a:t>
            </a:r>
            <a:r>
              <a:rPr lang="it-IT" sz="2400" dirty="0"/>
              <a:t> di tipo etilenica (E) del doppio legame singolo. Infatti, questa transizione dovrebbe avvenire intorno a 180 nm per il cromoforo isolato. In questo caso è visibile una banda di assorbimento con massimo a 230 nm.</a:t>
            </a:r>
          </a:p>
        </p:txBody>
      </p:sp>
    </p:spTree>
    <p:extLst>
      <p:ext uri="{BB962C8B-B14F-4D97-AF65-F5344CB8AC3E}">
        <p14:creationId xmlns:p14="http://schemas.microsoft.com/office/powerpoint/2010/main" val="37191646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212468" y="3234377"/>
            <a:ext cx="3771899" cy="2862322"/>
          </a:xfrm>
          <a:prstGeom prst="rect">
            <a:avLst/>
          </a:prstGeom>
        </p:spPr>
        <p:txBody>
          <a:bodyPr wrap="square">
            <a:spAutoFit/>
          </a:bodyPr>
          <a:lstStyle/>
          <a:p>
            <a:pPr algn="just"/>
            <a:r>
              <a:rPr lang="it-IT" sz="2000" dirty="0"/>
              <a:t>Confrontando un gran numero di dati sperimentali si è constatato che </a:t>
            </a:r>
            <a:r>
              <a:rPr lang="it-IT" sz="2000" dirty="0" err="1">
                <a:latin typeface="Symbol" panose="05050102010706020507" pitchFamily="18" charset="2"/>
              </a:rPr>
              <a:t>l</a:t>
            </a:r>
            <a:r>
              <a:rPr lang="it-IT" sz="2000" baseline="-25000" dirty="0" err="1"/>
              <a:t>max</a:t>
            </a:r>
            <a:r>
              <a:rPr lang="it-IT" sz="2000" baseline="-25000" dirty="0"/>
              <a:t> </a:t>
            </a:r>
            <a:r>
              <a:rPr lang="it-IT" sz="2000" dirty="0"/>
              <a:t>per i dieni a </a:t>
            </a:r>
            <a:r>
              <a:rPr lang="it-IT" sz="2000" b="1" dirty="0"/>
              <a:t>catena lineare</a:t>
            </a:r>
            <a:r>
              <a:rPr lang="it-IT" sz="2000" dirty="0"/>
              <a:t> o </a:t>
            </a:r>
            <a:r>
              <a:rPr lang="it-IT" sz="2000" b="1" dirty="0" err="1"/>
              <a:t>esaciclici</a:t>
            </a:r>
            <a:r>
              <a:rPr lang="it-IT" sz="2000" dirty="0"/>
              <a:t> varia in modo prevedibile secondo i sostituenti presenti sul cromoforo C=C–C=C . La tabella riassume le regole di Woodward-</a:t>
            </a:r>
            <a:r>
              <a:rPr lang="it-IT" sz="2000" dirty="0" err="1"/>
              <a:t>Fieser</a:t>
            </a:r>
            <a:r>
              <a:rPr lang="it-IT" sz="2000" dirty="0"/>
              <a:t> per calcolare  </a:t>
            </a:r>
            <a:r>
              <a:rPr lang="it-IT" sz="2000" dirty="0" err="1">
                <a:latin typeface="Symbol" panose="05050102010706020507" pitchFamily="18" charset="2"/>
              </a:rPr>
              <a:t>l</a:t>
            </a:r>
            <a:r>
              <a:rPr lang="it-IT" sz="2000" baseline="-25000" dirty="0" err="1"/>
              <a:t>max</a:t>
            </a:r>
            <a:r>
              <a:rPr lang="it-IT" sz="2000" baseline="-25000" dirty="0"/>
              <a:t> </a:t>
            </a:r>
            <a:r>
              <a:rPr lang="it-IT" sz="2000" dirty="0"/>
              <a:t> nel caso di dieni.</a:t>
            </a:r>
          </a:p>
        </p:txBody>
      </p:sp>
      <p:pic>
        <p:nvPicPr>
          <p:cNvPr id="4" name="Immagine 3"/>
          <p:cNvPicPr>
            <a:picLocks noChangeAspect="1"/>
          </p:cNvPicPr>
          <p:nvPr/>
        </p:nvPicPr>
        <p:blipFill>
          <a:blip r:embed="rId3"/>
          <a:stretch>
            <a:fillRect/>
          </a:stretch>
        </p:blipFill>
        <p:spPr>
          <a:xfrm>
            <a:off x="207759" y="1507958"/>
            <a:ext cx="4988667" cy="5213518"/>
          </a:xfrm>
          <a:prstGeom prst="rect">
            <a:avLst/>
          </a:prstGeom>
        </p:spPr>
      </p:pic>
      <p:sp>
        <p:nvSpPr>
          <p:cNvPr id="2" name="Segnaposto numero diapositiva 1"/>
          <p:cNvSpPr>
            <a:spLocks noGrp="1"/>
          </p:cNvSpPr>
          <p:nvPr>
            <p:ph type="sldNum" sz="quarter" idx="12"/>
          </p:nvPr>
        </p:nvSpPr>
        <p:spPr/>
        <p:txBody>
          <a:bodyPr/>
          <a:lstStyle/>
          <a:p>
            <a:fld id="{84EDA04A-DD5B-4E01-892D-17038E27ABE5}" type="slidenum">
              <a:rPr lang="it-IT" smtClean="0"/>
              <a:t>74</a:t>
            </a:fld>
            <a:endParaRPr lang="it-IT"/>
          </a:p>
        </p:txBody>
      </p:sp>
      <p:pic>
        <p:nvPicPr>
          <p:cNvPr id="6" name="Immagine 5"/>
          <p:cNvPicPr>
            <a:picLocks noChangeAspect="1"/>
          </p:cNvPicPr>
          <p:nvPr/>
        </p:nvPicPr>
        <p:blipFill>
          <a:blip r:embed="rId4"/>
          <a:stretch>
            <a:fillRect/>
          </a:stretch>
        </p:blipFill>
        <p:spPr>
          <a:xfrm>
            <a:off x="5828678" y="2061957"/>
            <a:ext cx="2314889" cy="986447"/>
          </a:xfrm>
          <a:prstGeom prst="rect">
            <a:avLst/>
          </a:prstGeom>
        </p:spPr>
      </p:pic>
      <p:sp>
        <p:nvSpPr>
          <p:cNvPr id="5" name="Titolo 1">
            <a:extLst>
              <a:ext uri="{FF2B5EF4-FFF2-40B4-BE49-F238E27FC236}">
                <a16:creationId xmlns:a16="http://schemas.microsoft.com/office/drawing/2014/main" id="{D974D4FE-D585-F767-572A-2570597688AE}"/>
              </a:ext>
            </a:extLst>
          </p:cNvPr>
          <p:cNvSpPr>
            <a:spLocks noGrp="1"/>
          </p:cNvSpPr>
          <p:nvPr>
            <p:ph type="title"/>
          </p:nvPr>
        </p:nvSpPr>
        <p:spPr>
          <a:xfrm>
            <a:off x="0" y="128669"/>
            <a:ext cx="9061260" cy="986447"/>
          </a:xfrm>
        </p:spPr>
        <p:txBody>
          <a:bodyPr>
            <a:normAutofit fontScale="90000"/>
          </a:bodyPr>
          <a:lstStyle/>
          <a:p>
            <a:pPr algn="ctr"/>
            <a:r>
              <a:rPr lang="it-IT" dirty="0"/>
              <a:t>Regole di Woodward-</a:t>
            </a:r>
            <a:r>
              <a:rPr lang="it-IT" dirty="0" err="1"/>
              <a:t>Fieser</a:t>
            </a:r>
            <a:br>
              <a:rPr lang="it-IT" dirty="0"/>
            </a:br>
            <a:r>
              <a:rPr lang="it-IT" dirty="0"/>
              <a:t>Calcolo </a:t>
            </a:r>
            <a:r>
              <a:rPr lang="it-IT" dirty="0" err="1">
                <a:latin typeface="Symbol" panose="05050102010706020507" pitchFamily="18" charset="2"/>
              </a:rPr>
              <a:t>l</a:t>
            </a:r>
            <a:r>
              <a:rPr lang="it-IT" sz="3100" dirty="0" err="1"/>
              <a:t>max</a:t>
            </a:r>
            <a:r>
              <a:rPr lang="it-IT" dirty="0"/>
              <a:t> Dieni Coniugati</a:t>
            </a:r>
          </a:p>
        </p:txBody>
      </p:sp>
    </p:spTree>
    <p:extLst>
      <p:ext uri="{BB962C8B-B14F-4D97-AF65-F5344CB8AC3E}">
        <p14:creationId xmlns:p14="http://schemas.microsoft.com/office/powerpoint/2010/main" val="25394430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313" y="12200"/>
            <a:ext cx="7886700" cy="1325563"/>
          </a:xfrm>
        </p:spPr>
        <p:txBody>
          <a:bodyPr/>
          <a:lstStyle/>
          <a:p>
            <a:pPr algn="ctr"/>
            <a:r>
              <a:rPr lang="it-IT" dirty="0"/>
              <a:t>Benzene</a:t>
            </a:r>
          </a:p>
        </p:txBody>
      </p:sp>
      <p:sp>
        <p:nvSpPr>
          <p:cNvPr id="7" name="CasellaDiTesto 6"/>
          <p:cNvSpPr txBox="1"/>
          <p:nvPr/>
        </p:nvSpPr>
        <p:spPr>
          <a:xfrm>
            <a:off x="379753" y="1537878"/>
            <a:ext cx="4192247" cy="4893647"/>
          </a:xfrm>
          <a:prstGeom prst="rect">
            <a:avLst/>
          </a:prstGeom>
          <a:noFill/>
        </p:spPr>
        <p:txBody>
          <a:bodyPr wrap="square" rtlCol="0">
            <a:spAutoFit/>
          </a:bodyPr>
          <a:lstStyle/>
          <a:p>
            <a:pPr algn="just"/>
            <a:r>
              <a:rPr lang="it-IT" sz="2400" dirty="0"/>
              <a:t>I sei orbitali atomici 2p, paralleli tra loro e perpendicolari al piano dell’anello, si combinano tra loro per formare altrettanti orbitali molecolari </a:t>
            </a:r>
            <a:r>
              <a:rPr lang="it-IT" sz="2400" dirty="0">
                <a:latin typeface="Symbol" panose="05050102010706020507" pitchFamily="18" charset="2"/>
              </a:rPr>
              <a:t>p </a:t>
            </a:r>
            <a:r>
              <a:rPr lang="it-IT" sz="2400" dirty="0"/>
              <a:t>di cui 3 sono di legame e 3 di </a:t>
            </a:r>
            <a:r>
              <a:rPr lang="it-IT" sz="2400" dirty="0" err="1"/>
              <a:t>antilegame</a:t>
            </a:r>
            <a:r>
              <a:rPr lang="it-IT" sz="2400" dirty="0"/>
              <a:t>. I sei elettroni del sistema </a:t>
            </a:r>
            <a:r>
              <a:rPr lang="it-IT" sz="2400" dirty="0">
                <a:latin typeface="Symbol" panose="05050102010706020507" pitchFamily="18" charset="2"/>
              </a:rPr>
              <a:t>p</a:t>
            </a:r>
            <a:r>
              <a:rPr lang="it-IT" sz="2400" dirty="0"/>
              <a:t> sono collocati nei tre orbitali molecolari di legame.</a:t>
            </a:r>
          </a:p>
          <a:p>
            <a:pPr algn="just"/>
            <a:r>
              <a:rPr lang="it-IT" sz="2400" dirty="0"/>
              <a:t>I tre orbitali di </a:t>
            </a:r>
            <a:r>
              <a:rPr lang="it-IT" sz="2400" dirty="0" err="1"/>
              <a:t>antilegame</a:t>
            </a:r>
            <a:r>
              <a:rPr lang="it-IT" sz="2400" dirty="0"/>
              <a:t> non sono degeneri, sono quindi possibili </a:t>
            </a:r>
            <a:r>
              <a:rPr lang="it-IT" sz="2400" b="1" dirty="0"/>
              <a:t>tre transizioni elettroniche diverse</a:t>
            </a:r>
            <a:r>
              <a:rPr lang="it-IT" sz="2400" dirty="0"/>
              <a:t>.</a:t>
            </a:r>
          </a:p>
        </p:txBody>
      </p:sp>
      <p:sp>
        <p:nvSpPr>
          <p:cNvPr id="3" name="Segnaposto numero diapositiva 2"/>
          <p:cNvSpPr>
            <a:spLocks noGrp="1"/>
          </p:cNvSpPr>
          <p:nvPr>
            <p:ph type="sldNum" sz="quarter" idx="12"/>
          </p:nvPr>
        </p:nvSpPr>
        <p:spPr/>
        <p:txBody>
          <a:bodyPr/>
          <a:lstStyle/>
          <a:p>
            <a:fld id="{84EDA04A-DD5B-4E01-892D-17038E27ABE5}" type="slidenum">
              <a:rPr lang="it-IT" smtClean="0"/>
              <a:t>75</a:t>
            </a:fld>
            <a:endParaRPr lang="it-IT"/>
          </a:p>
        </p:txBody>
      </p:sp>
      <p:pic>
        <p:nvPicPr>
          <p:cNvPr id="5" name="Immagine 4"/>
          <p:cNvPicPr>
            <a:picLocks noChangeAspect="1"/>
          </p:cNvPicPr>
          <p:nvPr/>
        </p:nvPicPr>
        <p:blipFill>
          <a:blip r:embed="rId2"/>
          <a:stretch>
            <a:fillRect/>
          </a:stretch>
        </p:blipFill>
        <p:spPr>
          <a:xfrm>
            <a:off x="6186380" y="1629359"/>
            <a:ext cx="1281220" cy="1445299"/>
          </a:xfrm>
          <a:prstGeom prst="rect">
            <a:avLst/>
          </a:prstGeom>
        </p:spPr>
      </p:pic>
      <p:sp>
        <p:nvSpPr>
          <p:cNvPr id="11" name="Rectangle 10">
            <a:extLst>
              <a:ext uri="{FF2B5EF4-FFF2-40B4-BE49-F238E27FC236}">
                <a16:creationId xmlns:a16="http://schemas.microsoft.com/office/drawing/2014/main" id="{289FDD2E-3ECE-CD3B-673F-AF7EB380E9F7}"/>
              </a:ext>
            </a:extLst>
          </p:cNvPr>
          <p:cNvSpPr/>
          <p:nvPr/>
        </p:nvSpPr>
        <p:spPr>
          <a:xfrm>
            <a:off x="7892716" y="4644189"/>
            <a:ext cx="168442" cy="183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11">
            <a:extLst>
              <a:ext uri="{FF2B5EF4-FFF2-40B4-BE49-F238E27FC236}">
                <a16:creationId xmlns:a16="http://schemas.microsoft.com/office/drawing/2014/main" id="{AC81245D-E2D2-299F-96C3-F58445D8733C}"/>
              </a:ext>
            </a:extLst>
          </p:cNvPr>
          <p:cNvSpPr/>
          <p:nvPr/>
        </p:nvSpPr>
        <p:spPr>
          <a:xfrm>
            <a:off x="7908072" y="4911053"/>
            <a:ext cx="168442" cy="183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12">
            <a:extLst>
              <a:ext uri="{FF2B5EF4-FFF2-40B4-BE49-F238E27FC236}">
                <a16:creationId xmlns:a16="http://schemas.microsoft.com/office/drawing/2014/main" id="{654E0E56-BAE3-6330-7DAA-FD4F8D82B512}"/>
              </a:ext>
            </a:extLst>
          </p:cNvPr>
          <p:cNvSpPr/>
          <p:nvPr/>
        </p:nvSpPr>
        <p:spPr>
          <a:xfrm>
            <a:off x="7900394" y="5541932"/>
            <a:ext cx="168442" cy="183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Segnaposto contenuto 3">
            <a:extLst>
              <a:ext uri="{FF2B5EF4-FFF2-40B4-BE49-F238E27FC236}">
                <a16:creationId xmlns:a16="http://schemas.microsoft.com/office/drawing/2014/main" id="{DC5F8C6D-5C90-7A03-6D4F-5C7180D1969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3316" y="3443130"/>
            <a:ext cx="3942034" cy="2769197"/>
          </a:xfrm>
        </p:spPr>
      </p:pic>
    </p:spTree>
    <p:extLst>
      <p:ext uri="{BB962C8B-B14F-4D97-AF65-F5344CB8AC3E}">
        <p14:creationId xmlns:p14="http://schemas.microsoft.com/office/powerpoint/2010/main" val="26102208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313" y="12200"/>
            <a:ext cx="7886700" cy="1325563"/>
          </a:xfrm>
        </p:spPr>
        <p:txBody>
          <a:bodyPr/>
          <a:lstStyle/>
          <a:p>
            <a:pPr algn="ctr"/>
            <a:r>
              <a:rPr lang="it-IT" dirty="0"/>
              <a:t>Benzene</a:t>
            </a:r>
          </a:p>
        </p:txBody>
      </p:sp>
      <p:sp>
        <p:nvSpPr>
          <p:cNvPr id="3" name="Segnaposto numero diapositiva 2"/>
          <p:cNvSpPr>
            <a:spLocks noGrp="1"/>
          </p:cNvSpPr>
          <p:nvPr>
            <p:ph type="sldNum" sz="quarter" idx="12"/>
          </p:nvPr>
        </p:nvSpPr>
        <p:spPr/>
        <p:txBody>
          <a:bodyPr/>
          <a:lstStyle/>
          <a:p>
            <a:fld id="{84EDA04A-DD5B-4E01-892D-17038E27ABE5}" type="slidenum">
              <a:rPr lang="it-IT" smtClean="0"/>
              <a:t>76</a:t>
            </a:fld>
            <a:endParaRPr lang="it-IT"/>
          </a:p>
        </p:txBody>
      </p:sp>
      <p:pic>
        <p:nvPicPr>
          <p:cNvPr id="5" name="Immagine 4"/>
          <p:cNvPicPr>
            <a:picLocks noChangeAspect="1"/>
          </p:cNvPicPr>
          <p:nvPr/>
        </p:nvPicPr>
        <p:blipFill>
          <a:blip r:embed="rId2"/>
          <a:stretch>
            <a:fillRect/>
          </a:stretch>
        </p:blipFill>
        <p:spPr>
          <a:xfrm>
            <a:off x="6059977" y="1313276"/>
            <a:ext cx="1281220" cy="1445299"/>
          </a:xfrm>
          <a:prstGeom prst="rect">
            <a:avLst/>
          </a:prstGeom>
        </p:spPr>
      </p:pic>
      <p:sp>
        <p:nvSpPr>
          <p:cNvPr id="11" name="Rectangle 10">
            <a:extLst>
              <a:ext uri="{FF2B5EF4-FFF2-40B4-BE49-F238E27FC236}">
                <a16:creationId xmlns:a16="http://schemas.microsoft.com/office/drawing/2014/main" id="{289FDD2E-3ECE-CD3B-673F-AF7EB380E9F7}"/>
              </a:ext>
            </a:extLst>
          </p:cNvPr>
          <p:cNvSpPr/>
          <p:nvPr/>
        </p:nvSpPr>
        <p:spPr>
          <a:xfrm>
            <a:off x="7892716" y="4644189"/>
            <a:ext cx="168442" cy="183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11">
            <a:extLst>
              <a:ext uri="{FF2B5EF4-FFF2-40B4-BE49-F238E27FC236}">
                <a16:creationId xmlns:a16="http://schemas.microsoft.com/office/drawing/2014/main" id="{AC81245D-E2D2-299F-96C3-F58445D8733C}"/>
              </a:ext>
            </a:extLst>
          </p:cNvPr>
          <p:cNvSpPr/>
          <p:nvPr/>
        </p:nvSpPr>
        <p:spPr>
          <a:xfrm>
            <a:off x="7908072" y="4911053"/>
            <a:ext cx="168442" cy="183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12">
            <a:extLst>
              <a:ext uri="{FF2B5EF4-FFF2-40B4-BE49-F238E27FC236}">
                <a16:creationId xmlns:a16="http://schemas.microsoft.com/office/drawing/2014/main" id="{654E0E56-BAE3-6330-7DAA-FD4F8D82B512}"/>
              </a:ext>
            </a:extLst>
          </p:cNvPr>
          <p:cNvSpPr/>
          <p:nvPr/>
        </p:nvSpPr>
        <p:spPr>
          <a:xfrm>
            <a:off x="7900394" y="5541932"/>
            <a:ext cx="168442" cy="183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Picture 14">
            <a:extLst>
              <a:ext uri="{FF2B5EF4-FFF2-40B4-BE49-F238E27FC236}">
                <a16:creationId xmlns:a16="http://schemas.microsoft.com/office/drawing/2014/main" id="{350BC0FF-AF59-82AB-97C5-433468095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32" y="1760095"/>
            <a:ext cx="4305268" cy="4341145"/>
          </a:xfrm>
          <a:prstGeom prst="rect">
            <a:avLst/>
          </a:prstGeom>
        </p:spPr>
      </p:pic>
      <p:sp>
        <p:nvSpPr>
          <p:cNvPr id="16" name="CasellaDiTesto 6">
            <a:extLst>
              <a:ext uri="{FF2B5EF4-FFF2-40B4-BE49-F238E27FC236}">
                <a16:creationId xmlns:a16="http://schemas.microsoft.com/office/drawing/2014/main" id="{7705FCC1-C354-91AD-848C-524294DBCFB9}"/>
              </a:ext>
            </a:extLst>
          </p:cNvPr>
          <p:cNvSpPr txBox="1"/>
          <p:nvPr/>
        </p:nvSpPr>
        <p:spPr>
          <a:xfrm>
            <a:off x="4776608" y="3027799"/>
            <a:ext cx="4138863" cy="3416320"/>
          </a:xfrm>
          <a:prstGeom prst="rect">
            <a:avLst/>
          </a:prstGeom>
          <a:noFill/>
        </p:spPr>
        <p:txBody>
          <a:bodyPr wrap="square" rtlCol="0">
            <a:spAutoFit/>
          </a:bodyPr>
          <a:lstStyle/>
          <a:p>
            <a:pPr algn="just"/>
            <a:r>
              <a:rPr lang="it-IT" sz="2400" dirty="0"/>
              <a:t>In figura è possibile apprezzare gli orbitali molecolari del benzene derivanti dal mescolamento di sei orbitali di atomici di tipo p degli atomi di carbonio ibridizzati sp2. La differenza in energia di questi orbitali deriva dal numero di </a:t>
            </a:r>
            <a:r>
              <a:rPr lang="it-IT" sz="2400" b="1" dirty="0"/>
              <a:t>piani nodali </a:t>
            </a:r>
            <a:r>
              <a:rPr lang="it-IT" sz="2400" dirty="0"/>
              <a:t>presenti.</a:t>
            </a:r>
          </a:p>
        </p:txBody>
      </p:sp>
    </p:spTree>
    <p:extLst>
      <p:ext uri="{BB962C8B-B14F-4D97-AF65-F5344CB8AC3E}">
        <p14:creationId xmlns:p14="http://schemas.microsoft.com/office/powerpoint/2010/main" val="11171574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1125" y="75448"/>
            <a:ext cx="7886700" cy="891823"/>
          </a:xfrm>
        </p:spPr>
        <p:txBody>
          <a:bodyPr/>
          <a:lstStyle/>
          <a:p>
            <a:pPr algn="ctr"/>
            <a:r>
              <a:rPr lang="it-IT" dirty="0"/>
              <a:t>Benzene</a:t>
            </a:r>
          </a:p>
        </p:txBody>
      </p:sp>
      <p:sp>
        <p:nvSpPr>
          <p:cNvPr id="3" name="Rettangolo 2"/>
          <p:cNvSpPr/>
          <p:nvPr/>
        </p:nvSpPr>
        <p:spPr>
          <a:xfrm>
            <a:off x="314325" y="798866"/>
            <a:ext cx="4130842" cy="2062103"/>
          </a:xfrm>
          <a:prstGeom prst="rect">
            <a:avLst/>
          </a:prstGeom>
        </p:spPr>
        <p:txBody>
          <a:bodyPr wrap="square">
            <a:spAutoFit/>
          </a:bodyPr>
          <a:lstStyle/>
          <a:p>
            <a:r>
              <a:rPr lang="it-IT" sz="3200" dirty="0"/>
              <a:t>Mostra 3 bande:</a:t>
            </a:r>
          </a:p>
          <a:p>
            <a:r>
              <a:rPr lang="it-IT" sz="3200" dirty="0"/>
              <a:t>184 nm, </a:t>
            </a:r>
            <a:r>
              <a:rPr lang="it-IT" sz="3200" dirty="0">
                <a:latin typeface="Symbol" panose="05050102010706020507" pitchFamily="18" charset="2"/>
              </a:rPr>
              <a:t>e</a:t>
            </a:r>
            <a:r>
              <a:rPr lang="it-IT" sz="3200" dirty="0"/>
              <a:t> 60000 </a:t>
            </a:r>
            <a:r>
              <a:rPr lang="it-IT" sz="3200" dirty="0">
                <a:solidFill>
                  <a:srgbClr val="FF0000"/>
                </a:solidFill>
              </a:rPr>
              <a:t>E</a:t>
            </a:r>
          </a:p>
          <a:p>
            <a:r>
              <a:rPr lang="it-IT" sz="3200" dirty="0"/>
              <a:t>204 nm, </a:t>
            </a:r>
            <a:r>
              <a:rPr lang="it-IT" sz="3200" dirty="0">
                <a:latin typeface="Symbol" panose="05050102010706020507" pitchFamily="18" charset="2"/>
              </a:rPr>
              <a:t>e</a:t>
            </a:r>
            <a:r>
              <a:rPr lang="it-IT" sz="3200" dirty="0"/>
              <a:t> 10000 </a:t>
            </a:r>
            <a:r>
              <a:rPr lang="it-IT" sz="3200" dirty="0">
                <a:solidFill>
                  <a:srgbClr val="FF0000"/>
                </a:solidFill>
              </a:rPr>
              <a:t>K</a:t>
            </a:r>
          </a:p>
          <a:p>
            <a:r>
              <a:rPr lang="it-IT" sz="3200" dirty="0"/>
              <a:t>254 nm, </a:t>
            </a:r>
            <a:r>
              <a:rPr lang="it-IT" sz="3200" dirty="0">
                <a:latin typeface="Symbol" panose="05050102010706020507" pitchFamily="18" charset="2"/>
              </a:rPr>
              <a:t>e</a:t>
            </a:r>
            <a:r>
              <a:rPr lang="it-IT" sz="3200" dirty="0"/>
              <a:t> 204 </a:t>
            </a:r>
            <a:r>
              <a:rPr lang="it-IT" sz="3200" dirty="0">
                <a:solidFill>
                  <a:srgbClr val="FF0000"/>
                </a:solidFill>
              </a:rPr>
              <a:t>B</a:t>
            </a:r>
          </a:p>
        </p:txBody>
      </p:sp>
      <p:pic>
        <p:nvPicPr>
          <p:cNvPr id="4" name="Immagine 3"/>
          <p:cNvPicPr>
            <a:picLocks noChangeAspect="1"/>
          </p:cNvPicPr>
          <p:nvPr/>
        </p:nvPicPr>
        <p:blipFill>
          <a:blip r:embed="rId2"/>
          <a:stretch>
            <a:fillRect/>
          </a:stretch>
        </p:blipFill>
        <p:spPr>
          <a:xfrm>
            <a:off x="4614095" y="1046445"/>
            <a:ext cx="4425892" cy="5230732"/>
          </a:xfrm>
          <a:prstGeom prst="rect">
            <a:avLst/>
          </a:prstGeom>
        </p:spPr>
      </p:pic>
      <p:sp>
        <p:nvSpPr>
          <p:cNvPr id="5" name="Rettangolo 4"/>
          <p:cNvSpPr/>
          <p:nvPr/>
        </p:nvSpPr>
        <p:spPr>
          <a:xfrm>
            <a:off x="206041" y="3028157"/>
            <a:ext cx="4572000" cy="3416320"/>
          </a:xfrm>
          <a:prstGeom prst="rect">
            <a:avLst/>
          </a:prstGeom>
        </p:spPr>
        <p:txBody>
          <a:bodyPr>
            <a:spAutoFit/>
          </a:bodyPr>
          <a:lstStyle/>
          <a:p>
            <a:pPr algn="just"/>
            <a:r>
              <a:rPr lang="it-IT" sz="1800" b="0" i="0" u="none" strike="noStrike" baseline="0" dirty="0">
                <a:latin typeface="SimonciniGaramond"/>
              </a:rPr>
              <a:t>Le prime due bande sono di tipo etilenico e di coniugazione (</a:t>
            </a:r>
            <a:r>
              <a:rPr lang="it-IT" sz="1800" b="1" i="0" u="none" strike="noStrike" baseline="0" dirty="0">
                <a:latin typeface="SimonciniGaramond"/>
              </a:rPr>
              <a:t>E</a:t>
            </a:r>
            <a:r>
              <a:rPr lang="it-IT" sz="1800" b="0" i="0" u="none" strike="noStrike" baseline="0" dirty="0">
                <a:latin typeface="SimonciniGaramond"/>
              </a:rPr>
              <a:t> </a:t>
            </a:r>
            <a:r>
              <a:rPr lang="it-IT" sz="1800" b="0" i="0" u="none" strike="noStrike" baseline="0" dirty="0" err="1">
                <a:latin typeface="SimonciniGaramond"/>
              </a:rPr>
              <a:t>e</a:t>
            </a:r>
            <a:r>
              <a:rPr lang="it-IT" sz="1800" b="0" i="0" u="none" strike="noStrike" baseline="0" dirty="0">
                <a:latin typeface="SimonciniGaramond"/>
              </a:rPr>
              <a:t> </a:t>
            </a:r>
            <a:r>
              <a:rPr lang="it-IT" sz="1800" b="1" i="0" u="none" strike="noStrike" baseline="0" dirty="0">
                <a:latin typeface="SimonciniGaramond"/>
              </a:rPr>
              <a:t>K</a:t>
            </a:r>
            <a:r>
              <a:rPr lang="it-IT" sz="1800" b="0" i="0" u="none" strike="noStrike" baseline="0" dirty="0">
                <a:latin typeface="SimonciniGaramond"/>
              </a:rPr>
              <a:t>), mentre la banda </a:t>
            </a:r>
            <a:r>
              <a:rPr lang="it-IT" sz="1800" b="1" i="0" u="none" strike="noStrike" baseline="0" dirty="0">
                <a:latin typeface="SimonciniGaramond"/>
              </a:rPr>
              <a:t>B</a:t>
            </a:r>
            <a:r>
              <a:rPr lang="it-IT" sz="1800" b="0" i="0" u="none" strike="noStrike" baseline="0" dirty="0">
                <a:latin typeface="SimonciniGaramond"/>
              </a:rPr>
              <a:t> (benzenoide) è caratteristica del sistema aromatico e mostra una struttura fine dovuta alle transizioni fra i diversi livelli vibrazionali. L’unica permessa dalle regole di selezione è la E, che perciò risulta molto più intensa delle altre due. </a:t>
            </a:r>
            <a:r>
              <a:rPr lang="it-IT" dirty="0"/>
              <a:t>La banda </a:t>
            </a:r>
            <a:r>
              <a:rPr lang="it-IT" b="1" dirty="0">
                <a:solidFill>
                  <a:srgbClr val="FF0000"/>
                </a:solidFill>
              </a:rPr>
              <a:t>B</a:t>
            </a:r>
            <a:r>
              <a:rPr lang="it-IT" dirty="0"/>
              <a:t> (benzenoidi) è caratterizzata da struttura fine vibrazionale tipica di molecole rigide, che può essere persa in solventi polari e in presenza di auxocromi.</a:t>
            </a:r>
          </a:p>
          <a:p>
            <a:pPr algn="just"/>
            <a:r>
              <a:rPr lang="it-IT" dirty="0"/>
              <a:t>Bassi </a:t>
            </a:r>
            <a:r>
              <a:rPr lang="it-IT" dirty="0">
                <a:latin typeface="Symbol" panose="05050102010706020507" pitchFamily="18" charset="2"/>
              </a:rPr>
              <a:t>e</a:t>
            </a:r>
            <a:r>
              <a:rPr lang="it-IT" dirty="0"/>
              <a:t> </a:t>
            </a:r>
            <a:r>
              <a:rPr lang="it-IT" dirty="0" err="1"/>
              <a:t>e</a:t>
            </a:r>
            <a:r>
              <a:rPr lang="it-IT" dirty="0"/>
              <a:t> </a:t>
            </a:r>
            <a:r>
              <a:rPr lang="it-IT" dirty="0">
                <a:latin typeface="Symbol" panose="05050102010706020507" pitchFamily="18" charset="2"/>
              </a:rPr>
              <a:t>l </a:t>
            </a:r>
            <a:r>
              <a:rPr lang="it-IT" dirty="0"/>
              <a:t>&gt; 240 nm</a:t>
            </a:r>
          </a:p>
        </p:txBody>
      </p:sp>
      <p:sp>
        <p:nvSpPr>
          <p:cNvPr id="6" name="Segnaposto numero diapositiva 5"/>
          <p:cNvSpPr>
            <a:spLocks noGrp="1"/>
          </p:cNvSpPr>
          <p:nvPr>
            <p:ph type="sldNum" sz="quarter" idx="12"/>
          </p:nvPr>
        </p:nvSpPr>
        <p:spPr/>
        <p:txBody>
          <a:bodyPr/>
          <a:lstStyle/>
          <a:p>
            <a:fld id="{84EDA04A-DD5B-4E01-892D-17038E27ABE5}" type="slidenum">
              <a:rPr lang="it-IT" smtClean="0"/>
              <a:t>77</a:t>
            </a:fld>
            <a:endParaRPr lang="it-IT"/>
          </a:p>
        </p:txBody>
      </p:sp>
    </p:spTree>
    <p:extLst>
      <p:ext uri="{BB962C8B-B14F-4D97-AF65-F5344CB8AC3E}">
        <p14:creationId xmlns:p14="http://schemas.microsoft.com/office/powerpoint/2010/main" val="24916592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8ECB97-5C2A-4A6A-A172-A93DE2B70ADF}" type="slidenum">
              <a:rPr kumimoji="0" lang="it-IT" altLang="it-IT" sz="1400" b="0" i="0" u="none" strike="noStrike" kern="1200" cap="none" spc="0" normalizeH="0" baseline="0" noProof="0" smtClean="0">
                <a:ln>
                  <a:noFill/>
                </a:ln>
                <a:solidFill>
                  <a:srgbClr val="000000"/>
                </a:solidFill>
                <a:effectLst/>
                <a:uLnTx/>
                <a:uFillTx/>
                <a:latin typeface="Comic Sans MS" panose="030F0702030302020204" pitchFamily="66"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it-IT" altLang="it-IT" sz="1400" b="0" i="0" u="none" strike="noStrike" kern="1200" cap="none" spc="0" normalizeH="0" baseline="0" noProof="0">
              <a:ln>
                <a:noFill/>
              </a:ln>
              <a:solidFill>
                <a:srgbClr val="000000"/>
              </a:solidFill>
              <a:effectLst/>
              <a:uLnTx/>
              <a:uFillTx/>
              <a:latin typeface="Comic Sans MS" panose="030F0702030302020204" pitchFamily="66" charset="0"/>
            </a:endParaRPr>
          </a:p>
        </p:txBody>
      </p:sp>
      <p:pic>
        <p:nvPicPr>
          <p:cNvPr id="53251" name="Picture 6" descr="POLYAR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768435"/>
            <a:ext cx="6086475"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Rectangle 13"/>
          <p:cNvSpPr>
            <a:spLocks noGrp="1" noChangeArrowheads="1"/>
          </p:cNvSpPr>
          <p:nvPr>
            <p:ph type="body" idx="1"/>
          </p:nvPr>
        </p:nvSpPr>
        <p:spPr>
          <a:xfrm>
            <a:off x="647700" y="952500"/>
            <a:ext cx="7848600" cy="4953000"/>
          </a:xfrm>
        </p:spPr>
        <p:txBody>
          <a:bodyPr/>
          <a:lstStyle/>
          <a:p>
            <a:pPr marL="358775" indent="-358775" algn="just" eaLnBrk="1" hangingPunct="1"/>
            <a:r>
              <a:rPr lang="en-GB" altLang="it-IT" sz="2400" dirty="0" err="1"/>
              <a:t>Sebbene</a:t>
            </a:r>
            <a:r>
              <a:rPr lang="en-GB" altLang="it-IT" sz="2400" dirty="0"/>
              <a:t> </a:t>
            </a:r>
            <a:r>
              <a:rPr lang="en-GB" altLang="it-IT" sz="2400" dirty="0" err="1"/>
              <a:t>il</a:t>
            </a:r>
            <a:r>
              <a:rPr lang="en-GB" altLang="it-IT" sz="2400" dirty="0"/>
              <a:t> benzene non </a:t>
            </a:r>
            <a:r>
              <a:rPr lang="en-GB" altLang="it-IT" sz="2400" dirty="0" err="1"/>
              <a:t>sia</a:t>
            </a:r>
            <a:r>
              <a:rPr lang="en-GB" altLang="it-IT" sz="2400" dirty="0"/>
              <a:t> </a:t>
            </a:r>
            <a:r>
              <a:rPr lang="en-GB" altLang="it-IT" sz="2400" dirty="0" err="1"/>
              <a:t>colorato</a:t>
            </a:r>
            <a:r>
              <a:rPr lang="en-GB" altLang="it-IT" sz="2400" dirty="0"/>
              <a:t>, </a:t>
            </a:r>
            <a:r>
              <a:rPr lang="en-GB" altLang="it-IT" sz="2400" dirty="0" err="1"/>
              <a:t>i</a:t>
            </a:r>
            <a:r>
              <a:rPr lang="en-GB" altLang="it-IT" sz="2400" dirty="0"/>
              <a:t> </a:t>
            </a:r>
            <a:r>
              <a:rPr lang="en-GB" altLang="it-IT" sz="2400" dirty="0" err="1"/>
              <a:t>composti</a:t>
            </a:r>
            <a:r>
              <a:rPr lang="en-GB" altLang="it-IT" sz="2400" dirty="0"/>
              <a:t> con </a:t>
            </a:r>
            <a:r>
              <a:rPr lang="en-GB" altLang="it-IT" sz="2400" dirty="0" err="1"/>
              <a:t>anelli</a:t>
            </a:r>
            <a:r>
              <a:rPr lang="en-GB" altLang="it-IT" sz="2400" dirty="0"/>
              <a:t> </a:t>
            </a:r>
            <a:r>
              <a:rPr lang="en-GB" altLang="it-IT" sz="2400" dirty="0" err="1"/>
              <a:t>fusi</a:t>
            </a:r>
            <a:r>
              <a:rPr lang="en-GB" altLang="it-IT" sz="2400" dirty="0"/>
              <a:t> </a:t>
            </a:r>
            <a:r>
              <a:rPr lang="en-GB" altLang="it-IT" sz="2400" dirty="0" err="1"/>
              <a:t>assorbono</a:t>
            </a:r>
            <a:r>
              <a:rPr lang="en-GB" altLang="it-IT" sz="2400" dirty="0"/>
              <a:t> a </a:t>
            </a:r>
            <a:r>
              <a:rPr lang="el-GR" altLang="it-IT" sz="2400" dirty="0">
                <a:latin typeface="Arial Unicode MS" pitchFamily="34" charset="-128"/>
                <a:ea typeface="Arial Unicode MS" pitchFamily="34" charset="-128"/>
              </a:rPr>
              <a:t>λ</a:t>
            </a:r>
            <a:r>
              <a:rPr lang="en-GB" altLang="it-IT" sz="2400" dirty="0"/>
              <a:t> sempre </a:t>
            </a:r>
            <a:r>
              <a:rPr lang="en-GB" altLang="it-IT" sz="2400" dirty="0" err="1"/>
              <a:t>maggiori</a:t>
            </a:r>
            <a:r>
              <a:rPr lang="en-GB" altLang="it-IT" sz="2400" dirty="0"/>
              <a:t>. </a:t>
            </a:r>
            <a:r>
              <a:rPr lang="it-IT" altLang="it-IT" sz="2400" dirty="0"/>
              <a:t>La coniugazione con altri anelli aromatici accentua l’effetto batocromo perché aumenta la delocalizzazione degli elettroni</a:t>
            </a:r>
          </a:p>
        </p:txBody>
      </p:sp>
      <p:sp>
        <p:nvSpPr>
          <p:cNvPr id="2" name="CasellaDiTesto 1"/>
          <p:cNvSpPr txBox="1"/>
          <p:nvPr/>
        </p:nvSpPr>
        <p:spPr>
          <a:xfrm>
            <a:off x="2168031" y="2523609"/>
            <a:ext cx="1133644" cy="369332"/>
          </a:xfrm>
          <a:prstGeom prst="rect">
            <a:avLst/>
          </a:prstGeom>
          <a:noFill/>
        </p:spPr>
        <p:txBody>
          <a:bodyPr wrap="none" rtlCol="0">
            <a:spAutoFit/>
          </a:bodyPr>
          <a:lstStyle/>
          <a:p>
            <a:r>
              <a:rPr lang="it-IT" dirty="0"/>
              <a:t>naftalene</a:t>
            </a:r>
          </a:p>
        </p:txBody>
      </p:sp>
      <p:sp>
        <p:nvSpPr>
          <p:cNvPr id="3" name="CasellaDiTesto 2"/>
          <p:cNvSpPr txBox="1"/>
          <p:nvPr/>
        </p:nvSpPr>
        <p:spPr>
          <a:xfrm>
            <a:off x="3696962" y="2523609"/>
            <a:ext cx="1210588" cy="369332"/>
          </a:xfrm>
          <a:prstGeom prst="rect">
            <a:avLst/>
          </a:prstGeom>
          <a:noFill/>
        </p:spPr>
        <p:txBody>
          <a:bodyPr wrap="none" rtlCol="0">
            <a:spAutoFit/>
          </a:bodyPr>
          <a:lstStyle/>
          <a:p>
            <a:r>
              <a:rPr lang="it-IT" dirty="0"/>
              <a:t>antracene</a:t>
            </a:r>
          </a:p>
        </p:txBody>
      </p:sp>
      <p:sp>
        <p:nvSpPr>
          <p:cNvPr id="4" name="CasellaDiTesto 3"/>
          <p:cNvSpPr txBox="1"/>
          <p:nvPr/>
        </p:nvSpPr>
        <p:spPr>
          <a:xfrm>
            <a:off x="5121364" y="2541573"/>
            <a:ext cx="2454518" cy="369332"/>
          </a:xfrm>
          <a:prstGeom prst="rect">
            <a:avLst/>
          </a:prstGeom>
          <a:noFill/>
        </p:spPr>
        <p:txBody>
          <a:bodyPr wrap="none" rtlCol="0">
            <a:spAutoFit/>
          </a:bodyPr>
          <a:lstStyle/>
          <a:p>
            <a:r>
              <a:rPr lang="it-IT" dirty="0" err="1"/>
              <a:t>naftacene</a:t>
            </a:r>
            <a:r>
              <a:rPr lang="it-IT" dirty="0"/>
              <a:t> o </a:t>
            </a:r>
            <a:r>
              <a:rPr lang="it-IT" dirty="0" err="1"/>
              <a:t>tetracene</a:t>
            </a:r>
            <a:endParaRPr lang="it-IT" dirty="0"/>
          </a:p>
        </p:txBody>
      </p:sp>
      <p:sp>
        <p:nvSpPr>
          <p:cNvPr id="12" name="Titolo 1">
            <a:extLst>
              <a:ext uri="{FF2B5EF4-FFF2-40B4-BE49-F238E27FC236}">
                <a16:creationId xmlns:a16="http://schemas.microsoft.com/office/drawing/2014/main" id="{A3C87D8B-DF2A-4020-9B16-6DE8F1842485}"/>
              </a:ext>
            </a:extLst>
          </p:cNvPr>
          <p:cNvSpPr>
            <a:spLocks noGrp="1"/>
          </p:cNvSpPr>
          <p:nvPr>
            <p:ph type="title"/>
          </p:nvPr>
        </p:nvSpPr>
        <p:spPr>
          <a:xfrm>
            <a:off x="481125" y="75448"/>
            <a:ext cx="7886700" cy="891823"/>
          </a:xfrm>
        </p:spPr>
        <p:txBody>
          <a:bodyPr/>
          <a:lstStyle/>
          <a:p>
            <a:pPr algn="ctr"/>
            <a:r>
              <a:rPr lang="it-IT" b="0" dirty="0">
                <a:solidFill>
                  <a:schemeClr val="tx1"/>
                </a:solidFill>
              </a:rPr>
              <a:t>Anelli Aromatici: Coniugazione Estesa</a:t>
            </a:r>
          </a:p>
        </p:txBody>
      </p:sp>
    </p:spTree>
    <p:extLst>
      <p:ext uri="{BB962C8B-B14F-4D97-AF65-F5344CB8AC3E}">
        <p14:creationId xmlns:p14="http://schemas.microsoft.com/office/powerpoint/2010/main" val="2025927890"/>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57076" y="2356720"/>
            <a:ext cx="3560681" cy="4032047"/>
          </a:xfrm>
        </p:spPr>
        <p:txBody>
          <a:bodyPr/>
          <a:lstStyle/>
          <a:p>
            <a:pPr marL="0" indent="0" algn="just">
              <a:buNone/>
            </a:pPr>
            <a:r>
              <a:rPr lang="it-IT" sz="2200" dirty="0"/>
              <a:t>Effetti della sostituzione sulle bande: sostituenti </a:t>
            </a:r>
            <a:r>
              <a:rPr lang="it-IT" sz="2200" dirty="0" err="1"/>
              <a:t>elettron</a:t>
            </a:r>
            <a:r>
              <a:rPr lang="it-IT" sz="2200" dirty="0"/>
              <a:t> donatori e </a:t>
            </a:r>
            <a:r>
              <a:rPr lang="it-IT" sz="2200" dirty="0">
                <a:latin typeface="Symbol" panose="05050102010706020507" pitchFamily="18" charset="2"/>
              </a:rPr>
              <a:t>p</a:t>
            </a:r>
            <a:r>
              <a:rPr lang="it-IT" sz="2200" dirty="0"/>
              <a:t>-coniugati spostano a </a:t>
            </a:r>
            <a:r>
              <a:rPr lang="it-IT" sz="2200" dirty="0">
                <a:latin typeface="Symbol" panose="05050102010706020507" pitchFamily="18" charset="2"/>
              </a:rPr>
              <a:t>l</a:t>
            </a:r>
            <a:r>
              <a:rPr lang="it-IT" sz="2200" dirty="0"/>
              <a:t> maggiori le </a:t>
            </a:r>
            <a:r>
              <a:rPr lang="it-IT" sz="2200" b="1" dirty="0"/>
              <a:t>bande K </a:t>
            </a:r>
            <a:r>
              <a:rPr lang="it-IT" sz="2200" dirty="0"/>
              <a:t>e</a:t>
            </a:r>
            <a:r>
              <a:rPr lang="it-IT" sz="2200" b="1" dirty="0"/>
              <a:t> B</a:t>
            </a:r>
            <a:r>
              <a:rPr lang="it-IT" sz="2200" dirty="0"/>
              <a:t> e influenzano notevolmente l’intensità dell’assorbimento. </a:t>
            </a:r>
            <a:r>
              <a:rPr lang="it-IT" sz="2200" b="1" dirty="0">
                <a:solidFill>
                  <a:srgbClr val="C00000"/>
                </a:solidFill>
              </a:rPr>
              <a:t>Questo perché aumentano la coniugazione</a:t>
            </a:r>
            <a:r>
              <a:rPr lang="it-IT" sz="2200" dirty="0"/>
              <a:t>. La banda R è una banda relativa alle transizioni di tipo </a:t>
            </a:r>
            <a:r>
              <a:rPr lang="it-IT" sz="2200" dirty="0">
                <a:solidFill>
                  <a:schemeClr val="tx1"/>
                </a:solidFill>
              </a:rPr>
              <a:t>n → </a:t>
            </a:r>
            <a:r>
              <a:rPr lang="it-IT" sz="2200" dirty="0">
                <a:solidFill>
                  <a:schemeClr val="tx1"/>
                </a:solidFill>
                <a:latin typeface="Symbol" panose="05050102010706020507" pitchFamily="18" charset="2"/>
              </a:rPr>
              <a:t>p</a:t>
            </a:r>
            <a:r>
              <a:rPr lang="it-IT" sz="2200" dirty="0">
                <a:solidFill>
                  <a:schemeClr val="tx1"/>
                </a:solidFill>
              </a:rPr>
              <a:t>* </a:t>
            </a:r>
            <a:endParaRPr lang="it-IT" sz="2200" dirty="0"/>
          </a:p>
        </p:txBody>
      </p:sp>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Immagine 4"/>
          <p:cNvPicPr>
            <a:picLocks noChangeAspect="1"/>
          </p:cNvPicPr>
          <p:nvPr/>
        </p:nvPicPr>
        <p:blipFill>
          <a:blip r:embed="rId3"/>
          <a:stretch>
            <a:fillRect/>
          </a:stretch>
        </p:blipFill>
        <p:spPr>
          <a:xfrm>
            <a:off x="3819328" y="1387584"/>
            <a:ext cx="5167596" cy="5337066"/>
          </a:xfrm>
          <a:prstGeom prst="rect">
            <a:avLst/>
          </a:prstGeom>
        </p:spPr>
      </p:pic>
      <p:pic>
        <p:nvPicPr>
          <p:cNvPr id="6" name="Immagine 5"/>
          <p:cNvPicPr>
            <a:picLocks noChangeAspect="1"/>
          </p:cNvPicPr>
          <p:nvPr/>
        </p:nvPicPr>
        <p:blipFill>
          <a:blip r:embed="rId4"/>
          <a:stretch>
            <a:fillRect/>
          </a:stretch>
        </p:blipFill>
        <p:spPr>
          <a:xfrm>
            <a:off x="1254752" y="990643"/>
            <a:ext cx="1813177" cy="1366078"/>
          </a:xfrm>
          <a:prstGeom prst="rect">
            <a:avLst/>
          </a:prstGeom>
        </p:spPr>
      </p:pic>
      <p:sp>
        <p:nvSpPr>
          <p:cNvPr id="7" name="Titolo 1">
            <a:extLst>
              <a:ext uri="{FF2B5EF4-FFF2-40B4-BE49-F238E27FC236}">
                <a16:creationId xmlns:a16="http://schemas.microsoft.com/office/drawing/2014/main" id="{D89ED505-384F-4CD9-4936-1F80DFFEEFEF}"/>
              </a:ext>
            </a:extLst>
          </p:cNvPr>
          <p:cNvSpPr txBox="1">
            <a:spLocks/>
          </p:cNvSpPr>
          <p:nvPr/>
        </p:nvSpPr>
        <p:spPr bwMode="auto">
          <a:xfrm>
            <a:off x="628650" y="-77248"/>
            <a:ext cx="7886700" cy="89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002060"/>
                </a:solidFill>
                <a:latin typeface="Calibri" panose="020F0502020204030204" pitchFamily="34" charset="0"/>
                <a:ea typeface="Calibri" pitchFamily="34" charset="0"/>
                <a:cs typeface="Calibri" panose="020F0502020204030204" pitchFamily="34" charset="0"/>
              </a:defRPr>
            </a:lvl1pPr>
            <a:lvl2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it-IT" b="0" kern="0" dirty="0">
                <a:solidFill>
                  <a:schemeClr val="tx1"/>
                </a:solidFill>
              </a:rPr>
              <a:t>Benzeni Monosostituiti</a:t>
            </a:r>
          </a:p>
        </p:txBody>
      </p:sp>
    </p:spTree>
    <p:extLst>
      <p:ext uri="{BB962C8B-B14F-4D97-AF65-F5344CB8AC3E}">
        <p14:creationId xmlns:p14="http://schemas.microsoft.com/office/powerpoint/2010/main" val="1350619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28650" y="1596860"/>
            <a:ext cx="7886700" cy="4351338"/>
          </a:xfrm>
        </p:spPr>
        <p:txBody>
          <a:bodyPr>
            <a:noAutofit/>
          </a:bodyPr>
          <a:lstStyle/>
          <a:p>
            <a:pPr algn="just"/>
            <a:r>
              <a:rPr lang="it-IT" dirty="0"/>
              <a:t>Attualmente è </a:t>
            </a:r>
            <a:r>
              <a:rPr lang="it-IT" b="1" dirty="0"/>
              <a:t>poco utilizzata per l’identificazione della struttura </a:t>
            </a:r>
            <a:r>
              <a:rPr lang="it-IT" dirty="0"/>
              <a:t>dei composti organici, deve essere accoppiata ad altre tecniche.</a:t>
            </a:r>
          </a:p>
          <a:p>
            <a:pPr algn="just"/>
            <a:r>
              <a:rPr lang="it-IT" dirty="0"/>
              <a:t>Utilizzata maggiormente nelle </a:t>
            </a:r>
            <a:r>
              <a:rPr lang="it-IT" b="1" dirty="0">
                <a:solidFill>
                  <a:srgbClr val="C00000"/>
                </a:solidFill>
              </a:rPr>
              <a:t>misure quantitative</a:t>
            </a:r>
            <a:r>
              <a:rPr lang="it-IT" dirty="0"/>
              <a:t>.</a:t>
            </a:r>
          </a:p>
          <a:p>
            <a:pPr algn="just"/>
            <a:r>
              <a:rPr lang="it-IT" dirty="0"/>
              <a:t>La concentrazione di un analita in soluzione può essere determinata facilmente e con estrema accuratezza (legge di Lambert e Beer).</a:t>
            </a:r>
          </a:p>
          <a:p>
            <a:pPr algn="just"/>
            <a:r>
              <a:rPr lang="it-IT" dirty="0"/>
              <a:t>Largamente utilizzata per seguire una cinetica di reazione. È possibile valutare come si modifica la concentrazione di un prodotto di interesse nel tempo.</a:t>
            </a:r>
          </a:p>
        </p:txBody>
      </p:sp>
      <p:sp>
        <p:nvSpPr>
          <p:cNvPr id="4" name="Segnaposto numero diapositiva 3"/>
          <p:cNvSpPr>
            <a:spLocks noGrp="1"/>
          </p:cNvSpPr>
          <p:nvPr>
            <p:ph type="sldNum" sz="quarter" idx="12"/>
          </p:nvPr>
        </p:nvSpPr>
        <p:spPr/>
        <p:txBody>
          <a:bodyPr/>
          <a:lstStyle/>
          <a:p>
            <a:fld id="{84EDA04A-DD5B-4E01-892D-17038E27ABE5}" type="slidenum">
              <a:rPr lang="it-IT" smtClean="0"/>
              <a:t>8</a:t>
            </a:fld>
            <a:endParaRPr lang="it-IT"/>
          </a:p>
        </p:txBody>
      </p:sp>
      <p:sp>
        <p:nvSpPr>
          <p:cNvPr id="7" name="Titolo 1">
            <a:extLst>
              <a:ext uri="{FF2B5EF4-FFF2-40B4-BE49-F238E27FC236}">
                <a16:creationId xmlns:a16="http://schemas.microsoft.com/office/drawing/2014/main" id="{5D406C28-515C-07E1-C677-AB2D00A2B215}"/>
              </a:ext>
            </a:extLst>
          </p:cNvPr>
          <p:cNvSpPr txBox="1">
            <a:spLocks/>
          </p:cNvSpPr>
          <p:nvPr/>
        </p:nvSpPr>
        <p:spPr>
          <a:xfrm>
            <a:off x="1376484" y="136524"/>
            <a:ext cx="6733847" cy="1052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a:t>Spettroscopia UV e Visibile</a:t>
            </a:r>
          </a:p>
        </p:txBody>
      </p:sp>
    </p:spTree>
    <p:extLst>
      <p:ext uri="{BB962C8B-B14F-4D97-AF65-F5344CB8AC3E}">
        <p14:creationId xmlns:p14="http://schemas.microsoft.com/office/powerpoint/2010/main" val="5014724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22321"/>
            <a:ext cx="9144000" cy="944563"/>
          </a:xfrm>
        </p:spPr>
        <p:txBody>
          <a:bodyPr/>
          <a:lstStyle/>
          <a:p>
            <a:r>
              <a:rPr lang="it-IT" dirty="0"/>
              <a:t>Effetto della Coniugazione sulla</a:t>
            </a:r>
            <a:br>
              <a:rPr lang="it-IT" b="0" dirty="0"/>
            </a:br>
            <a:r>
              <a:rPr lang="it-IT" dirty="0"/>
              <a:t>Banda B del Benzene (effetto del pH)</a:t>
            </a:r>
          </a:p>
        </p:txBody>
      </p:sp>
      <p:pic>
        <p:nvPicPr>
          <p:cNvPr id="5" name="Segnaposto contenuto 4"/>
          <p:cNvPicPr>
            <a:picLocks noGrp="1" noChangeAspect="1"/>
          </p:cNvPicPr>
          <p:nvPr>
            <p:ph idx="1"/>
          </p:nvPr>
        </p:nvPicPr>
        <p:blipFill>
          <a:blip r:embed="rId2"/>
          <a:stretch>
            <a:fillRect/>
          </a:stretch>
        </p:blipFill>
        <p:spPr>
          <a:xfrm>
            <a:off x="1298730" y="1544025"/>
            <a:ext cx="4424153" cy="4704375"/>
          </a:xfrm>
          <a:prstGeom prst="rect">
            <a:avLst/>
          </a:prstGeom>
        </p:spPr>
      </p:pic>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CasellaDiTesto 5"/>
          <p:cNvSpPr txBox="1"/>
          <p:nvPr/>
        </p:nvSpPr>
        <p:spPr>
          <a:xfrm>
            <a:off x="5369956" y="2722497"/>
            <a:ext cx="2146742" cy="369332"/>
          </a:xfrm>
          <a:prstGeom prst="rect">
            <a:avLst/>
          </a:prstGeom>
          <a:noFill/>
        </p:spPr>
        <p:txBody>
          <a:bodyPr wrap="none" rtlCol="0">
            <a:spAutoFit/>
          </a:bodyPr>
          <a:lstStyle/>
          <a:p>
            <a:r>
              <a:rPr lang="it-IT" b="1" dirty="0" err="1">
                <a:solidFill>
                  <a:srgbClr val="FF0000"/>
                </a:solidFill>
              </a:rPr>
              <a:t>Shift</a:t>
            </a:r>
            <a:r>
              <a:rPr lang="it-IT" b="1" dirty="0">
                <a:solidFill>
                  <a:srgbClr val="FF0000"/>
                </a:solidFill>
              </a:rPr>
              <a:t> </a:t>
            </a:r>
            <a:r>
              <a:rPr lang="it-IT" b="1" dirty="0" err="1">
                <a:solidFill>
                  <a:srgbClr val="FF0000"/>
                </a:solidFill>
              </a:rPr>
              <a:t>batocromico</a:t>
            </a:r>
            <a:endParaRPr lang="it-IT" b="1" dirty="0">
              <a:solidFill>
                <a:srgbClr val="FF0000"/>
              </a:solidFill>
            </a:endParaRPr>
          </a:p>
        </p:txBody>
      </p:sp>
      <p:sp>
        <p:nvSpPr>
          <p:cNvPr id="7" name="Rettangolo 6"/>
          <p:cNvSpPr/>
          <p:nvPr/>
        </p:nvSpPr>
        <p:spPr>
          <a:xfrm>
            <a:off x="5369956" y="5200411"/>
            <a:ext cx="2133918" cy="369332"/>
          </a:xfrm>
          <a:prstGeom prst="rect">
            <a:avLst/>
          </a:prstGeom>
        </p:spPr>
        <p:txBody>
          <a:bodyPr wrap="none">
            <a:spAutoFit/>
          </a:bodyPr>
          <a:lstStyle/>
          <a:p>
            <a:r>
              <a:rPr lang="it-IT" b="1" dirty="0" err="1">
                <a:solidFill>
                  <a:srgbClr val="002060"/>
                </a:solidFill>
              </a:rPr>
              <a:t>Shift</a:t>
            </a:r>
            <a:r>
              <a:rPr lang="it-IT" b="1" dirty="0">
                <a:solidFill>
                  <a:srgbClr val="002060"/>
                </a:solidFill>
              </a:rPr>
              <a:t> </a:t>
            </a:r>
            <a:r>
              <a:rPr lang="it-IT" b="1" dirty="0" err="1">
                <a:solidFill>
                  <a:srgbClr val="002060"/>
                </a:solidFill>
              </a:rPr>
              <a:t>ipsocromico</a:t>
            </a:r>
            <a:endParaRPr lang="it-IT" b="1" dirty="0">
              <a:solidFill>
                <a:srgbClr val="002060"/>
              </a:solidFill>
            </a:endParaRPr>
          </a:p>
        </p:txBody>
      </p:sp>
    </p:spTree>
    <p:extLst>
      <p:ext uri="{BB962C8B-B14F-4D97-AF65-F5344CB8AC3E}">
        <p14:creationId xmlns:p14="http://schemas.microsoft.com/office/powerpoint/2010/main" val="27647627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33350"/>
            <a:ext cx="8229600" cy="944563"/>
          </a:xfrm>
        </p:spPr>
        <p:txBody>
          <a:bodyPr/>
          <a:lstStyle/>
          <a:p>
            <a:r>
              <a:rPr lang="it-IT" dirty="0"/>
              <a:t>Effetto del pH sull’Assorbimento Aromatico</a:t>
            </a:r>
          </a:p>
        </p:txBody>
      </p:sp>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Immagine 4"/>
          <p:cNvPicPr>
            <a:picLocks noChangeAspect="1"/>
          </p:cNvPicPr>
          <p:nvPr/>
        </p:nvPicPr>
        <p:blipFill>
          <a:blip r:embed="rId2"/>
          <a:stretch>
            <a:fillRect/>
          </a:stretch>
        </p:blipFill>
        <p:spPr>
          <a:xfrm>
            <a:off x="615348" y="1387216"/>
            <a:ext cx="7817054" cy="4083568"/>
          </a:xfrm>
          <a:prstGeom prst="rect">
            <a:avLst/>
          </a:prstGeom>
        </p:spPr>
      </p:pic>
      <p:sp>
        <p:nvSpPr>
          <p:cNvPr id="3" name="CasellaDiTesto 2">
            <a:extLst>
              <a:ext uri="{FF2B5EF4-FFF2-40B4-BE49-F238E27FC236}">
                <a16:creationId xmlns:a16="http://schemas.microsoft.com/office/drawing/2014/main" id="{535F01B5-9B9B-4FE9-A897-AA9A95031707}"/>
              </a:ext>
            </a:extLst>
          </p:cNvPr>
          <p:cNvSpPr txBox="1"/>
          <p:nvPr/>
        </p:nvSpPr>
        <p:spPr>
          <a:xfrm>
            <a:off x="123582" y="5825609"/>
            <a:ext cx="9110186" cy="369332"/>
          </a:xfrm>
          <a:prstGeom prst="rect">
            <a:avLst/>
          </a:prstGeom>
          <a:noFill/>
        </p:spPr>
        <p:txBody>
          <a:bodyPr wrap="none" rtlCol="0">
            <a:spAutoFit/>
          </a:bodyPr>
          <a:lstStyle/>
          <a:p>
            <a:r>
              <a:rPr lang="it-IT" b="1" dirty="0"/>
              <a:t>A</a:t>
            </a:r>
            <a:r>
              <a:rPr lang="it-IT" dirty="0"/>
              <a:t>: pH neutro/basico (289 nm); </a:t>
            </a:r>
            <a:r>
              <a:rPr lang="it-IT" b="1" dirty="0"/>
              <a:t>B</a:t>
            </a:r>
            <a:r>
              <a:rPr lang="it-IT" dirty="0"/>
              <a:t>: si inizia ad acidificare (283 nm); </a:t>
            </a:r>
            <a:r>
              <a:rPr lang="it-IT" b="1" dirty="0"/>
              <a:t>C</a:t>
            </a:r>
            <a:r>
              <a:rPr lang="it-IT" dirty="0"/>
              <a:t>: pH acido (256 nm)</a:t>
            </a:r>
            <a:endParaRPr lang="en-US" dirty="0"/>
          </a:p>
        </p:txBody>
      </p:sp>
    </p:spTree>
    <p:extLst>
      <p:ext uri="{BB962C8B-B14F-4D97-AF65-F5344CB8AC3E}">
        <p14:creationId xmlns:p14="http://schemas.microsoft.com/office/powerpoint/2010/main" val="5235980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3" name="Immagine 2"/>
          <p:cNvPicPr>
            <a:picLocks noChangeAspect="1"/>
          </p:cNvPicPr>
          <p:nvPr/>
        </p:nvPicPr>
        <p:blipFill>
          <a:blip r:embed="rId2"/>
          <a:stretch>
            <a:fillRect/>
          </a:stretch>
        </p:blipFill>
        <p:spPr>
          <a:xfrm>
            <a:off x="792585" y="1077913"/>
            <a:ext cx="7558830" cy="4783047"/>
          </a:xfrm>
          <a:prstGeom prst="rect">
            <a:avLst/>
          </a:prstGeom>
        </p:spPr>
      </p:pic>
      <p:sp>
        <p:nvSpPr>
          <p:cNvPr id="5" name="Rettangolo 4">
            <a:extLst>
              <a:ext uri="{FF2B5EF4-FFF2-40B4-BE49-F238E27FC236}">
                <a16:creationId xmlns:a16="http://schemas.microsoft.com/office/drawing/2014/main" id="{7030C9C2-9DBF-47FE-A98F-9319566F90D2}"/>
              </a:ext>
            </a:extLst>
          </p:cNvPr>
          <p:cNvSpPr/>
          <p:nvPr/>
        </p:nvSpPr>
        <p:spPr>
          <a:xfrm>
            <a:off x="457200" y="5881007"/>
            <a:ext cx="8305799" cy="369332"/>
          </a:xfrm>
          <a:prstGeom prst="rect">
            <a:avLst/>
          </a:prstGeom>
        </p:spPr>
        <p:txBody>
          <a:bodyPr wrap="square">
            <a:spAutoFit/>
          </a:bodyPr>
          <a:lstStyle/>
          <a:p>
            <a:r>
              <a:rPr lang="it-IT" b="1" dirty="0"/>
              <a:t>A</a:t>
            </a:r>
            <a:r>
              <a:rPr lang="it-IT" dirty="0"/>
              <a:t>: pH neutro (271 nm); </a:t>
            </a:r>
            <a:r>
              <a:rPr lang="it-IT" b="1" dirty="0"/>
              <a:t>B</a:t>
            </a:r>
            <a:r>
              <a:rPr lang="it-IT" dirty="0"/>
              <a:t>: si inizia a basificare (271 nm); </a:t>
            </a:r>
            <a:r>
              <a:rPr lang="it-IT" b="1" dirty="0"/>
              <a:t>C</a:t>
            </a:r>
            <a:r>
              <a:rPr lang="it-IT" dirty="0"/>
              <a:t>: pH basico (285 nm)</a:t>
            </a:r>
            <a:endParaRPr lang="en-US" dirty="0"/>
          </a:p>
        </p:txBody>
      </p:sp>
      <p:sp>
        <p:nvSpPr>
          <p:cNvPr id="7" name="Titolo 1">
            <a:extLst>
              <a:ext uri="{FF2B5EF4-FFF2-40B4-BE49-F238E27FC236}">
                <a16:creationId xmlns:a16="http://schemas.microsoft.com/office/drawing/2014/main" id="{D6E37B88-8834-0DCF-59AC-40C022B371AD}"/>
              </a:ext>
            </a:extLst>
          </p:cNvPr>
          <p:cNvSpPr>
            <a:spLocks noGrp="1"/>
          </p:cNvSpPr>
          <p:nvPr>
            <p:ph type="title"/>
          </p:nvPr>
        </p:nvSpPr>
        <p:spPr>
          <a:xfrm>
            <a:off x="457200" y="133350"/>
            <a:ext cx="8229600" cy="944563"/>
          </a:xfrm>
        </p:spPr>
        <p:txBody>
          <a:bodyPr/>
          <a:lstStyle/>
          <a:p>
            <a:r>
              <a:rPr lang="it-IT" dirty="0"/>
              <a:t>Effetto del pH sull’Assorbimento Aromatico</a:t>
            </a:r>
          </a:p>
        </p:txBody>
      </p:sp>
    </p:spTree>
    <p:extLst>
      <p:ext uri="{BB962C8B-B14F-4D97-AF65-F5344CB8AC3E}">
        <p14:creationId xmlns:p14="http://schemas.microsoft.com/office/powerpoint/2010/main" val="10509341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143000"/>
            <a:ext cx="233362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019"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spcBef>
                <a:spcPct val="0"/>
              </a:spcBef>
              <a:buFontTx/>
              <a:buNone/>
            </a:pPr>
            <a:fld id="{5FED0A23-ECE4-48E2-B5DE-891400E3D976}" type="slidenum">
              <a:rPr lang="it-IT" altLang="it-IT" sz="1400" smtClean="0">
                <a:latin typeface="Comic Sans MS" panose="030F0702030302020204" pitchFamily="66" charset="0"/>
              </a:rPr>
              <a:pPr>
                <a:spcBef>
                  <a:spcPct val="0"/>
                </a:spcBef>
                <a:buFontTx/>
                <a:buNone/>
              </a:pPr>
              <a:t>83</a:t>
            </a:fld>
            <a:endParaRPr lang="it-IT" altLang="it-IT" sz="1400">
              <a:latin typeface="Comic Sans MS" panose="030F0702030302020204" pitchFamily="66" charset="0"/>
            </a:endParaRPr>
          </a:p>
        </p:txBody>
      </p:sp>
      <p:sp>
        <p:nvSpPr>
          <p:cNvPr id="86020" name="Rectangle 58"/>
          <p:cNvSpPr>
            <a:spLocks noGrp="1" noChangeArrowheads="1"/>
          </p:cNvSpPr>
          <p:nvPr>
            <p:ph type="title"/>
          </p:nvPr>
        </p:nvSpPr>
        <p:spPr>
          <a:xfrm>
            <a:off x="457200" y="61913"/>
            <a:ext cx="8229600" cy="776124"/>
          </a:xfrm>
        </p:spPr>
        <p:txBody>
          <a:bodyPr/>
          <a:lstStyle/>
          <a:p>
            <a:pPr eaLnBrk="1" hangingPunct="1"/>
            <a:r>
              <a:rPr lang="it-IT" altLang="it-IT" dirty="0"/>
              <a:t>Esempio: Fenolftaleina e pH</a:t>
            </a:r>
          </a:p>
        </p:txBody>
      </p:sp>
      <p:sp>
        <p:nvSpPr>
          <p:cNvPr id="86021" name="Line 74"/>
          <p:cNvSpPr>
            <a:spLocks noChangeShapeType="1"/>
          </p:cNvSpPr>
          <p:nvPr/>
        </p:nvSpPr>
        <p:spPr bwMode="auto">
          <a:xfrm>
            <a:off x="7478713" y="3233738"/>
            <a:ext cx="0" cy="358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 name="Rettangolo 1"/>
          <p:cNvSpPr/>
          <p:nvPr/>
        </p:nvSpPr>
        <p:spPr>
          <a:xfrm>
            <a:off x="1035050" y="3294063"/>
            <a:ext cx="1098550" cy="368300"/>
          </a:xfrm>
          <a:prstGeom prst="rect">
            <a:avLst/>
          </a:prstGeom>
        </p:spPr>
        <p:txBody>
          <a:bodyPr wrap="none">
            <a:spAutoFit/>
          </a:bodyPr>
          <a:lstStyle/>
          <a:p>
            <a:pPr eaLnBrk="1" hangingPunct="1">
              <a:defRPr/>
            </a:pPr>
            <a:r>
              <a:rPr lang="it-IT" dirty="0">
                <a:latin typeface="+mj-lt"/>
              </a:rPr>
              <a:t>incolore</a:t>
            </a:r>
          </a:p>
        </p:txBody>
      </p:sp>
      <p:sp>
        <p:nvSpPr>
          <p:cNvPr id="16" name="Rettangolo 15"/>
          <p:cNvSpPr/>
          <p:nvPr/>
        </p:nvSpPr>
        <p:spPr>
          <a:xfrm>
            <a:off x="7180263" y="5791200"/>
            <a:ext cx="804862" cy="369888"/>
          </a:xfrm>
          <a:prstGeom prst="rect">
            <a:avLst/>
          </a:prstGeom>
        </p:spPr>
        <p:txBody>
          <a:bodyPr wrap="none">
            <a:spAutoFit/>
          </a:bodyPr>
          <a:lstStyle/>
          <a:p>
            <a:pPr eaLnBrk="1" hangingPunct="1">
              <a:defRPr/>
            </a:pPr>
            <a:r>
              <a:rPr lang="it-IT" dirty="0">
                <a:latin typeface="+mj-lt"/>
              </a:rPr>
              <a:t>rosso</a:t>
            </a:r>
          </a:p>
        </p:txBody>
      </p:sp>
      <p:sp>
        <p:nvSpPr>
          <p:cNvPr id="17" name="Rettangolo 16"/>
          <p:cNvSpPr/>
          <p:nvPr/>
        </p:nvSpPr>
        <p:spPr>
          <a:xfrm>
            <a:off x="1096963" y="5913438"/>
            <a:ext cx="1017587" cy="368300"/>
          </a:xfrm>
          <a:prstGeom prst="rect">
            <a:avLst/>
          </a:prstGeom>
        </p:spPr>
        <p:txBody>
          <a:bodyPr>
            <a:spAutoFit/>
          </a:bodyPr>
          <a:lstStyle/>
          <a:p>
            <a:pPr eaLnBrk="1" hangingPunct="1">
              <a:defRPr/>
            </a:pPr>
            <a:r>
              <a:rPr lang="it-IT" dirty="0">
                <a:latin typeface="+mj-lt"/>
              </a:rPr>
              <a:t>incolore</a:t>
            </a:r>
          </a:p>
        </p:txBody>
      </p:sp>
      <p:pic>
        <p:nvPicPr>
          <p:cNvPr id="86025" name="Picture 27" descr="File:Phenolphthalein-low-pH-2D-skeletal.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19200"/>
            <a:ext cx="22352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6" name="CasellaDiTesto 2"/>
          <p:cNvSpPr txBox="1">
            <a:spLocks noChangeArrowheads="1"/>
          </p:cNvSpPr>
          <p:nvPr/>
        </p:nvSpPr>
        <p:spPr bwMode="auto">
          <a:xfrm>
            <a:off x="1020763" y="3544888"/>
            <a:ext cx="1069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r>
              <a:rPr lang="it-IT" altLang="it-IT" sz="1800">
                <a:latin typeface="Arial" panose="020B0604020202020204" pitchFamily="34" charset="0"/>
              </a:rPr>
              <a:t>pH 0-8.2</a:t>
            </a:r>
          </a:p>
        </p:txBody>
      </p:sp>
      <p:pic>
        <p:nvPicPr>
          <p:cNvPr id="86027" name="Picture 36" descr="File:Phenolphthalein-mid-pH-2D-skeletal.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7138" y="3962400"/>
            <a:ext cx="2455862"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8" name="CasellaDiTesto 20"/>
          <p:cNvSpPr txBox="1">
            <a:spLocks noChangeArrowheads="1"/>
          </p:cNvSpPr>
          <p:nvPr/>
        </p:nvSpPr>
        <p:spPr bwMode="auto">
          <a:xfrm>
            <a:off x="7032625" y="6161088"/>
            <a:ext cx="1196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r>
              <a:rPr lang="it-IT" altLang="it-IT" sz="1800">
                <a:latin typeface="Arial" panose="020B0604020202020204" pitchFamily="34" charset="0"/>
              </a:rPr>
              <a:t>pH 8.2-12</a:t>
            </a:r>
          </a:p>
        </p:txBody>
      </p:sp>
      <p:pic>
        <p:nvPicPr>
          <p:cNvPr id="86029" name="Picture 38" descr="File:Phenolphthalein-high-pH-2D-skeletal.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950" y="3987800"/>
            <a:ext cx="215265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0" name="Picture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6175" y="3200400"/>
            <a:ext cx="428625"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rco 5"/>
          <p:cNvSpPr/>
          <p:nvPr/>
        </p:nvSpPr>
        <p:spPr>
          <a:xfrm rot="1388590">
            <a:off x="3951288" y="1279525"/>
            <a:ext cx="425450" cy="152400"/>
          </a:xfrm>
          <a:prstGeom prst="arc">
            <a:avLst>
              <a:gd name="adj1" fmla="val 16200000"/>
              <a:gd name="adj2" fmla="val 3536654"/>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28" name="Arco 27"/>
          <p:cNvSpPr/>
          <p:nvPr/>
        </p:nvSpPr>
        <p:spPr>
          <a:xfrm rot="19567325">
            <a:off x="4179888" y="1489075"/>
            <a:ext cx="546100" cy="258763"/>
          </a:xfrm>
          <a:prstGeom prst="arc">
            <a:avLst>
              <a:gd name="adj1" fmla="val 16200000"/>
              <a:gd name="adj2" fmla="val 3536654"/>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29" name="Arco 28"/>
          <p:cNvSpPr/>
          <p:nvPr/>
        </p:nvSpPr>
        <p:spPr>
          <a:xfrm>
            <a:off x="4256088" y="1949450"/>
            <a:ext cx="546100" cy="276225"/>
          </a:xfrm>
          <a:prstGeom prst="arc">
            <a:avLst>
              <a:gd name="adj1" fmla="val 16200000"/>
              <a:gd name="adj2" fmla="val 3536654"/>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30" name="Arco 29"/>
          <p:cNvSpPr/>
          <p:nvPr/>
        </p:nvSpPr>
        <p:spPr>
          <a:xfrm>
            <a:off x="4649788" y="2390775"/>
            <a:ext cx="304800" cy="190500"/>
          </a:xfrm>
          <a:prstGeom prst="arc">
            <a:avLst>
              <a:gd name="adj1" fmla="val 16200000"/>
              <a:gd name="adj2" fmla="val 3536654"/>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cxnSp>
        <p:nvCxnSpPr>
          <p:cNvPr id="8" name="Connettore 2 7"/>
          <p:cNvCxnSpPr/>
          <p:nvPr/>
        </p:nvCxnSpPr>
        <p:spPr>
          <a:xfrm flipV="1">
            <a:off x="6000750" y="2319338"/>
            <a:ext cx="612775"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6036" name="Picture 46"/>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7000" y="1219200"/>
            <a:ext cx="24384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5" name="Connettore 2 34"/>
          <p:cNvCxnSpPr/>
          <p:nvPr/>
        </p:nvCxnSpPr>
        <p:spPr>
          <a:xfrm flipV="1">
            <a:off x="2819400" y="2319338"/>
            <a:ext cx="612775"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Arco 35"/>
          <p:cNvSpPr/>
          <p:nvPr/>
        </p:nvSpPr>
        <p:spPr>
          <a:xfrm rot="15246468">
            <a:off x="8149432" y="4077494"/>
            <a:ext cx="425450" cy="153987"/>
          </a:xfrm>
          <a:prstGeom prst="arc">
            <a:avLst>
              <a:gd name="adj1" fmla="val 16200000"/>
              <a:gd name="adj2" fmla="val 3536654"/>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37" name="Arco 36"/>
          <p:cNvSpPr/>
          <p:nvPr/>
        </p:nvSpPr>
        <p:spPr>
          <a:xfrm rot="17356749">
            <a:off x="6722269" y="4087019"/>
            <a:ext cx="546100" cy="258762"/>
          </a:xfrm>
          <a:prstGeom prst="arc">
            <a:avLst>
              <a:gd name="adj1" fmla="val 16200000"/>
              <a:gd name="adj2" fmla="val 3536654"/>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38" name="Arco 37"/>
          <p:cNvSpPr/>
          <p:nvPr/>
        </p:nvSpPr>
        <p:spPr>
          <a:xfrm>
            <a:off x="6994525" y="4381500"/>
            <a:ext cx="546100" cy="220663"/>
          </a:xfrm>
          <a:prstGeom prst="arc">
            <a:avLst>
              <a:gd name="adj1" fmla="val 16200000"/>
              <a:gd name="adj2" fmla="val 3536654"/>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39" name="Arco 38"/>
          <p:cNvSpPr/>
          <p:nvPr/>
        </p:nvSpPr>
        <p:spPr>
          <a:xfrm rot="19102372">
            <a:off x="6388100" y="4056063"/>
            <a:ext cx="460375" cy="206375"/>
          </a:xfrm>
          <a:prstGeom prst="arc">
            <a:avLst>
              <a:gd name="adj1" fmla="val 16200000"/>
              <a:gd name="adj2" fmla="val 3536654"/>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40" name="Arco 39"/>
          <p:cNvSpPr/>
          <p:nvPr/>
        </p:nvSpPr>
        <p:spPr>
          <a:xfrm rot="3339874">
            <a:off x="7985126" y="4386262"/>
            <a:ext cx="546100" cy="276225"/>
          </a:xfrm>
          <a:prstGeom prst="arc">
            <a:avLst>
              <a:gd name="adj1" fmla="val 16200000"/>
              <a:gd name="adj2" fmla="val 3536654"/>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41" name="Arco 40"/>
          <p:cNvSpPr/>
          <p:nvPr/>
        </p:nvSpPr>
        <p:spPr>
          <a:xfrm rot="6245518">
            <a:off x="7496176" y="4470400"/>
            <a:ext cx="527050" cy="263525"/>
          </a:xfrm>
          <a:prstGeom prst="arc">
            <a:avLst>
              <a:gd name="adj1" fmla="val 16200000"/>
              <a:gd name="adj2" fmla="val 3536654"/>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pic>
        <p:nvPicPr>
          <p:cNvPr id="86044" name="Picture 5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95663" y="4038600"/>
            <a:ext cx="2352675"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45" name="Picture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9713" y="4618038"/>
            <a:ext cx="428625"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Arco 45"/>
          <p:cNvSpPr/>
          <p:nvPr/>
        </p:nvSpPr>
        <p:spPr>
          <a:xfrm rot="6723822">
            <a:off x="4746626" y="4330700"/>
            <a:ext cx="431800" cy="708025"/>
          </a:xfrm>
          <a:prstGeom prst="arc">
            <a:avLst>
              <a:gd name="adj1" fmla="val 16200000"/>
              <a:gd name="adj2" fmla="val 3536654"/>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47" name="Arco 46"/>
          <p:cNvSpPr/>
          <p:nvPr/>
        </p:nvSpPr>
        <p:spPr>
          <a:xfrm rot="13015315">
            <a:off x="4583113" y="4487863"/>
            <a:ext cx="546100" cy="277812"/>
          </a:xfrm>
          <a:prstGeom prst="arc">
            <a:avLst>
              <a:gd name="adj1" fmla="val 16200000"/>
              <a:gd name="adj2" fmla="val 3536654"/>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48" name="Arco 47"/>
          <p:cNvSpPr/>
          <p:nvPr/>
        </p:nvSpPr>
        <p:spPr>
          <a:xfrm rot="16932953">
            <a:off x="4836319" y="4136232"/>
            <a:ext cx="546100" cy="277812"/>
          </a:xfrm>
          <a:prstGeom prst="arc">
            <a:avLst>
              <a:gd name="adj1" fmla="val 16200000"/>
              <a:gd name="adj2" fmla="val 3536654"/>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49" name="Arco 48"/>
          <p:cNvSpPr/>
          <p:nvPr/>
        </p:nvSpPr>
        <p:spPr>
          <a:xfrm rot="15656171">
            <a:off x="5315744" y="4104481"/>
            <a:ext cx="425450" cy="153988"/>
          </a:xfrm>
          <a:prstGeom prst="arc">
            <a:avLst>
              <a:gd name="adj1" fmla="val 16200000"/>
              <a:gd name="adj2" fmla="val 3536654"/>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86050" name="CasellaDiTesto 49"/>
          <p:cNvSpPr txBox="1">
            <a:spLocks noChangeArrowheads="1"/>
          </p:cNvSpPr>
          <p:nvPr/>
        </p:nvSpPr>
        <p:spPr bwMode="auto">
          <a:xfrm>
            <a:off x="1066800" y="6215063"/>
            <a:ext cx="935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r>
              <a:rPr lang="it-IT" altLang="it-IT" sz="1800">
                <a:latin typeface="Arial" panose="020B0604020202020204" pitchFamily="34" charset="0"/>
              </a:rPr>
              <a:t>pH &gt;12</a:t>
            </a:r>
          </a:p>
        </p:txBody>
      </p:sp>
      <p:cxnSp>
        <p:nvCxnSpPr>
          <p:cNvPr id="52" name="Connettore 2 51"/>
          <p:cNvCxnSpPr/>
          <p:nvPr/>
        </p:nvCxnSpPr>
        <p:spPr>
          <a:xfrm flipV="1">
            <a:off x="2819400" y="5018088"/>
            <a:ext cx="612775" cy="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86052" name="Picture 54" descr="Phenolphthalein-at-pH-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16875" y="5257800"/>
            <a:ext cx="952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nettore 2 10"/>
          <p:cNvCxnSpPr/>
          <p:nvPr/>
        </p:nvCxnSpPr>
        <p:spPr>
          <a:xfrm flipH="1">
            <a:off x="5946775" y="5029200"/>
            <a:ext cx="758825"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409801"/>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002060"/>
                </a:solidFill>
              </a:rPr>
              <a:t>Benzeni </a:t>
            </a:r>
            <a:r>
              <a:rPr lang="it-IT" dirty="0" err="1">
                <a:solidFill>
                  <a:srgbClr val="002060"/>
                </a:solidFill>
              </a:rPr>
              <a:t>Disostituiti</a:t>
            </a:r>
            <a:endParaRPr lang="it-IT" dirty="0">
              <a:solidFill>
                <a:srgbClr val="002060"/>
              </a:solidFill>
            </a:endParaRP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CasellaDiTesto 4"/>
          <p:cNvSpPr txBox="1"/>
          <p:nvPr/>
        </p:nvSpPr>
        <p:spPr>
          <a:xfrm>
            <a:off x="234615" y="1501269"/>
            <a:ext cx="8650705" cy="4339650"/>
          </a:xfrm>
          <a:prstGeom prst="rect">
            <a:avLst/>
          </a:prstGeom>
          <a:noFill/>
        </p:spPr>
        <p:txBody>
          <a:bodyPr wrap="square" rtlCol="0">
            <a:spAutoFit/>
          </a:bodyPr>
          <a:lstStyle/>
          <a:p>
            <a:pPr marL="285750" indent="-285750" algn="just">
              <a:buFont typeface="Arial" panose="020B0604020202020204" pitchFamily="34" charset="0"/>
              <a:buChar char="•"/>
            </a:pPr>
            <a:r>
              <a:rPr lang="it-IT" sz="2400" dirty="0"/>
              <a:t>Quando sono presenti due gruppi elettronicamente complementari (es. </a:t>
            </a:r>
            <a:r>
              <a:rPr lang="it-IT" sz="2400" dirty="0" err="1"/>
              <a:t>ammino</a:t>
            </a:r>
            <a:r>
              <a:rPr lang="it-IT" sz="2400" dirty="0"/>
              <a:t> e nitro)  in </a:t>
            </a:r>
            <a:r>
              <a:rPr lang="it-IT" sz="2400" i="1" dirty="0"/>
              <a:t>para</a:t>
            </a:r>
            <a:r>
              <a:rPr lang="it-IT" sz="2400" dirty="0"/>
              <a:t> tra loro, si ha un pronunciato </a:t>
            </a:r>
            <a:r>
              <a:rPr lang="it-IT" sz="2400" b="1" dirty="0">
                <a:solidFill>
                  <a:srgbClr val="FF0000"/>
                </a:solidFill>
              </a:rPr>
              <a:t>red shift </a:t>
            </a:r>
            <a:r>
              <a:rPr lang="it-IT" sz="2400" dirty="0">
                <a:solidFill>
                  <a:srgbClr val="FF0000"/>
                </a:solidFill>
              </a:rPr>
              <a:t>(effetto batocromo)</a:t>
            </a:r>
          </a:p>
          <a:p>
            <a:pPr algn="just"/>
            <a:endParaRPr lang="it-IT" dirty="0"/>
          </a:p>
          <a:p>
            <a:pPr marL="285750" indent="-285750" algn="just">
              <a:buFont typeface="Arial" panose="020B0604020202020204" pitchFamily="34" charset="0"/>
              <a:buChar char="•"/>
            </a:pPr>
            <a:r>
              <a:rPr lang="it-IT" sz="2400" dirty="0"/>
              <a:t>Alternativamente, quando i due gruppi sono in </a:t>
            </a:r>
            <a:r>
              <a:rPr lang="it-IT" sz="2400" i="1" dirty="0"/>
              <a:t>orto</a:t>
            </a:r>
            <a:r>
              <a:rPr lang="it-IT" sz="2400" dirty="0"/>
              <a:t> o </a:t>
            </a:r>
            <a:r>
              <a:rPr lang="it-IT" sz="2400" i="1" dirty="0"/>
              <a:t>meta</a:t>
            </a:r>
            <a:r>
              <a:rPr lang="it-IT" sz="2400" dirty="0"/>
              <a:t> tra loro o quando gruppi non complementari sono in </a:t>
            </a:r>
            <a:r>
              <a:rPr lang="it-IT" sz="2400" i="1" dirty="0"/>
              <a:t>para</a:t>
            </a:r>
            <a:r>
              <a:rPr lang="it-IT" sz="2400" dirty="0"/>
              <a:t> tra loro, lo spettro osservato è di solito simile a quello ottenuto in presenza di cromofori separati o non interagenti. </a:t>
            </a:r>
          </a:p>
          <a:p>
            <a:pPr marL="285750" indent="-285750" algn="just">
              <a:buFont typeface="Arial" panose="020B0604020202020204" pitchFamily="34" charset="0"/>
              <a:buChar char="•"/>
            </a:pPr>
            <a:endParaRPr lang="it-IT" sz="2400" dirty="0"/>
          </a:p>
          <a:p>
            <a:pPr marL="285750" indent="-285750" algn="just">
              <a:buFont typeface="Arial" panose="020B0604020202020204" pitchFamily="34" charset="0"/>
              <a:buChar char="•"/>
            </a:pPr>
            <a:r>
              <a:rPr lang="it-IT" sz="2400" dirty="0"/>
              <a:t>Gli effetti coniugativi sono estremamente più marcati se i due gruppi sono in posizione </a:t>
            </a:r>
            <a:r>
              <a:rPr lang="it-IT" sz="2400" i="1" dirty="0"/>
              <a:t>para</a:t>
            </a:r>
            <a:r>
              <a:rPr lang="it-IT" sz="2400" dirty="0"/>
              <a:t> tra loro.</a:t>
            </a:r>
          </a:p>
          <a:p>
            <a:endParaRPr lang="it-IT" dirty="0"/>
          </a:p>
        </p:txBody>
      </p:sp>
    </p:spTree>
    <p:extLst>
      <p:ext uri="{BB962C8B-B14F-4D97-AF65-F5344CB8AC3E}">
        <p14:creationId xmlns:p14="http://schemas.microsoft.com/office/powerpoint/2010/main" val="10901709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2102" y="172545"/>
            <a:ext cx="8619796" cy="1042567"/>
          </a:xfrm>
        </p:spPr>
        <p:txBody>
          <a:bodyPr/>
          <a:lstStyle/>
          <a:p>
            <a:r>
              <a:rPr lang="it-IT" b="0" dirty="0">
                <a:solidFill>
                  <a:schemeClr val="tx1"/>
                </a:solidFill>
              </a:rPr>
              <a:t>Benzeni </a:t>
            </a:r>
            <a:r>
              <a:rPr lang="it-IT" b="0" i="1" dirty="0">
                <a:solidFill>
                  <a:schemeClr val="tx1"/>
                </a:solidFill>
              </a:rPr>
              <a:t>para</a:t>
            </a:r>
            <a:r>
              <a:rPr lang="it-IT" b="0" dirty="0">
                <a:solidFill>
                  <a:schemeClr val="tx1"/>
                </a:solidFill>
              </a:rPr>
              <a:t>-</a:t>
            </a:r>
            <a:r>
              <a:rPr lang="it-IT" b="0" dirty="0" err="1">
                <a:solidFill>
                  <a:schemeClr val="tx1"/>
                </a:solidFill>
              </a:rPr>
              <a:t>Disostituiti</a:t>
            </a:r>
            <a:r>
              <a:rPr lang="it-IT" b="0" dirty="0">
                <a:solidFill>
                  <a:schemeClr val="tx1"/>
                </a:solidFill>
              </a:rPr>
              <a:t>: Effetto su Banda B</a:t>
            </a:r>
            <a:br>
              <a:rPr lang="it-IT" b="0" dirty="0">
                <a:solidFill>
                  <a:schemeClr val="tx1"/>
                </a:solidFill>
              </a:rPr>
            </a:br>
            <a:r>
              <a:rPr lang="it-IT" b="0" dirty="0">
                <a:solidFill>
                  <a:schemeClr val="tx1"/>
                </a:solidFill>
              </a:rPr>
              <a:t>X</a:t>
            </a:r>
            <a:r>
              <a:rPr lang="it-IT" b="0" baseline="30000" dirty="0">
                <a:solidFill>
                  <a:schemeClr val="tx1"/>
                </a:solidFill>
              </a:rPr>
              <a:t>1</a:t>
            </a:r>
            <a:r>
              <a:rPr lang="it-IT" b="0" dirty="0">
                <a:solidFill>
                  <a:schemeClr val="tx1"/>
                </a:solidFill>
              </a:rPr>
              <a:t>-C</a:t>
            </a:r>
            <a:r>
              <a:rPr lang="it-IT" b="0" baseline="-25000" dirty="0">
                <a:solidFill>
                  <a:schemeClr val="tx1"/>
                </a:solidFill>
              </a:rPr>
              <a:t>6</a:t>
            </a:r>
            <a:r>
              <a:rPr lang="it-IT" b="0" dirty="0">
                <a:solidFill>
                  <a:schemeClr val="tx1"/>
                </a:solidFill>
              </a:rPr>
              <a:t>H</a:t>
            </a:r>
            <a:r>
              <a:rPr lang="it-IT" b="0" baseline="-25000" dirty="0">
                <a:solidFill>
                  <a:schemeClr val="tx1"/>
                </a:solidFill>
              </a:rPr>
              <a:t>4</a:t>
            </a:r>
            <a:r>
              <a:rPr lang="it-IT" b="0" dirty="0">
                <a:solidFill>
                  <a:schemeClr val="tx1"/>
                </a:solidFill>
              </a:rPr>
              <a:t>-X</a:t>
            </a:r>
            <a:r>
              <a:rPr lang="it-IT" b="0" baseline="30000" dirty="0">
                <a:solidFill>
                  <a:schemeClr val="tx1"/>
                </a:solidFill>
              </a:rPr>
              <a:t>2</a:t>
            </a: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4" name="Tabella 3"/>
          <p:cNvGraphicFramePr>
            <a:graphicFrameLocks noGrp="1"/>
          </p:cNvGraphicFramePr>
          <p:nvPr>
            <p:extLst>
              <p:ext uri="{D42A27DB-BD31-4B8C-83A1-F6EECF244321}">
                <p14:modId xmlns:p14="http://schemas.microsoft.com/office/powerpoint/2010/main" val="1827355752"/>
              </p:ext>
            </p:extLst>
          </p:nvPr>
        </p:nvGraphicFramePr>
        <p:xfrm>
          <a:off x="816488" y="1594595"/>
          <a:ext cx="6897414" cy="3712669"/>
        </p:xfrm>
        <a:graphic>
          <a:graphicData uri="http://schemas.openxmlformats.org/drawingml/2006/table">
            <a:tbl>
              <a:tblPr firstRow="1" bandRow="1">
                <a:tableStyleId>{5C22544A-7EE6-4342-B048-85BDC9FD1C3A}</a:tableStyleId>
              </a:tblPr>
              <a:tblGrid>
                <a:gridCol w="838166">
                  <a:extLst>
                    <a:ext uri="{9D8B030D-6E8A-4147-A177-3AD203B41FA5}">
                      <a16:colId xmlns:a16="http://schemas.microsoft.com/office/drawing/2014/main" val="92501899"/>
                    </a:ext>
                  </a:extLst>
                </a:gridCol>
                <a:gridCol w="1396946">
                  <a:extLst>
                    <a:ext uri="{9D8B030D-6E8A-4147-A177-3AD203B41FA5}">
                      <a16:colId xmlns:a16="http://schemas.microsoft.com/office/drawing/2014/main" val="1652476731"/>
                    </a:ext>
                  </a:extLst>
                </a:gridCol>
                <a:gridCol w="1519176">
                  <a:extLst>
                    <a:ext uri="{9D8B030D-6E8A-4147-A177-3AD203B41FA5}">
                      <a16:colId xmlns:a16="http://schemas.microsoft.com/office/drawing/2014/main" val="3285871751"/>
                    </a:ext>
                  </a:extLst>
                </a:gridCol>
                <a:gridCol w="1658872">
                  <a:extLst>
                    <a:ext uri="{9D8B030D-6E8A-4147-A177-3AD203B41FA5}">
                      <a16:colId xmlns:a16="http://schemas.microsoft.com/office/drawing/2014/main" val="3012931395"/>
                    </a:ext>
                  </a:extLst>
                </a:gridCol>
                <a:gridCol w="1484254">
                  <a:extLst>
                    <a:ext uri="{9D8B030D-6E8A-4147-A177-3AD203B41FA5}">
                      <a16:colId xmlns:a16="http://schemas.microsoft.com/office/drawing/2014/main" val="3223076059"/>
                    </a:ext>
                  </a:extLst>
                </a:gridCol>
              </a:tblGrid>
              <a:tr h="1246793">
                <a:tc>
                  <a:txBody>
                    <a:bodyPr/>
                    <a:lstStyle/>
                    <a:p>
                      <a:pPr algn="ctr"/>
                      <a:r>
                        <a:rPr lang="it-IT" sz="1800" dirty="0">
                          <a:solidFill>
                            <a:schemeClr val="tx1"/>
                          </a:solidFill>
                        </a:rPr>
                        <a:t>X</a:t>
                      </a:r>
                      <a:r>
                        <a:rPr lang="it-IT" sz="1800" baseline="30000" dirty="0">
                          <a:solidFill>
                            <a:schemeClr val="tx1"/>
                          </a:solidFill>
                        </a:rPr>
                        <a:t>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dirty="0">
                          <a:solidFill>
                            <a:schemeClr val="tx1"/>
                          </a:solidFill>
                        </a:rPr>
                        <a:t>X</a:t>
                      </a:r>
                      <a:r>
                        <a:rPr lang="it-IT" sz="1800" baseline="30000" dirty="0">
                          <a:solidFill>
                            <a:schemeClr val="tx1"/>
                          </a:solidFill>
                        </a:rPr>
                        <a:t>2 </a:t>
                      </a:r>
                      <a:r>
                        <a:rPr lang="it-IT" sz="1800" baseline="0" dirty="0">
                          <a:solidFill>
                            <a:schemeClr val="tx1"/>
                          </a:solidFill>
                        </a:rPr>
                        <a:t>= H</a:t>
                      </a:r>
                    </a:p>
                    <a:p>
                      <a:pPr algn="ctr"/>
                      <a:r>
                        <a:rPr lang="it-IT" sz="1800" b="0" dirty="0" err="1">
                          <a:solidFill>
                            <a:schemeClr val="tx1"/>
                          </a:solidFill>
                          <a:latin typeface="Symbol" panose="05050102010706020507" pitchFamily="18" charset="2"/>
                        </a:rPr>
                        <a:t>l</a:t>
                      </a:r>
                      <a:r>
                        <a:rPr lang="it-IT" sz="1800" b="0" baseline="-25000" dirty="0" err="1">
                          <a:solidFill>
                            <a:schemeClr val="tx1"/>
                          </a:solidFill>
                        </a:rPr>
                        <a:t>max</a:t>
                      </a:r>
                      <a:r>
                        <a:rPr lang="it-IT" sz="1800" b="0" baseline="0" dirty="0">
                          <a:solidFill>
                            <a:schemeClr val="tx1"/>
                          </a:solidFill>
                        </a:rPr>
                        <a:t> </a:t>
                      </a:r>
                      <a:r>
                        <a:rPr lang="it-IT" sz="1800" b="0" dirty="0">
                          <a:solidFill>
                            <a:schemeClr val="tx1"/>
                          </a:solidFill>
                        </a:rPr>
                        <a:t>, </a:t>
                      </a:r>
                      <a:r>
                        <a:rPr lang="it-IT" sz="1800" b="0" dirty="0" err="1">
                          <a:solidFill>
                            <a:schemeClr val="tx1"/>
                          </a:solidFill>
                        </a:rPr>
                        <a:t>log</a:t>
                      </a:r>
                      <a:r>
                        <a:rPr lang="it-IT" sz="1800" b="0" dirty="0" err="1">
                          <a:solidFill>
                            <a:schemeClr val="tx1"/>
                          </a:solidFill>
                          <a:latin typeface="Symbol" panose="05050102010706020507" pitchFamily="18" charset="2"/>
                        </a:rPr>
                        <a:t>e</a:t>
                      </a:r>
                      <a:endParaRPr lang="it-IT" sz="1800" b="0" dirty="0">
                        <a:solidFill>
                          <a:schemeClr val="tx1"/>
                        </a:solidFill>
                        <a:latin typeface="Symbol" panose="05050102010706020507" pitchFamily="18" charset="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dirty="0">
                          <a:solidFill>
                            <a:schemeClr val="tx1"/>
                          </a:solidFill>
                        </a:rPr>
                        <a:t>X</a:t>
                      </a:r>
                      <a:r>
                        <a:rPr lang="it-IT" sz="1800" baseline="30000" dirty="0">
                          <a:solidFill>
                            <a:schemeClr val="tx1"/>
                          </a:solidFill>
                        </a:rPr>
                        <a:t>2 </a:t>
                      </a:r>
                      <a:r>
                        <a:rPr lang="it-IT" sz="1800" baseline="0" dirty="0">
                          <a:solidFill>
                            <a:schemeClr val="tx1"/>
                          </a:solidFill>
                        </a:rPr>
                        <a:t>= OH</a:t>
                      </a:r>
                    </a:p>
                    <a:p>
                      <a:pPr marL="0" marR="0" indent="0" algn="ctr" defTabSz="914400" rtl="0" eaLnBrk="1" fontAlgn="auto" latinLnBrk="0" hangingPunct="1">
                        <a:lnSpc>
                          <a:spcPct val="100000"/>
                        </a:lnSpc>
                        <a:spcBef>
                          <a:spcPts val="0"/>
                        </a:spcBef>
                        <a:spcAft>
                          <a:spcPts val="0"/>
                        </a:spcAft>
                        <a:buClrTx/>
                        <a:buSzTx/>
                        <a:buFontTx/>
                        <a:buNone/>
                        <a:tabLst/>
                        <a:defRPr/>
                      </a:pPr>
                      <a:r>
                        <a:rPr lang="it-IT" sz="1800" b="0" dirty="0" err="1">
                          <a:solidFill>
                            <a:schemeClr val="tx1"/>
                          </a:solidFill>
                          <a:latin typeface="Symbol" panose="05050102010706020507" pitchFamily="18" charset="2"/>
                        </a:rPr>
                        <a:t>l</a:t>
                      </a:r>
                      <a:r>
                        <a:rPr lang="it-IT" sz="1800" b="0" baseline="-25000" dirty="0" err="1">
                          <a:solidFill>
                            <a:schemeClr val="tx1"/>
                          </a:solidFill>
                        </a:rPr>
                        <a:t>max</a:t>
                      </a:r>
                      <a:r>
                        <a:rPr lang="it-IT" sz="1800" b="0" dirty="0">
                          <a:solidFill>
                            <a:schemeClr val="tx1"/>
                          </a:solidFill>
                        </a:rPr>
                        <a:t> , </a:t>
                      </a:r>
                      <a:r>
                        <a:rPr lang="it-IT" sz="1800" b="0" dirty="0" err="1">
                          <a:solidFill>
                            <a:schemeClr val="tx1"/>
                          </a:solidFill>
                        </a:rPr>
                        <a:t>log</a:t>
                      </a:r>
                      <a:r>
                        <a:rPr lang="it-IT" sz="1800" b="0" dirty="0" err="1">
                          <a:solidFill>
                            <a:schemeClr val="tx1"/>
                          </a:solidFill>
                          <a:latin typeface="Symbol" panose="05050102010706020507" pitchFamily="18" charset="2"/>
                        </a:rPr>
                        <a:t>e</a:t>
                      </a:r>
                      <a:endParaRPr lang="it-IT" sz="1800" b="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dirty="0">
                          <a:solidFill>
                            <a:schemeClr val="tx1"/>
                          </a:solidFill>
                        </a:rPr>
                        <a:t>X</a:t>
                      </a:r>
                      <a:r>
                        <a:rPr lang="it-IT" sz="1800" baseline="30000" dirty="0">
                          <a:solidFill>
                            <a:schemeClr val="tx1"/>
                          </a:solidFill>
                        </a:rPr>
                        <a:t>2 </a:t>
                      </a:r>
                      <a:r>
                        <a:rPr lang="it-IT" sz="1800" baseline="0" dirty="0">
                          <a:solidFill>
                            <a:schemeClr val="tx1"/>
                          </a:solidFill>
                        </a:rPr>
                        <a:t>= NH</a:t>
                      </a:r>
                      <a:r>
                        <a:rPr lang="it-IT" sz="1800" baseline="-25000" dirty="0">
                          <a:solidFill>
                            <a:schemeClr val="tx1"/>
                          </a:solidFill>
                        </a:rPr>
                        <a:t>2</a:t>
                      </a:r>
                    </a:p>
                    <a:p>
                      <a:pPr marL="0" marR="0" indent="0" algn="ctr" defTabSz="914400" rtl="0" eaLnBrk="1" fontAlgn="auto" latinLnBrk="0" hangingPunct="1">
                        <a:lnSpc>
                          <a:spcPct val="100000"/>
                        </a:lnSpc>
                        <a:spcBef>
                          <a:spcPts val="0"/>
                        </a:spcBef>
                        <a:spcAft>
                          <a:spcPts val="0"/>
                        </a:spcAft>
                        <a:buClrTx/>
                        <a:buSzTx/>
                        <a:buFontTx/>
                        <a:buNone/>
                        <a:tabLst/>
                        <a:defRPr/>
                      </a:pPr>
                      <a:r>
                        <a:rPr lang="it-IT" sz="1800" b="0" dirty="0" err="1">
                          <a:solidFill>
                            <a:schemeClr val="tx1"/>
                          </a:solidFill>
                          <a:latin typeface="Symbol" panose="05050102010706020507" pitchFamily="18" charset="2"/>
                        </a:rPr>
                        <a:t>l</a:t>
                      </a:r>
                      <a:r>
                        <a:rPr lang="it-IT" sz="1800" b="0" baseline="-25000" dirty="0" err="1">
                          <a:solidFill>
                            <a:schemeClr val="tx1"/>
                          </a:solidFill>
                        </a:rPr>
                        <a:t>max</a:t>
                      </a:r>
                      <a:r>
                        <a:rPr lang="it-IT" sz="1800" b="0" dirty="0">
                          <a:solidFill>
                            <a:schemeClr val="tx1"/>
                          </a:solidFill>
                        </a:rPr>
                        <a:t>  ,</a:t>
                      </a:r>
                      <a:r>
                        <a:rPr lang="it-IT" sz="1800" b="0" dirty="0" err="1">
                          <a:solidFill>
                            <a:schemeClr val="tx1"/>
                          </a:solidFill>
                        </a:rPr>
                        <a:t>log</a:t>
                      </a:r>
                      <a:r>
                        <a:rPr lang="it-IT" sz="1800" b="0" dirty="0" err="1">
                          <a:solidFill>
                            <a:schemeClr val="tx1"/>
                          </a:solidFill>
                          <a:latin typeface="Symbol" panose="05050102010706020507" pitchFamily="18" charset="2"/>
                        </a:rPr>
                        <a:t>e</a:t>
                      </a:r>
                      <a:endParaRPr lang="it-IT" sz="1800" b="0" dirty="0">
                        <a:solidFill>
                          <a:schemeClr val="tx1"/>
                        </a:solidFill>
                        <a:latin typeface="Symbol" panose="05050102010706020507" pitchFamily="18" charset="2"/>
                      </a:endParaRPr>
                    </a:p>
                    <a:p>
                      <a:pPr algn="ctr"/>
                      <a:endParaRPr lang="it-IT"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dirty="0">
                          <a:solidFill>
                            <a:schemeClr val="tx1"/>
                          </a:solidFill>
                        </a:rPr>
                        <a:t>X</a:t>
                      </a:r>
                      <a:r>
                        <a:rPr lang="it-IT" sz="1800" baseline="30000" dirty="0">
                          <a:solidFill>
                            <a:schemeClr val="tx1"/>
                          </a:solidFill>
                        </a:rPr>
                        <a:t>2 </a:t>
                      </a:r>
                      <a:r>
                        <a:rPr lang="it-IT" sz="1800" baseline="0" dirty="0">
                          <a:solidFill>
                            <a:schemeClr val="tx1"/>
                          </a:solidFill>
                        </a:rPr>
                        <a:t>= NO</a:t>
                      </a:r>
                      <a:r>
                        <a:rPr lang="it-IT" sz="1800" baseline="-25000" dirty="0">
                          <a:solidFill>
                            <a:schemeClr val="tx1"/>
                          </a:solidFill>
                        </a:rPr>
                        <a:t>2</a:t>
                      </a:r>
                    </a:p>
                    <a:p>
                      <a:pPr marL="0" marR="0" indent="0" algn="ctr" defTabSz="914400" rtl="0" eaLnBrk="1" fontAlgn="auto" latinLnBrk="0" hangingPunct="1">
                        <a:lnSpc>
                          <a:spcPct val="100000"/>
                        </a:lnSpc>
                        <a:spcBef>
                          <a:spcPts val="0"/>
                        </a:spcBef>
                        <a:spcAft>
                          <a:spcPts val="0"/>
                        </a:spcAft>
                        <a:buClrTx/>
                        <a:buSzTx/>
                        <a:buFontTx/>
                        <a:buNone/>
                        <a:tabLst/>
                        <a:defRPr/>
                      </a:pPr>
                      <a:r>
                        <a:rPr lang="it-IT" sz="1800" b="0" dirty="0" err="1">
                          <a:solidFill>
                            <a:schemeClr val="tx1"/>
                          </a:solidFill>
                          <a:latin typeface="Symbol" panose="05050102010706020507" pitchFamily="18" charset="2"/>
                        </a:rPr>
                        <a:t>l</a:t>
                      </a:r>
                      <a:r>
                        <a:rPr lang="it-IT" sz="1800" b="0" baseline="-25000" dirty="0" err="1">
                          <a:solidFill>
                            <a:schemeClr val="tx1"/>
                          </a:solidFill>
                        </a:rPr>
                        <a:t>max</a:t>
                      </a:r>
                      <a:r>
                        <a:rPr lang="it-IT" sz="1800" b="0" dirty="0">
                          <a:solidFill>
                            <a:schemeClr val="tx1"/>
                          </a:solidFill>
                        </a:rPr>
                        <a:t> ,</a:t>
                      </a:r>
                      <a:r>
                        <a:rPr lang="it-IT" sz="1800" b="0" dirty="0" err="1">
                          <a:solidFill>
                            <a:schemeClr val="tx1"/>
                          </a:solidFill>
                        </a:rPr>
                        <a:t>log</a:t>
                      </a:r>
                      <a:r>
                        <a:rPr lang="it-IT" sz="1800" b="0" dirty="0" err="1">
                          <a:solidFill>
                            <a:schemeClr val="tx1"/>
                          </a:solidFill>
                          <a:latin typeface="Symbol" panose="05050102010706020507" pitchFamily="18" charset="2"/>
                        </a:rPr>
                        <a:t>e</a:t>
                      </a:r>
                      <a:endParaRPr lang="it-IT" sz="1800" b="0" dirty="0">
                        <a:solidFill>
                          <a:schemeClr val="tx1"/>
                        </a:solidFill>
                        <a:latin typeface="Symbol" panose="05050102010706020507" pitchFamily="18" charset="2"/>
                      </a:endParaRPr>
                    </a:p>
                    <a:p>
                      <a:pPr algn="ctr"/>
                      <a:endParaRPr lang="it-IT" sz="1800" dirty="0"/>
                    </a:p>
                  </a:txBody>
                  <a:tcPr marR="144000"/>
                </a:tc>
                <a:extLst>
                  <a:ext uri="{0D108BD9-81ED-4DB2-BD59-A6C34878D82A}">
                    <a16:rowId xmlns:a16="http://schemas.microsoft.com/office/drawing/2014/main" val="4200191329"/>
                  </a:ext>
                </a:extLst>
              </a:tr>
              <a:tr h="616469">
                <a:tc>
                  <a:txBody>
                    <a:bodyPr/>
                    <a:lstStyle/>
                    <a:p>
                      <a:pPr algn="ctr">
                        <a:lnSpc>
                          <a:spcPct val="150000"/>
                        </a:lnSpc>
                      </a:pPr>
                      <a:r>
                        <a:rPr lang="it-IT" sz="1800" b="1" baseline="0" dirty="0">
                          <a:solidFill>
                            <a:schemeClr val="tx1"/>
                          </a:solidFill>
                        </a:rPr>
                        <a:t>H</a:t>
                      </a:r>
                    </a:p>
                  </a:txBody>
                  <a:tcPr/>
                </a:tc>
                <a:tc>
                  <a:txBody>
                    <a:bodyPr/>
                    <a:lstStyle/>
                    <a:p>
                      <a:pPr algn="ctr">
                        <a:lnSpc>
                          <a:spcPct val="150000"/>
                        </a:lnSpc>
                      </a:pPr>
                      <a:r>
                        <a:rPr lang="it-IT" sz="1800" b="0" dirty="0"/>
                        <a:t>254, 2.31</a:t>
                      </a:r>
                    </a:p>
                  </a:txBody>
                  <a:tcPr/>
                </a:tc>
                <a:tc>
                  <a:txBody>
                    <a:bodyPr/>
                    <a:lstStyle/>
                    <a:p>
                      <a:pPr algn="ctr">
                        <a:lnSpc>
                          <a:spcPct val="150000"/>
                        </a:lnSpc>
                      </a:pPr>
                      <a:endParaRPr lang="it-IT" sz="1800" b="0" dirty="0"/>
                    </a:p>
                  </a:txBody>
                  <a:tcPr/>
                </a:tc>
                <a:tc>
                  <a:txBody>
                    <a:bodyPr/>
                    <a:lstStyle/>
                    <a:p>
                      <a:pPr algn="ctr">
                        <a:lnSpc>
                          <a:spcPct val="150000"/>
                        </a:lnSpc>
                      </a:pPr>
                      <a:endParaRPr lang="it-IT" sz="1800" b="0" dirty="0"/>
                    </a:p>
                  </a:txBody>
                  <a:tcPr/>
                </a:tc>
                <a:tc>
                  <a:txBody>
                    <a:bodyPr/>
                    <a:lstStyle/>
                    <a:p>
                      <a:pPr algn="ctr">
                        <a:lnSpc>
                          <a:spcPct val="150000"/>
                        </a:lnSpc>
                      </a:pPr>
                      <a:endParaRPr lang="it-IT" sz="1800" b="0" dirty="0"/>
                    </a:p>
                  </a:txBody>
                  <a:tcPr marR="144000"/>
                </a:tc>
                <a:extLst>
                  <a:ext uri="{0D108BD9-81ED-4DB2-BD59-A6C34878D82A}">
                    <a16:rowId xmlns:a16="http://schemas.microsoft.com/office/drawing/2014/main" val="84014815"/>
                  </a:ext>
                </a:extLst>
              </a:tr>
              <a:tr h="616469">
                <a:tc>
                  <a:txBody>
                    <a:bodyPr/>
                    <a:lstStyle/>
                    <a:p>
                      <a:pPr algn="ctr">
                        <a:lnSpc>
                          <a:spcPct val="150000"/>
                        </a:lnSpc>
                      </a:pPr>
                      <a:r>
                        <a:rPr lang="it-IT" sz="1800" b="1" dirty="0"/>
                        <a:t>OH</a:t>
                      </a:r>
                    </a:p>
                  </a:txBody>
                  <a:tcPr/>
                </a:tc>
                <a:tc>
                  <a:txBody>
                    <a:bodyPr/>
                    <a:lstStyle/>
                    <a:p>
                      <a:pPr algn="ctr">
                        <a:lnSpc>
                          <a:spcPct val="150000"/>
                        </a:lnSpc>
                      </a:pPr>
                      <a:r>
                        <a:rPr lang="it-IT" sz="1800" b="0" dirty="0"/>
                        <a:t>270, 3.16</a:t>
                      </a:r>
                    </a:p>
                  </a:txBody>
                  <a:tcPr/>
                </a:tc>
                <a:tc>
                  <a:txBody>
                    <a:bodyPr/>
                    <a:lstStyle/>
                    <a:p>
                      <a:pPr algn="ctr">
                        <a:lnSpc>
                          <a:spcPct val="150000"/>
                        </a:lnSpc>
                      </a:pPr>
                      <a:r>
                        <a:rPr lang="it-IT" sz="1800" b="0" dirty="0"/>
                        <a:t>293, 3.43</a:t>
                      </a:r>
                    </a:p>
                  </a:txBody>
                  <a:tcPr/>
                </a:tc>
                <a:tc>
                  <a:txBody>
                    <a:bodyPr/>
                    <a:lstStyle/>
                    <a:p>
                      <a:pPr algn="ctr">
                        <a:lnSpc>
                          <a:spcPct val="150000"/>
                        </a:lnSpc>
                      </a:pPr>
                      <a:endParaRPr lang="it-IT" sz="1800" b="0" dirty="0"/>
                    </a:p>
                  </a:txBody>
                  <a:tcPr/>
                </a:tc>
                <a:tc>
                  <a:txBody>
                    <a:bodyPr/>
                    <a:lstStyle/>
                    <a:p>
                      <a:pPr algn="ctr">
                        <a:lnSpc>
                          <a:spcPct val="150000"/>
                        </a:lnSpc>
                      </a:pPr>
                      <a:endParaRPr lang="it-IT" sz="1800" b="0" dirty="0"/>
                    </a:p>
                  </a:txBody>
                  <a:tcPr marR="144000"/>
                </a:tc>
                <a:extLst>
                  <a:ext uri="{0D108BD9-81ED-4DB2-BD59-A6C34878D82A}">
                    <a16:rowId xmlns:a16="http://schemas.microsoft.com/office/drawing/2014/main" val="3163978919"/>
                  </a:ext>
                </a:extLst>
              </a:tr>
              <a:tr h="616469">
                <a:tc>
                  <a:txBody>
                    <a:bodyPr/>
                    <a:lstStyle/>
                    <a:p>
                      <a:pPr algn="ctr">
                        <a:lnSpc>
                          <a:spcPct val="150000"/>
                        </a:lnSpc>
                      </a:pPr>
                      <a:r>
                        <a:rPr lang="it-IT" sz="1800" b="1" dirty="0"/>
                        <a:t>NH</a:t>
                      </a:r>
                      <a:r>
                        <a:rPr lang="it-IT" sz="1800" b="1" baseline="-25000" dirty="0"/>
                        <a:t>2</a:t>
                      </a:r>
                    </a:p>
                  </a:txBody>
                  <a:tcPr/>
                </a:tc>
                <a:tc>
                  <a:txBody>
                    <a:bodyPr/>
                    <a:lstStyle/>
                    <a:p>
                      <a:pPr algn="ctr">
                        <a:lnSpc>
                          <a:spcPct val="150000"/>
                        </a:lnSpc>
                      </a:pPr>
                      <a:r>
                        <a:rPr lang="it-IT" sz="1800" b="0" dirty="0"/>
                        <a:t>280, 3.16</a:t>
                      </a:r>
                    </a:p>
                  </a:txBody>
                  <a:tcPr/>
                </a:tc>
                <a:tc>
                  <a:txBody>
                    <a:bodyPr/>
                    <a:lstStyle/>
                    <a:p>
                      <a:pPr algn="ctr">
                        <a:lnSpc>
                          <a:spcPct val="150000"/>
                        </a:lnSpc>
                      </a:pPr>
                      <a:r>
                        <a:rPr lang="it-IT" sz="1800" b="0" dirty="0"/>
                        <a:t>294, 3.30</a:t>
                      </a:r>
                    </a:p>
                  </a:txBody>
                  <a:tcPr/>
                </a:tc>
                <a:tc>
                  <a:txBody>
                    <a:bodyPr/>
                    <a:lstStyle/>
                    <a:p>
                      <a:pPr algn="ctr">
                        <a:lnSpc>
                          <a:spcPct val="150000"/>
                        </a:lnSpc>
                      </a:pPr>
                      <a:r>
                        <a:rPr lang="it-IT" sz="1800" b="0" dirty="0"/>
                        <a:t>315, 3.30</a:t>
                      </a:r>
                    </a:p>
                  </a:txBody>
                  <a:tcPr/>
                </a:tc>
                <a:tc>
                  <a:txBody>
                    <a:bodyPr/>
                    <a:lstStyle/>
                    <a:p>
                      <a:pPr algn="ctr">
                        <a:lnSpc>
                          <a:spcPct val="150000"/>
                        </a:lnSpc>
                      </a:pPr>
                      <a:endParaRPr lang="it-IT" sz="1800" b="0" dirty="0"/>
                    </a:p>
                  </a:txBody>
                  <a:tcPr marR="144000"/>
                </a:tc>
                <a:extLst>
                  <a:ext uri="{0D108BD9-81ED-4DB2-BD59-A6C34878D82A}">
                    <a16:rowId xmlns:a16="http://schemas.microsoft.com/office/drawing/2014/main" val="2246364893"/>
                  </a:ext>
                </a:extLst>
              </a:tr>
              <a:tr h="616469">
                <a:tc>
                  <a:txBody>
                    <a:bodyPr/>
                    <a:lstStyle/>
                    <a:p>
                      <a:pPr algn="ctr">
                        <a:lnSpc>
                          <a:spcPct val="150000"/>
                        </a:lnSpc>
                      </a:pPr>
                      <a:r>
                        <a:rPr lang="it-IT" sz="1800" b="1" dirty="0"/>
                        <a:t>NO</a:t>
                      </a:r>
                      <a:r>
                        <a:rPr lang="it-IT" sz="1800" b="1" baseline="-25000" dirty="0"/>
                        <a:t>2</a:t>
                      </a:r>
                    </a:p>
                  </a:txBody>
                  <a:tcPr/>
                </a:tc>
                <a:tc>
                  <a:txBody>
                    <a:bodyPr/>
                    <a:lstStyle/>
                    <a:p>
                      <a:pPr algn="ctr">
                        <a:lnSpc>
                          <a:spcPct val="150000"/>
                        </a:lnSpc>
                      </a:pPr>
                      <a:r>
                        <a:rPr lang="it-IT" sz="1800" b="0" dirty="0"/>
                        <a:t>269, 3.89</a:t>
                      </a:r>
                    </a:p>
                  </a:txBody>
                  <a:tcPr/>
                </a:tc>
                <a:tc>
                  <a:txBody>
                    <a:bodyPr/>
                    <a:lstStyle/>
                    <a:p>
                      <a:pPr algn="ctr">
                        <a:lnSpc>
                          <a:spcPct val="150000"/>
                        </a:lnSpc>
                      </a:pPr>
                      <a:r>
                        <a:rPr lang="it-IT" sz="1800" b="0" dirty="0"/>
                        <a:t>310, 4.00</a:t>
                      </a:r>
                    </a:p>
                  </a:txBody>
                  <a:tcPr/>
                </a:tc>
                <a:tc>
                  <a:txBody>
                    <a:bodyPr/>
                    <a:lstStyle/>
                    <a:p>
                      <a:pPr algn="ctr">
                        <a:lnSpc>
                          <a:spcPct val="150000"/>
                        </a:lnSpc>
                      </a:pPr>
                      <a:r>
                        <a:rPr lang="it-IT" sz="1800" b="0" dirty="0"/>
                        <a:t>375, 4.20</a:t>
                      </a:r>
                    </a:p>
                  </a:txBody>
                  <a:tcPr/>
                </a:tc>
                <a:tc>
                  <a:txBody>
                    <a:bodyPr/>
                    <a:lstStyle/>
                    <a:p>
                      <a:pPr algn="ctr">
                        <a:lnSpc>
                          <a:spcPct val="150000"/>
                        </a:lnSpc>
                      </a:pPr>
                      <a:r>
                        <a:rPr lang="it-IT" sz="1800" b="0" dirty="0"/>
                        <a:t>267, 4.16</a:t>
                      </a:r>
                    </a:p>
                  </a:txBody>
                  <a:tcPr marR="144000"/>
                </a:tc>
                <a:extLst>
                  <a:ext uri="{0D108BD9-81ED-4DB2-BD59-A6C34878D82A}">
                    <a16:rowId xmlns:a16="http://schemas.microsoft.com/office/drawing/2014/main" val="2702165736"/>
                  </a:ext>
                </a:extLst>
              </a:tr>
            </a:tbl>
          </a:graphicData>
        </a:graphic>
      </p:graphicFrame>
      <p:pic>
        <p:nvPicPr>
          <p:cNvPr id="5" name="Immagine 4"/>
          <p:cNvPicPr>
            <a:picLocks noChangeAspect="1"/>
          </p:cNvPicPr>
          <p:nvPr/>
        </p:nvPicPr>
        <p:blipFill>
          <a:blip r:embed="rId2"/>
          <a:stretch>
            <a:fillRect/>
          </a:stretch>
        </p:blipFill>
        <p:spPr>
          <a:xfrm>
            <a:off x="8001000" y="2855908"/>
            <a:ext cx="780393" cy="1946891"/>
          </a:xfrm>
          <a:prstGeom prst="rect">
            <a:avLst/>
          </a:prstGeom>
        </p:spPr>
      </p:pic>
      <p:sp>
        <p:nvSpPr>
          <p:cNvPr id="7" name="TextBox 6">
            <a:extLst>
              <a:ext uri="{FF2B5EF4-FFF2-40B4-BE49-F238E27FC236}">
                <a16:creationId xmlns:a16="http://schemas.microsoft.com/office/drawing/2014/main" id="{7F85F13A-39A4-DE6A-E877-BE4BB918C9F1}"/>
              </a:ext>
            </a:extLst>
          </p:cNvPr>
          <p:cNvSpPr txBox="1"/>
          <p:nvPr/>
        </p:nvSpPr>
        <p:spPr>
          <a:xfrm>
            <a:off x="0" y="6114018"/>
            <a:ext cx="4572000" cy="369332"/>
          </a:xfrm>
          <a:prstGeom prst="rect">
            <a:avLst/>
          </a:prstGeom>
          <a:noFill/>
        </p:spPr>
        <p:txBody>
          <a:bodyPr wrap="square">
            <a:spAutoFit/>
          </a:bodyPr>
          <a:lstStyle/>
          <a:p>
            <a:r>
              <a:rPr lang="it-IT" sz="1800" dirty="0"/>
              <a:t>Solvente: Acqua distillata</a:t>
            </a:r>
            <a:endParaRPr lang="it-IT" dirty="0"/>
          </a:p>
        </p:txBody>
      </p:sp>
    </p:spTree>
    <p:extLst>
      <p:ext uri="{BB962C8B-B14F-4D97-AF65-F5344CB8AC3E}">
        <p14:creationId xmlns:p14="http://schemas.microsoft.com/office/powerpoint/2010/main" val="13668834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6422"/>
            <a:ext cx="8229600" cy="589278"/>
          </a:xfrm>
        </p:spPr>
        <p:txBody>
          <a:bodyPr/>
          <a:lstStyle/>
          <a:p>
            <a:r>
              <a:rPr lang="it-IT" dirty="0">
                <a:solidFill>
                  <a:schemeClr val="tx1"/>
                </a:solidFill>
              </a:rPr>
              <a:t>Composti Carbonilici</a:t>
            </a: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ttangolo 3"/>
          <p:cNvSpPr/>
          <p:nvPr/>
        </p:nvSpPr>
        <p:spPr>
          <a:xfrm>
            <a:off x="192165" y="881302"/>
            <a:ext cx="8815475" cy="1815882"/>
          </a:xfrm>
          <a:prstGeom prst="rect">
            <a:avLst/>
          </a:prstGeom>
        </p:spPr>
        <p:txBody>
          <a:bodyPr wrap="square">
            <a:spAutoFit/>
          </a:bodyPr>
          <a:lstStyle/>
          <a:p>
            <a:pPr algn="just"/>
            <a:r>
              <a:rPr lang="it-IT" sz="2800" dirty="0">
                <a:latin typeface="Calibri" panose="020F0502020204030204" pitchFamily="34" charset="0"/>
              </a:rPr>
              <a:t>Sia nell’orbitale 2p</a:t>
            </a:r>
            <a:r>
              <a:rPr lang="it-IT" sz="2800" baseline="-25000" dirty="0">
                <a:latin typeface="Calibri" panose="020F0502020204030204" pitchFamily="34" charset="0"/>
              </a:rPr>
              <a:t>x</a:t>
            </a:r>
            <a:r>
              <a:rPr lang="it-IT" sz="2800" dirty="0">
                <a:latin typeface="Calibri" panose="020F0502020204030204" pitchFamily="34" charset="0"/>
              </a:rPr>
              <a:t> del carbonio che dell’ossigeno c’è un elettrone, nell’orbitale 2p</a:t>
            </a:r>
            <a:r>
              <a:rPr lang="it-IT" sz="2800" baseline="-25000" dirty="0">
                <a:latin typeface="Calibri" panose="020F0502020204030204" pitchFamily="34" charset="0"/>
              </a:rPr>
              <a:t>y</a:t>
            </a:r>
            <a:r>
              <a:rPr lang="it-IT" sz="2800" dirty="0">
                <a:latin typeface="Calibri" panose="020F0502020204030204" pitchFamily="34" charset="0"/>
              </a:rPr>
              <a:t> dell’ossigeno ci sono 2 elettroni (uno dei due doppietti non condivisi). Presentano due transizioni elettroniche caratteristiche. </a:t>
            </a:r>
          </a:p>
        </p:txBody>
      </p:sp>
      <p:pic>
        <p:nvPicPr>
          <p:cNvPr id="6" name="Immagine 5"/>
          <p:cNvPicPr>
            <a:picLocks noChangeAspect="1"/>
          </p:cNvPicPr>
          <p:nvPr/>
        </p:nvPicPr>
        <p:blipFill>
          <a:blip r:embed="rId3"/>
          <a:stretch>
            <a:fillRect/>
          </a:stretch>
        </p:blipFill>
        <p:spPr>
          <a:xfrm>
            <a:off x="240293" y="3257042"/>
            <a:ext cx="3758249" cy="2033533"/>
          </a:xfrm>
          <a:prstGeom prst="rect">
            <a:avLst/>
          </a:prstGeom>
        </p:spPr>
      </p:pic>
      <p:pic>
        <p:nvPicPr>
          <p:cNvPr id="8" name="Immagine 7"/>
          <p:cNvPicPr>
            <a:picLocks noChangeAspect="1"/>
          </p:cNvPicPr>
          <p:nvPr/>
        </p:nvPicPr>
        <p:blipFill>
          <a:blip r:embed="rId4"/>
          <a:stretch>
            <a:fillRect/>
          </a:stretch>
        </p:blipFill>
        <p:spPr>
          <a:xfrm rot="10800000">
            <a:off x="3723242" y="4820917"/>
            <a:ext cx="1005889" cy="1029516"/>
          </a:xfrm>
          <a:prstGeom prst="rect">
            <a:avLst/>
          </a:prstGeom>
        </p:spPr>
      </p:pic>
      <p:graphicFrame>
        <p:nvGraphicFramePr>
          <p:cNvPr id="11" name="Oggetto 10"/>
          <p:cNvGraphicFramePr>
            <a:graphicFrameLocks noChangeAspect="1"/>
          </p:cNvGraphicFramePr>
          <p:nvPr>
            <p:extLst>
              <p:ext uri="{D42A27DB-BD31-4B8C-83A1-F6EECF244321}">
                <p14:modId xmlns:p14="http://schemas.microsoft.com/office/powerpoint/2010/main" val="2008131755"/>
              </p:ext>
            </p:extLst>
          </p:nvPr>
        </p:nvGraphicFramePr>
        <p:xfrm>
          <a:off x="4226187" y="3208187"/>
          <a:ext cx="4653455" cy="2504363"/>
        </p:xfrm>
        <a:graphic>
          <a:graphicData uri="http://schemas.openxmlformats.org/presentationml/2006/ole">
            <mc:AlternateContent xmlns:mc="http://schemas.openxmlformats.org/markup-compatibility/2006">
              <mc:Choice xmlns:v="urn:schemas-microsoft-com:vml" Requires="v">
                <p:oleObj name="CS ChemDraw Drawing" r:id="rId5" imgW="3805005" imgH="2047877" progId="ChemDraw.Document.6.0">
                  <p:embed/>
                </p:oleObj>
              </mc:Choice>
              <mc:Fallback>
                <p:oleObj name="CS ChemDraw Drawing" r:id="rId5" imgW="3805005" imgH="2047877" progId="ChemDraw.Document.6.0">
                  <p:embed/>
                  <p:pic>
                    <p:nvPicPr>
                      <p:cNvPr id="0" name=""/>
                      <p:cNvPicPr/>
                      <p:nvPr/>
                    </p:nvPicPr>
                    <p:blipFill>
                      <a:blip r:embed="rId6"/>
                      <a:stretch>
                        <a:fillRect/>
                      </a:stretch>
                    </p:blipFill>
                    <p:spPr>
                      <a:xfrm>
                        <a:off x="4226187" y="3208187"/>
                        <a:ext cx="4653455" cy="2504363"/>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35E4495D-C78A-2F59-9769-BAD16679A840}"/>
              </a:ext>
            </a:extLst>
          </p:cNvPr>
          <p:cNvSpPr/>
          <p:nvPr/>
        </p:nvSpPr>
        <p:spPr>
          <a:xfrm>
            <a:off x="264358" y="2980337"/>
            <a:ext cx="8743282" cy="3131705"/>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861275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760079"/>
          </a:xfrm>
        </p:spPr>
        <p:txBody>
          <a:bodyPr/>
          <a:lstStyle/>
          <a:p>
            <a:r>
              <a:rPr lang="it-IT" dirty="0">
                <a:solidFill>
                  <a:schemeClr val="tx1"/>
                </a:solidFill>
              </a:rPr>
              <a:t>Composti Carbonilici</a:t>
            </a: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ttangolo 3"/>
          <p:cNvSpPr/>
          <p:nvPr/>
        </p:nvSpPr>
        <p:spPr>
          <a:xfrm>
            <a:off x="577516" y="1703962"/>
            <a:ext cx="4630557" cy="3970318"/>
          </a:xfrm>
          <a:prstGeom prst="rect">
            <a:avLst/>
          </a:prstGeom>
        </p:spPr>
        <p:txBody>
          <a:bodyPr wrap="square">
            <a:spAutoFit/>
          </a:bodyPr>
          <a:lstStyle/>
          <a:p>
            <a:pPr algn="just"/>
            <a:r>
              <a:rPr lang="it-IT" sz="2800" dirty="0">
                <a:latin typeface="Calibri" panose="020F0502020204030204" pitchFamily="34" charset="0"/>
              </a:rPr>
              <a:t>La transizione </a:t>
            </a:r>
            <a:r>
              <a:rPr lang="it-IT" sz="2800" b="1" dirty="0">
                <a:latin typeface="Calibri" panose="020F0502020204030204" pitchFamily="34" charset="0"/>
              </a:rPr>
              <a:t>n</a:t>
            </a:r>
            <a:r>
              <a:rPr lang="it-IT" sz="2800" b="1" dirty="0"/>
              <a:t> → </a:t>
            </a:r>
            <a:r>
              <a:rPr lang="it-IT" sz="2800" b="1" dirty="0">
                <a:latin typeface="Symbol" panose="05050102010706020507" pitchFamily="18" charset="2"/>
              </a:rPr>
              <a:t>p</a:t>
            </a:r>
            <a:r>
              <a:rPr lang="it-IT" sz="2800" b="1" dirty="0"/>
              <a:t>* </a:t>
            </a:r>
            <a:r>
              <a:rPr lang="it-IT" sz="2800" dirty="0">
                <a:latin typeface="Calibri" panose="020F0502020204030204" pitchFamily="34" charset="0"/>
              </a:rPr>
              <a:t>(</a:t>
            </a:r>
            <a:r>
              <a:rPr lang="it-IT" sz="2800" b="1" dirty="0">
                <a:latin typeface="Calibri" panose="020F0502020204030204" pitchFamily="34" charset="0"/>
              </a:rPr>
              <a:t>banda R</a:t>
            </a:r>
            <a:r>
              <a:rPr lang="it-IT" sz="2800" dirty="0">
                <a:latin typeface="Calibri" panose="020F0502020204030204" pitchFamily="34" charset="0"/>
              </a:rPr>
              <a:t>) cade a 270-300 nm ed è  proibita per simmetria e ha scarsa intensità &lt;100.</a:t>
            </a:r>
          </a:p>
          <a:p>
            <a:pPr algn="just"/>
            <a:r>
              <a:rPr lang="it-IT" sz="2800" dirty="0">
                <a:latin typeface="Calibri" panose="020F0502020204030204" pitchFamily="34" charset="0"/>
              </a:rPr>
              <a:t>La transizione </a:t>
            </a:r>
            <a:r>
              <a:rPr lang="it-IT" sz="2800" b="1" dirty="0">
                <a:latin typeface="Symbol" panose="05050102010706020507" pitchFamily="18" charset="2"/>
              </a:rPr>
              <a:t>p</a:t>
            </a:r>
            <a:r>
              <a:rPr lang="it-IT" sz="2800" b="1" dirty="0"/>
              <a:t> → </a:t>
            </a:r>
            <a:r>
              <a:rPr lang="it-IT" sz="2800" b="1" dirty="0">
                <a:latin typeface="Symbol" panose="05050102010706020507" pitchFamily="18" charset="2"/>
              </a:rPr>
              <a:t>p</a:t>
            </a:r>
            <a:r>
              <a:rPr lang="it-IT" sz="2800" b="1" dirty="0"/>
              <a:t>* </a:t>
            </a:r>
            <a:r>
              <a:rPr lang="it-IT" sz="2800" b="1" dirty="0">
                <a:latin typeface="Calibri" panose="020F0502020204030204" pitchFamily="34" charset="0"/>
              </a:rPr>
              <a:t>(banda K</a:t>
            </a:r>
            <a:r>
              <a:rPr lang="it-IT" sz="2800" dirty="0">
                <a:latin typeface="Calibri" panose="020F0502020204030204" pitchFamily="34" charset="0"/>
              </a:rPr>
              <a:t>) cade nell’UV lontano (185 nm) con intensità elevata perché è permessa.</a:t>
            </a:r>
          </a:p>
          <a:p>
            <a:pPr algn="just"/>
            <a:endParaRPr lang="it-IT" sz="2800" dirty="0">
              <a:latin typeface="Calibri" panose="020F0502020204030204" pitchFamily="34" charset="0"/>
            </a:endParaRPr>
          </a:p>
        </p:txBody>
      </p:sp>
      <p:pic>
        <p:nvPicPr>
          <p:cNvPr id="5" name="Immagine 4"/>
          <p:cNvPicPr>
            <a:picLocks noChangeAspect="1"/>
          </p:cNvPicPr>
          <p:nvPr/>
        </p:nvPicPr>
        <p:blipFill>
          <a:blip r:embed="rId2"/>
          <a:stretch>
            <a:fillRect/>
          </a:stretch>
        </p:blipFill>
        <p:spPr>
          <a:xfrm>
            <a:off x="5572280" y="1036821"/>
            <a:ext cx="3294993" cy="4486452"/>
          </a:xfrm>
          <a:prstGeom prst="rect">
            <a:avLst/>
          </a:prstGeom>
        </p:spPr>
      </p:pic>
    </p:spTree>
    <p:extLst>
      <p:ext uri="{BB962C8B-B14F-4D97-AF65-F5344CB8AC3E}">
        <p14:creationId xmlns:p14="http://schemas.microsoft.com/office/powerpoint/2010/main" val="8366787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tx1"/>
                </a:solidFill>
              </a:rPr>
              <a:t>Composti Carbonilici</a:t>
            </a:r>
            <a:endParaRPr lang="it-IT" dirty="0"/>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ttangolo 3"/>
          <p:cNvSpPr/>
          <p:nvPr/>
        </p:nvSpPr>
        <p:spPr>
          <a:xfrm>
            <a:off x="216568" y="1096963"/>
            <a:ext cx="8710863" cy="2677656"/>
          </a:xfrm>
          <a:prstGeom prst="rect">
            <a:avLst/>
          </a:prstGeom>
        </p:spPr>
        <p:txBody>
          <a:bodyPr wrap="square">
            <a:spAutoFit/>
          </a:bodyPr>
          <a:lstStyle/>
          <a:p>
            <a:pPr algn="just"/>
            <a:r>
              <a:rPr lang="it-IT" sz="2400" dirty="0">
                <a:latin typeface="Calibri" panose="020F0502020204030204" pitchFamily="34" charset="0"/>
              </a:rPr>
              <a:t>I </a:t>
            </a:r>
            <a:r>
              <a:rPr lang="it-IT" sz="2400" b="1" dirty="0">
                <a:solidFill>
                  <a:srgbClr val="C00000"/>
                </a:solidFill>
                <a:latin typeface="Calibri" panose="020F0502020204030204" pitchFamily="34" charset="0"/>
              </a:rPr>
              <a:t>gruppi auxocromi </a:t>
            </a:r>
            <a:r>
              <a:rPr lang="it-IT" sz="2400" dirty="0">
                <a:latin typeface="Calibri" panose="020F0502020204030204" pitchFamily="34" charset="0"/>
              </a:rPr>
              <a:t>legati direttamente al gruppo carbonilico come OH, OR, NH</a:t>
            </a:r>
            <a:r>
              <a:rPr lang="it-IT" sz="2400" baseline="-25000" dirty="0">
                <a:latin typeface="Calibri" panose="020F0502020204030204" pitchFamily="34" charset="0"/>
              </a:rPr>
              <a:t>2</a:t>
            </a:r>
            <a:r>
              <a:rPr lang="it-IT" sz="2400" dirty="0">
                <a:latin typeface="Calibri" panose="020F0502020204030204" pitchFamily="34" charset="0"/>
              </a:rPr>
              <a:t>, NHR, NR</a:t>
            </a:r>
            <a:r>
              <a:rPr lang="it-IT" sz="2400" baseline="-25000" dirty="0">
                <a:latin typeface="Calibri" panose="020F0502020204030204" pitchFamily="34" charset="0"/>
              </a:rPr>
              <a:t>2</a:t>
            </a:r>
            <a:r>
              <a:rPr lang="it-IT" sz="2400" dirty="0">
                <a:latin typeface="Calibri" panose="020F0502020204030204" pitchFamily="34" charset="0"/>
              </a:rPr>
              <a:t>, X (alogeni) agiscono da donatori elettronici per effetto </a:t>
            </a:r>
            <a:r>
              <a:rPr lang="it-IT" sz="2400" dirty="0" err="1">
                <a:latin typeface="Calibri" panose="020F0502020204030204" pitchFamily="34" charset="0"/>
              </a:rPr>
              <a:t>coniugativo</a:t>
            </a:r>
            <a:r>
              <a:rPr lang="it-IT" sz="2400" dirty="0">
                <a:latin typeface="Calibri" panose="020F0502020204030204" pitchFamily="34" charset="0"/>
              </a:rPr>
              <a:t>.  Questa donazione elettronica aumenta l’energia dell’orbitale </a:t>
            </a:r>
            <a:r>
              <a:rPr lang="it-IT" sz="2400" dirty="0">
                <a:latin typeface="Symbol" panose="05050102010706020507" pitchFamily="18" charset="2"/>
              </a:rPr>
              <a:t>p</a:t>
            </a:r>
            <a:r>
              <a:rPr lang="it-IT" sz="2400" dirty="0">
                <a:latin typeface="Calibri" panose="020F0502020204030204" pitchFamily="34" charset="0"/>
              </a:rPr>
              <a:t>* e abbassano il livello n di conseguenza negli acidi carbossilici e nei loro derivati le transizioni </a:t>
            </a:r>
          </a:p>
          <a:p>
            <a:pPr algn="just"/>
            <a:r>
              <a:rPr lang="it-IT" sz="2400" dirty="0">
                <a:latin typeface="Calibri" panose="020F0502020204030204" pitchFamily="34" charset="0"/>
              </a:rPr>
              <a:t>n</a:t>
            </a:r>
            <a:r>
              <a:rPr lang="it-IT" sz="2400" dirty="0"/>
              <a:t> → </a:t>
            </a:r>
            <a:r>
              <a:rPr lang="it-IT" sz="2400" dirty="0">
                <a:latin typeface="Symbol" panose="05050102010706020507" pitchFamily="18" charset="2"/>
              </a:rPr>
              <a:t>p</a:t>
            </a:r>
            <a:r>
              <a:rPr lang="it-IT" sz="2400" dirty="0"/>
              <a:t>* </a:t>
            </a:r>
            <a:r>
              <a:rPr lang="it-IT" sz="2400" dirty="0">
                <a:latin typeface="Calibri" panose="020F0502020204030204" pitchFamily="34" charset="0"/>
              </a:rPr>
              <a:t>tendono a spostarsi verso lunghezze d’onda inferiori (energie più elevate).</a:t>
            </a:r>
          </a:p>
        </p:txBody>
      </p:sp>
      <p:graphicFrame>
        <p:nvGraphicFramePr>
          <p:cNvPr id="5" name="Object 4">
            <a:extLst>
              <a:ext uri="{FF2B5EF4-FFF2-40B4-BE49-F238E27FC236}">
                <a16:creationId xmlns:a16="http://schemas.microsoft.com/office/drawing/2014/main" id="{02EB9255-3EE0-FC31-9C48-5DA7BB85C51E}"/>
              </a:ext>
            </a:extLst>
          </p:cNvPr>
          <p:cNvGraphicFramePr>
            <a:graphicFrameLocks noChangeAspect="1"/>
          </p:cNvGraphicFramePr>
          <p:nvPr>
            <p:extLst>
              <p:ext uri="{D42A27DB-BD31-4B8C-83A1-F6EECF244321}">
                <p14:modId xmlns:p14="http://schemas.microsoft.com/office/powerpoint/2010/main" val="667921284"/>
              </p:ext>
            </p:extLst>
          </p:nvPr>
        </p:nvGraphicFramePr>
        <p:xfrm>
          <a:off x="368521" y="4146333"/>
          <a:ext cx="8406955" cy="2161956"/>
        </p:xfrm>
        <a:graphic>
          <a:graphicData uri="http://schemas.openxmlformats.org/presentationml/2006/ole">
            <mc:AlternateContent xmlns:mc="http://schemas.openxmlformats.org/markup-compatibility/2006">
              <mc:Choice xmlns:v="urn:schemas-microsoft-com:vml" Requires="v">
                <p:oleObj name="CS ChemDraw Drawing" r:id="rId2" imgW="7491623" imgH="1930232" progId="ChemDraw.Document.6.0">
                  <p:embed/>
                </p:oleObj>
              </mc:Choice>
              <mc:Fallback>
                <p:oleObj name="CS ChemDraw Drawing" r:id="rId2" imgW="7491623" imgH="1930232" progId="ChemDraw.Document.6.0">
                  <p:embed/>
                  <p:pic>
                    <p:nvPicPr>
                      <p:cNvPr id="0" name=""/>
                      <p:cNvPicPr/>
                      <p:nvPr/>
                    </p:nvPicPr>
                    <p:blipFill>
                      <a:blip r:embed="rId3"/>
                      <a:stretch>
                        <a:fillRect/>
                      </a:stretch>
                    </p:blipFill>
                    <p:spPr>
                      <a:xfrm>
                        <a:off x="368521" y="4146333"/>
                        <a:ext cx="8406955" cy="2161956"/>
                      </a:xfrm>
                      <a:prstGeom prst="rect">
                        <a:avLst/>
                      </a:prstGeom>
                    </p:spPr>
                  </p:pic>
                </p:oleObj>
              </mc:Fallback>
            </mc:AlternateContent>
          </a:graphicData>
        </a:graphic>
      </p:graphicFrame>
    </p:spTree>
    <p:extLst>
      <p:ext uri="{BB962C8B-B14F-4D97-AF65-F5344CB8AC3E}">
        <p14:creationId xmlns:p14="http://schemas.microsoft.com/office/powerpoint/2010/main" val="35361600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tx1"/>
                </a:solidFill>
              </a:rPr>
              <a:t>Composti Carbonilici: </a:t>
            </a:r>
            <a:r>
              <a:rPr lang="it-IT" sz="3600" b="1" dirty="0">
                <a:solidFill>
                  <a:schemeClr val="tx1"/>
                </a:solidFill>
                <a:latin typeface="Calibri" panose="020F0502020204030204" pitchFamily="34" charset="0"/>
              </a:rPr>
              <a:t>n</a:t>
            </a:r>
            <a:r>
              <a:rPr lang="it-IT" sz="3600" b="1" dirty="0">
                <a:solidFill>
                  <a:schemeClr val="tx1"/>
                </a:solidFill>
              </a:rPr>
              <a:t> → </a:t>
            </a:r>
            <a:r>
              <a:rPr lang="it-IT" sz="3600" b="1" dirty="0">
                <a:solidFill>
                  <a:schemeClr val="tx1"/>
                </a:solidFill>
                <a:latin typeface="Symbol" panose="05050102010706020507" pitchFamily="18" charset="2"/>
              </a:rPr>
              <a:t>p</a:t>
            </a:r>
            <a:r>
              <a:rPr lang="it-IT" sz="3600" b="1" dirty="0">
                <a:solidFill>
                  <a:schemeClr val="tx1"/>
                </a:solidFill>
              </a:rPr>
              <a:t>* </a:t>
            </a:r>
            <a:r>
              <a:rPr lang="it-IT" sz="3600" dirty="0">
                <a:solidFill>
                  <a:schemeClr val="tx1"/>
                </a:solidFill>
                <a:latin typeface="Calibri" panose="020F0502020204030204" pitchFamily="34" charset="0"/>
              </a:rPr>
              <a:t>(banda R) </a:t>
            </a:r>
            <a:endParaRPr lang="it-IT" dirty="0">
              <a:solidFill>
                <a:schemeClr val="tx1"/>
              </a:solidFill>
            </a:endParaRP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 name="Immagine 3"/>
          <p:cNvPicPr>
            <a:picLocks noChangeAspect="1"/>
          </p:cNvPicPr>
          <p:nvPr/>
        </p:nvPicPr>
        <p:blipFill>
          <a:blip r:embed="rId2"/>
          <a:stretch>
            <a:fillRect/>
          </a:stretch>
        </p:blipFill>
        <p:spPr>
          <a:xfrm>
            <a:off x="288426" y="1111017"/>
            <a:ext cx="8567148" cy="5062016"/>
          </a:xfrm>
          <a:prstGeom prst="rect">
            <a:avLst/>
          </a:prstGeom>
        </p:spPr>
      </p:pic>
    </p:spTree>
    <p:extLst>
      <p:ext uri="{BB962C8B-B14F-4D97-AF65-F5344CB8AC3E}">
        <p14:creationId xmlns:p14="http://schemas.microsoft.com/office/powerpoint/2010/main" val="721934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365126"/>
            <a:ext cx="7886700" cy="1325563"/>
          </a:xfrm>
        </p:spPr>
        <p:txBody>
          <a:bodyPr/>
          <a:lstStyle/>
          <a:p>
            <a:pPr algn="ctr"/>
            <a:r>
              <a:rPr lang="it-IT" b="1" dirty="0">
                <a:solidFill>
                  <a:srgbClr val="7030A0"/>
                </a:solidFill>
              </a:rPr>
              <a:t>Tutti i composti organici assorbono luce UV!!!</a:t>
            </a:r>
          </a:p>
        </p:txBody>
      </p:sp>
      <p:sp>
        <p:nvSpPr>
          <p:cNvPr id="3" name="Segnaposto contenuto 2"/>
          <p:cNvSpPr>
            <a:spLocks noGrp="1"/>
          </p:cNvSpPr>
          <p:nvPr>
            <p:ph idx="1"/>
          </p:nvPr>
        </p:nvSpPr>
        <p:spPr>
          <a:xfrm>
            <a:off x="628650" y="2144109"/>
            <a:ext cx="7886700" cy="4064985"/>
          </a:xfrm>
        </p:spPr>
        <p:txBody>
          <a:bodyPr>
            <a:noAutofit/>
          </a:bodyPr>
          <a:lstStyle/>
          <a:p>
            <a:pPr algn="just"/>
            <a:r>
              <a:rPr lang="it-IT" dirty="0"/>
              <a:t>Legami </a:t>
            </a:r>
            <a:r>
              <a:rPr lang="it-IT" b="1" dirty="0"/>
              <a:t>C-C</a:t>
            </a:r>
            <a:r>
              <a:rPr lang="it-IT" dirty="0"/>
              <a:t> e </a:t>
            </a:r>
            <a:r>
              <a:rPr lang="it-IT" b="1" dirty="0"/>
              <a:t>C-H</a:t>
            </a:r>
            <a:r>
              <a:rPr lang="it-IT" dirty="0"/>
              <a:t> (alcani, composti saturi) e gruppi funzionali </a:t>
            </a:r>
            <a:r>
              <a:rPr lang="it-IT" b="1" dirty="0"/>
              <a:t>C=C</a:t>
            </a:r>
            <a:r>
              <a:rPr lang="it-IT" dirty="0"/>
              <a:t> </a:t>
            </a:r>
            <a:r>
              <a:rPr lang="it-IT" b="1" dirty="0"/>
              <a:t>isolati</a:t>
            </a:r>
            <a:r>
              <a:rPr lang="it-IT" dirty="0"/>
              <a:t> (olefine, composti insaturi) assorbono nell’UV sotto vuoto (100 - 200 nm). In genere sono transizioni non sono accessibili con le classiche strumentazioni e quindi non utili a fini analitici</a:t>
            </a:r>
          </a:p>
          <a:p>
            <a:pPr algn="just"/>
            <a:r>
              <a:rPr lang="it-IT" dirty="0"/>
              <a:t>Il gruppo </a:t>
            </a:r>
            <a:r>
              <a:rPr lang="it-IT" b="1" dirty="0"/>
              <a:t>C=O</a:t>
            </a:r>
            <a:r>
              <a:rPr lang="it-IT" dirty="0"/>
              <a:t> (gruppo carbonilico) di aldeidi, chetoni, esteri, ammidi, acidi carbossilici, ecc.; </a:t>
            </a:r>
            <a:r>
              <a:rPr lang="it-IT" b="1" dirty="0"/>
              <a:t>gli anelli aromatici </a:t>
            </a:r>
            <a:r>
              <a:rPr lang="it-IT" dirty="0"/>
              <a:t>e </a:t>
            </a:r>
            <a:r>
              <a:rPr lang="it-IT" b="1" dirty="0"/>
              <a:t>doppi legami coniugati </a:t>
            </a:r>
            <a:r>
              <a:rPr lang="it-IT" dirty="0"/>
              <a:t>assorbono nell’UV vicino (200 - 380 nm)</a:t>
            </a:r>
          </a:p>
          <a:p>
            <a:endParaRPr lang="it-IT" dirty="0"/>
          </a:p>
          <a:p>
            <a:endParaRPr lang="it-IT"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9</a:t>
            </a:fld>
            <a:endParaRPr lang="it-IT"/>
          </a:p>
        </p:txBody>
      </p:sp>
    </p:spTree>
    <p:extLst>
      <p:ext uri="{BB962C8B-B14F-4D97-AF65-F5344CB8AC3E}">
        <p14:creationId xmlns:p14="http://schemas.microsoft.com/office/powerpoint/2010/main" val="27041401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3189" y="12611"/>
            <a:ext cx="8229600" cy="663826"/>
          </a:xfrm>
        </p:spPr>
        <p:txBody>
          <a:bodyPr/>
          <a:lstStyle/>
          <a:p>
            <a:r>
              <a:rPr lang="it-IT" dirty="0" err="1">
                <a:solidFill>
                  <a:schemeClr val="tx1"/>
                </a:solidFill>
              </a:rPr>
              <a:t>Enoni</a:t>
            </a:r>
            <a:r>
              <a:rPr lang="it-IT" dirty="0">
                <a:solidFill>
                  <a:schemeClr val="tx1"/>
                </a:solidFill>
              </a:rPr>
              <a:t> </a:t>
            </a: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CF53A814-722A-56C9-C5F3-602E45F7A5F8}"/>
              </a:ext>
            </a:extLst>
          </p:cNvPr>
          <p:cNvPicPr>
            <a:picLocks noChangeAspect="1"/>
          </p:cNvPicPr>
          <p:nvPr/>
        </p:nvPicPr>
        <p:blipFill>
          <a:blip r:embed="rId2"/>
          <a:stretch>
            <a:fillRect/>
          </a:stretch>
        </p:blipFill>
        <p:spPr>
          <a:xfrm>
            <a:off x="1897410" y="2766303"/>
            <a:ext cx="4804184" cy="3717047"/>
          </a:xfrm>
          <a:prstGeom prst="rect">
            <a:avLst/>
          </a:prstGeom>
        </p:spPr>
      </p:pic>
      <p:sp>
        <p:nvSpPr>
          <p:cNvPr id="8" name="TextBox 7">
            <a:extLst>
              <a:ext uri="{FF2B5EF4-FFF2-40B4-BE49-F238E27FC236}">
                <a16:creationId xmlns:a16="http://schemas.microsoft.com/office/drawing/2014/main" id="{E27F1C1D-235C-C5DC-2A1B-A5A6ED336246}"/>
              </a:ext>
            </a:extLst>
          </p:cNvPr>
          <p:cNvSpPr txBox="1"/>
          <p:nvPr/>
        </p:nvSpPr>
        <p:spPr>
          <a:xfrm>
            <a:off x="64168" y="676437"/>
            <a:ext cx="9079832" cy="1938992"/>
          </a:xfrm>
          <a:prstGeom prst="rect">
            <a:avLst/>
          </a:prstGeom>
          <a:noFill/>
        </p:spPr>
        <p:txBody>
          <a:bodyPr wrap="square">
            <a:spAutoFit/>
          </a:bodyPr>
          <a:lstStyle/>
          <a:p>
            <a:pPr algn="just"/>
            <a:r>
              <a:rPr lang="it-IT" sz="2400" b="0" i="0" u="none" strike="noStrike" baseline="0" dirty="0">
                <a:latin typeface="SimonciniGaramond"/>
              </a:rPr>
              <a:t>Come nel caso dei dieni, anche per gli </a:t>
            </a:r>
            <a:r>
              <a:rPr lang="it-IT" sz="2400" b="1" i="0" u="none" strike="noStrike" baseline="0" dirty="0" err="1">
                <a:latin typeface="SimonciniGaramond"/>
              </a:rPr>
              <a:t>Enoni</a:t>
            </a:r>
            <a:r>
              <a:rPr lang="it-IT" sz="2400" b="0" i="0" u="none" strike="noStrike" baseline="0" dirty="0">
                <a:latin typeface="SimonciniGaramond"/>
              </a:rPr>
              <a:t> la coniugazione del carbonile con il doppio legame C=C fa diminuire il dislivello fra l’orbitale </a:t>
            </a:r>
            <a:r>
              <a:rPr lang="it-IT" sz="2400" b="0" i="1" u="none" strike="noStrike" baseline="0" dirty="0">
                <a:latin typeface="Symbol" panose="05050102010706020507" pitchFamily="18" charset="2"/>
              </a:rPr>
              <a:t>p</a:t>
            </a:r>
            <a:r>
              <a:rPr lang="it-IT" sz="2400" b="0" i="1" u="none" strike="noStrike" baseline="0" dirty="0">
                <a:latin typeface="EuclidSymbol-Italic"/>
              </a:rPr>
              <a:t> </a:t>
            </a:r>
            <a:r>
              <a:rPr lang="it-IT" sz="2400" b="0" i="0" u="none" strike="noStrike" baseline="0" dirty="0">
                <a:latin typeface="SimonciniGaramond"/>
              </a:rPr>
              <a:t>di energia più elevata e l’orbitale </a:t>
            </a:r>
            <a:r>
              <a:rPr lang="it-IT" sz="2400" b="0" i="1" u="none" strike="noStrike" baseline="0" dirty="0">
                <a:latin typeface="Symbol" panose="05050102010706020507" pitchFamily="18" charset="2"/>
              </a:rPr>
              <a:t>p</a:t>
            </a:r>
            <a:r>
              <a:rPr lang="it-IT" sz="2400" b="0" i="0" u="none" strike="noStrike" baseline="0" dirty="0">
                <a:latin typeface="SimonciniGaramond"/>
              </a:rPr>
              <a:t>* a energia più bassa. Questo produce un </a:t>
            </a:r>
            <a:r>
              <a:rPr lang="it-IT" sz="2400" b="1" i="0" u="none" strike="noStrike" baseline="0" dirty="0">
                <a:latin typeface="SimonciniGaramond"/>
              </a:rPr>
              <a:t>effetto batocromo </a:t>
            </a:r>
            <a:r>
              <a:rPr lang="it-IT" sz="2400" b="0" i="0" u="none" strike="noStrike" baseline="0" dirty="0">
                <a:latin typeface="SimonciniGaramond"/>
              </a:rPr>
              <a:t>sia sulla banda K (</a:t>
            </a:r>
            <a:r>
              <a:rPr lang="it-IT" sz="2400" b="0" i="1" u="none" strike="noStrike" baseline="0" dirty="0" err="1">
                <a:latin typeface="Symbol" panose="05050102010706020507" pitchFamily="18" charset="2"/>
              </a:rPr>
              <a:t>l</a:t>
            </a:r>
            <a:r>
              <a:rPr lang="it-IT" sz="1600" b="0" i="0" u="none" strike="noStrike" baseline="0" dirty="0" err="1">
                <a:latin typeface="SimonciniGaramond"/>
              </a:rPr>
              <a:t>max</a:t>
            </a:r>
            <a:r>
              <a:rPr lang="it-IT" sz="2400" b="0" i="0" u="none" strike="noStrike" baseline="0" dirty="0">
                <a:latin typeface="SimonciniGaramond"/>
              </a:rPr>
              <a:t> compresa fra 215 e 250 nm) sia sulla banda R (</a:t>
            </a:r>
            <a:r>
              <a:rPr lang="it-IT" sz="2400" b="0" i="1" u="none" strike="noStrike" baseline="0" dirty="0" err="1">
                <a:latin typeface="Symbol" panose="05050102010706020507" pitchFamily="18" charset="2"/>
              </a:rPr>
              <a:t>l</a:t>
            </a:r>
            <a:r>
              <a:rPr lang="it-IT" sz="1600" b="0" i="0" u="none" strike="noStrike" baseline="0" dirty="0" err="1">
                <a:latin typeface="SimonciniGaramond"/>
              </a:rPr>
              <a:t>max</a:t>
            </a:r>
            <a:r>
              <a:rPr lang="it-IT" sz="2400" b="0" i="0" u="none" strike="noStrike" baseline="0" dirty="0">
                <a:latin typeface="SimonciniGaramond"/>
              </a:rPr>
              <a:t> compresa fra 270 e 300 nm).</a:t>
            </a:r>
            <a:endParaRPr lang="it-IT" sz="2400" dirty="0"/>
          </a:p>
        </p:txBody>
      </p:sp>
      <p:sp>
        <p:nvSpPr>
          <p:cNvPr id="7" name="TextBox 6">
            <a:extLst>
              <a:ext uri="{FF2B5EF4-FFF2-40B4-BE49-F238E27FC236}">
                <a16:creationId xmlns:a16="http://schemas.microsoft.com/office/drawing/2014/main" id="{7C44DC9E-AE42-BDD6-8CB7-00367E32E02A}"/>
              </a:ext>
            </a:extLst>
          </p:cNvPr>
          <p:cNvSpPr txBox="1"/>
          <p:nvPr/>
        </p:nvSpPr>
        <p:spPr>
          <a:xfrm>
            <a:off x="6672513" y="4301660"/>
            <a:ext cx="2010276" cy="646331"/>
          </a:xfrm>
          <a:prstGeom prst="rect">
            <a:avLst/>
          </a:prstGeom>
          <a:noFill/>
        </p:spPr>
        <p:txBody>
          <a:bodyPr wrap="square">
            <a:spAutoFit/>
          </a:bodyPr>
          <a:lstStyle/>
          <a:p>
            <a:r>
              <a:rPr lang="it-IT" sz="1800" b="1" dirty="0">
                <a:latin typeface="Calibri" panose="020F0502020204030204" pitchFamily="34" charset="0"/>
              </a:rPr>
              <a:t>n</a:t>
            </a:r>
            <a:r>
              <a:rPr lang="it-IT" sz="1800" b="1" dirty="0"/>
              <a:t> → </a:t>
            </a:r>
            <a:r>
              <a:rPr lang="it-IT" sz="1800" b="1" dirty="0">
                <a:latin typeface="Symbol" panose="05050102010706020507" pitchFamily="18" charset="2"/>
              </a:rPr>
              <a:t>p</a:t>
            </a:r>
            <a:r>
              <a:rPr lang="it-IT" sz="1800" b="1" dirty="0"/>
              <a:t>* </a:t>
            </a:r>
            <a:r>
              <a:rPr lang="it-IT" sz="1800" dirty="0">
                <a:latin typeface="Calibri" panose="020F0502020204030204" pitchFamily="34" charset="0"/>
              </a:rPr>
              <a:t>(</a:t>
            </a:r>
            <a:r>
              <a:rPr lang="it-IT" sz="1800" b="1" dirty="0">
                <a:latin typeface="Calibri" panose="020F0502020204030204" pitchFamily="34" charset="0"/>
              </a:rPr>
              <a:t>banda R</a:t>
            </a:r>
            <a:r>
              <a:rPr lang="it-IT" sz="1800" dirty="0">
                <a:latin typeface="Calibri" panose="020F0502020204030204" pitchFamily="34" charset="0"/>
              </a:rPr>
              <a:t>)</a:t>
            </a:r>
          </a:p>
          <a:p>
            <a:r>
              <a:rPr lang="it-IT" sz="1800" b="1" dirty="0">
                <a:latin typeface="Symbol" panose="05050102010706020507" pitchFamily="18" charset="2"/>
              </a:rPr>
              <a:t>p</a:t>
            </a:r>
            <a:r>
              <a:rPr lang="it-IT" sz="1800" b="1" dirty="0"/>
              <a:t> → </a:t>
            </a:r>
            <a:r>
              <a:rPr lang="it-IT" sz="1800" b="1" dirty="0">
                <a:latin typeface="Symbol" panose="05050102010706020507" pitchFamily="18" charset="2"/>
              </a:rPr>
              <a:t>p</a:t>
            </a:r>
            <a:r>
              <a:rPr lang="it-IT" sz="1800" b="1" dirty="0"/>
              <a:t>* </a:t>
            </a:r>
            <a:r>
              <a:rPr lang="it-IT" sz="1800" b="1" dirty="0">
                <a:latin typeface="Calibri" panose="020F0502020204030204" pitchFamily="34" charset="0"/>
              </a:rPr>
              <a:t>(banda K</a:t>
            </a:r>
            <a:r>
              <a:rPr lang="it-IT" sz="1800" dirty="0">
                <a:latin typeface="Calibri" panose="020F0502020204030204" pitchFamily="34" charset="0"/>
              </a:rPr>
              <a:t>)</a:t>
            </a:r>
            <a:endParaRPr lang="it-IT" dirty="0"/>
          </a:p>
        </p:txBody>
      </p:sp>
      <p:sp>
        <p:nvSpPr>
          <p:cNvPr id="9" name="Rectangle 8">
            <a:extLst>
              <a:ext uri="{FF2B5EF4-FFF2-40B4-BE49-F238E27FC236}">
                <a16:creationId xmlns:a16="http://schemas.microsoft.com/office/drawing/2014/main" id="{4BCBE054-E4C7-C148-E434-7BD673E79E0F}"/>
              </a:ext>
            </a:extLst>
          </p:cNvPr>
          <p:cNvSpPr/>
          <p:nvPr/>
        </p:nvSpPr>
        <p:spPr>
          <a:xfrm>
            <a:off x="1897411" y="2766303"/>
            <a:ext cx="4611678" cy="3827002"/>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45594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 name="Immagine 3"/>
          <p:cNvPicPr>
            <a:picLocks noChangeAspect="1"/>
          </p:cNvPicPr>
          <p:nvPr/>
        </p:nvPicPr>
        <p:blipFill>
          <a:blip r:embed="rId2"/>
          <a:stretch>
            <a:fillRect/>
          </a:stretch>
        </p:blipFill>
        <p:spPr>
          <a:xfrm>
            <a:off x="963777" y="1096963"/>
            <a:ext cx="7216446" cy="5563828"/>
          </a:xfrm>
          <a:prstGeom prst="rect">
            <a:avLst/>
          </a:prstGeom>
        </p:spPr>
      </p:pic>
      <p:sp>
        <p:nvSpPr>
          <p:cNvPr id="6" name="Titolo 1">
            <a:extLst>
              <a:ext uri="{FF2B5EF4-FFF2-40B4-BE49-F238E27FC236}">
                <a16:creationId xmlns:a16="http://schemas.microsoft.com/office/drawing/2014/main" id="{D0104FB2-28F3-3020-3233-2E249F4BF1E2}"/>
              </a:ext>
            </a:extLst>
          </p:cNvPr>
          <p:cNvSpPr txBox="1">
            <a:spLocks/>
          </p:cNvSpPr>
          <p:nvPr/>
        </p:nvSpPr>
        <p:spPr bwMode="auto">
          <a:xfrm>
            <a:off x="453189" y="12611"/>
            <a:ext cx="8229600" cy="66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00B0F0"/>
                </a:solidFill>
                <a:latin typeface="Calibri" panose="020F0502020204030204" pitchFamily="34" charset="0"/>
                <a:ea typeface="Calibri" pitchFamily="34" charset="0"/>
                <a:cs typeface="Calibri" panose="020F0502020204030204" pitchFamily="34" charset="0"/>
              </a:defRPr>
            </a:lvl1pPr>
            <a:lvl2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it-IT" kern="0">
                <a:solidFill>
                  <a:schemeClr val="tx1"/>
                </a:solidFill>
              </a:rPr>
              <a:t>Enoni </a:t>
            </a:r>
            <a:endParaRPr lang="it-IT" kern="0" dirty="0">
              <a:solidFill>
                <a:schemeClr val="tx1"/>
              </a:solidFill>
            </a:endParaRPr>
          </a:p>
        </p:txBody>
      </p:sp>
    </p:spTree>
    <p:extLst>
      <p:ext uri="{BB962C8B-B14F-4D97-AF65-F5344CB8AC3E}">
        <p14:creationId xmlns:p14="http://schemas.microsoft.com/office/powerpoint/2010/main" val="27877966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tx1"/>
                </a:solidFill>
              </a:rPr>
              <a:t>Esempio </a:t>
            </a: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 name="Immagine 3"/>
          <p:cNvPicPr>
            <a:picLocks noChangeAspect="1"/>
          </p:cNvPicPr>
          <p:nvPr/>
        </p:nvPicPr>
        <p:blipFill>
          <a:blip r:embed="rId2"/>
          <a:stretch>
            <a:fillRect/>
          </a:stretch>
        </p:blipFill>
        <p:spPr>
          <a:xfrm>
            <a:off x="76200" y="1005426"/>
            <a:ext cx="5462209" cy="5852574"/>
          </a:xfrm>
          <a:prstGeom prst="rect">
            <a:avLst/>
          </a:prstGeom>
        </p:spPr>
      </p:pic>
      <p:sp>
        <p:nvSpPr>
          <p:cNvPr id="5" name="TextBox 4">
            <a:extLst>
              <a:ext uri="{FF2B5EF4-FFF2-40B4-BE49-F238E27FC236}">
                <a16:creationId xmlns:a16="http://schemas.microsoft.com/office/drawing/2014/main" id="{33425F1A-2F32-D352-F2D2-25B7550A7636}"/>
              </a:ext>
            </a:extLst>
          </p:cNvPr>
          <p:cNvSpPr txBox="1"/>
          <p:nvPr/>
        </p:nvSpPr>
        <p:spPr>
          <a:xfrm>
            <a:off x="5105271" y="1949989"/>
            <a:ext cx="3926433" cy="3416320"/>
          </a:xfrm>
          <a:prstGeom prst="rect">
            <a:avLst/>
          </a:prstGeom>
          <a:noFill/>
        </p:spPr>
        <p:txBody>
          <a:bodyPr wrap="square">
            <a:spAutoFit/>
          </a:bodyPr>
          <a:lstStyle/>
          <a:p>
            <a:pPr algn="just"/>
            <a:r>
              <a:rPr lang="it-IT" dirty="0">
                <a:latin typeface="Calibri" panose="020F0502020204030204" pitchFamily="34" charset="0"/>
              </a:rPr>
              <a:t>Nel caso di questo </a:t>
            </a:r>
            <a:r>
              <a:rPr lang="it-IT" dirty="0" err="1">
                <a:latin typeface="Calibri" panose="020F0502020204030204" pitchFamily="34" charset="0"/>
              </a:rPr>
              <a:t>enone</a:t>
            </a:r>
            <a:r>
              <a:rPr lang="it-IT" dirty="0">
                <a:latin typeface="Calibri" panose="020F0502020204030204" pitchFamily="34" charset="0"/>
              </a:rPr>
              <a:t> la coniugazione tra il doppio legame e il gruppo carbonilico porta a uno shift </a:t>
            </a:r>
            <a:r>
              <a:rPr lang="it-IT" dirty="0" err="1">
                <a:latin typeface="Calibri" panose="020F0502020204030204" pitchFamily="34" charset="0"/>
              </a:rPr>
              <a:t>batocromico</a:t>
            </a:r>
            <a:r>
              <a:rPr lang="it-IT" dirty="0">
                <a:latin typeface="Calibri" panose="020F0502020204030204" pitchFamily="34" charset="0"/>
              </a:rPr>
              <a:t> sia della banda R  che della banda K. Nello specifico la transizione elettronica  n</a:t>
            </a:r>
            <a:r>
              <a:rPr lang="it-IT" sz="1800" dirty="0"/>
              <a:t>→ </a:t>
            </a:r>
            <a:r>
              <a:rPr lang="it-IT" sz="1800" dirty="0">
                <a:latin typeface="Symbol" panose="05050102010706020507" pitchFamily="18" charset="2"/>
              </a:rPr>
              <a:t>p</a:t>
            </a:r>
            <a:r>
              <a:rPr lang="it-IT" sz="1800" dirty="0"/>
              <a:t>* </a:t>
            </a:r>
            <a:r>
              <a:rPr lang="it-IT" sz="1800" dirty="0">
                <a:latin typeface="Calibri" panose="020F0502020204030204" pitchFamily="34" charset="0"/>
              </a:rPr>
              <a:t>( ovvero la banda R) si verifica int</a:t>
            </a:r>
            <a:r>
              <a:rPr lang="it-IT" dirty="0">
                <a:latin typeface="Calibri" panose="020F0502020204030204" pitchFamily="34" charset="0"/>
              </a:rPr>
              <a:t>orno a 320 nm. La bassa intensità dell’assorbimento è legata al fatto che questa transizione è proibita dalle regole di selezione. La transizione </a:t>
            </a:r>
            <a:r>
              <a:rPr lang="it-IT" sz="1800" dirty="0">
                <a:latin typeface="Symbol" panose="05050102010706020507" pitchFamily="18" charset="2"/>
              </a:rPr>
              <a:t>p</a:t>
            </a:r>
            <a:r>
              <a:rPr lang="it-IT" sz="1800" dirty="0"/>
              <a:t> → </a:t>
            </a:r>
            <a:r>
              <a:rPr lang="it-IT" sz="1800" dirty="0">
                <a:latin typeface="Symbol" panose="05050102010706020507" pitchFamily="18" charset="2"/>
              </a:rPr>
              <a:t>p</a:t>
            </a:r>
            <a:r>
              <a:rPr lang="it-IT" sz="1800" dirty="0"/>
              <a:t>* </a:t>
            </a:r>
            <a:r>
              <a:rPr lang="it-IT" sz="1800" dirty="0">
                <a:latin typeface="Calibri" panose="020F0502020204030204" pitchFamily="34" charset="0"/>
              </a:rPr>
              <a:t>(ossia la banda K) si osserva intorno a 240 nm.</a:t>
            </a:r>
            <a:endParaRPr lang="it-IT" dirty="0"/>
          </a:p>
        </p:txBody>
      </p:sp>
    </p:spTree>
    <p:extLst>
      <p:ext uri="{BB962C8B-B14F-4D97-AF65-F5344CB8AC3E}">
        <p14:creationId xmlns:p14="http://schemas.microsoft.com/office/powerpoint/2010/main" val="17618684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 name="Immagine 3"/>
          <p:cNvPicPr>
            <a:picLocks noChangeAspect="1"/>
          </p:cNvPicPr>
          <p:nvPr/>
        </p:nvPicPr>
        <p:blipFill>
          <a:blip r:embed="rId3"/>
          <a:stretch>
            <a:fillRect/>
          </a:stretch>
        </p:blipFill>
        <p:spPr>
          <a:xfrm>
            <a:off x="231402" y="1052344"/>
            <a:ext cx="4339980" cy="5253734"/>
          </a:xfrm>
          <a:prstGeom prst="rect">
            <a:avLst/>
          </a:prstGeom>
        </p:spPr>
      </p:pic>
      <p:sp>
        <p:nvSpPr>
          <p:cNvPr id="5" name="Rettangolo 4"/>
          <p:cNvSpPr/>
          <p:nvPr/>
        </p:nvSpPr>
        <p:spPr>
          <a:xfrm>
            <a:off x="4658104" y="972693"/>
            <a:ext cx="4254494" cy="3416320"/>
          </a:xfrm>
          <a:prstGeom prst="rect">
            <a:avLst/>
          </a:prstGeom>
        </p:spPr>
        <p:txBody>
          <a:bodyPr wrap="square">
            <a:spAutoFit/>
          </a:bodyPr>
          <a:lstStyle/>
          <a:p>
            <a:pPr algn="just"/>
            <a:r>
              <a:rPr lang="it-IT" dirty="0"/>
              <a:t>In aggiunta ai sostituenti c’è un effetto marcato del </a:t>
            </a:r>
            <a:r>
              <a:rPr lang="it-IT" b="1" dirty="0">
                <a:solidFill>
                  <a:srgbClr val="C00000"/>
                </a:solidFill>
              </a:rPr>
              <a:t>solvente</a:t>
            </a:r>
            <a:r>
              <a:rPr lang="it-IT" dirty="0"/>
              <a:t> in cui è registrato lo spettro di assorbimento. Gli </a:t>
            </a:r>
            <a:r>
              <a:rPr lang="it-IT" dirty="0" err="1"/>
              <a:t>enoni</a:t>
            </a:r>
            <a:r>
              <a:rPr lang="it-IT" dirty="0"/>
              <a:t> sono composti polari, perciò l’assorbimento risente della polarità del solvente; in particolare, la </a:t>
            </a:r>
            <a:r>
              <a:rPr lang="it-IT" b="1" dirty="0"/>
              <a:t>banda K</a:t>
            </a:r>
            <a:r>
              <a:rPr lang="it-IT" sz="1800" b="1" dirty="0">
                <a:latin typeface="Symbol" panose="05050102010706020507" pitchFamily="18" charset="2"/>
              </a:rPr>
              <a:t> </a:t>
            </a:r>
            <a:r>
              <a:rPr lang="it-IT" sz="1800" dirty="0">
                <a:latin typeface="Symbol" panose="05050102010706020507" pitchFamily="18" charset="2"/>
              </a:rPr>
              <a:t>(p</a:t>
            </a:r>
            <a:r>
              <a:rPr lang="it-IT" sz="1800" dirty="0"/>
              <a:t> → </a:t>
            </a:r>
            <a:r>
              <a:rPr lang="it-IT" sz="1800" dirty="0">
                <a:latin typeface="Symbol" panose="05050102010706020507" pitchFamily="18" charset="2"/>
              </a:rPr>
              <a:t>p</a:t>
            </a:r>
            <a:r>
              <a:rPr lang="it-IT" sz="1800" dirty="0"/>
              <a:t>*)</a:t>
            </a:r>
            <a:r>
              <a:rPr lang="it-IT" dirty="0"/>
              <a:t> subisce un </a:t>
            </a:r>
            <a:r>
              <a:rPr lang="it-IT" dirty="0">
                <a:solidFill>
                  <a:srgbClr val="C00000"/>
                </a:solidFill>
              </a:rPr>
              <a:t>effetto batocromo all’aumentare della polarità del solvente</a:t>
            </a:r>
            <a:r>
              <a:rPr lang="it-IT" dirty="0"/>
              <a:t>, perché la forma eccitata della molecola è più polare (e quindi più stabilizzata dal solvente) di quella non eccitata.</a:t>
            </a:r>
          </a:p>
        </p:txBody>
      </p:sp>
      <p:sp>
        <p:nvSpPr>
          <p:cNvPr id="2" name="Rettangolo 1"/>
          <p:cNvSpPr/>
          <p:nvPr/>
        </p:nvSpPr>
        <p:spPr>
          <a:xfrm>
            <a:off x="402739" y="4782299"/>
            <a:ext cx="8509859" cy="16034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ADA0F347-EEB5-4A66-B778-D52422ED9267}"/>
              </a:ext>
            </a:extLst>
          </p:cNvPr>
          <p:cNvSpPr/>
          <p:nvPr/>
        </p:nvSpPr>
        <p:spPr>
          <a:xfrm>
            <a:off x="4768744" y="4828516"/>
            <a:ext cx="4033214" cy="1938992"/>
          </a:xfrm>
          <a:prstGeom prst="rect">
            <a:avLst/>
          </a:prstGeom>
        </p:spPr>
        <p:txBody>
          <a:bodyPr wrap="square">
            <a:spAutoFit/>
          </a:bodyPr>
          <a:lstStyle/>
          <a:p>
            <a:pPr algn="just"/>
            <a:r>
              <a:rPr lang="it-IT" sz="1200" i="1" dirty="0"/>
              <a:t>- Se lo spettro sperimentale è fatto in acqua alla lunghezza d’onda trovata sperimentalmente va sottratto 8 (-8) quando si confronta il valore con quello calcolato.</a:t>
            </a:r>
          </a:p>
          <a:p>
            <a:pPr algn="just"/>
            <a:endParaRPr lang="it-IT" sz="1200" i="1" dirty="0"/>
          </a:p>
          <a:p>
            <a:pPr algn="just"/>
            <a:r>
              <a:rPr lang="it-IT" sz="1200" i="1" dirty="0"/>
              <a:t>- Se lo spettro sperimentale è fatto in esano alla lunghezza d’onda trovata </a:t>
            </a:r>
            <a:r>
              <a:rPr lang="it-IT" sz="1200" i="1" dirty="0" err="1"/>
              <a:t>sperimentamnte</a:t>
            </a:r>
            <a:r>
              <a:rPr lang="it-IT" sz="1200" i="1" dirty="0"/>
              <a:t> va aggiunto 11 (+11) quando si confronta il valore con quello calcolato.</a:t>
            </a:r>
          </a:p>
          <a:p>
            <a:pPr marL="285750" indent="-285750" algn="just">
              <a:buFontTx/>
              <a:buChar char="-"/>
            </a:pPr>
            <a:endParaRPr lang="it-IT" sz="1200" i="1" dirty="0"/>
          </a:p>
          <a:p>
            <a:pPr marL="285750" indent="-285750" algn="just">
              <a:buFontTx/>
              <a:buChar char="-"/>
            </a:pPr>
            <a:endParaRPr lang="en-US" sz="1200" i="1" dirty="0"/>
          </a:p>
        </p:txBody>
      </p:sp>
      <p:sp>
        <p:nvSpPr>
          <p:cNvPr id="7" name="Titolo 1">
            <a:extLst>
              <a:ext uri="{FF2B5EF4-FFF2-40B4-BE49-F238E27FC236}">
                <a16:creationId xmlns:a16="http://schemas.microsoft.com/office/drawing/2014/main" id="{3AFFCBFF-EEAF-8AD6-67A3-C68129262611}"/>
              </a:ext>
            </a:extLst>
          </p:cNvPr>
          <p:cNvSpPr>
            <a:spLocks noGrp="1"/>
          </p:cNvSpPr>
          <p:nvPr>
            <p:ph type="title"/>
          </p:nvPr>
        </p:nvSpPr>
        <p:spPr>
          <a:xfrm>
            <a:off x="-44733" y="-13754"/>
            <a:ext cx="9061260" cy="986447"/>
          </a:xfrm>
        </p:spPr>
        <p:txBody>
          <a:bodyPr>
            <a:normAutofit/>
          </a:bodyPr>
          <a:lstStyle/>
          <a:p>
            <a:pPr algn="ctr"/>
            <a:r>
              <a:rPr lang="it-IT" sz="2400" b="0" dirty="0">
                <a:solidFill>
                  <a:schemeClr val="tx1"/>
                </a:solidFill>
              </a:rPr>
              <a:t>Regole di </a:t>
            </a:r>
            <a:r>
              <a:rPr lang="it-IT" sz="2400" b="0" dirty="0" err="1">
                <a:solidFill>
                  <a:schemeClr val="tx1"/>
                </a:solidFill>
              </a:rPr>
              <a:t>Fieser</a:t>
            </a:r>
            <a:r>
              <a:rPr lang="it-IT" sz="2400" b="0" dirty="0">
                <a:solidFill>
                  <a:schemeClr val="tx1"/>
                </a:solidFill>
              </a:rPr>
              <a:t> Calcolo </a:t>
            </a:r>
            <a:r>
              <a:rPr lang="it-IT" sz="2400" b="0" dirty="0" err="1">
                <a:solidFill>
                  <a:schemeClr val="tx1"/>
                </a:solidFill>
                <a:latin typeface="Symbol" panose="05050102010706020507" pitchFamily="18" charset="2"/>
              </a:rPr>
              <a:t>l</a:t>
            </a:r>
            <a:r>
              <a:rPr lang="it-IT" sz="1400" b="0" dirty="0" err="1">
                <a:solidFill>
                  <a:schemeClr val="tx1"/>
                </a:solidFill>
              </a:rPr>
              <a:t>max</a:t>
            </a:r>
            <a:r>
              <a:rPr lang="it-IT" sz="2400" b="0" dirty="0">
                <a:solidFill>
                  <a:schemeClr val="tx1"/>
                </a:solidFill>
              </a:rPr>
              <a:t> </a:t>
            </a:r>
            <a:r>
              <a:rPr lang="it-IT" sz="2400" b="0" dirty="0" err="1">
                <a:solidFill>
                  <a:schemeClr val="tx1"/>
                </a:solidFill>
              </a:rPr>
              <a:t>Enoni</a:t>
            </a:r>
            <a:r>
              <a:rPr lang="it-IT" sz="2400" b="0" dirty="0">
                <a:solidFill>
                  <a:schemeClr val="tx1"/>
                </a:solidFill>
              </a:rPr>
              <a:t> al Variare dei Sostituenti e del Solvente</a:t>
            </a:r>
          </a:p>
        </p:txBody>
      </p:sp>
    </p:spTree>
    <p:extLst>
      <p:ext uri="{BB962C8B-B14F-4D97-AF65-F5344CB8AC3E}">
        <p14:creationId xmlns:p14="http://schemas.microsoft.com/office/powerpoint/2010/main" val="38598498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000" dirty="0" err="1">
                <a:solidFill>
                  <a:schemeClr val="tx1"/>
                </a:solidFill>
              </a:rPr>
              <a:t>Aza</a:t>
            </a:r>
            <a:r>
              <a:rPr lang="it-IT" sz="4000" dirty="0">
                <a:solidFill>
                  <a:schemeClr val="tx1"/>
                </a:solidFill>
              </a:rPr>
              <a:t> Gruppo</a:t>
            </a: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4" name="Oggetto 3"/>
          <p:cNvGraphicFramePr>
            <a:graphicFrameLocks noChangeAspect="1"/>
          </p:cNvGraphicFramePr>
          <p:nvPr>
            <p:extLst>
              <p:ext uri="{D42A27DB-BD31-4B8C-83A1-F6EECF244321}">
                <p14:modId xmlns:p14="http://schemas.microsoft.com/office/powerpoint/2010/main" val="1047385151"/>
              </p:ext>
            </p:extLst>
          </p:nvPr>
        </p:nvGraphicFramePr>
        <p:xfrm>
          <a:off x="1313053" y="386585"/>
          <a:ext cx="1464267" cy="964866"/>
        </p:xfrm>
        <a:graphic>
          <a:graphicData uri="http://schemas.openxmlformats.org/presentationml/2006/ole">
            <mc:AlternateContent xmlns:mc="http://schemas.openxmlformats.org/markup-compatibility/2006">
              <mc:Choice xmlns:v="urn:schemas-microsoft-com:vml" Requires="v">
                <p:oleObj name="CS ChemDraw Drawing" r:id="rId2" imgW="479597" imgH="316487" progId="ChemDraw.Document.6.0">
                  <p:embed/>
                </p:oleObj>
              </mc:Choice>
              <mc:Fallback>
                <p:oleObj name="CS ChemDraw Drawing" r:id="rId2" imgW="479597" imgH="316487" progId="ChemDraw.Document.6.0">
                  <p:embed/>
                  <p:pic>
                    <p:nvPicPr>
                      <p:cNvPr id="0" name=""/>
                      <p:cNvPicPr/>
                      <p:nvPr/>
                    </p:nvPicPr>
                    <p:blipFill>
                      <a:blip r:embed="rId3"/>
                      <a:stretch>
                        <a:fillRect/>
                      </a:stretch>
                    </p:blipFill>
                    <p:spPr>
                      <a:xfrm>
                        <a:off x="1313053" y="386585"/>
                        <a:ext cx="1464267" cy="964866"/>
                      </a:xfrm>
                      <a:prstGeom prst="rect">
                        <a:avLst/>
                      </a:prstGeom>
                    </p:spPr>
                  </p:pic>
                </p:oleObj>
              </mc:Fallback>
            </mc:AlternateContent>
          </a:graphicData>
        </a:graphic>
      </p:graphicFrame>
      <p:sp>
        <p:nvSpPr>
          <p:cNvPr id="5" name="Rettangolo 4"/>
          <p:cNvSpPr/>
          <p:nvPr/>
        </p:nvSpPr>
        <p:spPr>
          <a:xfrm>
            <a:off x="324853" y="2342273"/>
            <a:ext cx="8229600" cy="3416320"/>
          </a:xfrm>
          <a:prstGeom prst="rect">
            <a:avLst/>
          </a:prstGeom>
        </p:spPr>
        <p:txBody>
          <a:bodyPr wrap="square">
            <a:spAutoFit/>
          </a:bodyPr>
          <a:lstStyle/>
          <a:p>
            <a:pPr marL="342900" indent="-342900" algn="just">
              <a:buFont typeface="Arial" panose="020B0604020202020204" pitchFamily="34" charset="0"/>
              <a:buChar char="•"/>
            </a:pPr>
            <a:r>
              <a:rPr lang="it-IT" sz="2400" dirty="0"/>
              <a:t>Gli azocomposti sono caratterizzati dal cromoforo -N=N-</a:t>
            </a:r>
          </a:p>
          <a:p>
            <a:pPr marL="342900" indent="-342900" algn="just">
              <a:buFont typeface="Arial" panose="020B0604020202020204" pitchFamily="34" charset="0"/>
              <a:buChar char="•"/>
            </a:pPr>
            <a:r>
              <a:rPr lang="it-IT" sz="2400" dirty="0"/>
              <a:t>dà luogo a due tipi di assorbimento: </a:t>
            </a:r>
          </a:p>
          <a:p>
            <a:pPr marL="800100" lvl="1" indent="-342900" algn="just">
              <a:buFont typeface="Arial" panose="020B0604020202020204" pitchFamily="34" charset="0"/>
              <a:buChar char="•"/>
            </a:pPr>
            <a:r>
              <a:rPr lang="it-IT" sz="2400" dirty="0"/>
              <a:t>uno nel lontano UV, dovuto alla transizione </a:t>
            </a:r>
            <a:r>
              <a:rPr lang="it-IT" sz="2400" dirty="0">
                <a:latin typeface="Symbol" panose="05050102010706020507" pitchFamily="18" charset="2"/>
              </a:rPr>
              <a:t>p</a:t>
            </a:r>
            <a:r>
              <a:rPr lang="it-IT" sz="2400" dirty="0"/>
              <a:t> → </a:t>
            </a:r>
            <a:r>
              <a:rPr lang="it-IT" sz="2400" dirty="0">
                <a:latin typeface="Symbol" panose="05050102010706020507" pitchFamily="18" charset="2"/>
              </a:rPr>
              <a:t>p</a:t>
            </a:r>
            <a:r>
              <a:rPr lang="it-IT" sz="2400" dirty="0"/>
              <a:t>* (simile a quella del doppio legame C=C), </a:t>
            </a:r>
          </a:p>
          <a:p>
            <a:pPr marL="800100" lvl="1" indent="-342900" algn="just">
              <a:buFont typeface="Arial" panose="020B0604020202020204" pitchFamily="34" charset="0"/>
              <a:buChar char="•"/>
            </a:pPr>
            <a:r>
              <a:rPr lang="it-IT" sz="2400" dirty="0"/>
              <a:t> uno a 320‑350 nm, dovuto alla transizione n → </a:t>
            </a:r>
            <a:r>
              <a:rPr lang="it-IT" sz="2400" dirty="0">
                <a:latin typeface="Symbol" panose="05050102010706020507" pitchFamily="18" charset="2"/>
              </a:rPr>
              <a:t>p</a:t>
            </a:r>
            <a:r>
              <a:rPr lang="it-IT" sz="2400" dirty="0"/>
              <a:t>* (simile a quella del gruppo carbonile).</a:t>
            </a:r>
          </a:p>
          <a:p>
            <a:pPr marL="342900" indent="-342900" algn="just">
              <a:buFont typeface="Arial" panose="020B0604020202020204" pitchFamily="34" charset="0"/>
              <a:buChar char="•"/>
            </a:pPr>
            <a:r>
              <a:rPr lang="it-IT" sz="2400" dirty="0"/>
              <a:t>Più precisamente, la banda per la transizione n → </a:t>
            </a:r>
            <a:r>
              <a:rPr lang="it-IT" sz="2400" dirty="0">
                <a:latin typeface="Symbol" panose="05050102010706020507" pitchFamily="18" charset="2"/>
              </a:rPr>
              <a:t>p</a:t>
            </a:r>
            <a:r>
              <a:rPr lang="it-IT" sz="2400" dirty="0"/>
              <a:t>* cade a circa 350 nm (</a:t>
            </a:r>
            <a:r>
              <a:rPr lang="it-IT" sz="2400" dirty="0">
                <a:latin typeface="Symbol" panose="05050102010706020507" pitchFamily="18" charset="2"/>
              </a:rPr>
              <a:t>e</a:t>
            </a:r>
            <a:r>
              <a:rPr lang="it-IT" sz="2400" dirty="0"/>
              <a:t> &lt; 30) per gli azocomposti alifatici e a circa 320 nm (</a:t>
            </a:r>
            <a:r>
              <a:rPr lang="it-IT" sz="2400" dirty="0">
                <a:latin typeface="Symbol" panose="05050102010706020507" pitchFamily="18" charset="2"/>
              </a:rPr>
              <a:t>e</a:t>
            </a:r>
            <a:r>
              <a:rPr lang="it-IT" sz="2400" dirty="0"/>
              <a:t> ≈ 21 000) per azocomposti aromatici.</a:t>
            </a:r>
          </a:p>
        </p:txBody>
      </p:sp>
      <p:sp>
        <p:nvSpPr>
          <p:cNvPr id="6" name="Rettangolo 1">
            <a:extLst>
              <a:ext uri="{FF2B5EF4-FFF2-40B4-BE49-F238E27FC236}">
                <a16:creationId xmlns:a16="http://schemas.microsoft.com/office/drawing/2014/main" id="{6F25B34C-26BB-2568-92E4-FE9BB5AE606A}"/>
              </a:ext>
            </a:extLst>
          </p:cNvPr>
          <p:cNvSpPr/>
          <p:nvPr/>
        </p:nvSpPr>
        <p:spPr>
          <a:xfrm>
            <a:off x="1040693" y="308344"/>
            <a:ext cx="1861996" cy="10431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873751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944563"/>
          </a:xfrm>
        </p:spPr>
        <p:txBody>
          <a:bodyPr/>
          <a:lstStyle/>
          <a:p>
            <a:r>
              <a:rPr lang="it-IT" dirty="0">
                <a:solidFill>
                  <a:schemeClr val="tx1"/>
                </a:solidFill>
              </a:rPr>
              <a:t>Nitro Gruppo</a:t>
            </a: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5" name="Oggetto 4"/>
          <p:cNvGraphicFramePr>
            <a:graphicFrameLocks noChangeAspect="1"/>
          </p:cNvGraphicFramePr>
          <p:nvPr>
            <p:extLst>
              <p:ext uri="{D42A27DB-BD31-4B8C-83A1-F6EECF244321}">
                <p14:modId xmlns:p14="http://schemas.microsoft.com/office/powerpoint/2010/main" val="2584285650"/>
              </p:ext>
            </p:extLst>
          </p:nvPr>
        </p:nvGraphicFramePr>
        <p:xfrm>
          <a:off x="2063750" y="1670050"/>
          <a:ext cx="5103813" cy="1384300"/>
        </p:xfrm>
        <a:graphic>
          <a:graphicData uri="http://schemas.openxmlformats.org/presentationml/2006/ole">
            <mc:AlternateContent xmlns:mc="http://schemas.openxmlformats.org/markup-compatibility/2006">
              <mc:Choice xmlns:v="urn:schemas-microsoft-com:vml" Requires="v">
                <p:oleObj name="CS ChemDraw Drawing" r:id="rId2" imgW="1762935" imgH="478331" progId="ChemDraw.Document.6.0">
                  <p:embed/>
                </p:oleObj>
              </mc:Choice>
              <mc:Fallback>
                <p:oleObj name="CS ChemDraw Drawing" r:id="rId2" imgW="1762935" imgH="478331" progId="ChemDraw.Document.6.0">
                  <p:embed/>
                  <p:pic>
                    <p:nvPicPr>
                      <p:cNvPr id="0" name=""/>
                      <p:cNvPicPr/>
                      <p:nvPr/>
                    </p:nvPicPr>
                    <p:blipFill>
                      <a:blip r:embed="rId3"/>
                      <a:stretch>
                        <a:fillRect/>
                      </a:stretch>
                    </p:blipFill>
                    <p:spPr>
                      <a:xfrm>
                        <a:off x="2063750" y="1670050"/>
                        <a:ext cx="5103813" cy="1384300"/>
                      </a:xfrm>
                      <a:prstGeom prst="rect">
                        <a:avLst/>
                      </a:prstGeom>
                    </p:spPr>
                  </p:pic>
                </p:oleObj>
              </mc:Fallback>
            </mc:AlternateContent>
          </a:graphicData>
        </a:graphic>
      </p:graphicFrame>
      <p:sp>
        <p:nvSpPr>
          <p:cNvPr id="6" name="CasellaDiTesto 5"/>
          <p:cNvSpPr txBox="1"/>
          <p:nvPr/>
        </p:nvSpPr>
        <p:spPr>
          <a:xfrm>
            <a:off x="601579" y="3919703"/>
            <a:ext cx="7961862" cy="1384995"/>
          </a:xfrm>
          <a:prstGeom prst="rect">
            <a:avLst/>
          </a:prstGeom>
          <a:noFill/>
        </p:spPr>
        <p:txBody>
          <a:bodyPr wrap="square" rtlCol="0">
            <a:spAutoFit/>
          </a:bodyPr>
          <a:lstStyle/>
          <a:p>
            <a:pPr algn="just"/>
            <a:r>
              <a:rPr lang="it-IT" sz="2800" dirty="0"/>
              <a:t>Assorbe a circa 270 nm, transizione </a:t>
            </a:r>
            <a:r>
              <a:rPr lang="it-IT" sz="2800" dirty="0">
                <a:latin typeface="Calibri" panose="020F0502020204030204" pitchFamily="34" charset="0"/>
              </a:rPr>
              <a:t>n</a:t>
            </a:r>
            <a:r>
              <a:rPr lang="it-IT" sz="2800" dirty="0"/>
              <a:t> → </a:t>
            </a:r>
            <a:r>
              <a:rPr lang="it-IT" sz="2800" dirty="0">
                <a:latin typeface="Symbol" panose="05050102010706020507" pitchFamily="18" charset="2"/>
              </a:rPr>
              <a:t>p</a:t>
            </a:r>
            <a:r>
              <a:rPr lang="it-IT" sz="2800" dirty="0"/>
              <a:t>* </a:t>
            </a:r>
          </a:p>
          <a:p>
            <a:pPr algn="just"/>
            <a:r>
              <a:rPr lang="it-IT" sz="2800" dirty="0"/>
              <a:t>Per esempio il nitrometano (CH</a:t>
            </a:r>
            <a:r>
              <a:rPr lang="it-IT" sz="2800" baseline="-25000" dirty="0"/>
              <a:t>3</a:t>
            </a:r>
            <a:r>
              <a:rPr lang="it-IT" sz="2800" dirty="0"/>
              <a:t>NO</a:t>
            </a:r>
            <a:r>
              <a:rPr lang="it-IT" sz="2800" baseline="-25000" dirty="0"/>
              <a:t>2</a:t>
            </a:r>
            <a:r>
              <a:rPr lang="it-IT" sz="2800" dirty="0"/>
              <a:t>) in </a:t>
            </a:r>
            <a:r>
              <a:rPr lang="it-IT" sz="2800" i="1" dirty="0"/>
              <a:t>n</a:t>
            </a:r>
            <a:r>
              <a:rPr lang="it-IT" sz="2800" dirty="0"/>
              <a:t>-eptano assorbe a 275 nm (</a:t>
            </a:r>
            <a:r>
              <a:rPr lang="it-IT" sz="2800" i="1" dirty="0">
                <a:latin typeface="Symbol" panose="05050102010706020507" pitchFamily="18" charset="2"/>
              </a:rPr>
              <a:t>e</a:t>
            </a:r>
            <a:r>
              <a:rPr lang="it-IT" sz="2800" i="1" dirty="0"/>
              <a:t> </a:t>
            </a:r>
            <a:r>
              <a:rPr lang="it-IT" sz="2800" dirty="0"/>
              <a:t>= 15). </a:t>
            </a:r>
          </a:p>
        </p:txBody>
      </p:sp>
      <p:sp>
        <p:nvSpPr>
          <p:cNvPr id="4" name="Rettangolo 1">
            <a:extLst>
              <a:ext uri="{FF2B5EF4-FFF2-40B4-BE49-F238E27FC236}">
                <a16:creationId xmlns:a16="http://schemas.microsoft.com/office/drawing/2014/main" id="{DC0C875C-2076-D65D-E157-D2074E0C4869}"/>
              </a:ext>
            </a:extLst>
          </p:cNvPr>
          <p:cNvSpPr/>
          <p:nvPr/>
        </p:nvSpPr>
        <p:spPr>
          <a:xfrm>
            <a:off x="1976437" y="1670050"/>
            <a:ext cx="5274968" cy="14878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72557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944563"/>
          </a:xfrm>
        </p:spPr>
        <p:txBody>
          <a:bodyPr/>
          <a:lstStyle/>
          <a:p>
            <a:r>
              <a:rPr lang="it-IT" dirty="0">
                <a:solidFill>
                  <a:schemeClr val="tx1"/>
                </a:solidFill>
              </a:rPr>
              <a:t>Effetto Solvente</a:t>
            </a: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CasellaDiTesto 3"/>
          <p:cNvSpPr txBox="1"/>
          <p:nvPr/>
        </p:nvSpPr>
        <p:spPr>
          <a:xfrm>
            <a:off x="1106905" y="1844842"/>
            <a:ext cx="45719" cy="369332"/>
          </a:xfrm>
          <a:prstGeom prst="rect">
            <a:avLst/>
          </a:prstGeom>
          <a:noFill/>
        </p:spPr>
        <p:txBody>
          <a:bodyPr wrap="square" rtlCol="0">
            <a:spAutoFit/>
          </a:bodyPr>
          <a:lstStyle/>
          <a:p>
            <a:endParaRPr lang="it-IT" dirty="0"/>
          </a:p>
        </p:txBody>
      </p:sp>
      <p:sp>
        <p:nvSpPr>
          <p:cNvPr id="5" name="Rettangolo 4"/>
          <p:cNvSpPr/>
          <p:nvPr/>
        </p:nvSpPr>
        <p:spPr>
          <a:xfrm>
            <a:off x="276726" y="854939"/>
            <a:ext cx="8410074" cy="5632311"/>
          </a:xfrm>
          <a:prstGeom prst="rect">
            <a:avLst/>
          </a:prstGeom>
        </p:spPr>
        <p:txBody>
          <a:bodyPr wrap="square">
            <a:spAutoFit/>
          </a:bodyPr>
          <a:lstStyle/>
          <a:p>
            <a:pPr marL="285750" indent="-285750" algn="just">
              <a:buFont typeface="Arial" panose="020B0604020202020204" pitchFamily="34" charset="0"/>
              <a:buChar char="•"/>
            </a:pPr>
            <a:r>
              <a:rPr lang="it-IT" sz="2400" dirty="0">
                <a:latin typeface="Calibri" panose="020F0502020204030204" pitchFamily="34" charset="0"/>
              </a:rPr>
              <a:t>Gli stati eccitati nelle transizioni </a:t>
            </a:r>
            <a:r>
              <a:rPr lang="el-GR" sz="2400" dirty="0">
                <a:latin typeface="Calibri" panose="020F0502020204030204" pitchFamily="34" charset="0"/>
              </a:rPr>
              <a:t>π→π* </a:t>
            </a:r>
            <a:r>
              <a:rPr lang="it-IT" sz="2400" dirty="0">
                <a:latin typeface="Calibri" panose="020F0502020204030204" pitchFamily="34" charset="0"/>
              </a:rPr>
              <a:t>sono più polarizzati degli stati fondamentali. </a:t>
            </a:r>
          </a:p>
          <a:p>
            <a:pPr marL="285750" indent="-285750" algn="just">
              <a:buFont typeface="Arial" panose="020B0604020202020204" pitchFamily="34" charset="0"/>
              <a:buChar char="•"/>
            </a:pPr>
            <a:r>
              <a:rPr lang="it-IT" sz="2400" dirty="0">
                <a:latin typeface="Calibri" panose="020F0502020204030204" pitchFamily="34" charset="0"/>
              </a:rPr>
              <a:t>Gli stati eccitati nelle transizioni n→</a:t>
            </a:r>
            <a:r>
              <a:rPr lang="el-GR" sz="2400" dirty="0">
                <a:latin typeface="Calibri" panose="020F0502020204030204" pitchFamily="34" charset="0"/>
              </a:rPr>
              <a:t>π* </a:t>
            </a:r>
            <a:r>
              <a:rPr lang="it-IT" sz="2400" dirty="0">
                <a:latin typeface="Calibri" panose="020F0502020204030204" pitchFamily="34" charset="0"/>
              </a:rPr>
              <a:t>di cromofori polari (es: carbonile) sono meno polari degli stati fondamentali. Nel carbonile allo stato fondamentale C ha </a:t>
            </a:r>
            <a:r>
              <a:rPr lang="it-IT" sz="2400" dirty="0">
                <a:latin typeface="Symbol" panose="05050102010706020507" pitchFamily="18" charset="2"/>
              </a:rPr>
              <a:t>d</a:t>
            </a:r>
            <a:r>
              <a:rPr lang="it-IT" sz="2400" dirty="0">
                <a:latin typeface="Calibri" panose="020F0502020204030204" pitchFamily="34" charset="0"/>
              </a:rPr>
              <a:t>+ e O ha </a:t>
            </a:r>
            <a:r>
              <a:rPr lang="it-IT" sz="2400" dirty="0">
                <a:latin typeface="Symbol" panose="05050102010706020507" pitchFamily="18" charset="2"/>
              </a:rPr>
              <a:t>d</a:t>
            </a:r>
            <a:r>
              <a:rPr lang="it-IT" sz="2400" dirty="0">
                <a:latin typeface="Calibri" panose="020F0502020204030204" pitchFamily="34" charset="0"/>
              </a:rPr>
              <a:t>- ma nella transizione n→</a:t>
            </a:r>
            <a:r>
              <a:rPr lang="el-GR" sz="2400" dirty="0">
                <a:latin typeface="Calibri" panose="020F0502020204030204" pitchFamily="34" charset="0"/>
              </a:rPr>
              <a:t>π* </a:t>
            </a:r>
            <a:r>
              <a:rPr lang="it-IT" sz="2400" dirty="0">
                <a:latin typeface="Calibri" panose="020F0502020204030204" pitchFamily="34" charset="0"/>
              </a:rPr>
              <a:t>un elettrone passa dall’orbitale di non legame dell’O all’orbitale molecolare </a:t>
            </a:r>
            <a:r>
              <a:rPr lang="it-IT" sz="2400" dirty="0" err="1">
                <a:latin typeface="Calibri" panose="020F0502020204030204" pitchFamily="34" charset="0"/>
              </a:rPr>
              <a:t>antilegante</a:t>
            </a:r>
            <a:r>
              <a:rPr lang="it-IT" sz="2400" dirty="0">
                <a:latin typeface="Calibri" panose="020F0502020204030204" pitchFamily="34" charset="0"/>
              </a:rPr>
              <a:t> del C—O, quindi  la densità elettronica si sposta da O a C.</a:t>
            </a:r>
          </a:p>
          <a:p>
            <a:pPr marL="285750" indent="-285750" algn="just">
              <a:buFont typeface="Arial" panose="020B0604020202020204" pitchFamily="34" charset="0"/>
              <a:buChar char="•"/>
            </a:pPr>
            <a:r>
              <a:rPr lang="it-IT" sz="2400" dirty="0">
                <a:latin typeface="Calibri" panose="020F0502020204030204" pitchFamily="34" charset="0"/>
              </a:rPr>
              <a:t>Gli stati più polari sono stabilizzati da solventi polari, </a:t>
            </a:r>
            <a:r>
              <a:rPr lang="it-IT" sz="2400" b="1" dirty="0">
                <a:latin typeface="Calibri" panose="020F0502020204030204" pitchFamily="34" charset="0"/>
              </a:rPr>
              <a:t>quindi nel caso di transizioni </a:t>
            </a:r>
            <a:r>
              <a:rPr lang="el-GR" sz="2400" b="1" dirty="0">
                <a:latin typeface="Calibri" panose="020F0502020204030204" pitchFamily="34" charset="0"/>
              </a:rPr>
              <a:t>π→π*</a:t>
            </a:r>
            <a:r>
              <a:rPr lang="el-GR" sz="2400" dirty="0">
                <a:latin typeface="Calibri" panose="020F0502020204030204" pitchFamily="34" charset="0"/>
              </a:rPr>
              <a:t> </a:t>
            </a:r>
            <a:r>
              <a:rPr lang="it-IT" sz="2400" dirty="0">
                <a:latin typeface="Calibri" panose="020F0502020204030204" pitchFamily="34" charset="0"/>
              </a:rPr>
              <a:t>lo stato eccitato ha minore energia se si utilizza un solvente polare, perciò la transizione sarà a </a:t>
            </a:r>
            <a:r>
              <a:rPr lang="el-GR" sz="2400" dirty="0">
                <a:latin typeface="Calibri" panose="020F0502020204030204" pitchFamily="34" charset="0"/>
              </a:rPr>
              <a:t>λ </a:t>
            </a:r>
            <a:r>
              <a:rPr lang="it-IT" sz="2400" dirty="0">
                <a:latin typeface="Calibri" panose="020F0502020204030204" pitchFamily="34" charset="0"/>
              </a:rPr>
              <a:t>maggiore = </a:t>
            </a:r>
            <a:r>
              <a:rPr lang="it-IT" sz="2400" b="1" dirty="0">
                <a:latin typeface="Calibri" panose="020F0502020204030204" pitchFamily="34" charset="0"/>
              </a:rPr>
              <a:t>effetto batocromo </a:t>
            </a:r>
          </a:p>
          <a:p>
            <a:pPr marL="285750" indent="-285750" algn="just">
              <a:buFont typeface="Arial" panose="020B0604020202020204" pitchFamily="34" charset="0"/>
              <a:buChar char="•"/>
            </a:pPr>
            <a:r>
              <a:rPr lang="it-IT" sz="2400" dirty="0">
                <a:latin typeface="Calibri" panose="020F0502020204030204" pitchFamily="34" charset="0"/>
              </a:rPr>
              <a:t>Gli stati meno polari sono destabilizzati da solventi polari, </a:t>
            </a:r>
            <a:r>
              <a:rPr lang="it-IT" sz="2400" b="1" dirty="0">
                <a:latin typeface="Calibri" panose="020F0502020204030204" pitchFamily="34" charset="0"/>
              </a:rPr>
              <a:t>quindi nel caso del carbonile</a:t>
            </a:r>
            <a:r>
              <a:rPr lang="it-IT" sz="2400" dirty="0">
                <a:latin typeface="Calibri" panose="020F0502020204030204" pitchFamily="34" charset="0"/>
              </a:rPr>
              <a:t> utilizzando un solvente polare la transizione avviene a una </a:t>
            </a:r>
            <a:r>
              <a:rPr lang="el-GR" sz="2400" dirty="0">
                <a:latin typeface="Calibri" panose="020F0502020204030204" pitchFamily="34" charset="0"/>
              </a:rPr>
              <a:t>λ </a:t>
            </a:r>
            <a:r>
              <a:rPr lang="it-IT" sz="2400" dirty="0">
                <a:latin typeface="Calibri" panose="020F0502020204030204" pitchFamily="34" charset="0"/>
              </a:rPr>
              <a:t>minore = </a:t>
            </a:r>
            <a:r>
              <a:rPr lang="it-IT" sz="2400" b="1" dirty="0">
                <a:latin typeface="Calibri" panose="020F0502020204030204" pitchFamily="34" charset="0"/>
              </a:rPr>
              <a:t>effetto ipsocromo</a:t>
            </a:r>
          </a:p>
        </p:txBody>
      </p:sp>
    </p:spTree>
    <p:extLst>
      <p:ext uri="{BB962C8B-B14F-4D97-AF65-F5344CB8AC3E}">
        <p14:creationId xmlns:p14="http://schemas.microsoft.com/office/powerpoint/2010/main" val="33719868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17DED7-3530-48F3-A348-4BEFAA9051F8}"/>
              </a:ext>
            </a:extLst>
          </p:cNvPr>
          <p:cNvSpPr>
            <a:spLocks noGrp="1"/>
          </p:cNvSpPr>
          <p:nvPr>
            <p:ph type="title"/>
          </p:nvPr>
        </p:nvSpPr>
        <p:spPr>
          <a:xfrm>
            <a:off x="504810" y="40420"/>
            <a:ext cx="8229600" cy="721042"/>
          </a:xfrm>
        </p:spPr>
        <p:txBody>
          <a:bodyPr/>
          <a:lstStyle/>
          <a:p>
            <a:r>
              <a:rPr lang="it-IT" dirty="0">
                <a:solidFill>
                  <a:schemeClr val="tx1"/>
                </a:solidFill>
              </a:rPr>
              <a:t>Effetto Solvente per </a:t>
            </a:r>
            <a:r>
              <a:rPr lang="it-IT" dirty="0">
                <a:solidFill>
                  <a:srgbClr val="FF0000"/>
                </a:solidFill>
              </a:rPr>
              <a:t>Cromofori Polari</a:t>
            </a:r>
            <a:endParaRPr lang="en-US" dirty="0">
              <a:solidFill>
                <a:srgbClr val="FF0000"/>
              </a:solidFill>
            </a:endParaRPr>
          </a:p>
        </p:txBody>
      </p:sp>
      <p:sp>
        <p:nvSpPr>
          <p:cNvPr id="3" name="Segnaposto numero diapositiva 2">
            <a:extLst>
              <a:ext uri="{FF2B5EF4-FFF2-40B4-BE49-F238E27FC236}">
                <a16:creationId xmlns:a16="http://schemas.microsoft.com/office/drawing/2014/main" id="{312BAF49-826B-4A68-B4D0-B2CBE37000A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CasellaDiTesto 3">
            <a:extLst>
              <a:ext uri="{FF2B5EF4-FFF2-40B4-BE49-F238E27FC236}">
                <a16:creationId xmlns:a16="http://schemas.microsoft.com/office/drawing/2014/main" id="{F4E69111-36AF-4889-8D54-BF7AB19941F7}"/>
              </a:ext>
            </a:extLst>
          </p:cNvPr>
          <p:cNvSpPr txBox="1"/>
          <p:nvPr/>
        </p:nvSpPr>
        <p:spPr>
          <a:xfrm>
            <a:off x="402738" y="1087384"/>
            <a:ext cx="2096471" cy="369332"/>
          </a:xfrm>
          <a:prstGeom prst="rect">
            <a:avLst/>
          </a:prstGeom>
          <a:noFill/>
        </p:spPr>
        <p:txBody>
          <a:bodyPr wrap="none" rtlCol="0">
            <a:spAutoFit/>
          </a:bodyPr>
          <a:lstStyle/>
          <a:p>
            <a:r>
              <a:rPr lang="it-IT" dirty="0"/>
              <a:t>Transizione </a:t>
            </a:r>
            <a:r>
              <a:rPr lang="it-IT" dirty="0">
                <a:latin typeface="Symbol" panose="05050102010706020507" pitchFamily="18" charset="2"/>
              </a:rPr>
              <a:t>p</a:t>
            </a:r>
            <a:r>
              <a:rPr lang="it-IT" dirty="0"/>
              <a:t>     </a:t>
            </a:r>
            <a:r>
              <a:rPr lang="it-IT" dirty="0">
                <a:latin typeface="Symbol" panose="05050102010706020507" pitchFamily="18" charset="2"/>
              </a:rPr>
              <a:t>p</a:t>
            </a:r>
            <a:r>
              <a:rPr lang="it-IT" dirty="0"/>
              <a:t>*</a:t>
            </a:r>
            <a:endParaRPr lang="en-US" dirty="0"/>
          </a:p>
        </p:txBody>
      </p:sp>
      <p:cxnSp>
        <p:nvCxnSpPr>
          <p:cNvPr id="8" name="Connettore 2 7">
            <a:extLst>
              <a:ext uri="{FF2B5EF4-FFF2-40B4-BE49-F238E27FC236}">
                <a16:creationId xmlns:a16="http://schemas.microsoft.com/office/drawing/2014/main" id="{43DAC21E-F560-447B-8611-7C7CCF8FD2C2}"/>
              </a:ext>
            </a:extLst>
          </p:cNvPr>
          <p:cNvCxnSpPr/>
          <p:nvPr/>
        </p:nvCxnSpPr>
        <p:spPr>
          <a:xfrm>
            <a:off x="1901878" y="1305814"/>
            <a:ext cx="2334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A6B4A60F-7C3A-4346-BF4B-4A3987E4702D}"/>
              </a:ext>
            </a:extLst>
          </p:cNvPr>
          <p:cNvCxnSpPr/>
          <p:nvPr/>
        </p:nvCxnSpPr>
        <p:spPr>
          <a:xfrm>
            <a:off x="1904860" y="4004693"/>
            <a:ext cx="2334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33D70B8F-5263-4815-895A-48D7A13DC10B}"/>
              </a:ext>
            </a:extLst>
          </p:cNvPr>
          <p:cNvCxnSpPr/>
          <p:nvPr/>
        </p:nvCxnSpPr>
        <p:spPr>
          <a:xfrm>
            <a:off x="4182393" y="5829480"/>
            <a:ext cx="7101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53255B57-8EB6-4B8A-B686-34B21A4A2FAF}"/>
              </a:ext>
            </a:extLst>
          </p:cNvPr>
          <p:cNvCxnSpPr/>
          <p:nvPr/>
        </p:nvCxnSpPr>
        <p:spPr>
          <a:xfrm>
            <a:off x="4182393" y="5374166"/>
            <a:ext cx="7101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822F44C3-F1D6-42FE-93E1-2503FDCD55C1}"/>
              </a:ext>
            </a:extLst>
          </p:cNvPr>
          <p:cNvCxnSpPr/>
          <p:nvPr/>
        </p:nvCxnSpPr>
        <p:spPr>
          <a:xfrm>
            <a:off x="3925564" y="3132573"/>
            <a:ext cx="7101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4F17B7B3-4A5C-4DAA-98E0-4ED0FCA29B9E}"/>
              </a:ext>
            </a:extLst>
          </p:cNvPr>
          <p:cNvCxnSpPr/>
          <p:nvPr/>
        </p:nvCxnSpPr>
        <p:spPr>
          <a:xfrm>
            <a:off x="3909491" y="2352845"/>
            <a:ext cx="7101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ttangolo 16">
            <a:extLst>
              <a:ext uri="{FF2B5EF4-FFF2-40B4-BE49-F238E27FC236}">
                <a16:creationId xmlns:a16="http://schemas.microsoft.com/office/drawing/2014/main" id="{B4054E3F-F385-4F06-9BE6-9B3E80496172}"/>
              </a:ext>
            </a:extLst>
          </p:cNvPr>
          <p:cNvSpPr/>
          <p:nvPr/>
        </p:nvSpPr>
        <p:spPr>
          <a:xfrm>
            <a:off x="409150" y="3810300"/>
            <a:ext cx="2090059" cy="369332"/>
          </a:xfrm>
          <a:prstGeom prst="rect">
            <a:avLst/>
          </a:prstGeom>
        </p:spPr>
        <p:txBody>
          <a:bodyPr wrap="none">
            <a:spAutoFit/>
          </a:bodyPr>
          <a:lstStyle/>
          <a:p>
            <a:r>
              <a:rPr lang="it-IT" dirty="0"/>
              <a:t>Transizione </a:t>
            </a:r>
            <a:r>
              <a:rPr lang="it-IT" dirty="0">
                <a:latin typeface="+mj-lt"/>
              </a:rPr>
              <a:t>n</a:t>
            </a:r>
            <a:r>
              <a:rPr lang="it-IT" dirty="0"/>
              <a:t>     </a:t>
            </a:r>
            <a:r>
              <a:rPr lang="it-IT" dirty="0">
                <a:latin typeface="Symbol" panose="05050102010706020507" pitchFamily="18" charset="2"/>
              </a:rPr>
              <a:t>p</a:t>
            </a:r>
            <a:r>
              <a:rPr lang="it-IT" dirty="0"/>
              <a:t>*</a:t>
            </a:r>
            <a:endParaRPr lang="en-US" dirty="0"/>
          </a:p>
        </p:txBody>
      </p:sp>
      <p:sp>
        <p:nvSpPr>
          <p:cNvPr id="18" name="CasellaDiTesto 17">
            <a:extLst>
              <a:ext uri="{FF2B5EF4-FFF2-40B4-BE49-F238E27FC236}">
                <a16:creationId xmlns:a16="http://schemas.microsoft.com/office/drawing/2014/main" id="{5A5B8781-9E8D-4446-A6D9-06ADB80D78A9}"/>
              </a:ext>
            </a:extLst>
          </p:cNvPr>
          <p:cNvSpPr txBox="1"/>
          <p:nvPr/>
        </p:nvSpPr>
        <p:spPr>
          <a:xfrm flipH="1">
            <a:off x="2279153" y="2957204"/>
            <a:ext cx="1701603" cy="369332"/>
          </a:xfrm>
          <a:prstGeom prst="rect">
            <a:avLst/>
          </a:prstGeom>
          <a:noFill/>
        </p:spPr>
        <p:txBody>
          <a:bodyPr wrap="square" rtlCol="0">
            <a:spAutoFit/>
          </a:bodyPr>
          <a:lstStyle/>
          <a:p>
            <a:r>
              <a:rPr lang="it-IT" dirty="0">
                <a:latin typeface="Symbol" panose="05050102010706020507" pitchFamily="18" charset="2"/>
              </a:rPr>
              <a:t>p: </a:t>
            </a:r>
            <a:r>
              <a:rPr lang="it-IT" dirty="0">
                <a:latin typeface="+mj-lt"/>
              </a:rPr>
              <a:t>meno polare</a:t>
            </a:r>
            <a:endParaRPr lang="en-US" dirty="0">
              <a:latin typeface="+mj-lt"/>
            </a:endParaRPr>
          </a:p>
        </p:txBody>
      </p:sp>
      <p:sp>
        <p:nvSpPr>
          <p:cNvPr id="19" name="CasellaDiTesto 18">
            <a:extLst>
              <a:ext uri="{FF2B5EF4-FFF2-40B4-BE49-F238E27FC236}">
                <a16:creationId xmlns:a16="http://schemas.microsoft.com/office/drawing/2014/main" id="{5997E8F6-5776-445C-B0C5-0D4CDF735BD1}"/>
              </a:ext>
            </a:extLst>
          </p:cNvPr>
          <p:cNvSpPr txBox="1"/>
          <p:nvPr/>
        </p:nvSpPr>
        <p:spPr>
          <a:xfrm>
            <a:off x="2332956" y="2168179"/>
            <a:ext cx="1542410" cy="369332"/>
          </a:xfrm>
          <a:prstGeom prst="rect">
            <a:avLst/>
          </a:prstGeom>
          <a:noFill/>
        </p:spPr>
        <p:txBody>
          <a:bodyPr wrap="none" rtlCol="0">
            <a:spAutoFit/>
          </a:bodyPr>
          <a:lstStyle/>
          <a:p>
            <a:r>
              <a:rPr lang="it-IT" dirty="0">
                <a:latin typeface="Symbol" panose="05050102010706020507" pitchFamily="18" charset="2"/>
              </a:rPr>
              <a:t>p</a:t>
            </a:r>
            <a:r>
              <a:rPr lang="it-IT" dirty="0"/>
              <a:t>*: più polare</a:t>
            </a:r>
            <a:endParaRPr lang="en-US" dirty="0"/>
          </a:p>
        </p:txBody>
      </p:sp>
      <p:cxnSp>
        <p:nvCxnSpPr>
          <p:cNvPr id="21" name="Connettore 2 20">
            <a:extLst>
              <a:ext uri="{FF2B5EF4-FFF2-40B4-BE49-F238E27FC236}">
                <a16:creationId xmlns:a16="http://schemas.microsoft.com/office/drawing/2014/main" id="{9629658F-2E3A-4D63-A35E-2D0F42A8FAE4}"/>
              </a:ext>
            </a:extLst>
          </p:cNvPr>
          <p:cNvCxnSpPr>
            <a:cxnSpLocks/>
          </p:cNvCxnSpPr>
          <p:nvPr/>
        </p:nvCxnSpPr>
        <p:spPr>
          <a:xfrm flipV="1">
            <a:off x="4259688" y="2380538"/>
            <a:ext cx="0" cy="674288"/>
          </a:xfrm>
          <a:prstGeom prst="straightConnector1">
            <a:avLst/>
          </a:prstGeom>
          <a:ln w="28575">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DA52EC50-C905-4794-A6C4-52D0A63F63E1}"/>
              </a:ext>
            </a:extLst>
          </p:cNvPr>
          <p:cNvCxnSpPr>
            <a:cxnSpLocks/>
          </p:cNvCxnSpPr>
          <p:nvPr/>
        </p:nvCxnSpPr>
        <p:spPr>
          <a:xfrm flipV="1">
            <a:off x="4520359" y="5412054"/>
            <a:ext cx="7365" cy="379538"/>
          </a:xfrm>
          <a:prstGeom prst="straightConnector1">
            <a:avLst/>
          </a:prstGeom>
          <a:ln w="28575">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24F60E1E-8A46-4B98-B616-7513670A7269}"/>
              </a:ext>
            </a:extLst>
          </p:cNvPr>
          <p:cNvSpPr txBox="1"/>
          <p:nvPr/>
        </p:nvSpPr>
        <p:spPr>
          <a:xfrm>
            <a:off x="4316089" y="1511706"/>
            <a:ext cx="1449949" cy="369332"/>
          </a:xfrm>
          <a:prstGeom prst="rect">
            <a:avLst/>
          </a:prstGeom>
          <a:noFill/>
        </p:spPr>
        <p:txBody>
          <a:bodyPr wrap="none" rtlCol="0">
            <a:spAutoFit/>
          </a:bodyPr>
          <a:lstStyle/>
          <a:p>
            <a:r>
              <a:rPr lang="it-IT" dirty="0" err="1"/>
              <a:t>Solv</a:t>
            </a:r>
            <a:r>
              <a:rPr lang="it-IT" dirty="0"/>
              <a:t>. polare </a:t>
            </a:r>
            <a:endParaRPr lang="en-US" dirty="0"/>
          </a:p>
        </p:txBody>
      </p:sp>
      <p:sp>
        <p:nvSpPr>
          <p:cNvPr id="25" name="Freccia a destra 24">
            <a:extLst>
              <a:ext uri="{FF2B5EF4-FFF2-40B4-BE49-F238E27FC236}">
                <a16:creationId xmlns:a16="http://schemas.microsoft.com/office/drawing/2014/main" id="{27BF8F8A-BF57-47CF-A654-85753A642303}"/>
              </a:ext>
            </a:extLst>
          </p:cNvPr>
          <p:cNvSpPr/>
          <p:nvPr/>
        </p:nvSpPr>
        <p:spPr>
          <a:xfrm>
            <a:off x="4373909" y="1807518"/>
            <a:ext cx="1334310" cy="36933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Connettore diritto 26">
            <a:extLst>
              <a:ext uri="{FF2B5EF4-FFF2-40B4-BE49-F238E27FC236}">
                <a16:creationId xmlns:a16="http://schemas.microsoft.com/office/drawing/2014/main" id="{5FEC6795-276B-4633-8134-4F08C857F7B6}"/>
              </a:ext>
            </a:extLst>
          </p:cNvPr>
          <p:cNvCxnSpPr/>
          <p:nvPr/>
        </p:nvCxnSpPr>
        <p:spPr>
          <a:xfrm>
            <a:off x="4698396" y="2352845"/>
            <a:ext cx="427055" cy="323505"/>
          </a:xfrm>
          <a:prstGeom prst="line">
            <a:avLst/>
          </a:prstGeom>
          <a:ln w="28575">
            <a:solidFill>
              <a:srgbClr val="FF3300"/>
            </a:solidFill>
            <a:prstDash val="dash"/>
          </a:ln>
        </p:spPr>
        <p:style>
          <a:lnRef idx="1">
            <a:schemeClr val="accent1"/>
          </a:lnRef>
          <a:fillRef idx="0">
            <a:schemeClr val="accent1"/>
          </a:fillRef>
          <a:effectRef idx="0">
            <a:schemeClr val="accent1"/>
          </a:effectRef>
          <a:fontRef idx="minor">
            <a:schemeClr val="tx1"/>
          </a:fontRef>
        </p:style>
      </p:cxnSp>
      <p:cxnSp>
        <p:nvCxnSpPr>
          <p:cNvPr id="28" name="Connettore diritto 27">
            <a:extLst>
              <a:ext uri="{FF2B5EF4-FFF2-40B4-BE49-F238E27FC236}">
                <a16:creationId xmlns:a16="http://schemas.microsoft.com/office/drawing/2014/main" id="{16FCF867-4EC4-49AA-BF50-E8FBBED43426}"/>
              </a:ext>
            </a:extLst>
          </p:cNvPr>
          <p:cNvCxnSpPr/>
          <p:nvPr/>
        </p:nvCxnSpPr>
        <p:spPr>
          <a:xfrm>
            <a:off x="5193545" y="2695804"/>
            <a:ext cx="7101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ttore diritto 28">
            <a:extLst>
              <a:ext uri="{FF2B5EF4-FFF2-40B4-BE49-F238E27FC236}">
                <a16:creationId xmlns:a16="http://schemas.microsoft.com/office/drawing/2014/main" id="{2352EF7D-975F-4988-ADEB-510D2A5207CB}"/>
              </a:ext>
            </a:extLst>
          </p:cNvPr>
          <p:cNvCxnSpPr/>
          <p:nvPr/>
        </p:nvCxnSpPr>
        <p:spPr>
          <a:xfrm>
            <a:off x="5193545" y="3132573"/>
            <a:ext cx="7101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id="{994A1036-ECA4-4296-A66C-94DABABFCC25}"/>
              </a:ext>
            </a:extLst>
          </p:cNvPr>
          <p:cNvCxnSpPr>
            <a:cxnSpLocks/>
          </p:cNvCxnSpPr>
          <p:nvPr/>
        </p:nvCxnSpPr>
        <p:spPr>
          <a:xfrm flipV="1">
            <a:off x="5543740" y="2749870"/>
            <a:ext cx="0" cy="3049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CasellaDiTesto 32">
            <a:extLst>
              <a:ext uri="{FF2B5EF4-FFF2-40B4-BE49-F238E27FC236}">
                <a16:creationId xmlns:a16="http://schemas.microsoft.com/office/drawing/2014/main" id="{7AB38CB1-FC9C-4C3D-A65F-E1ADBED9EC45}"/>
              </a:ext>
            </a:extLst>
          </p:cNvPr>
          <p:cNvSpPr txBox="1"/>
          <p:nvPr/>
        </p:nvSpPr>
        <p:spPr>
          <a:xfrm>
            <a:off x="4316089" y="4153728"/>
            <a:ext cx="1449949" cy="369332"/>
          </a:xfrm>
          <a:prstGeom prst="rect">
            <a:avLst/>
          </a:prstGeom>
          <a:noFill/>
        </p:spPr>
        <p:txBody>
          <a:bodyPr wrap="none" rtlCol="0">
            <a:spAutoFit/>
          </a:bodyPr>
          <a:lstStyle/>
          <a:p>
            <a:r>
              <a:rPr lang="it-IT" dirty="0" err="1"/>
              <a:t>Solv</a:t>
            </a:r>
            <a:r>
              <a:rPr lang="it-IT" dirty="0"/>
              <a:t>. polare </a:t>
            </a:r>
            <a:endParaRPr lang="en-US" dirty="0"/>
          </a:p>
        </p:txBody>
      </p:sp>
      <p:sp>
        <p:nvSpPr>
          <p:cNvPr id="34" name="Freccia a destra 33">
            <a:extLst>
              <a:ext uri="{FF2B5EF4-FFF2-40B4-BE49-F238E27FC236}">
                <a16:creationId xmlns:a16="http://schemas.microsoft.com/office/drawing/2014/main" id="{4E8810DD-34ED-40E4-B1EA-9142C5C89359}"/>
              </a:ext>
            </a:extLst>
          </p:cNvPr>
          <p:cNvSpPr/>
          <p:nvPr/>
        </p:nvSpPr>
        <p:spPr>
          <a:xfrm>
            <a:off x="4373909" y="4449540"/>
            <a:ext cx="1334310" cy="36933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asellaDiTesto 34">
            <a:extLst>
              <a:ext uri="{FF2B5EF4-FFF2-40B4-BE49-F238E27FC236}">
                <a16:creationId xmlns:a16="http://schemas.microsoft.com/office/drawing/2014/main" id="{E8CAF3D7-EB40-4A56-B76A-723677DC4A39}"/>
              </a:ext>
            </a:extLst>
          </p:cNvPr>
          <p:cNvSpPr txBox="1"/>
          <p:nvPr/>
        </p:nvSpPr>
        <p:spPr>
          <a:xfrm flipH="1">
            <a:off x="2321998" y="5644872"/>
            <a:ext cx="1725637" cy="369332"/>
          </a:xfrm>
          <a:prstGeom prst="rect">
            <a:avLst/>
          </a:prstGeom>
          <a:noFill/>
        </p:spPr>
        <p:txBody>
          <a:bodyPr wrap="square" rtlCol="0">
            <a:spAutoFit/>
          </a:bodyPr>
          <a:lstStyle/>
          <a:p>
            <a:r>
              <a:rPr lang="it-IT" dirty="0">
                <a:latin typeface="+mj-lt"/>
              </a:rPr>
              <a:t>n:</a:t>
            </a:r>
            <a:r>
              <a:rPr lang="it-IT" dirty="0">
                <a:latin typeface="Symbol" panose="05050102010706020507" pitchFamily="18" charset="2"/>
              </a:rPr>
              <a:t> </a:t>
            </a:r>
            <a:r>
              <a:rPr lang="it-IT" dirty="0">
                <a:latin typeface="+mj-lt"/>
              </a:rPr>
              <a:t>più polare</a:t>
            </a:r>
            <a:endParaRPr lang="en-US" dirty="0">
              <a:latin typeface="+mj-lt"/>
            </a:endParaRPr>
          </a:p>
        </p:txBody>
      </p:sp>
      <p:sp>
        <p:nvSpPr>
          <p:cNvPr id="36" name="CasellaDiTesto 35">
            <a:extLst>
              <a:ext uri="{FF2B5EF4-FFF2-40B4-BE49-F238E27FC236}">
                <a16:creationId xmlns:a16="http://schemas.microsoft.com/office/drawing/2014/main" id="{04421031-052A-47AC-9BAB-A3474CA821EB}"/>
              </a:ext>
            </a:extLst>
          </p:cNvPr>
          <p:cNvSpPr txBox="1"/>
          <p:nvPr/>
        </p:nvSpPr>
        <p:spPr>
          <a:xfrm>
            <a:off x="2279155" y="5148280"/>
            <a:ext cx="1875835" cy="369332"/>
          </a:xfrm>
          <a:prstGeom prst="rect">
            <a:avLst/>
          </a:prstGeom>
          <a:noFill/>
        </p:spPr>
        <p:txBody>
          <a:bodyPr wrap="none" rtlCol="0">
            <a:spAutoFit/>
          </a:bodyPr>
          <a:lstStyle/>
          <a:p>
            <a:r>
              <a:rPr lang="it-IT" dirty="0">
                <a:latin typeface="Symbol" panose="05050102010706020507" pitchFamily="18" charset="2"/>
              </a:rPr>
              <a:t>p</a:t>
            </a:r>
            <a:r>
              <a:rPr lang="it-IT" dirty="0"/>
              <a:t>*: meno polare</a:t>
            </a:r>
            <a:endParaRPr lang="en-US" dirty="0"/>
          </a:p>
        </p:txBody>
      </p:sp>
      <p:cxnSp>
        <p:nvCxnSpPr>
          <p:cNvPr id="39" name="Connettore diritto 38">
            <a:extLst>
              <a:ext uri="{FF2B5EF4-FFF2-40B4-BE49-F238E27FC236}">
                <a16:creationId xmlns:a16="http://schemas.microsoft.com/office/drawing/2014/main" id="{17C59739-B102-46D3-858A-AF044E9B391B}"/>
              </a:ext>
            </a:extLst>
          </p:cNvPr>
          <p:cNvCxnSpPr/>
          <p:nvPr/>
        </p:nvCxnSpPr>
        <p:spPr>
          <a:xfrm flipV="1">
            <a:off x="4960606" y="5078354"/>
            <a:ext cx="458273" cy="295812"/>
          </a:xfrm>
          <a:prstGeom prst="line">
            <a:avLst/>
          </a:prstGeom>
          <a:ln w="28575">
            <a:solidFill>
              <a:srgbClr val="FF3300"/>
            </a:solidFill>
            <a:prstDash val="dash"/>
          </a:ln>
        </p:spPr>
        <p:style>
          <a:lnRef idx="1">
            <a:schemeClr val="accent1"/>
          </a:lnRef>
          <a:fillRef idx="0">
            <a:schemeClr val="accent1"/>
          </a:fillRef>
          <a:effectRef idx="0">
            <a:schemeClr val="accent1"/>
          </a:effectRef>
          <a:fontRef idx="minor">
            <a:schemeClr val="tx1"/>
          </a:fontRef>
        </p:style>
      </p:cxnSp>
      <p:cxnSp>
        <p:nvCxnSpPr>
          <p:cNvPr id="40" name="Connettore diritto 39">
            <a:extLst>
              <a:ext uri="{FF2B5EF4-FFF2-40B4-BE49-F238E27FC236}">
                <a16:creationId xmlns:a16="http://schemas.microsoft.com/office/drawing/2014/main" id="{B12C826B-2817-45BD-A969-1397ECE4E404}"/>
              </a:ext>
            </a:extLst>
          </p:cNvPr>
          <p:cNvCxnSpPr/>
          <p:nvPr/>
        </p:nvCxnSpPr>
        <p:spPr>
          <a:xfrm>
            <a:off x="5418879" y="5829480"/>
            <a:ext cx="7101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ttore diritto 40">
            <a:extLst>
              <a:ext uri="{FF2B5EF4-FFF2-40B4-BE49-F238E27FC236}">
                <a16:creationId xmlns:a16="http://schemas.microsoft.com/office/drawing/2014/main" id="{601B5D67-1993-42D6-BFEC-79082A2582D0}"/>
              </a:ext>
            </a:extLst>
          </p:cNvPr>
          <p:cNvCxnSpPr/>
          <p:nvPr/>
        </p:nvCxnSpPr>
        <p:spPr>
          <a:xfrm>
            <a:off x="5418879" y="5078354"/>
            <a:ext cx="7101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ttore 2 42">
            <a:extLst>
              <a:ext uri="{FF2B5EF4-FFF2-40B4-BE49-F238E27FC236}">
                <a16:creationId xmlns:a16="http://schemas.microsoft.com/office/drawing/2014/main" id="{141C9400-22AB-41C7-8640-04AD1FF39889}"/>
              </a:ext>
            </a:extLst>
          </p:cNvPr>
          <p:cNvCxnSpPr/>
          <p:nvPr/>
        </p:nvCxnSpPr>
        <p:spPr>
          <a:xfrm flipV="1">
            <a:off x="5773938" y="5119096"/>
            <a:ext cx="0" cy="6433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CasellaDiTesto 43">
            <a:extLst>
              <a:ext uri="{FF2B5EF4-FFF2-40B4-BE49-F238E27FC236}">
                <a16:creationId xmlns:a16="http://schemas.microsoft.com/office/drawing/2014/main" id="{A0315D08-AF25-4E2F-8407-5ABA4B69A1F1}"/>
              </a:ext>
            </a:extLst>
          </p:cNvPr>
          <p:cNvSpPr txBox="1"/>
          <p:nvPr/>
        </p:nvSpPr>
        <p:spPr>
          <a:xfrm>
            <a:off x="4055503" y="3217906"/>
            <a:ext cx="2027158" cy="369332"/>
          </a:xfrm>
          <a:prstGeom prst="rect">
            <a:avLst/>
          </a:prstGeom>
          <a:noFill/>
        </p:spPr>
        <p:txBody>
          <a:bodyPr wrap="none" rtlCol="0">
            <a:spAutoFit/>
          </a:bodyPr>
          <a:lstStyle/>
          <a:p>
            <a:r>
              <a:rPr lang="it-IT" dirty="0"/>
              <a:t>Effetto Batocromo</a:t>
            </a:r>
            <a:endParaRPr lang="en-US" dirty="0"/>
          </a:p>
        </p:txBody>
      </p:sp>
      <p:sp>
        <p:nvSpPr>
          <p:cNvPr id="45" name="CasellaDiTesto 44">
            <a:extLst>
              <a:ext uri="{FF2B5EF4-FFF2-40B4-BE49-F238E27FC236}">
                <a16:creationId xmlns:a16="http://schemas.microsoft.com/office/drawing/2014/main" id="{7C4415D8-60C5-44BE-B932-84B9F752C14B}"/>
              </a:ext>
            </a:extLst>
          </p:cNvPr>
          <p:cNvSpPr txBox="1"/>
          <p:nvPr/>
        </p:nvSpPr>
        <p:spPr>
          <a:xfrm>
            <a:off x="4374165" y="5949971"/>
            <a:ext cx="1975862" cy="369332"/>
          </a:xfrm>
          <a:prstGeom prst="rect">
            <a:avLst/>
          </a:prstGeom>
          <a:noFill/>
        </p:spPr>
        <p:txBody>
          <a:bodyPr wrap="none" rtlCol="0">
            <a:spAutoFit/>
          </a:bodyPr>
          <a:lstStyle/>
          <a:p>
            <a:r>
              <a:rPr lang="it-IT" dirty="0"/>
              <a:t>Effetto Ipsocromo</a:t>
            </a:r>
            <a:endParaRPr lang="en-US" dirty="0"/>
          </a:p>
        </p:txBody>
      </p:sp>
      <p:sp>
        <p:nvSpPr>
          <p:cNvPr id="46" name="CasellaDiTesto 45">
            <a:extLst>
              <a:ext uri="{FF2B5EF4-FFF2-40B4-BE49-F238E27FC236}">
                <a16:creationId xmlns:a16="http://schemas.microsoft.com/office/drawing/2014/main" id="{FAD63AA7-1DFF-49BA-B00E-1D4E8C5813B6}"/>
              </a:ext>
            </a:extLst>
          </p:cNvPr>
          <p:cNvSpPr txBox="1"/>
          <p:nvPr/>
        </p:nvSpPr>
        <p:spPr>
          <a:xfrm>
            <a:off x="755326" y="2896776"/>
            <a:ext cx="1164668" cy="461665"/>
          </a:xfrm>
          <a:prstGeom prst="rect">
            <a:avLst/>
          </a:prstGeom>
          <a:noFill/>
        </p:spPr>
        <p:txBody>
          <a:bodyPr wrap="square" rtlCol="0">
            <a:spAutoFit/>
          </a:bodyPr>
          <a:lstStyle/>
          <a:p>
            <a:pPr algn="ctr"/>
            <a:r>
              <a:rPr lang="it-IT" sz="1200" dirty="0"/>
              <a:t>Stato Fondamentale</a:t>
            </a:r>
            <a:endParaRPr lang="en-US" sz="1200" dirty="0"/>
          </a:p>
        </p:txBody>
      </p:sp>
      <p:sp>
        <p:nvSpPr>
          <p:cNvPr id="47" name="CasellaDiTesto 46">
            <a:extLst>
              <a:ext uri="{FF2B5EF4-FFF2-40B4-BE49-F238E27FC236}">
                <a16:creationId xmlns:a16="http://schemas.microsoft.com/office/drawing/2014/main" id="{BA6B9102-DB98-4A8C-AEB0-715BFDDA0303}"/>
              </a:ext>
            </a:extLst>
          </p:cNvPr>
          <p:cNvSpPr txBox="1"/>
          <p:nvPr/>
        </p:nvSpPr>
        <p:spPr>
          <a:xfrm>
            <a:off x="755326" y="5695732"/>
            <a:ext cx="1164668" cy="461665"/>
          </a:xfrm>
          <a:prstGeom prst="rect">
            <a:avLst/>
          </a:prstGeom>
          <a:noFill/>
        </p:spPr>
        <p:txBody>
          <a:bodyPr wrap="square" rtlCol="0">
            <a:spAutoFit/>
          </a:bodyPr>
          <a:lstStyle/>
          <a:p>
            <a:pPr algn="ctr"/>
            <a:r>
              <a:rPr lang="it-IT" sz="1200" dirty="0"/>
              <a:t>Stato Fondamentale</a:t>
            </a:r>
            <a:endParaRPr lang="en-US" sz="1200" dirty="0"/>
          </a:p>
        </p:txBody>
      </p:sp>
      <p:sp>
        <p:nvSpPr>
          <p:cNvPr id="48" name="CasellaDiTesto 47">
            <a:extLst>
              <a:ext uri="{FF2B5EF4-FFF2-40B4-BE49-F238E27FC236}">
                <a16:creationId xmlns:a16="http://schemas.microsoft.com/office/drawing/2014/main" id="{0A7DF1CA-1ECE-4F68-9864-B861EDE70262}"/>
              </a:ext>
            </a:extLst>
          </p:cNvPr>
          <p:cNvSpPr txBox="1"/>
          <p:nvPr/>
        </p:nvSpPr>
        <p:spPr>
          <a:xfrm>
            <a:off x="759428" y="5231935"/>
            <a:ext cx="1164668" cy="276999"/>
          </a:xfrm>
          <a:prstGeom prst="rect">
            <a:avLst/>
          </a:prstGeom>
          <a:noFill/>
        </p:spPr>
        <p:txBody>
          <a:bodyPr wrap="square" rtlCol="0">
            <a:spAutoFit/>
          </a:bodyPr>
          <a:lstStyle/>
          <a:p>
            <a:r>
              <a:rPr lang="it-IT" sz="1200" dirty="0"/>
              <a:t>Stato Eccitato</a:t>
            </a:r>
            <a:endParaRPr lang="en-US" sz="1200" dirty="0"/>
          </a:p>
        </p:txBody>
      </p:sp>
      <p:sp>
        <p:nvSpPr>
          <p:cNvPr id="49" name="CasellaDiTesto 48">
            <a:extLst>
              <a:ext uri="{FF2B5EF4-FFF2-40B4-BE49-F238E27FC236}">
                <a16:creationId xmlns:a16="http://schemas.microsoft.com/office/drawing/2014/main" id="{CF072230-B77D-4215-B264-EFFF17E51C67}"/>
              </a:ext>
            </a:extLst>
          </p:cNvPr>
          <p:cNvSpPr txBox="1"/>
          <p:nvPr/>
        </p:nvSpPr>
        <p:spPr>
          <a:xfrm>
            <a:off x="755326" y="2237598"/>
            <a:ext cx="1164668" cy="276999"/>
          </a:xfrm>
          <a:prstGeom prst="rect">
            <a:avLst/>
          </a:prstGeom>
          <a:noFill/>
        </p:spPr>
        <p:txBody>
          <a:bodyPr wrap="square" rtlCol="0">
            <a:spAutoFit/>
          </a:bodyPr>
          <a:lstStyle/>
          <a:p>
            <a:r>
              <a:rPr lang="it-IT" sz="1200" dirty="0"/>
              <a:t>Stato Eccitato</a:t>
            </a:r>
            <a:endParaRPr lang="en-US" sz="1200" dirty="0"/>
          </a:p>
        </p:txBody>
      </p:sp>
      <p:sp>
        <p:nvSpPr>
          <p:cNvPr id="5" name="Rettangolo 1">
            <a:extLst>
              <a:ext uri="{FF2B5EF4-FFF2-40B4-BE49-F238E27FC236}">
                <a16:creationId xmlns:a16="http://schemas.microsoft.com/office/drawing/2014/main" id="{0C8897ED-CA53-0E54-D6F5-D18CD1158660}"/>
              </a:ext>
            </a:extLst>
          </p:cNvPr>
          <p:cNvSpPr/>
          <p:nvPr/>
        </p:nvSpPr>
        <p:spPr>
          <a:xfrm>
            <a:off x="402739" y="3778134"/>
            <a:ext cx="8509859" cy="260759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1">
            <a:extLst>
              <a:ext uri="{FF2B5EF4-FFF2-40B4-BE49-F238E27FC236}">
                <a16:creationId xmlns:a16="http://schemas.microsoft.com/office/drawing/2014/main" id="{A28263DD-E98F-BD4E-8917-66C0F91BE40F}"/>
              </a:ext>
            </a:extLst>
          </p:cNvPr>
          <p:cNvSpPr/>
          <p:nvPr/>
        </p:nvSpPr>
        <p:spPr>
          <a:xfrm>
            <a:off x="402738" y="1055056"/>
            <a:ext cx="8509859" cy="260759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extBox 9">
            <a:extLst>
              <a:ext uri="{FF2B5EF4-FFF2-40B4-BE49-F238E27FC236}">
                <a16:creationId xmlns:a16="http://schemas.microsoft.com/office/drawing/2014/main" id="{BA5E78F0-0A1F-4073-49C8-C9DD4E519AAF}"/>
              </a:ext>
            </a:extLst>
          </p:cNvPr>
          <p:cNvSpPr txBox="1"/>
          <p:nvPr/>
        </p:nvSpPr>
        <p:spPr>
          <a:xfrm>
            <a:off x="6215060" y="1468156"/>
            <a:ext cx="2637316" cy="1815882"/>
          </a:xfrm>
          <a:prstGeom prst="rect">
            <a:avLst/>
          </a:prstGeom>
          <a:noFill/>
        </p:spPr>
        <p:txBody>
          <a:bodyPr wrap="square">
            <a:spAutoFit/>
          </a:bodyPr>
          <a:lstStyle/>
          <a:p>
            <a:pPr algn="just"/>
            <a:r>
              <a:rPr lang="it-IT" sz="1600" i="1" dirty="0"/>
              <a:t>In questo genere di transizioni lo stato eccitato è più polare dello stato fondamentale. Quindi solventi polari tendono a stabilizzarlo diminuendo la sua energia.</a:t>
            </a:r>
          </a:p>
        </p:txBody>
      </p:sp>
      <p:sp>
        <p:nvSpPr>
          <p:cNvPr id="11" name="TextBox 10">
            <a:extLst>
              <a:ext uri="{FF2B5EF4-FFF2-40B4-BE49-F238E27FC236}">
                <a16:creationId xmlns:a16="http://schemas.microsoft.com/office/drawing/2014/main" id="{68E29348-7C81-999C-599D-0A7BB476E7ED}"/>
              </a:ext>
            </a:extLst>
          </p:cNvPr>
          <p:cNvSpPr txBox="1"/>
          <p:nvPr/>
        </p:nvSpPr>
        <p:spPr>
          <a:xfrm>
            <a:off x="6364823" y="4111477"/>
            <a:ext cx="2510313" cy="2062103"/>
          </a:xfrm>
          <a:prstGeom prst="rect">
            <a:avLst/>
          </a:prstGeom>
          <a:noFill/>
        </p:spPr>
        <p:txBody>
          <a:bodyPr wrap="square">
            <a:spAutoFit/>
          </a:bodyPr>
          <a:lstStyle/>
          <a:p>
            <a:pPr algn="just"/>
            <a:r>
              <a:rPr lang="it-IT" sz="1600" i="1" dirty="0"/>
              <a:t>In questo genere di transizioni lo stato eccitato è meno polare dello stato fondamentale. Quindi solventi polari tendono a destabilizzarlo aumentando la sua energia.</a:t>
            </a:r>
          </a:p>
        </p:txBody>
      </p:sp>
    </p:spTree>
    <p:extLst>
      <p:ext uri="{BB962C8B-B14F-4D97-AF65-F5344CB8AC3E}">
        <p14:creationId xmlns:p14="http://schemas.microsoft.com/office/powerpoint/2010/main" val="40685831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032" y="15291"/>
            <a:ext cx="9131968" cy="476250"/>
          </a:xfrm>
        </p:spPr>
        <p:txBody>
          <a:bodyPr/>
          <a:lstStyle/>
          <a:p>
            <a:r>
              <a:rPr lang="it-IT" sz="2800" b="0" dirty="0">
                <a:solidFill>
                  <a:schemeClr val="tx1"/>
                </a:solidFill>
              </a:rPr>
              <a:t>Effetto del Solvente: Spettro UV-Vis Benzofenone</a:t>
            </a: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 name="Immagine 3"/>
          <p:cNvPicPr>
            <a:picLocks noChangeAspect="1"/>
          </p:cNvPicPr>
          <p:nvPr/>
        </p:nvPicPr>
        <p:blipFill>
          <a:blip r:embed="rId3"/>
          <a:stretch>
            <a:fillRect/>
          </a:stretch>
        </p:blipFill>
        <p:spPr>
          <a:xfrm>
            <a:off x="76200" y="916615"/>
            <a:ext cx="5584586" cy="5328610"/>
          </a:xfrm>
          <a:prstGeom prst="rect">
            <a:avLst/>
          </a:prstGeom>
        </p:spPr>
      </p:pic>
      <p:sp>
        <p:nvSpPr>
          <p:cNvPr id="6" name="TextBox 5">
            <a:extLst>
              <a:ext uri="{FF2B5EF4-FFF2-40B4-BE49-F238E27FC236}">
                <a16:creationId xmlns:a16="http://schemas.microsoft.com/office/drawing/2014/main" id="{36A09298-84C6-E6BC-977C-95230F26F06D}"/>
              </a:ext>
            </a:extLst>
          </p:cNvPr>
          <p:cNvSpPr txBox="1"/>
          <p:nvPr/>
        </p:nvSpPr>
        <p:spPr>
          <a:xfrm>
            <a:off x="5660786" y="1624342"/>
            <a:ext cx="3407014" cy="4247317"/>
          </a:xfrm>
          <a:prstGeom prst="rect">
            <a:avLst/>
          </a:prstGeom>
          <a:noFill/>
        </p:spPr>
        <p:txBody>
          <a:bodyPr wrap="square">
            <a:spAutoFit/>
          </a:bodyPr>
          <a:lstStyle/>
          <a:p>
            <a:pPr algn="just"/>
            <a:r>
              <a:rPr lang="it-IT" sz="1800" dirty="0">
                <a:latin typeface="Calibri" panose="020F0502020204030204" pitchFamily="34" charset="0"/>
              </a:rPr>
              <a:t>La transizione </a:t>
            </a:r>
            <a:r>
              <a:rPr lang="el-GR" sz="1800" dirty="0">
                <a:latin typeface="Calibri" panose="020F0502020204030204" pitchFamily="34" charset="0"/>
              </a:rPr>
              <a:t>π→π*</a:t>
            </a:r>
            <a:r>
              <a:rPr lang="it-IT" sz="1800" dirty="0">
                <a:latin typeface="Calibri" panose="020F0502020204030204" pitchFamily="34" charset="0"/>
              </a:rPr>
              <a:t> presenta </a:t>
            </a:r>
            <a:r>
              <a:rPr lang="it-IT" dirty="0">
                <a:latin typeface="Calibri" panose="020F0502020204030204" pitchFamily="34" charset="0"/>
              </a:rPr>
              <a:t>uno </a:t>
            </a:r>
            <a:r>
              <a:rPr lang="it-IT" sz="1800" dirty="0">
                <a:latin typeface="Calibri" panose="020F0502020204030204" pitchFamily="34" charset="0"/>
              </a:rPr>
              <a:t>stato </a:t>
            </a:r>
            <a:r>
              <a:rPr lang="el-GR" sz="1800" dirty="0">
                <a:latin typeface="Calibri" panose="020F0502020204030204" pitchFamily="34" charset="0"/>
              </a:rPr>
              <a:t> </a:t>
            </a:r>
            <a:r>
              <a:rPr lang="it-IT" sz="1800" dirty="0">
                <a:latin typeface="Calibri" panose="020F0502020204030204" pitchFamily="34" charset="0"/>
              </a:rPr>
              <a:t>eccitato che è più polare di quelli fondamentale. Infatti, questa banda osserva uno shift </a:t>
            </a:r>
            <a:r>
              <a:rPr lang="it-IT" sz="1800" dirty="0" err="1">
                <a:latin typeface="Calibri" panose="020F0502020204030204" pitchFamily="34" charset="0"/>
              </a:rPr>
              <a:t>batocromico</a:t>
            </a:r>
            <a:r>
              <a:rPr lang="it-IT" sz="1800" dirty="0">
                <a:latin typeface="Calibri" panose="020F0502020204030204" pitchFamily="34" charset="0"/>
              </a:rPr>
              <a:t> se misurata in etanolo piuttosto che in cicloesano. Il metanolo stabilizza lo stato eccitato. Viceversa, la transizione n</a:t>
            </a:r>
            <a:r>
              <a:rPr lang="el-GR" sz="1800" dirty="0">
                <a:latin typeface="Calibri" panose="020F0502020204030204" pitchFamily="34" charset="0"/>
              </a:rPr>
              <a:t>→π*</a:t>
            </a:r>
            <a:r>
              <a:rPr lang="it-IT" sz="1800" dirty="0">
                <a:latin typeface="Calibri" panose="020F0502020204030204" pitchFamily="34" charset="0"/>
              </a:rPr>
              <a:t> presenta </a:t>
            </a:r>
            <a:r>
              <a:rPr lang="it-IT" dirty="0">
                <a:latin typeface="Calibri" panose="020F0502020204030204" pitchFamily="34" charset="0"/>
              </a:rPr>
              <a:t>uno </a:t>
            </a:r>
            <a:r>
              <a:rPr lang="it-IT" sz="1800" dirty="0">
                <a:latin typeface="Calibri" panose="020F0502020204030204" pitchFamily="34" charset="0"/>
              </a:rPr>
              <a:t>stato </a:t>
            </a:r>
            <a:r>
              <a:rPr lang="el-GR" sz="1800" dirty="0">
                <a:latin typeface="Calibri" panose="020F0502020204030204" pitchFamily="34" charset="0"/>
              </a:rPr>
              <a:t> </a:t>
            </a:r>
            <a:r>
              <a:rPr lang="it-IT" sz="1800" dirty="0">
                <a:latin typeface="Calibri" panose="020F0502020204030204" pitchFamily="34" charset="0"/>
              </a:rPr>
              <a:t>eccitato che è meno polare di quelli fondamentale. Questa banda osserva uno shift </a:t>
            </a:r>
            <a:r>
              <a:rPr lang="it-IT" sz="1800" dirty="0" err="1">
                <a:latin typeface="Calibri" panose="020F0502020204030204" pitchFamily="34" charset="0"/>
              </a:rPr>
              <a:t>batocromico</a:t>
            </a:r>
            <a:r>
              <a:rPr lang="it-IT" sz="1800" dirty="0">
                <a:latin typeface="Calibri" panose="020F0502020204030204" pitchFamily="34" charset="0"/>
              </a:rPr>
              <a:t> se misurata in cicloesano. Il cicloesano stabilizza lo stato eccitato. </a:t>
            </a:r>
            <a:endParaRPr lang="it-IT" dirty="0"/>
          </a:p>
        </p:txBody>
      </p:sp>
    </p:spTree>
    <p:extLst>
      <p:ext uri="{BB962C8B-B14F-4D97-AF65-F5344CB8AC3E}">
        <p14:creationId xmlns:p14="http://schemas.microsoft.com/office/powerpoint/2010/main" val="25392771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tx1"/>
                </a:solidFill>
              </a:rPr>
              <a:t>Scelta del Solvente</a:t>
            </a: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ttangolo 3"/>
          <p:cNvSpPr/>
          <p:nvPr/>
        </p:nvSpPr>
        <p:spPr>
          <a:xfrm>
            <a:off x="154106" y="1480362"/>
            <a:ext cx="8835788" cy="4832092"/>
          </a:xfrm>
          <a:prstGeom prst="rect">
            <a:avLst/>
          </a:prstGeom>
        </p:spPr>
        <p:txBody>
          <a:bodyPr wrap="square">
            <a:spAutoFit/>
          </a:bodyPr>
          <a:lstStyle/>
          <a:p>
            <a:pPr marL="285750" indent="-285750" algn="just">
              <a:buFont typeface="Arial" panose="020B0604020202020204" pitchFamily="34" charset="0"/>
              <a:buChar char="•"/>
            </a:pPr>
            <a:r>
              <a:rPr lang="it-IT" sz="2800" dirty="0"/>
              <a:t>Aspetti importanti sono la </a:t>
            </a:r>
            <a:r>
              <a:rPr lang="it-IT" sz="2800" b="1" dirty="0">
                <a:solidFill>
                  <a:srgbClr val="C00000"/>
                </a:solidFill>
              </a:rPr>
              <a:t>solubilità</a:t>
            </a:r>
            <a:r>
              <a:rPr lang="it-IT" sz="2800" dirty="0"/>
              <a:t> del campione e il </a:t>
            </a:r>
            <a:r>
              <a:rPr lang="it-IT" sz="2800" b="1" dirty="0" err="1">
                <a:solidFill>
                  <a:srgbClr val="C00000"/>
                </a:solidFill>
              </a:rPr>
              <a:t>cut</a:t>
            </a:r>
            <a:r>
              <a:rPr lang="it-IT" sz="2800" b="1" dirty="0">
                <a:solidFill>
                  <a:srgbClr val="C00000"/>
                </a:solidFill>
              </a:rPr>
              <a:t> off </a:t>
            </a:r>
            <a:r>
              <a:rPr lang="it-IT" sz="2800" dirty="0"/>
              <a:t>del solvente, cioè la lunghezza d’onda al di sotto della quale il solvente assorbe troppo per poter essere usato.</a:t>
            </a:r>
          </a:p>
          <a:p>
            <a:pPr algn="just"/>
            <a:endParaRPr lang="it-IT" sz="2800" dirty="0"/>
          </a:p>
          <a:p>
            <a:pPr marL="285750" indent="-285750" algn="just">
              <a:buFont typeface="Arial" panose="020B0604020202020204" pitchFamily="34" charset="0"/>
              <a:buChar char="•"/>
            </a:pPr>
            <a:r>
              <a:rPr lang="it-IT" sz="2800" dirty="0"/>
              <a:t>È opportuna la filtrazione per rimuovere particolati che determinano «scattering» della luce. La soluzione deve essere limpida.</a:t>
            </a:r>
          </a:p>
          <a:p>
            <a:pPr algn="just"/>
            <a:endParaRPr lang="it-IT" sz="2800" dirty="0"/>
          </a:p>
          <a:p>
            <a:pPr marL="285750" indent="-285750" algn="just">
              <a:buFont typeface="Arial" panose="020B0604020202020204" pitchFamily="34" charset="0"/>
              <a:buChar char="•"/>
            </a:pPr>
            <a:r>
              <a:rPr lang="it-IT" sz="2800" dirty="0"/>
              <a:t>La purezza del solvente è molto importante.</a:t>
            </a:r>
          </a:p>
          <a:p>
            <a:pPr algn="just"/>
            <a:endParaRPr lang="it-IT" sz="2800" dirty="0"/>
          </a:p>
        </p:txBody>
      </p:sp>
    </p:spTree>
    <p:extLst>
      <p:ext uri="{BB962C8B-B14F-4D97-AF65-F5344CB8AC3E}">
        <p14:creationId xmlns:p14="http://schemas.microsoft.com/office/powerpoint/2010/main" val="3748560414"/>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8760</Words>
  <Application>Microsoft Office PowerPoint</Application>
  <PresentationFormat>On-screen Show (4:3)</PresentationFormat>
  <Paragraphs>784</Paragraphs>
  <Slides>118</Slides>
  <Notes>37</Notes>
  <HiddenSlides>0</HiddenSlides>
  <MMClips>0</MMClips>
  <ScaleCrop>false</ScaleCrop>
  <HeadingPairs>
    <vt:vector size="8" baseType="variant">
      <vt:variant>
        <vt:lpstr>Fonts Used</vt:lpstr>
      </vt:variant>
      <vt:variant>
        <vt:i4>16</vt:i4>
      </vt:variant>
      <vt:variant>
        <vt:lpstr>Theme</vt:lpstr>
      </vt:variant>
      <vt:variant>
        <vt:i4>5</vt:i4>
      </vt:variant>
      <vt:variant>
        <vt:lpstr>Embedded OLE Servers</vt:lpstr>
      </vt:variant>
      <vt:variant>
        <vt:i4>1</vt:i4>
      </vt:variant>
      <vt:variant>
        <vt:lpstr>Slide Titles</vt:lpstr>
      </vt:variant>
      <vt:variant>
        <vt:i4>118</vt:i4>
      </vt:variant>
    </vt:vector>
  </HeadingPairs>
  <TitlesOfParts>
    <vt:vector size="140" baseType="lpstr">
      <vt:lpstr>AdvOT46dcae81</vt:lpstr>
      <vt:lpstr>AdvOT65f8a23b.I</vt:lpstr>
      <vt:lpstr>AdvOT8608a8d1+22</vt:lpstr>
      <vt:lpstr>Arial</vt:lpstr>
      <vt:lpstr>Arial Rounded MT Bold</vt:lpstr>
      <vt:lpstr>Arial Unicode MS</vt:lpstr>
      <vt:lpstr>Calibri</vt:lpstr>
      <vt:lpstr>Calibri Light</vt:lpstr>
      <vt:lpstr>Cambria Math</vt:lpstr>
      <vt:lpstr>Comic Sans MS</vt:lpstr>
      <vt:lpstr>EuclidSymbol-Italic</vt:lpstr>
      <vt:lpstr>SimonciniGaramond</vt:lpstr>
      <vt:lpstr>Symbol</vt:lpstr>
      <vt:lpstr>Times New Roman</vt:lpstr>
      <vt:lpstr>TimesNewRomanPSMT</vt:lpstr>
      <vt:lpstr>Wingdings</vt:lpstr>
      <vt:lpstr>Tema di Office</vt:lpstr>
      <vt:lpstr>Default Design</vt:lpstr>
      <vt:lpstr>1_Default Design</vt:lpstr>
      <vt:lpstr>2_Default Design</vt:lpstr>
      <vt:lpstr>3_Default Design</vt:lpstr>
      <vt:lpstr>CS ChemDraw Drawing</vt:lpstr>
      <vt:lpstr>Spettroscopia UV e Visibile</vt:lpstr>
      <vt:lpstr>Spettroscopia UV e Visibile</vt:lpstr>
      <vt:lpstr>Spettroscopia UV e Visibile</vt:lpstr>
      <vt:lpstr>Spettroscopia UV e Visibile</vt:lpstr>
      <vt:lpstr>PowerPoint Presentation</vt:lpstr>
      <vt:lpstr>Livelli Energetici in una Molecola </vt:lpstr>
      <vt:lpstr>PowerPoint Presentation</vt:lpstr>
      <vt:lpstr>PowerPoint Presentation</vt:lpstr>
      <vt:lpstr>Tutti i composti organici assorbono luce UV!!!</vt:lpstr>
      <vt:lpstr>Cromofori</vt:lpstr>
      <vt:lpstr>Orbitali Atomici….un ripasso!</vt:lpstr>
      <vt:lpstr>Orbitali Atomici di tipo s</vt:lpstr>
      <vt:lpstr>Orbitali Atomici di tipo s</vt:lpstr>
      <vt:lpstr>Orbitali Atomici di tipo p</vt:lpstr>
      <vt:lpstr>Configurazione Elettronica Atomo H</vt:lpstr>
      <vt:lpstr>Configurazione elettronica atomo C</vt:lpstr>
      <vt:lpstr>Esercizio</vt:lpstr>
      <vt:lpstr>PowerPoint Presentation</vt:lpstr>
      <vt:lpstr>PowerPoint Presentation</vt:lpstr>
      <vt:lpstr>PowerPoint Presentation</vt:lpstr>
      <vt:lpstr>Diagramma degli orbitali molecolari  di H2</vt:lpstr>
      <vt:lpstr>Sovrapposizione Orbitali p</vt:lpstr>
      <vt:lpstr>Sovrapposizione Orbitali p</vt:lpstr>
      <vt:lpstr>Riassumendo!</vt:lpstr>
      <vt:lpstr>Struttura Elettronica dell’O2</vt:lpstr>
      <vt:lpstr>PowerPoint Presentation</vt:lpstr>
      <vt:lpstr>Transizioni Elettroniche</vt:lpstr>
      <vt:lpstr>Transizioni elettroniche: Molecola H2 </vt:lpstr>
      <vt:lpstr>Transizioni elettroniche: Molecola H2 </vt:lpstr>
      <vt:lpstr>Classiche Transizioni Elettroniche </vt:lpstr>
      <vt:lpstr>Regole di Selezione</vt:lpstr>
      <vt:lpstr>1. Regola di Laporte</vt:lpstr>
      <vt:lpstr>1. Regola di Laporte</vt:lpstr>
      <vt:lpstr>PowerPoint Presentation</vt:lpstr>
      <vt:lpstr>2. Regole di selezione</vt:lpstr>
      <vt:lpstr>3. Regole di selezione</vt:lpstr>
      <vt:lpstr>Esclusione per sovrapposizione</vt:lpstr>
      <vt:lpstr>Transizioni s   s*</vt:lpstr>
      <vt:lpstr>Transizioni n   s*</vt:lpstr>
      <vt:lpstr>Transizioni p   p*</vt:lpstr>
      <vt:lpstr>Transizioni p   p* </vt:lpstr>
      <vt:lpstr>Transizioni n   p*</vt:lpstr>
      <vt:lpstr>Transizioni Proibite per Sovrapposizione</vt:lpstr>
      <vt:lpstr>Caratteristiche delle Bande</vt:lpstr>
      <vt:lpstr>Quantificare l’Intensità dell’Assorbimento</vt:lpstr>
      <vt:lpstr>PowerPoint Presentation</vt:lpstr>
      <vt:lpstr>PowerPoint Presentation</vt:lpstr>
      <vt:lpstr>PowerPoint Presentation</vt:lpstr>
      <vt:lpstr>Esempio</vt:lpstr>
      <vt:lpstr>Legge di Lambert-Beer</vt:lpstr>
      <vt:lpstr>Legge di Lambert-Beer</vt:lpstr>
      <vt:lpstr>e(mol-1 L cm-1) = A/lc                0 &lt; e &lt; 106</vt:lpstr>
      <vt:lpstr>PowerPoint Presentation</vt:lpstr>
      <vt:lpstr>Rappresentazione schematica di uno spettrofotometro a doppio raggio</vt:lpstr>
      <vt:lpstr>Transizioni Elettroniche</vt:lpstr>
      <vt:lpstr>Transizioni Elettroniche</vt:lpstr>
      <vt:lpstr>Allargamento della Banda per la Presenza di Sottolivelli Vibrazionali e Rotazionali</vt:lpstr>
      <vt:lpstr>PowerPoint Presentation</vt:lpstr>
      <vt:lpstr>Struttura Vibrazionale (fine) dello Spettro UV </vt:lpstr>
      <vt:lpstr>Effetti sulle Bande dei Cromofori Isolati</vt:lpstr>
      <vt:lpstr>Effetti sulle Bande dei Cromofori Isolati</vt:lpstr>
      <vt:lpstr>Auxocromi</vt:lpstr>
      <vt:lpstr>Etilene </vt:lpstr>
      <vt:lpstr>Sostituzione di un H con un Gruppo Auxocromo: Enammina</vt:lpstr>
      <vt:lpstr>Curiosità! Amminocatalisi Enantioselettiva Enammine e Ioni Imminio in Catalisi!</vt:lpstr>
      <vt:lpstr>Dieni coniugati Butadiene CH2=CH-CH=CH2</vt:lpstr>
      <vt:lpstr>Dieni coniugati Transizione *</vt:lpstr>
      <vt:lpstr>PowerPoint Presentation</vt:lpstr>
      <vt:lpstr>PowerPoint Presentation</vt:lpstr>
      <vt:lpstr>b-Carotene: Effetto Isomerizzazione</vt:lpstr>
      <vt:lpstr>Esempio: Isoprene = diene coniugato lineare</vt:lpstr>
      <vt:lpstr>Esempio: diene coniugato eteroanulare </vt:lpstr>
      <vt:lpstr>Esempio: cis,trans-1,3-cicloottadiene = diene omoanulare</vt:lpstr>
      <vt:lpstr>Regole di Woodward-Fieser Calcolo lmax Dieni Coniugati</vt:lpstr>
      <vt:lpstr>Benzene</vt:lpstr>
      <vt:lpstr>Benzene</vt:lpstr>
      <vt:lpstr>Benzene</vt:lpstr>
      <vt:lpstr>Anelli Aromatici: Coniugazione Estesa</vt:lpstr>
      <vt:lpstr>PowerPoint Presentation</vt:lpstr>
      <vt:lpstr>Effetto della Coniugazione sulla Banda B del Benzene (effetto del pH)</vt:lpstr>
      <vt:lpstr>Effetto del pH sull’Assorbimento Aromatico</vt:lpstr>
      <vt:lpstr>Effetto del pH sull’Assorbimento Aromatico</vt:lpstr>
      <vt:lpstr>Esempio: Fenolftaleina e pH</vt:lpstr>
      <vt:lpstr>Benzeni Disostituiti</vt:lpstr>
      <vt:lpstr>Benzeni para-Disostituiti: Effetto su Banda B X1-C6H4-X2</vt:lpstr>
      <vt:lpstr>Composti Carbonilici</vt:lpstr>
      <vt:lpstr>Composti Carbonilici</vt:lpstr>
      <vt:lpstr>Composti Carbonilici</vt:lpstr>
      <vt:lpstr>Composti Carbonilici: n → p* (banda R) </vt:lpstr>
      <vt:lpstr>Enoni </vt:lpstr>
      <vt:lpstr>PowerPoint Presentation</vt:lpstr>
      <vt:lpstr>Esempio </vt:lpstr>
      <vt:lpstr>Regole di Fieser Calcolo lmax Enoni al Variare dei Sostituenti e del Solvente</vt:lpstr>
      <vt:lpstr>Aza Gruppo</vt:lpstr>
      <vt:lpstr>Nitro Gruppo</vt:lpstr>
      <vt:lpstr>Effetto Solvente</vt:lpstr>
      <vt:lpstr>Effetto Solvente per Cromofori Polari</vt:lpstr>
      <vt:lpstr>Effetto del Solvente: Spettro UV-Vis Benzofenone</vt:lpstr>
      <vt:lpstr>Scelta del Solvente</vt:lpstr>
      <vt:lpstr>Cut-off per i Comuni Solventi</vt:lpstr>
      <vt:lpstr>Cuvette (cella)</vt:lpstr>
      <vt:lpstr>Visibile 380-750 nm</vt:lpstr>
      <vt:lpstr>Concetti Base del Colore</vt:lpstr>
      <vt:lpstr>Esempio: Determinazione Numero Ammine su Nanoparticelle Mediante UV-Vis</vt:lpstr>
      <vt:lpstr>Esempio: Determinazione Numero Ammine su Nanoparticelle Mediante UV-Vis</vt:lpstr>
      <vt:lpstr>Esempio: Determinazione Numero Ammine su Nanoparticelle Mediante UV-Vis</vt:lpstr>
      <vt:lpstr>Luminescenza</vt:lpstr>
      <vt:lpstr>Destino della  Specie Eccitata</vt:lpstr>
      <vt:lpstr>Luminescenza</vt:lpstr>
      <vt:lpstr>Fluorescenza</vt:lpstr>
      <vt:lpstr>Fluorescenza</vt:lpstr>
      <vt:lpstr>Fluorescenza </vt:lpstr>
      <vt:lpstr>Fosforescenza  Diagramma di Jablonsky</vt:lpstr>
      <vt:lpstr>Fosforescenza </vt:lpstr>
      <vt:lpstr>Studi di Luminescenza: Fotocatalisi</vt:lpstr>
      <vt:lpstr>Studi di Luminescenza: Fotocatalisi</vt:lpstr>
      <vt:lpstr>Studi di Luminescenza: Fotocatalisi</vt:lpstr>
      <vt:lpstr>Studi di Luminescenza Esempio: Fotocatalisi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Spettroscopia UV e Visibile</dc:title>
  <dc:creator>nitti</dc:creator>
  <cp:lastModifiedBy>FILIPPINI GIACOMO</cp:lastModifiedBy>
  <cp:revision>445</cp:revision>
  <dcterms:created xsi:type="dcterms:W3CDTF">2020-01-23T16:36:03Z</dcterms:created>
  <dcterms:modified xsi:type="dcterms:W3CDTF">2023-10-01T06:59:04Z</dcterms:modified>
</cp:coreProperties>
</file>