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03"/>
    <p:restoredTop sz="94676"/>
  </p:normalViewPr>
  <p:slideViewPr>
    <p:cSldViewPr snapToGrid="0" snapToObjects="1">
      <p:cViewPr varScale="1">
        <p:scale>
          <a:sx n="111" d="100"/>
          <a:sy n="111" d="100"/>
        </p:scale>
        <p:origin x="208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76040-B87B-144D-8212-E8C289A7141F}" type="datetimeFigureOut">
              <a:rPr lang="en-GB" smtClean="0"/>
              <a:t>02/10/2023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04EAF-1E47-324A-B870-28551EC4020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315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04EAF-1E47-324A-B870-28551EC4020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197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04EAF-1E47-324A-B870-28551EC4020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339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519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99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92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65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77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476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9782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59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881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81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0807-70A3-9F48-B809-A1AB78B9508A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4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90807-70A3-9F48-B809-A1AB78B9508A}" type="datetimeFigureOut">
              <a:rPr lang="it-IT" smtClean="0"/>
              <a:t>02/10/23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8D73-CAF8-A24F-A98B-E1E299328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809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efter@units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40528"/>
            <a:ext cx="7772400" cy="930350"/>
          </a:xfrm>
          <a:solidFill>
            <a:schemeClr val="accent2"/>
          </a:solidFill>
        </p:spPr>
        <p:txBody>
          <a:bodyPr/>
          <a:lstStyle/>
          <a:p>
            <a:r>
              <a:rPr lang="it-IT" dirty="0"/>
              <a:t>Course </a:t>
            </a:r>
            <a:r>
              <a:rPr lang="it-IT" dirty="0" err="1"/>
              <a:t>timeline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25551" y="1918010"/>
            <a:ext cx="7337503" cy="3967507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7030A0"/>
                </a:solidFill>
              </a:rPr>
              <a:t>English Literature III, AY 2023-24</a:t>
            </a:r>
          </a:p>
          <a:p>
            <a:r>
              <a:rPr lang="it-IT" dirty="0" err="1">
                <a:solidFill>
                  <a:srgbClr val="7030A0"/>
                </a:solidFill>
              </a:rPr>
              <a:t>Prof.Roberta</a:t>
            </a:r>
            <a:r>
              <a:rPr lang="it-IT" dirty="0">
                <a:solidFill>
                  <a:srgbClr val="7030A0"/>
                </a:solidFill>
              </a:rPr>
              <a:t> Gefter</a:t>
            </a:r>
          </a:p>
          <a:p>
            <a:r>
              <a:rPr lang="it-IT" dirty="0">
                <a:hlinkClick r:id="rId2"/>
              </a:rPr>
              <a:t>gefter@units.it</a:t>
            </a:r>
            <a:endParaRPr lang="it-IT" dirty="0"/>
          </a:p>
          <a:p>
            <a:r>
              <a:rPr lang="it-IT" i="1" dirty="0">
                <a:solidFill>
                  <a:schemeClr val="bg2">
                    <a:lumMod val="75000"/>
                  </a:schemeClr>
                </a:solidFill>
              </a:rPr>
              <a:t>(office hours: </a:t>
            </a:r>
            <a:r>
              <a:rPr lang="it-IT" i="1" dirty="0" err="1">
                <a:solidFill>
                  <a:schemeClr val="bg2">
                    <a:lumMod val="75000"/>
                  </a:schemeClr>
                </a:solidFill>
              </a:rPr>
              <a:t>Friday</a:t>
            </a:r>
            <a:r>
              <a:rPr lang="it-IT" i="1" dirty="0">
                <a:solidFill>
                  <a:schemeClr val="bg2">
                    <a:lumMod val="75000"/>
                  </a:schemeClr>
                </a:solidFill>
              </a:rPr>
              <a:t> 11.00-13.00, </a:t>
            </a:r>
            <a:r>
              <a:rPr lang="it-IT" i="1" dirty="0" err="1">
                <a:solidFill>
                  <a:schemeClr val="bg2">
                    <a:lumMod val="75000"/>
                  </a:schemeClr>
                </a:solidFill>
              </a:rPr>
              <a:t>MsTeams</a:t>
            </a:r>
            <a:r>
              <a:rPr lang="it-IT" i="1" dirty="0">
                <a:solidFill>
                  <a:schemeClr val="bg2">
                    <a:lumMod val="75000"/>
                  </a:schemeClr>
                </a:solidFill>
              </a:rPr>
              <a:t>/studio </a:t>
            </a:r>
            <a:r>
              <a:rPr lang="it-IT" i="1" dirty="0" err="1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it-IT" i="1" dirty="0">
                <a:solidFill>
                  <a:schemeClr val="bg2">
                    <a:lumMod val="75000"/>
                  </a:schemeClr>
                </a:solidFill>
              </a:rPr>
              <a:t> 18, III </a:t>
            </a:r>
            <a:r>
              <a:rPr lang="it-IT" i="1" dirty="0" err="1">
                <a:solidFill>
                  <a:schemeClr val="bg2">
                    <a:lumMod val="75000"/>
                  </a:schemeClr>
                </a:solidFill>
              </a:rPr>
              <a:t>floor</a:t>
            </a:r>
            <a:r>
              <a:rPr lang="it-IT" i="1" dirty="0">
                <a:solidFill>
                  <a:schemeClr val="bg2">
                    <a:lumMod val="75000"/>
                  </a:schemeClr>
                </a:solidFill>
              </a:rPr>
              <a:t> ACM)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307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33301"/>
          </a:xfrm>
        </p:spPr>
        <p:txBody>
          <a:bodyPr/>
          <a:lstStyle/>
          <a:p>
            <a:r>
              <a:rPr lang="it-IT" dirty="0"/>
              <a:t>Course timeline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28/9 </a:t>
            </a:r>
            <a:r>
              <a:rPr lang="it-IT" sz="2400" dirty="0" err="1"/>
              <a:t>introduction</a:t>
            </a:r>
            <a:r>
              <a:rPr lang="it-IT" sz="2400" dirty="0"/>
              <a:t> to </a:t>
            </a:r>
            <a:r>
              <a:rPr lang="it-IT" sz="2400" dirty="0" err="1"/>
              <a:t>Modernism</a:t>
            </a:r>
            <a:endParaRPr lang="it-IT" sz="2400" dirty="0"/>
          </a:p>
          <a:p>
            <a:r>
              <a:rPr lang="it-IT" sz="2400" dirty="0"/>
              <a:t>29/9 </a:t>
            </a:r>
            <a:r>
              <a:rPr lang="it-IT" sz="2400" dirty="0" err="1"/>
              <a:t>introduction</a:t>
            </a:r>
            <a:r>
              <a:rPr lang="it-IT" sz="2400" dirty="0"/>
              <a:t> to </a:t>
            </a:r>
            <a:r>
              <a:rPr lang="it-IT" sz="2400" dirty="0" err="1"/>
              <a:t>Modernism</a:t>
            </a:r>
            <a:r>
              <a:rPr lang="it-IT" sz="2400" dirty="0"/>
              <a:t> (5)</a:t>
            </a:r>
          </a:p>
          <a:p>
            <a:r>
              <a:rPr lang="it-IT" sz="2400" dirty="0"/>
              <a:t>5/10 </a:t>
            </a:r>
            <a:r>
              <a:rPr lang="it-IT" sz="2400" dirty="0" err="1"/>
              <a:t>Introduction</a:t>
            </a:r>
            <a:r>
              <a:rPr lang="it-IT" sz="2400" dirty="0"/>
              <a:t> to </a:t>
            </a:r>
            <a:r>
              <a:rPr lang="it-IT" sz="2400" dirty="0" err="1"/>
              <a:t>Modernism</a:t>
            </a:r>
            <a:r>
              <a:rPr lang="it-IT" sz="2400" dirty="0"/>
              <a:t>: the </a:t>
            </a:r>
            <a:r>
              <a:rPr lang="it-IT" sz="2400" dirty="0" err="1"/>
              <a:t>novel</a:t>
            </a:r>
            <a:r>
              <a:rPr lang="it-IT" sz="2400" dirty="0"/>
              <a:t>  </a:t>
            </a:r>
          </a:p>
          <a:p>
            <a:r>
              <a:rPr lang="it-IT" sz="2400" dirty="0"/>
              <a:t>6/10 James Joyce: </a:t>
            </a:r>
            <a:r>
              <a:rPr lang="it-IT" sz="2400" dirty="0" err="1"/>
              <a:t>introduction</a:t>
            </a:r>
            <a:r>
              <a:rPr lang="it-IT" sz="2400" dirty="0"/>
              <a:t> and A </a:t>
            </a:r>
            <a:r>
              <a:rPr lang="it-IT" sz="2400" dirty="0" err="1"/>
              <a:t>Portrait</a:t>
            </a:r>
            <a:r>
              <a:rPr lang="it-IT" sz="2400" dirty="0"/>
              <a:t> of the Artist (10)</a:t>
            </a:r>
          </a:p>
          <a:p>
            <a:r>
              <a:rPr lang="it-IT" sz="2400" dirty="0"/>
              <a:t>12/10  A </a:t>
            </a:r>
            <a:r>
              <a:rPr lang="it-IT" sz="2400" dirty="0" err="1"/>
              <a:t>Portrait</a:t>
            </a:r>
            <a:r>
              <a:rPr lang="it-IT" sz="2400" dirty="0"/>
              <a:t> of the Artist: </a:t>
            </a:r>
            <a:r>
              <a:rPr lang="it-IT" sz="2400" dirty="0" err="1"/>
              <a:t>textual</a:t>
            </a:r>
            <a:r>
              <a:rPr lang="it-IT" sz="2400" dirty="0"/>
              <a:t> </a:t>
            </a:r>
            <a:r>
              <a:rPr lang="it-IT" sz="2400" dirty="0" err="1"/>
              <a:t>analysis</a:t>
            </a:r>
            <a:r>
              <a:rPr lang="it-IT" sz="2400" dirty="0"/>
              <a:t> </a:t>
            </a:r>
          </a:p>
          <a:p>
            <a:r>
              <a:rPr lang="it-IT" sz="2400" dirty="0"/>
              <a:t>13/10 </a:t>
            </a:r>
            <a:r>
              <a:rPr lang="it-IT" sz="2400" dirty="0" err="1"/>
              <a:t>Introduction</a:t>
            </a:r>
            <a:r>
              <a:rPr lang="it-IT" sz="2400" dirty="0"/>
              <a:t> to </a:t>
            </a:r>
            <a:r>
              <a:rPr lang="it-IT" sz="2400" dirty="0" err="1"/>
              <a:t>V.Woolf</a:t>
            </a:r>
            <a:r>
              <a:rPr lang="it-IT" sz="2400" dirty="0"/>
              <a:t>. </a:t>
            </a:r>
            <a:r>
              <a:rPr lang="it-IT" sz="2400" dirty="0" err="1"/>
              <a:t>Mrs</a:t>
            </a:r>
            <a:r>
              <a:rPr lang="it-IT" sz="2400" dirty="0"/>
              <a:t> Dalloway: </a:t>
            </a:r>
            <a:r>
              <a:rPr lang="it-IT" sz="2400" dirty="0" err="1"/>
              <a:t>textual</a:t>
            </a:r>
            <a:r>
              <a:rPr lang="it-IT" sz="2400" dirty="0"/>
              <a:t> </a:t>
            </a:r>
            <a:r>
              <a:rPr lang="it-IT" sz="2400" dirty="0" err="1"/>
              <a:t>analysis</a:t>
            </a:r>
            <a:r>
              <a:rPr lang="it-IT" sz="2400" dirty="0"/>
              <a:t> (15)</a:t>
            </a:r>
          </a:p>
          <a:p>
            <a:r>
              <a:rPr lang="it-IT" sz="2400" dirty="0"/>
              <a:t>19/10  </a:t>
            </a:r>
            <a:r>
              <a:rPr lang="it-IT" sz="2400" dirty="0" err="1"/>
              <a:t>Mrs</a:t>
            </a:r>
            <a:r>
              <a:rPr lang="it-IT" sz="2400" dirty="0"/>
              <a:t> Dalloway: </a:t>
            </a:r>
            <a:r>
              <a:rPr lang="it-IT" sz="2400" dirty="0" err="1"/>
              <a:t>textual</a:t>
            </a:r>
            <a:r>
              <a:rPr lang="it-IT" sz="2400" dirty="0"/>
              <a:t> </a:t>
            </a:r>
            <a:r>
              <a:rPr lang="it-IT" sz="2400" dirty="0" err="1"/>
              <a:t>analysis</a:t>
            </a:r>
            <a:r>
              <a:rPr lang="it-IT" sz="2400" dirty="0"/>
              <a:t> </a:t>
            </a:r>
          </a:p>
          <a:p>
            <a:r>
              <a:rPr lang="it-IT" sz="2400" dirty="0"/>
              <a:t>20/10  </a:t>
            </a:r>
            <a:r>
              <a:rPr lang="it-IT" sz="2400" dirty="0" err="1"/>
              <a:t>Introduction</a:t>
            </a:r>
            <a:r>
              <a:rPr lang="it-IT" sz="2400" dirty="0"/>
              <a:t> to </a:t>
            </a:r>
            <a:r>
              <a:rPr lang="it-IT" sz="2400" dirty="0" err="1"/>
              <a:t>T.S.Eliot</a:t>
            </a:r>
            <a:r>
              <a:rPr lang="it-IT" sz="2400" dirty="0"/>
              <a:t>: The Waste Land (20)</a:t>
            </a:r>
          </a:p>
          <a:p>
            <a:pPr marL="0" indent="0">
              <a:buNone/>
            </a:pP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714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6240"/>
          </a:xfrm>
        </p:spPr>
        <p:txBody>
          <a:bodyPr/>
          <a:lstStyle/>
          <a:p>
            <a:r>
              <a:rPr lang="it-IT" dirty="0"/>
              <a:t>Course </a:t>
            </a:r>
            <a:r>
              <a:rPr lang="it-IT" dirty="0" err="1"/>
              <a:t>timeline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076446"/>
            <a:ext cx="8229600" cy="5613721"/>
          </a:xfrm>
        </p:spPr>
        <p:txBody>
          <a:bodyPr>
            <a:normAutofit lnSpcReduction="10000"/>
          </a:bodyPr>
          <a:lstStyle/>
          <a:p>
            <a:endParaRPr lang="it-IT" sz="2400" dirty="0"/>
          </a:p>
          <a:p>
            <a:r>
              <a:rPr lang="it-IT" sz="2400" dirty="0"/>
              <a:t>26/10  The Waste Land: </a:t>
            </a:r>
            <a:r>
              <a:rPr lang="it-IT" sz="2400" dirty="0" err="1"/>
              <a:t>textual</a:t>
            </a:r>
            <a:r>
              <a:rPr lang="it-IT" sz="2400" dirty="0"/>
              <a:t> </a:t>
            </a:r>
            <a:r>
              <a:rPr lang="it-IT" sz="2400" dirty="0" err="1"/>
              <a:t>analysis</a:t>
            </a:r>
            <a:r>
              <a:rPr lang="it-IT" sz="2400" dirty="0"/>
              <a:t> </a:t>
            </a:r>
          </a:p>
          <a:p>
            <a:r>
              <a:rPr lang="it-IT" sz="2400" dirty="0"/>
              <a:t>27/10  The Waste Land: </a:t>
            </a:r>
            <a:r>
              <a:rPr lang="it-IT" sz="2400" dirty="0" err="1"/>
              <a:t>textual</a:t>
            </a:r>
            <a:r>
              <a:rPr lang="it-IT" sz="2400" dirty="0"/>
              <a:t> </a:t>
            </a:r>
            <a:r>
              <a:rPr lang="it-IT" sz="2400" dirty="0" err="1"/>
              <a:t>analysis</a:t>
            </a:r>
            <a:r>
              <a:rPr lang="it-IT" sz="2400" dirty="0"/>
              <a:t> (25) </a:t>
            </a:r>
          </a:p>
          <a:p>
            <a:r>
              <a:rPr lang="it-IT" sz="2400" dirty="0"/>
              <a:t>09/11  Post-war fiction and </a:t>
            </a:r>
            <a:r>
              <a:rPr lang="it-IT" sz="2400" dirty="0" err="1"/>
              <a:t>Orwell’s</a:t>
            </a:r>
            <a:r>
              <a:rPr lang="it-IT" sz="2400" dirty="0"/>
              <a:t> 1984</a:t>
            </a:r>
          </a:p>
          <a:p>
            <a:r>
              <a:rPr lang="it-IT" sz="2400" dirty="0"/>
              <a:t>10/11 1984: </a:t>
            </a:r>
            <a:r>
              <a:rPr lang="it-IT" sz="2400" dirty="0" err="1"/>
              <a:t>textual</a:t>
            </a:r>
            <a:r>
              <a:rPr lang="it-IT" sz="2400" dirty="0"/>
              <a:t> </a:t>
            </a:r>
            <a:r>
              <a:rPr lang="it-IT" sz="2400" dirty="0" err="1"/>
              <a:t>analysis</a:t>
            </a:r>
            <a:r>
              <a:rPr lang="it-IT" sz="2400" dirty="0"/>
              <a:t> (30)</a:t>
            </a:r>
          </a:p>
          <a:p>
            <a:r>
              <a:rPr lang="it-IT" sz="2400" dirty="0"/>
              <a:t>16/11 </a:t>
            </a:r>
            <a:r>
              <a:rPr lang="it-IT" sz="2400" dirty="0" err="1"/>
              <a:t>Introduction</a:t>
            </a:r>
            <a:r>
              <a:rPr lang="it-IT" sz="2400" dirty="0"/>
              <a:t> to  </a:t>
            </a:r>
            <a:r>
              <a:rPr lang="it-IT" sz="2400" dirty="0" err="1"/>
              <a:t>postcolonialism</a:t>
            </a:r>
            <a:r>
              <a:rPr lang="it-IT" sz="2400" dirty="0"/>
              <a:t>; Jean Rhys’ </a:t>
            </a:r>
            <a:r>
              <a:rPr lang="it-IT" sz="2400" i="1" dirty="0"/>
              <a:t>Wide Sargasso Sea</a:t>
            </a:r>
          </a:p>
          <a:p>
            <a:r>
              <a:rPr lang="it-IT" sz="2400" dirty="0"/>
              <a:t>17/11 </a:t>
            </a:r>
            <a:r>
              <a:rPr lang="it-IT" sz="2400" i="1" dirty="0"/>
              <a:t>Wide Sargasso Sea  (35)</a:t>
            </a:r>
          </a:p>
          <a:p>
            <a:r>
              <a:rPr lang="it-IT" sz="2400" dirty="0"/>
              <a:t>23/11 </a:t>
            </a:r>
            <a:r>
              <a:rPr lang="it-IT" sz="2400" dirty="0" err="1"/>
              <a:t>Introduction</a:t>
            </a:r>
            <a:r>
              <a:rPr lang="it-IT" sz="2400" dirty="0"/>
              <a:t> to </a:t>
            </a:r>
            <a:r>
              <a:rPr lang="it-IT" sz="2400" dirty="0" err="1"/>
              <a:t>postmodernism</a:t>
            </a:r>
            <a:r>
              <a:rPr lang="it-IT" sz="2400" dirty="0"/>
              <a:t>; </a:t>
            </a:r>
            <a:r>
              <a:rPr lang="it-IT" sz="2400" dirty="0" err="1"/>
              <a:t>J.M.Coetzee’s</a:t>
            </a:r>
            <a:r>
              <a:rPr lang="it-IT" sz="2400" dirty="0"/>
              <a:t> Foe</a:t>
            </a:r>
          </a:p>
          <a:p>
            <a:r>
              <a:rPr lang="it-IT" sz="2400" dirty="0"/>
              <a:t>24/11 Foe: </a:t>
            </a:r>
            <a:r>
              <a:rPr lang="it-IT" sz="2400" dirty="0" err="1"/>
              <a:t>textual</a:t>
            </a:r>
            <a:r>
              <a:rPr lang="it-IT" sz="2400" dirty="0"/>
              <a:t> </a:t>
            </a:r>
            <a:r>
              <a:rPr lang="it-IT" sz="2400" dirty="0" err="1"/>
              <a:t>analysis</a:t>
            </a:r>
            <a:r>
              <a:rPr lang="it-IT" sz="2400" dirty="0"/>
              <a:t> (40)</a:t>
            </a:r>
          </a:p>
          <a:p>
            <a:r>
              <a:rPr lang="it-IT" sz="2400" dirty="0"/>
              <a:t>30/11 </a:t>
            </a:r>
            <a:r>
              <a:rPr lang="it-IT" sz="2400" dirty="0" err="1"/>
              <a:t>I.McEwan’s</a:t>
            </a:r>
            <a:r>
              <a:rPr lang="it-IT" sz="2400" dirty="0"/>
              <a:t> </a:t>
            </a:r>
            <a:r>
              <a:rPr lang="it-IT" sz="2400" dirty="0" err="1"/>
              <a:t>Atonement</a:t>
            </a:r>
            <a:r>
              <a:rPr lang="it-IT" sz="2400" dirty="0"/>
              <a:t>: </a:t>
            </a:r>
            <a:r>
              <a:rPr lang="it-IT" sz="2400" dirty="0" err="1"/>
              <a:t>textual</a:t>
            </a:r>
            <a:r>
              <a:rPr lang="it-IT" sz="2400" dirty="0"/>
              <a:t> </a:t>
            </a:r>
            <a:r>
              <a:rPr lang="it-IT" sz="2400" dirty="0" err="1"/>
              <a:t>analysis</a:t>
            </a:r>
            <a:endParaRPr lang="it-IT" sz="2400" dirty="0"/>
          </a:p>
          <a:p>
            <a:r>
              <a:rPr lang="it-IT" sz="2400" dirty="0"/>
              <a:t>1/12 </a:t>
            </a:r>
            <a:r>
              <a:rPr lang="it-IT" sz="2400" i="1" dirty="0" err="1"/>
              <a:t>Atonement</a:t>
            </a:r>
            <a:r>
              <a:rPr lang="it-IT" sz="2400" i="1" dirty="0"/>
              <a:t> : </a:t>
            </a:r>
            <a:r>
              <a:rPr lang="it-IT" sz="2400" dirty="0" err="1"/>
              <a:t>Conclusion</a:t>
            </a:r>
            <a:r>
              <a:rPr lang="it-IT" sz="2400" dirty="0"/>
              <a:t> and </a:t>
            </a:r>
            <a:r>
              <a:rPr lang="it-IT" sz="2400" dirty="0" err="1"/>
              <a:t>discussion</a:t>
            </a:r>
            <a:r>
              <a:rPr lang="it-IT" sz="2400" dirty="0"/>
              <a:t>  </a:t>
            </a:r>
            <a:r>
              <a:rPr lang="it-IT" sz="2400" i="1" dirty="0"/>
              <a:t>(45)</a:t>
            </a:r>
          </a:p>
          <a:p>
            <a:pPr marL="0" indent="0">
              <a:buNone/>
            </a:pPr>
            <a:r>
              <a:rPr lang="it-IT" sz="2400" b="1" dirty="0" err="1"/>
              <a:t>introduction</a:t>
            </a:r>
            <a:r>
              <a:rPr lang="it-IT" sz="2400" b="1" dirty="0"/>
              <a:t> to the </a:t>
            </a:r>
            <a:r>
              <a:rPr lang="it-IT" sz="2400" b="1" dirty="0" err="1"/>
              <a:t>final</a:t>
            </a:r>
            <a:r>
              <a:rPr lang="it-IT" sz="2400" b="1" dirty="0"/>
              <a:t> paper/BA </a:t>
            </a:r>
            <a:r>
              <a:rPr lang="it-IT" sz="2400" b="1" dirty="0" err="1"/>
              <a:t>dissertation</a:t>
            </a:r>
            <a:r>
              <a:rPr lang="it-IT" sz="2400" b="1" dirty="0"/>
              <a:t> to be </a:t>
            </a:r>
            <a:r>
              <a:rPr lang="it-IT" sz="2400" b="1" dirty="0" err="1"/>
              <a:t>confirmed</a:t>
            </a:r>
            <a:endParaRPr lang="it-IT" sz="2400" b="1" dirty="0"/>
          </a:p>
          <a:p>
            <a:pPr marL="0" indent="0">
              <a:buNone/>
            </a:pPr>
            <a:r>
              <a:rPr lang="it-IT" sz="2400" b="1" dirty="0"/>
              <a:t>Film </a:t>
            </a:r>
            <a:r>
              <a:rPr lang="it-IT" sz="2400" b="1" dirty="0" err="1"/>
              <a:t>showing</a:t>
            </a:r>
            <a:r>
              <a:rPr lang="it-IT" sz="2400" b="1" dirty="0"/>
              <a:t> (The Hours): </a:t>
            </a:r>
            <a:r>
              <a:rPr lang="it-IT" sz="2400" b="1" dirty="0" err="1"/>
              <a:t>Dec</a:t>
            </a:r>
            <a:r>
              <a:rPr lang="it-IT" sz="2400" b="1" dirty="0"/>
              <a:t> 11  </a:t>
            </a:r>
          </a:p>
          <a:p>
            <a:endParaRPr lang="it-IT" sz="2400" i="1" dirty="0"/>
          </a:p>
          <a:p>
            <a:endParaRPr lang="it-IT" sz="2400" dirty="0"/>
          </a:p>
          <a:p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196599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8542"/>
          </a:xfrm>
        </p:spPr>
        <p:txBody>
          <a:bodyPr/>
          <a:lstStyle/>
          <a:p>
            <a:r>
              <a:rPr lang="it-IT" dirty="0"/>
              <a:t>Course </a:t>
            </a:r>
            <a:r>
              <a:rPr lang="it-IT" dirty="0" err="1"/>
              <a:t>timeline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600" dirty="0"/>
              <a:t>14/12 1984 </a:t>
            </a:r>
            <a:r>
              <a:rPr lang="it-IT" sz="2600" dirty="0" err="1"/>
              <a:t>Introduction</a:t>
            </a:r>
            <a:r>
              <a:rPr lang="it-IT" sz="2600" dirty="0"/>
              <a:t>(33)</a:t>
            </a:r>
          </a:p>
          <a:p>
            <a:r>
              <a:rPr lang="it-IT" sz="2600" dirty="0"/>
              <a:t>15/12Introduction to </a:t>
            </a:r>
            <a:r>
              <a:rPr lang="it-IT" sz="2600" dirty="0" err="1"/>
              <a:t>Postcolonial</a:t>
            </a:r>
            <a:r>
              <a:rPr lang="it-IT" sz="2600" dirty="0"/>
              <a:t>  literature (35)</a:t>
            </a:r>
          </a:p>
          <a:p>
            <a:r>
              <a:rPr lang="it-IT" sz="2600" dirty="0"/>
              <a:t>2/12 </a:t>
            </a:r>
            <a:r>
              <a:rPr lang="it-IT" sz="2600" dirty="0" err="1"/>
              <a:t>Postcolonial</a:t>
            </a:r>
            <a:r>
              <a:rPr lang="it-IT" sz="2600" dirty="0"/>
              <a:t> literature and Wide Sargasso Sea 37</a:t>
            </a:r>
          </a:p>
          <a:p>
            <a:r>
              <a:rPr lang="it-IT" sz="2600" dirty="0"/>
              <a:t>5/12  Wide Sargasso Sea 39</a:t>
            </a:r>
          </a:p>
          <a:p>
            <a:r>
              <a:rPr lang="it-IT" sz="2600" dirty="0"/>
              <a:t>7/12  </a:t>
            </a:r>
            <a:r>
              <a:rPr lang="it-IT" sz="2600" dirty="0" err="1"/>
              <a:t>J</a:t>
            </a:r>
            <a:r>
              <a:rPr lang="it-IT" sz="2600" dirty="0"/>
              <a:t> </a:t>
            </a:r>
            <a:r>
              <a:rPr lang="it-IT" sz="2600" dirty="0" err="1"/>
              <a:t>Postmodernism</a:t>
            </a:r>
            <a:r>
              <a:rPr lang="it-IT" sz="2600" dirty="0"/>
              <a:t>/</a:t>
            </a:r>
            <a:r>
              <a:rPr lang="it-IT" sz="2600" dirty="0" err="1"/>
              <a:t>postcolonialism</a:t>
            </a:r>
            <a:r>
              <a:rPr lang="it-IT" sz="2600" dirty="0"/>
              <a:t> and the </a:t>
            </a:r>
            <a:r>
              <a:rPr lang="it-IT" sz="2600" dirty="0" err="1"/>
              <a:t>rewriting</a:t>
            </a:r>
            <a:r>
              <a:rPr lang="it-IT" sz="2600" dirty="0"/>
              <a:t> of the </a:t>
            </a:r>
            <a:r>
              <a:rPr lang="it-IT" sz="2600" dirty="0" err="1"/>
              <a:t>canon</a:t>
            </a:r>
            <a:r>
              <a:rPr lang="it-IT" sz="2600" dirty="0"/>
              <a:t>). J.M. Coetzee, Foe (41)</a:t>
            </a:r>
          </a:p>
          <a:p>
            <a:r>
              <a:rPr lang="it-IT" sz="2600" i="1" dirty="0"/>
              <a:t>15/12 </a:t>
            </a:r>
            <a:r>
              <a:rPr lang="it-IT" sz="2600" dirty="0"/>
              <a:t>:J.M. Coetzee, Foe, </a:t>
            </a:r>
            <a:r>
              <a:rPr lang="it-IT" sz="2600" dirty="0" err="1"/>
              <a:t>textual</a:t>
            </a:r>
            <a:r>
              <a:rPr lang="it-IT" sz="2600" dirty="0"/>
              <a:t> </a:t>
            </a:r>
            <a:r>
              <a:rPr lang="it-IT" sz="2600" dirty="0" err="1"/>
              <a:t>analysis</a:t>
            </a:r>
            <a:r>
              <a:rPr lang="it-IT" sz="2600" dirty="0"/>
              <a:t> (43)</a:t>
            </a:r>
            <a:endParaRPr lang="it-IT" sz="2600" i="1" dirty="0"/>
          </a:p>
          <a:p>
            <a:r>
              <a:rPr lang="it-IT" sz="2600" i="1" dirty="0"/>
              <a:t>16/12 </a:t>
            </a:r>
            <a:r>
              <a:rPr lang="it-IT" sz="2600" i="1" dirty="0" err="1"/>
              <a:t>Atonement</a:t>
            </a:r>
            <a:r>
              <a:rPr lang="it-IT" sz="2600" i="1" dirty="0"/>
              <a:t> : </a:t>
            </a:r>
            <a:r>
              <a:rPr lang="it-IT" sz="2600" dirty="0" err="1"/>
              <a:t>Conclusion</a:t>
            </a:r>
            <a:r>
              <a:rPr lang="it-IT" sz="2600" dirty="0"/>
              <a:t> and </a:t>
            </a:r>
            <a:r>
              <a:rPr lang="it-IT" sz="2600" dirty="0" err="1"/>
              <a:t>discussion</a:t>
            </a:r>
            <a:r>
              <a:rPr lang="it-IT" sz="2600" dirty="0"/>
              <a:t> </a:t>
            </a:r>
            <a:r>
              <a:rPr lang="it-IT" sz="2600" i="1" dirty="0"/>
              <a:t>(45)</a:t>
            </a:r>
          </a:p>
          <a:p>
            <a:r>
              <a:rPr lang="it-IT" sz="2400" i="1" dirty="0"/>
              <a:t> </a:t>
            </a:r>
          </a:p>
          <a:p>
            <a:pPr marL="0" indent="0">
              <a:buNone/>
            </a:pPr>
            <a:r>
              <a:rPr lang="it-IT" sz="2600" b="1" dirty="0">
                <a:solidFill>
                  <a:schemeClr val="bg1"/>
                </a:solidFill>
              </a:rPr>
              <a:t> </a:t>
            </a:r>
            <a:r>
              <a:rPr lang="it-IT" sz="2600" b="1" dirty="0" err="1"/>
              <a:t>introduction</a:t>
            </a:r>
            <a:r>
              <a:rPr lang="it-IT" sz="2600" b="1" dirty="0"/>
              <a:t> to the </a:t>
            </a:r>
            <a:r>
              <a:rPr lang="it-IT" sz="2600" b="1" dirty="0" err="1"/>
              <a:t>final</a:t>
            </a:r>
            <a:r>
              <a:rPr lang="it-IT" sz="2600" b="1" dirty="0"/>
              <a:t> paper/BA </a:t>
            </a:r>
            <a:r>
              <a:rPr lang="it-IT" sz="2600" b="1" dirty="0" err="1"/>
              <a:t>dissertation</a:t>
            </a:r>
            <a:r>
              <a:rPr lang="it-IT" sz="2600" b="1" dirty="0"/>
              <a:t> to be </a:t>
            </a:r>
            <a:r>
              <a:rPr lang="it-IT" sz="2600" b="1" dirty="0" err="1"/>
              <a:t>confirmed</a:t>
            </a:r>
            <a:endParaRPr lang="it-IT" sz="2600" b="1" dirty="0"/>
          </a:p>
          <a:p>
            <a:pPr marL="0" indent="0">
              <a:buNone/>
            </a:pPr>
            <a:r>
              <a:rPr lang="it-IT" sz="2600" b="1" dirty="0"/>
              <a:t>Film </a:t>
            </a:r>
            <a:r>
              <a:rPr lang="it-IT" sz="2600" b="1" dirty="0" err="1"/>
              <a:t>showing</a:t>
            </a:r>
            <a:r>
              <a:rPr lang="it-IT" sz="2600" b="1" dirty="0"/>
              <a:t> (The Hours): </a:t>
            </a:r>
            <a:r>
              <a:rPr lang="it-IT" sz="2600" b="1" dirty="0" err="1"/>
              <a:t>January</a:t>
            </a:r>
            <a:r>
              <a:rPr lang="it-IT" sz="2600" b="1" dirty="0"/>
              <a:t> 23</a:t>
            </a:r>
          </a:p>
          <a:p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7502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30356</TotalTime>
  <Words>316</Words>
  <Application>Microsoft Macintosh PowerPoint</Application>
  <PresentationFormat>Presentazione su schermo (4:3)</PresentationFormat>
  <Paragraphs>43</Paragraphs>
  <Slides>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Course timeline</vt:lpstr>
      <vt:lpstr>Course timeline</vt:lpstr>
      <vt:lpstr>Course timeline</vt:lpstr>
      <vt:lpstr>Course timeline</vt:lpstr>
    </vt:vector>
  </TitlesOfParts>
  <Company>università di trieste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module</dc:title>
  <dc:creator>Roberta Gefter</dc:creator>
  <cp:lastModifiedBy>GEFTER WONDRICH ROBERTA</cp:lastModifiedBy>
  <cp:revision>29</cp:revision>
  <dcterms:created xsi:type="dcterms:W3CDTF">2017-03-15T21:27:29Z</dcterms:created>
  <dcterms:modified xsi:type="dcterms:W3CDTF">2023-10-02T08:40:34Z</dcterms:modified>
</cp:coreProperties>
</file>