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6" r:id="rId4"/>
    <p:sldId id="277" r:id="rId5"/>
    <p:sldId id="280" r:id="rId6"/>
    <p:sldId id="278" r:id="rId7"/>
    <p:sldId id="257" r:id="rId8"/>
    <p:sldId id="258" r:id="rId9"/>
    <p:sldId id="259" r:id="rId10"/>
    <p:sldId id="260" r:id="rId11"/>
    <p:sldId id="261" r:id="rId12"/>
    <p:sldId id="262" r:id="rId13"/>
    <p:sldId id="263" r:id="rId14"/>
    <p:sldId id="264" r:id="rId15"/>
    <p:sldId id="265" r:id="rId16"/>
    <p:sldId id="266" r:id="rId17"/>
    <p:sldId id="267"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1" d="100"/>
          <a:sy n="61" d="100"/>
        </p:scale>
        <p:origin x="6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34BA49BC-7ACE-4FB4-B09F-4B4A0999D0D3}" type="datetimeFigureOut">
              <a:rPr lang="it-IT" smtClean="0"/>
              <a:t>11/10/2022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8FD375-A1AF-40CF-9161-8539B1F322DA}" type="slidenum">
              <a:rPr lang="it-IT" smtClean="0"/>
              <a:t>‹#›</a:t>
            </a:fld>
            <a:endParaRPr lang="it-IT"/>
          </a:p>
        </p:txBody>
      </p:sp>
    </p:spTree>
    <p:extLst>
      <p:ext uri="{BB962C8B-B14F-4D97-AF65-F5344CB8AC3E}">
        <p14:creationId xmlns:p14="http://schemas.microsoft.com/office/powerpoint/2010/main" val="169544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34BA49BC-7ACE-4FB4-B09F-4B4A0999D0D3}" type="datetimeFigureOut">
              <a:rPr lang="it-IT" smtClean="0"/>
              <a:t>11/10/2022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8FD375-A1AF-40CF-9161-8539B1F322DA}" type="slidenum">
              <a:rPr lang="it-IT" smtClean="0"/>
              <a:t>‹#›</a:t>
            </a:fld>
            <a:endParaRPr lang="it-IT"/>
          </a:p>
        </p:txBody>
      </p:sp>
    </p:spTree>
    <p:extLst>
      <p:ext uri="{BB962C8B-B14F-4D97-AF65-F5344CB8AC3E}">
        <p14:creationId xmlns:p14="http://schemas.microsoft.com/office/powerpoint/2010/main" val="348090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34BA49BC-7ACE-4FB4-B09F-4B4A0999D0D3}" type="datetimeFigureOut">
              <a:rPr lang="it-IT" smtClean="0"/>
              <a:t>11/10/2022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8FD375-A1AF-40CF-9161-8539B1F322DA}" type="slidenum">
              <a:rPr lang="it-IT" smtClean="0"/>
              <a:t>‹#›</a:t>
            </a:fld>
            <a:endParaRPr lang="it-IT"/>
          </a:p>
        </p:txBody>
      </p:sp>
    </p:spTree>
    <p:extLst>
      <p:ext uri="{BB962C8B-B14F-4D97-AF65-F5344CB8AC3E}">
        <p14:creationId xmlns:p14="http://schemas.microsoft.com/office/powerpoint/2010/main" val="29102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34BA49BC-7ACE-4FB4-B09F-4B4A0999D0D3}" type="datetimeFigureOut">
              <a:rPr lang="it-IT" smtClean="0"/>
              <a:t>11/10/2022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8FD375-A1AF-40CF-9161-8539B1F322DA}" type="slidenum">
              <a:rPr lang="it-IT" smtClean="0"/>
              <a:t>‹#›</a:t>
            </a:fld>
            <a:endParaRPr lang="it-IT"/>
          </a:p>
        </p:txBody>
      </p:sp>
    </p:spTree>
    <p:extLst>
      <p:ext uri="{BB962C8B-B14F-4D97-AF65-F5344CB8AC3E}">
        <p14:creationId xmlns:p14="http://schemas.microsoft.com/office/powerpoint/2010/main" val="184425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BA49BC-7ACE-4FB4-B09F-4B4A0999D0D3}" type="datetimeFigureOut">
              <a:rPr lang="it-IT" smtClean="0"/>
              <a:t>11/10/2022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8FD375-A1AF-40CF-9161-8539B1F322DA}" type="slidenum">
              <a:rPr lang="it-IT" smtClean="0"/>
              <a:t>‹#›</a:t>
            </a:fld>
            <a:endParaRPr lang="it-IT"/>
          </a:p>
        </p:txBody>
      </p:sp>
    </p:spTree>
    <p:extLst>
      <p:ext uri="{BB962C8B-B14F-4D97-AF65-F5344CB8AC3E}">
        <p14:creationId xmlns:p14="http://schemas.microsoft.com/office/powerpoint/2010/main" val="65420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34BA49BC-7ACE-4FB4-B09F-4B4A0999D0D3}" type="datetimeFigureOut">
              <a:rPr lang="it-IT" smtClean="0"/>
              <a:t>11/10/2022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8FD375-A1AF-40CF-9161-8539B1F322DA}" type="slidenum">
              <a:rPr lang="it-IT" smtClean="0"/>
              <a:t>‹#›</a:t>
            </a:fld>
            <a:endParaRPr lang="it-IT"/>
          </a:p>
        </p:txBody>
      </p:sp>
    </p:spTree>
    <p:extLst>
      <p:ext uri="{BB962C8B-B14F-4D97-AF65-F5344CB8AC3E}">
        <p14:creationId xmlns:p14="http://schemas.microsoft.com/office/powerpoint/2010/main" val="254001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34BA49BC-7ACE-4FB4-B09F-4B4A0999D0D3}" type="datetimeFigureOut">
              <a:rPr lang="it-IT" smtClean="0"/>
              <a:t>11/10/2022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68FD375-A1AF-40CF-9161-8539B1F322DA}" type="slidenum">
              <a:rPr lang="it-IT" smtClean="0"/>
              <a:t>‹#›</a:t>
            </a:fld>
            <a:endParaRPr lang="it-IT"/>
          </a:p>
        </p:txBody>
      </p:sp>
    </p:spTree>
    <p:extLst>
      <p:ext uri="{BB962C8B-B14F-4D97-AF65-F5344CB8AC3E}">
        <p14:creationId xmlns:p14="http://schemas.microsoft.com/office/powerpoint/2010/main" val="360657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34BA49BC-7ACE-4FB4-B09F-4B4A0999D0D3}" type="datetimeFigureOut">
              <a:rPr lang="it-IT" smtClean="0"/>
              <a:t>11/10/2022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68FD375-A1AF-40CF-9161-8539B1F322DA}" type="slidenum">
              <a:rPr lang="it-IT" smtClean="0"/>
              <a:t>‹#›</a:t>
            </a:fld>
            <a:endParaRPr lang="it-IT"/>
          </a:p>
        </p:txBody>
      </p:sp>
    </p:spTree>
    <p:extLst>
      <p:ext uri="{BB962C8B-B14F-4D97-AF65-F5344CB8AC3E}">
        <p14:creationId xmlns:p14="http://schemas.microsoft.com/office/powerpoint/2010/main" val="84306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A49BC-7ACE-4FB4-B09F-4B4A0999D0D3}" type="datetimeFigureOut">
              <a:rPr lang="it-IT" smtClean="0"/>
              <a:t>11/10/2022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68FD375-A1AF-40CF-9161-8539B1F322DA}" type="slidenum">
              <a:rPr lang="it-IT" smtClean="0"/>
              <a:t>‹#›</a:t>
            </a:fld>
            <a:endParaRPr lang="it-IT"/>
          </a:p>
        </p:txBody>
      </p:sp>
    </p:spTree>
    <p:extLst>
      <p:ext uri="{BB962C8B-B14F-4D97-AF65-F5344CB8AC3E}">
        <p14:creationId xmlns:p14="http://schemas.microsoft.com/office/powerpoint/2010/main" val="346954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BA49BC-7ACE-4FB4-B09F-4B4A0999D0D3}" type="datetimeFigureOut">
              <a:rPr lang="it-IT" smtClean="0"/>
              <a:t>11/10/2022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8FD375-A1AF-40CF-9161-8539B1F322DA}" type="slidenum">
              <a:rPr lang="it-IT" smtClean="0"/>
              <a:t>‹#›</a:t>
            </a:fld>
            <a:endParaRPr lang="it-IT"/>
          </a:p>
        </p:txBody>
      </p:sp>
    </p:spTree>
    <p:extLst>
      <p:ext uri="{BB962C8B-B14F-4D97-AF65-F5344CB8AC3E}">
        <p14:creationId xmlns:p14="http://schemas.microsoft.com/office/powerpoint/2010/main" val="3804215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BA49BC-7ACE-4FB4-B09F-4B4A0999D0D3}" type="datetimeFigureOut">
              <a:rPr lang="it-IT" smtClean="0"/>
              <a:t>11/10/2022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8FD375-A1AF-40CF-9161-8539B1F322DA}" type="slidenum">
              <a:rPr lang="it-IT" smtClean="0"/>
              <a:t>‹#›</a:t>
            </a:fld>
            <a:endParaRPr lang="it-IT"/>
          </a:p>
        </p:txBody>
      </p:sp>
    </p:spTree>
    <p:extLst>
      <p:ext uri="{BB962C8B-B14F-4D97-AF65-F5344CB8AC3E}">
        <p14:creationId xmlns:p14="http://schemas.microsoft.com/office/powerpoint/2010/main" val="200636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A49BC-7ACE-4FB4-B09F-4B4A0999D0D3}" type="datetimeFigureOut">
              <a:rPr lang="it-IT" smtClean="0"/>
              <a:t>11/10/2022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FD375-A1AF-40CF-9161-8539B1F322DA}" type="slidenum">
              <a:rPr lang="it-IT" smtClean="0"/>
              <a:t>‹#›</a:t>
            </a:fld>
            <a:endParaRPr lang="it-IT"/>
          </a:p>
        </p:txBody>
      </p:sp>
    </p:spTree>
    <p:extLst>
      <p:ext uri="{BB962C8B-B14F-4D97-AF65-F5344CB8AC3E}">
        <p14:creationId xmlns:p14="http://schemas.microsoft.com/office/powerpoint/2010/main" val="327008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ooc-list.com/course/world-difference-exploring-intercultural-communication-udem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Intro b</a:t>
            </a:r>
            <a:endParaRPr lang="it-IT" dirty="0"/>
          </a:p>
        </p:txBody>
      </p:sp>
      <p:sp>
        <p:nvSpPr>
          <p:cNvPr id="3" name="Subtitle 2"/>
          <p:cNvSpPr>
            <a:spLocks noGrp="1"/>
          </p:cNvSpPr>
          <p:nvPr>
            <p:ph type="subTitle" idx="1"/>
          </p:nvPr>
        </p:nvSpPr>
        <p:spPr/>
        <p:txBody>
          <a:bodyPr/>
          <a:lstStyle/>
          <a:p>
            <a:r>
              <a:rPr lang="it-IT" dirty="0" smtClean="0"/>
              <a:t>Ma davvero non ha funzionato?</a:t>
            </a:r>
            <a:endParaRPr lang="it-IT" dirty="0"/>
          </a:p>
        </p:txBody>
      </p:sp>
    </p:spTree>
    <p:extLst>
      <p:ext uri="{BB962C8B-B14F-4D97-AF65-F5344CB8AC3E}">
        <p14:creationId xmlns:p14="http://schemas.microsoft.com/office/powerpoint/2010/main" val="2286163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700" dirty="0">
                <a:hlinkClick r:id="rId2"/>
              </a:rPr>
              <a:t>https://www.mooc-list.com/course/world-difference-exploring-intercultural-communication-udemy</a:t>
            </a:r>
            <a:r>
              <a:rPr lang="it-IT" sz="2700" dirty="0"/>
              <a:t/>
            </a:r>
            <a:br>
              <a:rPr lang="it-IT" sz="2700" dirty="0"/>
            </a:br>
            <a:endParaRPr lang="it-IT" dirty="0"/>
          </a:p>
        </p:txBody>
      </p:sp>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1628801"/>
            <a:ext cx="10922918" cy="614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41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919536" y="6030775"/>
            <a:ext cx="6059016" cy="820688"/>
          </a:xfrm>
        </p:spPr>
        <p:txBody>
          <a:bodyPr>
            <a:normAutofit lnSpcReduction="10000"/>
          </a:bodyPr>
          <a:lstStyle/>
          <a:p>
            <a:r>
              <a:rPr lang="it-IT" dirty="0"/>
              <a:t>https://www.coursera.org/learn/public-speaking</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416" y="116632"/>
            <a:ext cx="9663286" cy="543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893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19537" y="116633"/>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2999656" y="5445225"/>
            <a:ext cx="4572000" cy="646331"/>
          </a:xfrm>
          <a:prstGeom prst="rect">
            <a:avLst/>
          </a:prstGeom>
        </p:spPr>
        <p:txBody>
          <a:bodyPr>
            <a:spAutoFit/>
          </a:bodyPr>
          <a:lstStyle/>
          <a:p>
            <a:r>
              <a:rPr lang="it-IT" dirty="0"/>
              <a:t>https://www.futurelearn.com/courses/medicines-adherence-patient-behaviour</a:t>
            </a:r>
          </a:p>
        </p:txBody>
      </p:sp>
    </p:spTree>
    <p:extLst>
      <p:ext uri="{BB962C8B-B14F-4D97-AF65-F5344CB8AC3E}">
        <p14:creationId xmlns:p14="http://schemas.microsoft.com/office/powerpoint/2010/main" val="992756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5" name="Segnaposto contenuto 4"/>
          <p:cNvSpPr>
            <a:spLocks noGrp="1"/>
          </p:cNvSpPr>
          <p:nvPr>
            <p:ph idx="1"/>
          </p:nvPr>
        </p:nvSpPr>
        <p:spPr/>
        <p:txBody>
          <a:bodyPr/>
          <a:lstStyle/>
          <a:p>
            <a:endParaRPr lang="it-IT"/>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544" y="332656"/>
            <a:ext cx="759808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370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Dal </a:t>
            </a:r>
            <a:r>
              <a:rPr lang="it-IT" dirty="0" err="1" smtClean="0"/>
              <a:t>NewYorkTimes</a:t>
            </a:r>
            <a:r>
              <a:rPr lang="it-IT" dirty="0" smtClean="0"/>
              <a:t>: il 2012 l’anno dei </a:t>
            </a:r>
            <a:r>
              <a:rPr lang="it-IT" dirty="0" err="1" smtClean="0"/>
              <a:t>Mooc</a:t>
            </a:r>
            <a:r>
              <a:rPr lang="it-IT" dirty="0" smtClean="0"/>
              <a:t> </a:t>
            </a:r>
            <a:br>
              <a:rPr lang="it-IT" dirty="0" smtClean="0"/>
            </a:br>
            <a:endParaRPr lang="it-IT" dirty="0"/>
          </a:p>
        </p:txBody>
      </p:sp>
      <p:sp>
        <p:nvSpPr>
          <p:cNvPr id="3" name="Segnaposto contenuto 2"/>
          <p:cNvSpPr>
            <a:spLocks noGrp="1"/>
          </p:cNvSpPr>
          <p:nvPr>
            <p:ph idx="1"/>
          </p:nvPr>
        </p:nvSpPr>
        <p:spPr/>
        <p:txBody>
          <a:bodyPr/>
          <a:lstStyle/>
          <a:p>
            <a:r>
              <a:rPr lang="it-IT" dirty="0" smtClean="0"/>
              <a:t>Prima: pochi patiti delle tecnologie, </a:t>
            </a:r>
          </a:p>
          <a:p>
            <a:r>
              <a:rPr lang="it-IT" dirty="0" smtClean="0"/>
              <a:t>Adesso:  il numero degli studenti di </a:t>
            </a:r>
            <a:r>
              <a:rPr lang="it-IT" dirty="0" err="1" smtClean="0"/>
              <a:t>edX</a:t>
            </a:r>
            <a:r>
              <a:rPr lang="it-IT" dirty="0" smtClean="0"/>
              <a:t>, </a:t>
            </a:r>
            <a:r>
              <a:rPr lang="it-IT" dirty="0" err="1" smtClean="0"/>
              <a:t>Coursera</a:t>
            </a:r>
            <a:r>
              <a:rPr lang="it-IT" dirty="0" smtClean="0"/>
              <a:t>, </a:t>
            </a:r>
            <a:r>
              <a:rPr lang="it-IT" dirty="0" err="1" smtClean="0"/>
              <a:t>Udacity</a:t>
            </a:r>
            <a:r>
              <a:rPr lang="it-IT" dirty="0" smtClean="0"/>
              <a:t> è cresciuto incredibilmente: </a:t>
            </a:r>
          </a:p>
          <a:p>
            <a:pPr marL="0" indent="0">
              <a:buNone/>
            </a:pPr>
            <a:endParaRPr lang="it-IT" dirty="0" smtClean="0"/>
          </a:p>
          <a:p>
            <a:pPr marL="0" indent="0">
              <a:buNone/>
            </a:pPr>
            <a:r>
              <a:rPr lang="it-IT" dirty="0" smtClean="0"/>
              <a:t> più di centomila iscritti per un corso. </a:t>
            </a:r>
          </a:p>
          <a:p>
            <a:pPr marL="0" indent="0">
              <a:buNone/>
            </a:pPr>
            <a:endParaRPr lang="it-IT" dirty="0" smtClean="0"/>
          </a:p>
          <a:p>
            <a:r>
              <a:rPr lang="it-IT" dirty="0" smtClean="0"/>
              <a:t>Cresce </a:t>
            </a:r>
            <a:r>
              <a:rPr lang="it-IT" dirty="0" err="1" smtClean="0"/>
              <a:t>piu’</a:t>
            </a:r>
            <a:r>
              <a:rPr lang="it-IT" dirty="0" smtClean="0"/>
              <a:t> di </a:t>
            </a:r>
            <a:r>
              <a:rPr lang="it-IT" dirty="0" err="1" smtClean="0"/>
              <a:t>Facebook</a:t>
            </a:r>
            <a:endParaRPr lang="it-IT" dirty="0"/>
          </a:p>
        </p:txBody>
      </p:sp>
    </p:spTree>
    <p:extLst>
      <p:ext uri="{BB962C8B-B14F-4D97-AF65-F5344CB8AC3E}">
        <p14:creationId xmlns:p14="http://schemas.microsoft.com/office/powerpoint/2010/main" val="1029818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961" y="6237313"/>
            <a:ext cx="15589877" cy="47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33463"/>
            <a:ext cx="925252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1847528" y="332657"/>
            <a:ext cx="3528392" cy="584775"/>
          </a:xfrm>
          <a:prstGeom prst="rect">
            <a:avLst/>
          </a:prstGeom>
          <a:noFill/>
        </p:spPr>
        <p:txBody>
          <a:bodyPr wrap="square" rtlCol="0">
            <a:spAutoFit/>
          </a:bodyPr>
          <a:lstStyle/>
          <a:p>
            <a:r>
              <a:rPr lang="it-IT"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cMooc</a:t>
            </a:r>
            <a:endPar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83959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07568" y="33383"/>
            <a:ext cx="8229600" cy="367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3573017"/>
            <a:ext cx="61214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8328248" y="4357623"/>
            <a:ext cx="1800200" cy="584775"/>
          </a:xfrm>
          <a:prstGeom prst="rect">
            <a:avLst/>
          </a:prstGeom>
          <a:noFill/>
        </p:spPr>
        <p:txBody>
          <a:bodyPr wrap="square" rtlCol="0">
            <a:spAutoFit/>
          </a:bodyPr>
          <a:lstStyle/>
          <a:p>
            <a:r>
              <a:rPr lang="it-IT" sz="3200" dirty="0" err="1"/>
              <a:t>xMoocs</a:t>
            </a:r>
            <a:endParaRPr lang="it-IT" sz="3200" dirty="0"/>
          </a:p>
        </p:txBody>
      </p:sp>
    </p:spTree>
    <p:extLst>
      <p:ext uri="{BB962C8B-B14F-4D97-AF65-F5344CB8AC3E}">
        <p14:creationId xmlns:p14="http://schemas.microsoft.com/office/powerpoint/2010/main" val="7018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1919536" y="4725145"/>
            <a:ext cx="4572000" cy="646331"/>
          </a:xfrm>
          <a:prstGeom prst="rect">
            <a:avLst/>
          </a:prstGeom>
        </p:spPr>
        <p:txBody>
          <a:bodyPr>
            <a:spAutoFit/>
          </a:bodyPr>
          <a:lstStyle/>
          <a:p>
            <a:r>
              <a:rPr lang="it-IT" dirty="0"/>
              <a:t>https://www.futurelearn.com/courses/intercultural-communication</a:t>
            </a:r>
          </a:p>
        </p:txBody>
      </p:sp>
    </p:spTree>
    <p:extLst>
      <p:ext uri="{BB962C8B-B14F-4D97-AF65-F5344CB8AC3E}">
        <p14:creationId xmlns:p14="http://schemas.microsoft.com/office/powerpoint/2010/main" val="308013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LUNA, Riccardo, Repubblica</a:t>
            </a:r>
          </a:p>
        </p:txBody>
      </p:sp>
      <p:sp>
        <p:nvSpPr>
          <p:cNvPr id="3" name="Content Placeholder 2"/>
          <p:cNvSpPr>
            <a:spLocks noGrp="1"/>
          </p:cNvSpPr>
          <p:nvPr>
            <p:ph idx="1"/>
          </p:nvPr>
        </p:nvSpPr>
        <p:spPr/>
        <p:txBody>
          <a:bodyPr/>
          <a:lstStyle/>
          <a:p>
            <a:r>
              <a:rPr lang="it-IT" dirty="0"/>
              <a:t/>
            </a:r>
            <a:br>
              <a:rPr lang="it-IT" dirty="0"/>
            </a:br>
            <a:r>
              <a:rPr lang="it-IT" dirty="0"/>
              <a:t>&lt;&lt;Forse è il caso di dirsi, con onestà e anche con umiltà, che sulla Dad come Paese in questi due anni abbiamo perso una grande occasione. L'occasione di farla diventare una vera forma di didattica, non qualcosa da attivare solo prima della fine del mondo, come quei pulsanti che ti espellono dall'abitacolo prima che esploda; ma piuttosto un set di strumenti da usare per migliorare la didattica tradizionale. Un super potere in più nel nostro arsenale e non l'ultima spiaggia dove naufragare</a:t>
            </a:r>
            <a:r>
              <a:rPr lang="it-IT" dirty="0" smtClean="0"/>
              <a:t>.&gt;&gt;…..</a:t>
            </a:r>
            <a:endParaRPr lang="it-IT" dirty="0"/>
          </a:p>
        </p:txBody>
      </p:sp>
    </p:spTree>
    <p:extLst>
      <p:ext uri="{BB962C8B-B14F-4D97-AF65-F5344CB8AC3E}">
        <p14:creationId xmlns:p14="http://schemas.microsoft.com/office/powerpoint/2010/main" val="194180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Comunicato Indire,Firenze</a:t>
            </a:r>
            <a:r>
              <a:rPr lang="it-IT" dirty="0"/>
              <a:t>, 3 febbraio 2022</a:t>
            </a:r>
            <a:br>
              <a:rPr lang="it-IT" dirty="0"/>
            </a:br>
            <a:endParaRPr lang="it-IT" dirty="0"/>
          </a:p>
        </p:txBody>
      </p:sp>
      <p:sp>
        <p:nvSpPr>
          <p:cNvPr id="3" name="Content Placeholder 2"/>
          <p:cNvSpPr>
            <a:spLocks noGrp="1"/>
          </p:cNvSpPr>
          <p:nvPr>
            <p:ph idx="1"/>
          </p:nvPr>
        </p:nvSpPr>
        <p:spPr>
          <a:xfrm>
            <a:off x="666206" y="1149531"/>
            <a:ext cx="10687594" cy="5027432"/>
          </a:xfrm>
        </p:spPr>
        <p:txBody>
          <a:bodyPr>
            <a:normAutofit lnSpcReduction="10000"/>
          </a:bodyPr>
          <a:lstStyle/>
          <a:p>
            <a:r>
              <a:rPr lang="it-IT" dirty="0" smtClean="0"/>
              <a:t>Questionari agli insegnanti 2546</a:t>
            </a:r>
          </a:p>
          <a:p>
            <a:r>
              <a:rPr lang="it-IT" dirty="0" smtClean="0"/>
              <a:t>INDIRE </a:t>
            </a:r>
            <a:r>
              <a:rPr lang="it-IT" dirty="0"/>
              <a:t>- Istituto Nazionale di Documentazione, Innovazione e Ricerca Educativa - Con 90 anni di storia è il più antico istituto di ricerca del Ministero </a:t>
            </a:r>
            <a:r>
              <a:rPr lang="it-IT" dirty="0" smtClean="0"/>
              <a:t>dell’Istruzione.</a:t>
            </a:r>
          </a:p>
          <a:p>
            <a:r>
              <a:rPr lang="it-IT" dirty="0" smtClean="0"/>
              <a:t>primo lockdown, dad</a:t>
            </a:r>
          </a:p>
          <a:p>
            <a:r>
              <a:rPr lang="it-IT" dirty="0"/>
              <a:t>a</a:t>
            </a:r>
            <a:r>
              <a:rPr lang="it-IT" dirty="0" smtClean="0"/>
              <a:t>.s. 2020-21 DDi</a:t>
            </a:r>
          </a:p>
          <a:p>
            <a:endParaRPr lang="it-IT" dirty="0" smtClean="0"/>
          </a:p>
          <a:p>
            <a:r>
              <a:rPr lang="it-IT" dirty="0"/>
              <a:t>la maggioranza degli insegnanti </a:t>
            </a:r>
            <a:r>
              <a:rPr lang="it-IT" dirty="0" smtClean="0"/>
              <a:t>italiani sperimenta la </a:t>
            </a:r>
            <a:r>
              <a:rPr lang="it-IT" dirty="0"/>
              <a:t>didattica a distanza (68,6%),</a:t>
            </a:r>
          </a:p>
          <a:p>
            <a:r>
              <a:rPr lang="it-IT" dirty="0"/>
              <a:t>Sono state ampiamente utilizzate dai docenti metodologie didattiche innovative </a:t>
            </a:r>
            <a:r>
              <a:rPr lang="it-IT" dirty="0" smtClean="0"/>
              <a:t>interattive, già usate prima della pandemia</a:t>
            </a:r>
            <a:endParaRPr lang="it-IT" dirty="0"/>
          </a:p>
        </p:txBody>
      </p:sp>
    </p:spTree>
    <p:extLst>
      <p:ext uri="{BB962C8B-B14F-4D97-AF65-F5344CB8AC3E}">
        <p14:creationId xmlns:p14="http://schemas.microsoft.com/office/powerpoint/2010/main" val="224508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Ricerca Unicef</a:t>
            </a:r>
            <a:endParaRPr lang="it-IT" dirty="0"/>
          </a:p>
        </p:txBody>
      </p:sp>
      <p:sp>
        <p:nvSpPr>
          <p:cNvPr id="3" name="Content Placeholder 2"/>
          <p:cNvSpPr>
            <a:spLocks noGrp="1"/>
          </p:cNvSpPr>
          <p:nvPr>
            <p:ph idx="1"/>
          </p:nvPr>
        </p:nvSpPr>
        <p:spPr/>
        <p:txBody>
          <a:bodyPr/>
          <a:lstStyle/>
          <a:p>
            <a:r>
              <a:rPr lang="it-IT" dirty="0" smtClean="0"/>
              <a:t>Questionario ai genitori</a:t>
            </a:r>
          </a:p>
          <a:p>
            <a:r>
              <a:rPr lang="it-IT" dirty="0"/>
              <a:t>scarsa diffusione di tecnologie e di accesso</a:t>
            </a:r>
            <a:r>
              <a:rPr lang="it-IT" dirty="0" smtClean="0"/>
              <a:t>,</a:t>
            </a:r>
          </a:p>
          <a:p>
            <a:r>
              <a:rPr lang="it-IT" dirty="0" smtClean="0"/>
              <a:t>  … </a:t>
            </a:r>
            <a:r>
              <a:rPr lang="it-IT" i="1" dirty="0" smtClean="0"/>
              <a:t>bisognava </a:t>
            </a:r>
            <a:r>
              <a:rPr lang="it-IT" i="1" dirty="0"/>
              <a:t>aspettare che tornasse il papà dal lavoro per avere il suo cell e potere fare scuola a distanza</a:t>
            </a:r>
            <a:r>
              <a:rPr lang="it-IT" i="1" dirty="0" smtClean="0"/>
              <a:t>,</a:t>
            </a:r>
          </a:p>
          <a:p>
            <a:r>
              <a:rPr lang="it-IT" dirty="0" smtClean="0"/>
              <a:t> </a:t>
            </a:r>
            <a:r>
              <a:rPr lang="it-IT" dirty="0"/>
              <a:t>con una connessione spesso tanto debole da non lasciare agire più di un utente, in contesti familiari in cui un papà o una mamma in smartworking competevano con due o tre bambini in DAD</a:t>
            </a:r>
            <a:r>
              <a:rPr lang="it-IT" dirty="0" smtClean="0"/>
              <a:t>.</a:t>
            </a:r>
          </a:p>
          <a:p>
            <a:r>
              <a:rPr lang="it-IT" dirty="0" smtClean="0"/>
              <a:t>1/3 senza connessione</a:t>
            </a:r>
            <a:endParaRPr lang="it-IT" dirty="0"/>
          </a:p>
        </p:txBody>
      </p:sp>
    </p:spTree>
    <p:extLst>
      <p:ext uri="{BB962C8B-B14F-4D97-AF65-F5344CB8AC3E}">
        <p14:creationId xmlns:p14="http://schemas.microsoft.com/office/powerpoint/2010/main" val="387412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t-IT" dirty="0"/>
              <a:t>I</a:t>
            </a:r>
            <a:r>
              <a:rPr lang="it-IT" dirty="0" smtClean="0"/>
              <a:t>n </a:t>
            </a:r>
            <a:r>
              <a:rPr lang="it-IT" dirty="0"/>
              <a:t>Italia 1 famiglia su 3 non è riuscita a sostenere i figli in </a:t>
            </a:r>
            <a:r>
              <a:rPr lang="it-IT" dirty="0" smtClean="0"/>
              <a:t>dad</a:t>
            </a:r>
          </a:p>
          <a:p>
            <a:endParaRPr lang="it-IT" dirty="0" smtClean="0"/>
          </a:p>
          <a:p>
            <a:r>
              <a:rPr lang="it-IT" dirty="0" smtClean="0"/>
              <a:t>Tuttavia</a:t>
            </a:r>
          </a:p>
          <a:p>
            <a:r>
              <a:rPr lang="it-IT" dirty="0"/>
              <a:t>la maggior parte dei bambini era motivata a partecipare alla didattica a distanza, </a:t>
            </a:r>
            <a:endParaRPr lang="it-IT" dirty="0" smtClean="0"/>
          </a:p>
          <a:p>
            <a:r>
              <a:rPr lang="it-IT" dirty="0" smtClean="0"/>
              <a:t>sono </a:t>
            </a:r>
            <a:r>
              <a:rPr lang="it-IT" dirty="0"/>
              <a:t>stati notati risultati positivi come una maggiore autonomia </a:t>
            </a:r>
          </a:p>
        </p:txBody>
      </p:sp>
    </p:spTree>
    <p:extLst>
      <p:ext uri="{BB962C8B-B14F-4D97-AF65-F5344CB8AC3E}">
        <p14:creationId xmlns:p14="http://schemas.microsoft.com/office/powerpoint/2010/main" val="185217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Ma..</a:t>
            </a:r>
            <a:br>
              <a:rPr lang="it-IT" dirty="0"/>
            </a:br>
            <a:endParaRPr lang="it-IT" dirty="0"/>
          </a:p>
        </p:txBody>
      </p:sp>
      <p:sp>
        <p:nvSpPr>
          <p:cNvPr id="3" name="Content Placeholder 2"/>
          <p:cNvSpPr>
            <a:spLocks noGrp="1"/>
          </p:cNvSpPr>
          <p:nvPr>
            <p:ph idx="1"/>
          </p:nvPr>
        </p:nvSpPr>
        <p:spPr/>
        <p:txBody>
          <a:bodyPr>
            <a:normAutofit fontScale="92500" lnSpcReduction="10000"/>
          </a:bodyPr>
          <a:lstStyle/>
          <a:p>
            <a:r>
              <a:rPr lang="it-IT" dirty="0" smtClean="0"/>
              <a:t>a </a:t>
            </a:r>
            <a:r>
              <a:rPr lang="it-IT" dirty="0"/>
              <a:t>cosa serve una </a:t>
            </a:r>
            <a:r>
              <a:rPr lang="it-IT" i="1" dirty="0"/>
              <a:t>Nuova</a:t>
            </a:r>
            <a:r>
              <a:rPr lang="it-IT" dirty="0"/>
              <a:t> Tecnologia Educativa e perché perché siamo così disponibili a darle fiducia, ad avere la speranza che risolva i nostri problemi educativi, di </a:t>
            </a:r>
            <a:r>
              <a:rPr lang="it-IT" dirty="0" smtClean="0"/>
              <a:t>comunicazione</a:t>
            </a:r>
          </a:p>
          <a:p>
            <a:endParaRPr lang="it-IT" dirty="0"/>
          </a:p>
          <a:p>
            <a:r>
              <a:rPr lang="it-IT" dirty="0"/>
              <a:t>abituati  a cercare sempre un </a:t>
            </a:r>
            <a:r>
              <a:rPr lang="it-IT" i="1" dirty="0"/>
              <a:t>deux ex machina</a:t>
            </a:r>
            <a:r>
              <a:rPr lang="it-IT" dirty="0"/>
              <a:t>, un eroe (una tecnologia, come la tv educativa, la LIM, il registro elettronico). Ci chiederemo quanto sono comprensibili ed efficaci i messaggi prodotti, e trasmessi per mezzo di vecchie e nuove tecnologie (il libro, l’ebook,  il web,  il video, ecc.)  </a:t>
            </a:r>
          </a:p>
          <a:p>
            <a:r>
              <a:rPr lang="it-IT" dirty="0"/>
              <a:t>Prenderemo in considerazione le caratteristiche dei diversi destinatari dei messaggi, non solo dei lettori esperti, anzi soprattutto di quelle che sono proprie di lettori poco abili, poco scolarizzati, di età avanzata.</a:t>
            </a:r>
          </a:p>
          <a:p>
            <a:endParaRPr lang="it-IT" dirty="0"/>
          </a:p>
        </p:txBody>
      </p:sp>
    </p:spTree>
    <p:extLst>
      <p:ext uri="{BB962C8B-B14F-4D97-AF65-F5344CB8AC3E}">
        <p14:creationId xmlns:p14="http://schemas.microsoft.com/office/powerpoint/2010/main" val="225892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 esempio</a:t>
            </a:r>
            <a:br>
              <a:rPr lang="it-IT" dirty="0"/>
            </a:br>
            <a:endParaRPr lang="it-IT" dirty="0"/>
          </a:p>
        </p:txBody>
      </p:sp>
      <p:sp>
        <p:nvSpPr>
          <p:cNvPr id="3" name="Segnaposto contenuto 2"/>
          <p:cNvSpPr>
            <a:spLocks noGrp="1"/>
          </p:cNvSpPr>
          <p:nvPr>
            <p:ph idx="1"/>
          </p:nvPr>
        </p:nvSpPr>
        <p:spPr/>
        <p:txBody>
          <a:bodyPr>
            <a:normAutofit/>
          </a:bodyPr>
          <a:lstStyle/>
          <a:p>
            <a:pPr algn="ctr">
              <a:buNone/>
            </a:pPr>
            <a:endParaRPr lang="it-IT" sz="3600" dirty="0"/>
          </a:p>
          <a:p>
            <a:pPr algn="ctr">
              <a:buNone/>
            </a:pPr>
            <a:r>
              <a:rPr lang="it-IT" sz="4000" dirty="0" smtClean="0"/>
              <a:t>I Moocs</a:t>
            </a:r>
            <a:endParaRPr lang="it-IT" sz="4000" dirty="0"/>
          </a:p>
          <a:p>
            <a:pPr algn="ctr">
              <a:buNone/>
            </a:pPr>
            <a:r>
              <a:rPr lang="it-IT" sz="4000" dirty="0" smtClean="0"/>
              <a:t>Sono rivoluzionari?</a:t>
            </a:r>
            <a:endParaRPr lang="it-IT" sz="4000" dirty="0"/>
          </a:p>
        </p:txBody>
      </p:sp>
    </p:spTree>
    <p:extLst>
      <p:ext uri="{BB962C8B-B14F-4D97-AF65-F5344CB8AC3E}">
        <p14:creationId xmlns:p14="http://schemas.microsoft.com/office/powerpoint/2010/main" val="250103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Tecnologie rivoluzionarie</a:t>
            </a:r>
            <a:br>
              <a:rPr lang="it-IT" dirty="0"/>
            </a:br>
            <a:r>
              <a:rPr lang="it-IT" dirty="0" smtClean="0"/>
              <a:t>Grainne Conole:</a:t>
            </a:r>
            <a:endParaRPr lang="it-IT" dirty="0"/>
          </a:p>
        </p:txBody>
      </p:sp>
      <p:sp>
        <p:nvSpPr>
          <p:cNvPr id="3" name="Segnaposto contenuto 2"/>
          <p:cNvSpPr>
            <a:spLocks noGrp="1"/>
          </p:cNvSpPr>
          <p:nvPr>
            <p:ph idx="1"/>
          </p:nvPr>
        </p:nvSpPr>
        <p:spPr/>
        <p:txBody>
          <a:bodyPr/>
          <a:lstStyle/>
          <a:p>
            <a:r>
              <a:rPr lang="it-IT" dirty="0" smtClean="0"/>
              <a:t>Cambiano il nostro modo di agire, lavorare, pensare</a:t>
            </a:r>
          </a:p>
          <a:p>
            <a:endParaRPr lang="it-IT" dirty="0" smtClean="0"/>
          </a:p>
          <a:p>
            <a:r>
              <a:rPr lang="it-IT" dirty="0" smtClean="0"/>
              <a:t>Web, internet </a:t>
            </a:r>
            <a:r>
              <a:rPr lang="it-IT" dirty="0" err="1" smtClean="0"/>
              <a:t>smartphone</a:t>
            </a:r>
            <a:r>
              <a:rPr lang="it-IT" dirty="0" smtClean="0"/>
              <a:t>, </a:t>
            </a:r>
          </a:p>
          <a:p>
            <a:r>
              <a:rPr lang="it-IT" sz="3200" dirty="0" smtClean="0"/>
              <a:t>Moocs?</a:t>
            </a:r>
          </a:p>
          <a:p>
            <a:endParaRPr lang="it-IT" dirty="0"/>
          </a:p>
          <a:p>
            <a:r>
              <a:rPr lang="it-IT" dirty="0" smtClean="0"/>
              <a:t>Zoom….</a:t>
            </a:r>
            <a:endParaRPr lang="it-IT" dirty="0"/>
          </a:p>
        </p:txBody>
      </p:sp>
    </p:spTree>
    <p:extLst>
      <p:ext uri="{BB962C8B-B14F-4D97-AF65-F5344CB8AC3E}">
        <p14:creationId xmlns:p14="http://schemas.microsoft.com/office/powerpoint/2010/main" val="90194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Mooc</a:t>
            </a:r>
            <a:endParaRPr lang="it-IT" dirty="0"/>
          </a:p>
        </p:txBody>
      </p:sp>
      <p:sp>
        <p:nvSpPr>
          <p:cNvPr id="3" name="Segnaposto contenuto 2"/>
          <p:cNvSpPr>
            <a:spLocks noGrp="1"/>
          </p:cNvSpPr>
          <p:nvPr>
            <p:ph idx="1"/>
          </p:nvPr>
        </p:nvSpPr>
        <p:spPr/>
        <p:txBody>
          <a:bodyPr/>
          <a:lstStyle/>
          <a:p>
            <a:r>
              <a:rPr lang="it-IT" dirty="0" smtClean="0"/>
              <a:t>Massive</a:t>
            </a:r>
          </a:p>
          <a:p>
            <a:r>
              <a:rPr lang="it-IT" dirty="0" smtClean="0"/>
              <a:t>Open</a:t>
            </a:r>
          </a:p>
          <a:p>
            <a:r>
              <a:rPr lang="it-IT" dirty="0" smtClean="0"/>
              <a:t>Online</a:t>
            </a:r>
          </a:p>
          <a:p>
            <a:endParaRPr lang="it-IT" dirty="0"/>
          </a:p>
          <a:p>
            <a:r>
              <a:rPr lang="it-IT" dirty="0" smtClean="0"/>
              <a:t>Docenti esperti,  democratizzare l’istruzione, nuovo approccio</a:t>
            </a:r>
          </a:p>
          <a:p>
            <a:endParaRPr lang="it-IT" dirty="0"/>
          </a:p>
        </p:txBody>
      </p:sp>
    </p:spTree>
    <p:extLst>
      <p:ext uri="{BB962C8B-B14F-4D97-AF65-F5344CB8AC3E}">
        <p14:creationId xmlns:p14="http://schemas.microsoft.com/office/powerpoint/2010/main" val="1508592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531</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Intro b</vt:lpstr>
      <vt:lpstr>LUNA, Riccardo, Repubblica</vt:lpstr>
      <vt:lpstr>Comunicato Indire,Firenze, 3 febbraio 2022 </vt:lpstr>
      <vt:lpstr>Ricerca Unicef</vt:lpstr>
      <vt:lpstr>PowerPoint Presentation</vt:lpstr>
      <vt:lpstr>Ma.. </vt:lpstr>
      <vt:lpstr>Per esempio </vt:lpstr>
      <vt:lpstr>Tecnologie rivoluzionarie Grainne Conole:</vt:lpstr>
      <vt:lpstr>Mooc</vt:lpstr>
      <vt:lpstr>https://www.mooc-list.com/course/world-difference-exploring-intercultural-communication-udemy </vt:lpstr>
      <vt:lpstr>PowerPoint Presentation</vt:lpstr>
      <vt:lpstr>PowerPoint Presentation</vt:lpstr>
      <vt:lpstr>PowerPoint Presentation</vt:lpstr>
      <vt:lpstr>Dal NewYorkTimes: il 2012 l’anno dei Mooc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b</dc:title>
  <dc:creator>Acer</dc:creator>
  <cp:lastModifiedBy>Acer</cp:lastModifiedBy>
  <cp:revision>9</cp:revision>
  <dcterms:created xsi:type="dcterms:W3CDTF">2022-02-24T15:56:08Z</dcterms:created>
  <dcterms:modified xsi:type="dcterms:W3CDTF">2022-10-11T13:09:52Z</dcterms:modified>
</cp:coreProperties>
</file>