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59" r:id="rId10"/>
    <p:sldId id="266" r:id="rId11"/>
    <p:sldId id="260" r:id="rId12"/>
    <p:sldId id="268" r:id="rId13"/>
    <p:sldId id="267"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8" autoAdjust="0"/>
    <p:restoredTop sz="94660"/>
  </p:normalViewPr>
  <p:slideViewPr>
    <p:cSldViewPr snapToGrid="0">
      <p:cViewPr varScale="1">
        <p:scale>
          <a:sx n="66" d="100"/>
          <a:sy n="66" d="100"/>
        </p:scale>
        <p:origin x="9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t-I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580F8B95-7B9C-4CB9-B30D-102EC259972F}" type="datetimeFigureOut">
              <a:rPr lang="it-IT" smtClean="0"/>
              <a:t>26/03/2022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493201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80F8B95-7B9C-4CB9-B30D-102EC259972F}" type="datetimeFigureOut">
              <a:rPr lang="it-IT" smtClean="0"/>
              <a:t>26/03/2022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19108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80F8B95-7B9C-4CB9-B30D-102EC259972F}" type="datetimeFigureOut">
              <a:rPr lang="it-IT" smtClean="0"/>
              <a:t>26/03/2022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9205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580F8B95-7B9C-4CB9-B30D-102EC259972F}" type="datetimeFigureOut">
              <a:rPr lang="it-IT" smtClean="0"/>
              <a:t>26/03/2022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16368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t-I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F8B95-7B9C-4CB9-B30D-102EC259972F}" type="datetimeFigureOut">
              <a:rPr lang="it-IT" smtClean="0"/>
              <a:t>26/03/2022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29688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580F8B95-7B9C-4CB9-B30D-102EC259972F}" type="datetimeFigureOut">
              <a:rPr lang="it-IT" smtClean="0"/>
              <a:t>26/03/2022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1574236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t-I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580F8B95-7B9C-4CB9-B30D-102EC259972F}" type="datetimeFigureOut">
              <a:rPr lang="it-IT" smtClean="0"/>
              <a:t>26/03/2022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81622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580F8B95-7B9C-4CB9-B30D-102EC259972F}" type="datetimeFigureOut">
              <a:rPr lang="it-IT" smtClean="0"/>
              <a:t>26/03/2022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0085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0F8B95-7B9C-4CB9-B30D-102EC259972F}" type="datetimeFigureOut">
              <a:rPr lang="it-IT" smtClean="0"/>
              <a:t>26/03/2022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210586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0F8B95-7B9C-4CB9-B30D-102EC259972F}" type="datetimeFigureOut">
              <a:rPr lang="it-IT" smtClean="0"/>
              <a:t>26/03/2022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1625653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t-I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0F8B95-7B9C-4CB9-B30D-102EC259972F}" type="datetimeFigureOut">
              <a:rPr lang="it-IT" smtClean="0"/>
              <a:t>26/03/2022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A57DBC-9E7B-4146-BDF4-4701C441C5CA}" type="slidenum">
              <a:rPr lang="it-IT" smtClean="0"/>
              <a:t>‹#›</a:t>
            </a:fld>
            <a:endParaRPr lang="it-IT"/>
          </a:p>
        </p:txBody>
      </p:sp>
    </p:spTree>
    <p:extLst>
      <p:ext uri="{BB962C8B-B14F-4D97-AF65-F5344CB8AC3E}">
        <p14:creationId xmlns:p14="http://schemas.microsoft.com/office/powerpoint/2010/main" val="1054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F8B95-7B9C-4CB9-B30D-102EC259972F}" type="datetimeFigureOut">
              <a:rPr lang="it-IT" smtClean="0"/>
              <a:t>26/03/2022</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57DBC-9E7B-4146-BDF4-4701C441C5CA}" type="slidenum">
              <a:rPr lang="it-IT" smtClean="0"/>
              <a:t>‹#›</a:t>
            </a:fld>
            <a:endParaRPr lang="it-IT"/>
          </a:p>
        </p:txBody>
      </p:sp>
    </p:spTree>
    <p:extLst>
      <p:ext uri="{BB962C8B-B14F-4D97-AF65-F5344CB8AC3E}">
        <p14:creationId xmlns:p14="http://schemas.microsoft.com/office/powerpoint/2010/main" val="54506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nature.com/articles/s41562-019-0632-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c.europa.eu/info/live-work-travel-eu/coronavirus-response/fighting-disinformation/identifying-conspiracy-theories_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atimes.com/archives/la-xpm-2006-aug-18-na-smoke18-story.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it-IT"/>
          </a:p>
        </p:txBody>
      </p:sp>
      <p:pic>
        <p:nvPicPr>
          <p:cNvPr id="6" name="Content Placeholder 5"/>
          <p:cNvPicPr>
            <a:picLocks noGrp="1" noChangeAspect="1"/>
          </p:cNvPicPr>
          <p:nvPr>
            <p:ph idx="1"/>
          </p:nvPr>
        </p:nvPicPr>
        <p:blipFill>
          <a:blip r:embed="rId2"/>
          <a:stretch>
            <a:fillRect/>
          </a:stretch>
        </p:blipFill>
        <p:spPr>
          <a:xfrm>
            <a:off x="0" y="221225"/>
            <a:ext cx="8245594" cy="6163958"/>
          </a:xfrm>
          <a:prstGeom prst="rect">
            <a:avLst/>
          </a:prstGeom>
        </p:spPr>
      </p:pic>
      <p:sp>
        <p:nvSpPr>
          <p:cNvPr id="7" name="Rectangle 6"/>
          <p:cNvSpPr/>
          <p:nvPr/>
        </p:nvSpPr>
        <p:spPr>
          <a:xfrm>
            <a:off x="7654413" y="5501923"/>
            <a:ext cx="4719484" cy="646331"/>
          </a:xfrm>
          <a:prstGeom prst="rect">
            <a:avLst/>
          </a:prstGeom>
        </p:spPr>
        <p:txBody>
          <a:bodyPr wrap="square">
            <a:spAutoFit/>
          </a:bodyPr>
          <a:lstStyle/>
          <a:p>
            <a:r>
              <a:rPr lang="it-IT" dirty="0" smtClean="0"/>
              <a:t>https://physicsworld.com/a/the-causes-of-science-denial-and-how-to-combat-it/</a:t>
            </a:r>
            <a:endParaRPr lang="it-IT" dirty="0"/>
          </a:p>
        </p:txBody>
      </p:sp>
    </p:spTree>
    <p:extLst>
      <p:ext uri="{BB962C8B-B14F-4D97-AF65-F5344CB8AC3E}">
        <p14:creationId xmlns:p14="http://schemas.microsoft.com/office/powerpoint/2010/main" val="81367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
        <p:nvSpPr>
          <p:cNvPr id="3" name="Content Placeholder 2"/>
          <p:cNvSpPr>
            <a:spLocks noGrp="1"/>
          </p:cNvSpPr>
          <p:nvPr>
            <p:ph idx="1"/>
          </p:nvPr>
        </p:nvSpPr>
        <p:spPr/>
        <p:txBody>
          <a:bodyPr>
            <a:normAutofit fontScale="92500"/>
          </a:bodyPr>
          <a:lstStyle/>
          <a:p>
            <a:r>
              <a:rPr lang="it-IT" dirty="0"/>
              <a:t>Quindi dovrebbe essere possibile correggere le iaccuratezze e mostrare gli sbagli nel modo di pensare (technique rebuttal.)</a:t>
            </a:r>
          </a:p>
          <a:p>
            <a:r>
              <a:rPr lang="it-IT" dirty="0"/>
              <a:t>un articolo su Nature, 2019 </a:t>
            </a:r>
            <a:r>
              <a:rPr lang="it-IT" u="sng" dirty="0">
                <a:hlinkClick r:id="rId2"/>
              </a:rPr>
              <a:t>https://</a:t>
            </a:r>
            <a:r>
              <a:rPr lang="it-IT" u="sng" dirty="0" smtClean="0">
                <a:hlinkClick r:id="rId2"/>
              </a:rPr>
              <a:t>www.nature.com/articles/s41562-019-0632-4</a:t>
            </a:r>
            <a:endParaRPr lang="it-IT" u="sng" dirty="0" smtClean="0"/>
          </a:p>
          <a:p>
            <a:r>
              <a:rPr lang="it-IT" u="sng" dirty="0" smtClean="0"/>
              <a:t>.. </a:t>
            </a:r>
            <a:r>
              <a:rPr lang="en-US" dirty="0"/>
              <a:t>We conducted six experiments to assess how to mitigate the influence of a denier on the audience. An internal meta-analysis across all the experiments revealed that not responding to science deniers has a negative effect on attitudes towards </a:t>
            </a:r>
            <a:r>
              <a:rPr lang="en-US" dirty="0" err="1"/>
              <a:t>behaviours</a:t>
            </a:r>
            <a:r>
              <a:rPr lang="en-US" dirty="0"/>
              <a:t> </a:t>
            </a:r>
            <a:r>
              <a:rPr lang="en-US" dirty="0" err="1"/>
              <a:t>favoured</a:t>
            </a:r>
            <a:r>
              <a:rPr lang="en-US" dirty="0"/>
              <a:t> by science (for example, vaccination) and intentions to perform these </a:t>
            </a:r>
            <a:r>
              <a:rPr lang="en-US" dirty="0" err="1"/>
              <a:t>behaviours</a:t>
            </a:r>
            <a:r>
              <a:rPr lang="en-US" dirty="0"/>
              <a:t>. Providing the facts about the topic or uncovering the rhetorical techniques typical for denialism had positive effects. </a:t>
            </a:r>
            <a:endParaRPr lang="it-IT" dirty="0"/>
          </a:p>
        </p:txBody>
      </p:sp>
    </p:spTree>
    <p:extLst>
      <p:ext uri="{BB962C8B-B14F-4D97-AF65-F5344CB8AC3E}">
        <p14:creationId xmlns:p14="http://schemas.microsoft.com/office/powerpoint/2010/main" val="2780791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
        <p:nvSpPr>
          <p:cNvPr id="3" name="Content Placeholder 2"/>
          <p:cNvSpPr>
            <a:spLocks noGrp="1"/>
          </p:cNvSpPr>
          <p:nvPr>
            <p:ph idx="1"/>
          </p:nvPr>
        </p:nvSpPr>
        <p:spPr/>
        <p:txBody>
          <a:bodyPr/>
          <a:lstStyle/>
          <a:p>
            <a:r>
              <a:rPr lang="en-US" dirty="0"/>
              <a:t>secondo McIntyre la </a:t>
            </a:r>
            <a:r>
              <a:rPr lang="en-US" dirty="0" err="1" smtClean="0"/>
              <a:t>strada</a:t>
            </a:r>
            <a:r>
              <a:rPr lang="en-US" dirty="0" smtClean="0"/>
              <a:t> </a:t>
            </a:r>
            <a:r>
              <a:rPr lang="en-US" dirty="0"/>
              <a:t>è </a:t>
            </a:r>
            <a:r>
              <a:rPr lang="en-US" dirty="0" err="1"/>
              <a:t>un’altra</a:t>
            </a:r>
            <a:r>
              <a:rPr lang="en-US" dirty="0" smtClean="0"/>
              <a:t>:</a:t>
            </a:r>
          </a:p>
          <a:p>
            <a:r>
              <a:rPr lang="en-US" dirty="0" smtClean="0"/>
              <a:t> </a:t>
            </a:r>
            <a:r>
              <a:rPr lang="en-US" dirty="0" err="1"/>
              <a:t>engagiment</a:t>
            </a:r>
            <a:r>
              <a:rPr lang="en-US" dirty="0"/>
              <a:t>, trust, relationship and value. </a:t>
            </a:r>
            <a:endParaRPr lang="en-US" dirty="0" smtClean="0"/>
          </a:p>
          <a:p>
            <a:endParaRPr lang="en-US" dirty="0"/>
          </a:p>
          <a:p>
            <a:r>
              <a:rPr lang="it-IT" dirty="0" smtClean="0"/>
              <a:t>Progetta </a:t>
            </a:r>
            <a:r>
              <a:rPr lang="it-IT" dirty="0"/>
              <a:t>di  farlo  costruendo fiducia in </a:t>
            </a:r>
            <a:r>
              <a:rPr lang="it-IT" dirty="0" smtClean="0"/>
              <a:t>rapporti </a:t>
            </a:r>
            <a:r>
              <a:rPr lang="it-IT" dirty="0"/>
              <a:t>faccia a faccia, ascoltando senza attaccare e mostrando rispetto.</a:t>
            </a:r>
          </a:p>
          <a:p>
            <a:endParaRPr lang="it-IT" dirty="0"/>
          </a:p>
        </p:txBody>
      </p:sp>
    </p:spTree>
    <p:extLst>
      <p:ext uri="{BB962C8B-B14F-4D97-AF65-F5344CB8AC3E}">
        <p14:creationId xmlns:p14="http://schemas.microsoft.com/office/powerpoint/2010/main" val="1028957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232229" y="-276999"/>
            <a:ext cx="11362406"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36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Non solo in america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36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Palermo, terrapiattisti a convegno: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36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"Gli astronauti sono attori, la Nasa </a:t>
            </a:r>
            <a:r>
              <a:rPr kumimoji="0" lang="it-IT" altLang="it-IT" sz="36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è</a:t>
            </a:r>
            <a:r>
              <a:rPr kumimoji="0" lang="it-IT" altLang="it-IT" sz="36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 come Disneyland"</a:t>
            </a:r>
            <a:endParaRPr kumimoji="0" lang="it-IT" altLang="it-IT"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1" u="none" strike="noStrike" cap="none" normalizeH="0" baseline="0" dirty="0" smtClean="0">
                <a:ln>
                  <a:noFill/>
                </a:ln>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di SARA SCARAFIA</a:t>
            </a:r>
            <a:endParaRPr kumimoji="0" lang="it-IT" altLang="it-IT"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a:spLocks noChangeArrowheads="1"/>
          </p:cNvSpPr>
          <p:nvPr/>
        </p:nvSpPr>
        <p:spPr bwMode="auto">
          <a:xfrm>
            <a:off x="0" y="2998638"/>
            <a:ext cx="1620067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it-IT" altLang="it-IT" sz="3600" b="0" i="1"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Oggi gli organizzatori presentano il raduno nazionale.</a:t>
            </a:r>
            <a:endParaRPr kumimoji="0" lang="it-IT" altLang="it-IT"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t-IT" altLang="it-IT" sz="28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"La terra è piatta e il Polo Nord è il centro".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t-IT" altLang="it-IT" sz="28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"Il sole è vicino ed è piccolo piccolo, una specie di lampadina".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t-IT" altLang="it-IT" sz="28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"Il complotto della terra sferica è ordito da un movimento sotterraneo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it-IT" altLang="it-IT" sz="2800" b="0" i="0" u="none" strike="noStrike" cap="none" normalizeH="0" baseline="0" dirty="0" smtClean="0">
                <a:ln>
                  <a:noFill/>
                </a:ln>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che vuole negare l’esistenza di Dio". </a:t>
            </a:r>
            <a:endParaRPr kumimoji="0" lang="it-IT" altLang="it-IT"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56269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A Milano, convegno 2019</a:t>
            </a:r>
            <a:br>
              <a:rPr lang="it-IT" dirty="0" smtClean="0"/>
            </a:br>
            <a:endParaRPr lang="it-IT" dirty="0"/>
          </a:p>
        </p:txBody>
      </p:sp>
      <p:sp>
        <p:nvSpPr>
          <p:cNvPr id="3" name="Content Placeholder 2"/>
          <p:cNvSpPr>
            <a:spLocks noGrp="1"/>
          </p:cNvSpPr>
          <p:nvPr>
            <p:ph idx="1"/>
          </p:nvPr>
        </p:nvSpPr>
        <p:spPr/>
        <p:txBody>
          <a:bodyPr/>
          <a:lstStyle/>
          <a:p>
            <a:r>
              <a:rPr lang="it-IT" dirty="0" smtClean="0"/>
              <a:t>Focus</a:t>
            </a:r>
            <a:r>
              <a:rPr lang="it-IT" dirty="0"/>
              <a:t>…  https://www.focus.it/cultura/mistero/terrapiattisti-dove-la-scienza-non-arriva</a:t>
            </a:r>
          </a:p>
          <a:p>
            <a:endParaRPr lang="it-IT" dirty="0"/>
          </a:p>
        </p:txBody>
      </p:sp>
    </p:spTree>
    <p:extLst>
      <p:ext uri="{BB962C8B-B14F-4D97-AF65-F5344CB8AC3E}">
        <p14:creationId xmlns:p14="http://schemas.microsoft.com/office/powerpoint/2010/main" val="242770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McIntyre</a:t>
            </a:r>
            <a:endParaRPr lang="it-IT" dirty="0"/>
          </a:p>
        </p:txBody>
      </p:sp>
      <p:sp>
        <p:nvSpPr>
          <p:cNvPr id="3" name="Content Placeholder 2"/>
          <p:cNvSpPr>
            <a:spLocks noGrp="1"/>
          </p:cNvSpPr>
          <p:nvPr>
            <p:ph idx="1"/>
          </p:nvPr>
        </p:nvSpPr>
        <p:spPr/>
        <p:txBody>
          <a:bodyPr/>
          <a:lstStyle/>
          <a:p>
            <a:r>
              <a:rPr lang="it-IT" dirty="0" smtClean="0"/>
              <a:t>si </a:t>
            </a:r>
            <a:r>
              <a:rPr lang="it-IT" dirty="0"/>
              <a:t>chiede  “ma sono seri” </a:t>
            </a:r>
            <a:endParaRPr lang="it-IT" dirty="0" smtClean="0"/>
          </a:p>
          <a:p>
            <a:endParaRPr lang="it-IT" dirty="0"/>
          </a:p>
          <a:p>
            <a:r>
              <a:rPr lang="it-IT" dirty="0" smtClean="0"/>
              <a:t> ( </a:t>
            </a:r>
            <a:r>
              <a:rPr lang="it-IT" dirty="0"/>
              <a:t>quelli che insistono che la terra è </a:t>
            </a:r>
            <a:r>
              <a:rPr lang="it-IT" dirty="0" smtClean="0"/>
              <a:t>piatta)</a:t>
            </a:r>
          </a:p>
          <a:p>
            <a:r>
              <a:rPr lang="it-IT" dirty="0" smtClean="0"/>
              <a:t>P.e. conferenza </a:t>
            </a:r>
            <a:r>
              <a:rPr lang="it-IT" dirty="0"/>
              <a:t>a Denver nel </a:t>
            </a:r>
            <a:r>
              <a:rPr lang="it-IT" dirty="0" smtClean="0"/>
              <a:t>2018,</a:t>
            </a:r>
          </a:p>
          <a:p>
            <a:endParaRPr lang="it-IT" dirty="0" smtClean="0"/>
          </a:p>
          <a:p>
            <a:r>
              <a:rPr lang="it-IT" dirty="0" smtClean="0"/>
              <a:t>concludendo </a:t>
            </a:r>
            <a:r>
              <a:rPr lang="it-IT" dirty="0"/>
              <a:t>che pare di sì.</a:t>
            </a:r>
          </a:p>
          <a:p>
            <a:endParaRPr lang="it-IT" dirty="0"/>
          </a:p>
        </p:txBody>
      </p:sp>
    </p:spTree>
    <p:extLst>
      <p:ext uri="{BB962C8B-B14F-4D97-AF65-F5344CB8AC3E}">
        <p14:creationId xmlns:p14="http://schemas.microsoft.com/office/powerpoint/2010/main" val="2796001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Storia dei fake</a:t>
            </a:r>
            <a:endParaRPr lang="it-IT" dirty="0"/>
          </a:p>
        </p:txBody>
      </p:sp>
      <p:sp>
        <p:nvSpPr>
          <p:cNvPr id="3" name="Content Placeholder 2"/>
          <p:cNvSpPr>
            <a:spLocks noGrp="1"/>
          </p:cNvSpPr>
          <p:nvPr>
            <p:ph idx="1"/>
          </p:nvPr>
        </p:nvSpPr>
        <p:spPr/>
        <p:txBody>
          <a:bodyPr/>
          <a:lstStyle/>
          <a:p>
            <a:r>
              <a:rPr lang="it-IT" dirty="0" smtClean="0"/>
              <a:t>Dal </a:t>
            </a:r>
            <a:r>
              <a:rPr lang="it-IT" dirty="0"/>
              <a:t>1950 con la campagna scatenata dalla industria del tabacco, </a:t>
            </a:r>
            <a:endParaRPr lang="it-IT" dirty="0" smtClean="0"/>
          </a:p>
          <a:p>
            <a:r>
              <a:rPr lang="it-IT" dirty="0"/>
              <a:t>scettici sul cambiamento del </a:t>
            </a:r>
            <a:r>
              <a:rPr lang="it-IT" dirty="0" smtClean="0"/>
              <a:t>clima….</a:t>
            </a:r>
          </a:p>
          <a:p>
            <a:r>
              <a:rPr lang="it-IT" dirty="0" smtClean="0"/>
              <a:t>A Denver incontra </a:t>
            </a:r>
            <a:r>
              <a:rPr lang="it-IT" dirty="0"/>
              <a:t>credenti della teoria del complotto </a:t>
            </a:r>
            <a:endParaRPr lang="it-IT" dirty="0" smtClean="0"/>
          </a:p>
          <a:p>
            <a:endParaRPr lang="it-IT" dirty="0"/>
          </a:p>
          <a:p>
            <a:r>
              <a:rPr lang="it-IT" dirty="0"/>
              <a:t>(Commissione </a:t>
            </a:r>
            <a:r>
              <a:rPr lang="it-IT" dirty="0" smtClean="0"/>
              <a:t>Europea - teorie del complotto -  </a:t>
            </a:r>
            <a:r>
              <a:rPr lang="it-IT" dirty="0"/>
              <a:t>- </a:t>
            </a:r>
            <a:r>
              <a:rPr lang="it-IT" u="sng" dirty="0">
                <a:hlinkClick r:id="rId2"/>
              </a:rPr>
              <a:t>https://ec.europa.eu/info/live-work-travel-eu/coronavirus-response/fighting-disinformation/identifying-conspiracy-theories_it</a:t>
            </a:r>
            <a:r>
              <a:rPr lang="it-IT" dirty="0"/>
              <a:t>.)</a:t>
            </a:r>
          </a:p>
          <a:p>
            <a:endParaRPr lang="it-IT" dirty="0"/>
          </a:p>
        </p:txBody>
      </p:sp>
    </p:spTree>
    <p:extLst>
      <p:ext uri="{BB962C8B-B14F-4D97-AF65-F5344CB8AC3E}">
        <p14:creationId xmlns:p14="http://schemas.microsoft.com/office/powerpoint/2010/main" val="285360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Teorie del complotto</a:t>
            </a:r>
            <a:endParaRPr lang="it-I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2048566"/>
              </p:ext>
            </p:extLst>
          </p:nvPr>
        </p:nvGraphicFramePr>
        <p:xfrm>
          <a:off x="838199" y="1548581"/>
          <a:ext cx="9294020" cy="3047073"/>
        </p:xfrm>
        <a:graphic>
          <a:graphicData uri="http://schemas.openxmlformats.org/drawingml/2006/table">
            <a:tbl>
              <a:tblPr/>
              <a:tblGrid>
                <a:gridCol w="4647010">
                  <a:extLst>
                    <a:ext uri="{9D8B030D-6E8A-4147-A177-3AD203B41FA5}">
                      <a16:colId xmlns:a16="http://schemas.microsoft.com/office/drawing/2014/main" val="987703309"/>
                    </a:ext>
                  </a:extLst>
                </a:gridCol>
                <a:gridCol w="4647010">
                  <a:extLst>
                    <a:ext uri="{9D8B030D-6E8A-4147-A177-3AD203B41FA5}">
                      <a16:colId xmlns:a16="http://schemas.microsoft.com/office/drawing/2014/main" val="2703792323"/>
                    </a:ext>
                  </a:extLst>
                </a:gridCol>
              </a:tblGrid>
              <a:tr h="3047073">
                <a:tc>
                  <a:txBody>
                    <a:bodyPr/>
                    <a:lstStyle/>
                    <a:p>
                      <a:pPr algn="l" fontAlgn="ctr"/>
                      <a:r>
                        <a:rPr lang="it-IT" sz="2400" b="1" dirty="0">
                          <a:effectLst/>
                        </a:rPr>
                        <a:t>1. Cosa sono?</a:t>
                      </a:r>
                      <a:endParaRPr lang="it-IT" sz="2400" dirty="0">
                        <a:effectLst/>
                      </a:endParaRPr>
                    </a:p>
                  </a:txBody>
                  <a:tcPr anchor="ctr">
                    <a:lnL>
                      <a:noFill/>
                    </a:lnL>
                    <a:lnR>
                      <a:noFill/>
                    </a:lnR>
                    <a:lnT>
                      <a:noFill/>
                    </a:lnT>
                    <a:lnB>
                      <a:noFill/>
                    </a:lnB>
                    <a:solidFill>
                      <a:srgbClr val="FFFFFF"/>
                    </a:solidFill>
                  </a:tcPr>
                </a:tc>
                <a:tc>
                  <a:txBody>
                    <a:bodyPr/>
                    <a:lstStyle/>
                    <a:p>
                      <a:pPr algn="l" fontAlgn="ctr"/>
                      <a:r>
                        <a:rPr lang="it-IT" sz="2400" dirty="0">
                          <a:effectLst/>
                        </a:rPr>
                        <a:t>La convinzione che alcuni eventi o situazioni siano manipolati in segreto dietro le quinte da potenti forze con l'intento di nuocere.</a:t>
                      </a:r>
                    </a:p>
                  </a:txBody>
                  <a:tcPr anchor="ctr">
                    <a:lnL>
                      <a:noFill/>
                    </a:lnL>
                    <a:lnR>
                      <a:noFill/>
                    </a:lnR>
                    <a:lnT>
                      <a:noFill/>
                    </a:lnT>
                    <a:lnB>
                      <a:noFill/>
                    </a:lnB>
                    <a:solidFill>
                      <a:srgbClr val="FFFFFF"/>
                    </a:solidFill>
                  </a:tcPr>
                </a:tc>
                <a:extLst>
                  <a:ext uri="{0D108BD9-81ED-4DB2-BD59-A6C34878D82A}">
                    <a16:rowId xmlns:a16="http://schemas.microsoft.com/office/drawing/2014/main" val="1876047674"/>
                  </a:ext>
                </a:extLst>
              </a:tr>
            </a:tbl>
          </a:graphicData>
        </a:graphic>
      </p:graphicFrame>
    </p:spTree>
    <p:extLst>
      <p:ext uri="{BB962C8B-B14F-4D97-AF65-F5344CB8AC3E}">
        <p14:creationId xmlns:p14="http://schemas.microsoft.com/office/powerpoint/2010/main" val="425007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31369853"/>
              </p:ext>
            </p:extLst>
          </p:nvPr>
        </p:nvGraphicFramePr>
        <p:xfrm>
          <a:off x="840657" y="1076632"/>
          <a:ext cx="9291562" cy="5212080"/>
        </p:xfrm>
        <a:graphic>
          <a:graphicData uri="http://schemas.openxmlformats.org/drawingml/2006/table">
            <a:tbl>
              <a:tblPr/>
              <a:tblGrid>
                <a:gridCol w="4645781">
                  <a:extLst>
                    <a:ext uri="{9D8B030D-6E8A-4147-A177-3AD203B41FA5}">
                      <a16:colId xmlns:a16="http://schemas.microsoft.com/office/drawing/2014/main" val="1571956901"/>
                    </a:ext>
                  </a:extLst>
                </a:gridCol>
                <a:gridCol w="4645781">
                  <a:extLst>
                    <a:ext uri="{9D8B030D-6E8A-4147-A177-3AD203B41FA5}">
                      <a16:colId xmlns:a16="http://schemas.microsoft.com/office/drawing/2014/main" val="3315678571"/>
                    </a:ext>
                  </a:extLst>
                </a:gridCol>
              </a:tblGrid>
              <a:tr h="4479142">
                <a:tc>
                  <a:txBody>
                    <a:bodyPr/>
                    <a:lstStyle/>
                    <a:p>
                      <a:pPr algn="l" fontAlgn="ctr"/>
                      <a:r>
                        <a:rPr lang="it-IT" sz="2400" b="1" dirty="0">
                          <a:effectLst/>
                        </a:rPr>
                        <a:t>2. Le teorie del complotto hanno in comune queste 6 cose</a:t>
                      </a:r>
                      <a:endParaRPr lang="it-IT" sz="2400" dirty="0">
                        <a:effectLst/>
                      </a:endParaRPr>
                    </a:p>
                  </a:txBody>
                  <a:tcPr anchor="ctr">
                    <a:lnL>
                      <a:noFill/>
                    </a:lnL>
                    <a:lnR>
                      <a:noFill/>
                    </a:lnR>
                    <a:lnT>
                      <a:noFill/>
                    </a:lnT>
                    <a:lnB>
                      <a:noFill/>
                    </a:lnB>
                    <a:solidFill>
                      <a:srgbClr val="F5F5F5"/>
                    </a:solidFill>
                  </a:tcPr>
                </a:tc>
                <a:tc>
                  <a:txBody>
                    <a:bodyPr/>
                    <a:lstStyle/>
                    <a:p>
                      <a:pPr algn="l" fontAlgn="ctr"/>
                      <a:r>
                        <a:rPr lang="it-IT" sz="2400" dirty="0">
                          <a:effectLst/>
                        </a:rPr>
                        <a:t>1. Un presupposto complotto segreto.</a:t>
                      </a:r>
                    </a:p>
                    <a:p>
                      <a:pPr algn="l" fontAlgn="ctr"/>
                      <a:r>
                        <a:rPr lang="it-IT" sz="2400" dirty="0">
                          <a:effectLst/>
                        </a:rPr>
                        <a:t>2. Un gruppo di cospiratori.</a:t>
                      </a:r>
                    </a:p>
                    <a:p>
                      <a:pPr algn="l" fontAlgn="ctr"/>
                      <a:r>
                        <a:rPr lang="it-IT" sz="2400" dirty="0">
                          <a:effectLst/>
                        </a:rPr>
                        <a:t>3. "Prove" che sembrano confermare la teoria del complotto.</a:t>
                      </a:r>
                    </a:p>
                    <a:p>
                      <a:pPr algn="l" fontAlgn="ctr"/>
                      <a:r>
                        <a:rPr lang="it-IT" sz="2400" dirty="0">
                          <a:effectLst/>
                        </a:rPr>
                        <a:t>4. Viene ingannevolmente suggerito che nulla accade per caso e che non esistono coincidenze; nulla è come sembra e tutte le cose sono collegate tra loro.</a:t>
                      </a:r>
                    </a:p>
                    <a:p>
                      <a:pPr algn="l" fontAlgn="ctr"/>
                      <a:r>
                        <a:rPr lang="it-IT" sz="2400" dirty="0">
                          <a:effectLst/>
                        </a:rPr>
                        <a:t>5. Si divide il mondo in buoni e cattivi.</a:t>
                      </a:r>
                    </a:p>
                    <a:p>
                      <a:pPr algn="l" fontAlgn="ctr"/>
                      <a:r>
                        <a:rPr lang="it-IT" sz="2400" dirty="0">
                          <a:effectLst/>
                        </a:rPr>
                        <a:t>6. Si individua un capro espiatorio in persone e gruppi.</a:t>
                      </a:r>
                    </a:p>
                  </a:txBody>
                  <a:tcPr anchor="ctr">
                    <a:lnL>
                      <a:noFill/>
                    </a:lnL>
                    <a:lnR>
                      <a:noFill/>
                    </a:lnR>
                    <a:lnT>
                      <a:noFill/>
                    </a:lnT>
                    <a:lnB>
                      <a:noFill/>
                    </a:lnB>
                    <a:solidFill>
                      <a:srgbClr val="F5F5F5"/>
                    </a:solidFill>
                  </a:tcPr>
                </a:tc>
                <a:extLst>
                  <a:ext uri="{0D108BD9-81ED-4DB2-BD59-A6C34878D82A}">
                    <a16:rowId xmlns:a16="http://schemas.microsoft.com/office/drawing/2014/main" val="1438740933"/>
                  </a:ext>
                </a:extLst>
              </a:tr>
            </a:tbl>
          </a:graphicData>
        </a:graphic>
      </p:graphicFrame>
    </p:spTree>
    <p:extLst>
      <p:ext uri="{BB962C8B-B14F-4D97-AF65-F5344CB8AC3E}">
        <p14:creationId xmlns:p14="http://schemas.microsoft.com/office/powerpoint/2010/main" val="74636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8158315"/>
              </p:ext>
            </p:extLst>
          </p:nvPr>
        </p:nvGraphicFramePr>
        <p:xfrm>
          <a:off x="1106127" y="1238865"/>
          <a:ext cx="10102646" cy="4968240"/>
        </p:xfrm>
        <a:graphic>
          <a:graphicData uri="http://schemas.openxmlformats.org/drawingml/2006/table">
            <a:tbl>
              <a:tblPr/>
              <a:tblGrid>
                <a:gridCol w="5051323">
                  <a:extLst>
                    <a:ext uri="{9D8B030D-6E8A-4147-A177-3AD203B41FA5}">
                      <a16:colId xmlns:a16="http://schemas.microsoft.com/office/drawing/2014/main" val="1121383808"/>
                    </a:ext>
                  </a:extLst>
                </a:gridCol>
                <a:gridCol w="5051323">
                  <a:extLst>
                    <a:ext uri="{9D8B030D-6E8A-4147-A177-3AD203B41FA5}">
                      <a16:colId xmlns:a16="http://schemas.microsoft.com/office/drawing/2014/main" val="4117010338"/>
                    </a:ext>
                  </a:extLst>
                </a:gridCol>
              </a:tblGrid>
              <a:tr h="4940709">
                <a:tc>
                  <a:txBody>
                    <a:bodyPr/>
                    <a:lstStyle/>
                    <a:p>
                      <a:pPr algn="l" fontAlgn="ctr"/>
                      <a:r>
                        <a:rPr lang="it-IT" sz="3200" b="1">
                          <a:effectLst/>
                        </a:rPr>
                        <a:t>3. Perché hanno fortuna?</a:t>
                      </a:r>
                      <a:endParaRPr lang="it-IT" sz="3200">
                        <a:effectLst/>
                      </a:endParaRPr>
                    </a:p>
                  </a:txBody>
                  <a:tcPr anchor="ctr">
                    <a:lnL>
                      <a:noFill/>
                    </a:lnL>
                    <a:lnR>
                      <a:noFill/>
                    </a:lnR>
                    <a:lnT>
                      <a:noFill/>
                    </a:lnT>
                    <a:lnB>
                      <a:noFill/>
                    </a:lnB>
                    <a:solidFill>
                      <a:srgbClr val="FFFFFF"/>
                    </a:solidFill>
                  </a:tcPr>
                </a:tc>
                <a:tc>
                  <a:txBody>
                    <a:bodyPr/>
                    <a:lstStyle/>
                    <a:p>
                      <a:pPr algn="l" fontAlgn="ctr"/>
                      <a:r>
                        <a:rPr lang="it-IT" sz="3200" dirty="0">
                          <a:effectLst/>
                        </a:rPr>
                        <a:t>Spesso sembrano offrire una spiegazione logica a eventi o situazioni difficili da capire e infondono la falsa sensazione di riuscire a controllare e dominare gli eventi. L'esigenza di chiarezza aumenta in periodi di incertezza come quello della pandemia di COVID-19.</a:t>
                      </a:r>
                    </a:p>
                  </a:txBody>
                  <a:tcPr anchor="ctr">
                    <a:lnL>
                      <a:noFill/>
                    </a:lnL>
                    <a:lnR>
                      <a:noFill/>
                    </a:lnR>
                    <a:lnT>
                      <a:noFill/>
                    </a:lnT>
                    <a:lnB>
                      <a:noFill/>
                    </a:lnB>
                    <a:solidFill>
                      <a:srgbClr val="FFFFFF"/>
                    </a:solidFill>
                  </a:tcPr>
                </a:tc>
                <a:extLst>
                  <a:ext uri="{0D108BD9-81ED-4DB2-BD59-A6C34878D82A}">
                    <a16:rowId xmlns:a16="http://schemas.microsoft.com/office/drawing/2014/main" val="1916725236"/>
                  </a:ext>
                </a:extLst>
              </a:tr>
            </a:tbl>
          </a:graphicData>
        </a:graphic>
      </p:graphicFrame>
    </p:spTree>
    <p:extLst>
      <p:ext uri="{BB962C8B-B14F-4D97-AF65-F5344CB8AC3E}">
        <p14:creationId xmlns:p14="http://schemas.microsoft.com/office/powerpoint/2010/main" val="4135292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2736313"/>
              </p:ext>
            </p:extLst>
          </p:nvPr>
        </p:nvGraphicFramePr>
        <p:xfrm>
          <a:off x="2059781" y="2812574"/>
          <a:ext cx="8072438" cy="3840480"/>
        </p:xfrm>
        <a:graphic>
          <a:graphicData uri="http://schemas.openxmlformats.org/drawingml/2006/table">
            <a:tbl>
              <a:tblPr/>
              <a:tblGrid>
                <a:gridCol w="4036219">
                  <a:extLst>
                    <a:ext uri="{9D8B030D-6E8A-4147-A177-3AD203B41FA5}">
                      <a16:colId xmlns:a16="http://schemas.microsoft.com/office/drawing/2014/main" val="672575799"/>
                    </a:ext>
                  </a:extLst>
                </a:gridCol>
                <a:gridCol w="4036219">
                  <a:extLst>
                    <a:ext uri="{9D8B030D-6E8A-4147-A177-3AD203B41FA5}">
                      <a16:colId xmlns:a16="http://schemas.microsoft.com/office/drawing/2014/main" val="745849033"/>
                    </a:ext>
                  </a:extLst>
                </a:gridCol>
              </a:tblGrid>
              <a:tr h="0">
                <a:tc>
                  <a:txBody>
                    <a:bodyPr/>
                    <a:lstStyle/>
                    <a:p>
                      <a:pPr algn="l" fontAlgn="t"/>
                      <a:r>
                        <a:rPr lang="it-IT" sz="2400" b="1">
                          <a:solidFill>
                            <a:srgbClr val="404040"/>
                          </a:solidFill>
                          <a:effectLst/>
                        </a:rPr>
                        <a:t>È improbabile che si tratti di una teoria della cospirazione</a:t>
                      </a:r>
                    </a:p>
                  </a:txBody>
                  <a:tcPr>
                    <a:lnL>
                      <a:noFill/>
                    </a:lnL>
                    <a:lnR>
                      <a:noFill/>
                    </a:lnR>
                    <a:lnT>
                      <a:noFill/>
                    </a:lnT>
                    <a:lnB w="9525" cap="flat" cmpd="sng" algn="ctr">
                      <a:solidFill>
                        <a:srgbClr val="404040"/>
                      </a:solidFill>
                      <a:prstDash val="solid"/>
                      <a:round/>
                      <a:headEnd type="none" w="med" len="med"/>
                      <a:tailEnd type="none" w="med" len="med"/>
                    </a:lnB>
                    <a:solidFill>
                      <a:srgbClr val="FFFFFF"/>
                    </a:solidFill>
                  </a:tcPr>
                </a:tc>
                <a:tc>
                  <a:txBody>
                    <a:bodyPr/>
                    <a:lstStyle/>
                    <a:p>
                      <a:pPr algn="l" fontAlgn="t"/>
                      <a:r>
                        <a:rPr lang="it-IT" sz="2400" b="1">
                          <a:solidFill>
                            <a:srgbClr val="404040"/>
                          </a:solidFill>
                          <a:effectLst/>
                        </a:rPr>
                        <a:t>È probabile che si tratti di una teoria della cospirazione</a:t>
                      </a:r>
                    </a:p>
                  </a:txBody>
                  <a:tcPr>
                    <a:lnL>
                      <a:noFill/>
                    </a:lnL>
                    <a:lnR>
                      <a:noFill/>
                    </a:lnR>
                    <a:lnT>
                      <a:noFill/>
                    </a:lnT>
                    <a:lnB w="9525" cap="flat" cmpd="sng" algn="ctr">
                      <a:solidFill>
                        <a:srgbClr val="404040"/>
                      </a:solidFill>
                      <a:prstDash val="solid"/>
                      <a:round/>
                      <a:headEnd type="none" w="med" len="med"/>
                      <a:tailEnd type="none" w="med" len="med"/>
                    </a:lnB>
                    <a:solidFill>
                      <a:srgbClr val="FFFFFF"/>
                    </a:solidFill>
                  </a:tcPr>
                </a:tc>
                <a:extLst>
                  <a:ext uri="{0D108BD9-81ED-4DB2-BD59-A6C34878D82A}">
                    <a16:rowId xmlns:a16="http://schemas.microsoft.com/office/drawing/2014/main" val="3775366381"/>
                  </a:ext>
                </a:extLst>
              </a:tr>
              <a:tr h="0">
                <a:tc>
                  <a:txBody>
                    <a:bodyPr/>
                    <a:lstStyle/>
                    <a:p>
                      <a:pPr algn="l" fontAlgn="ctr">
                        <a:buFont typeface="Arial" panose="020B0604020202020204" pitchFamily="34" charset="0"/>
                        <a:buChar char="•"/>
                      </a:pPr>
                      <a:r>
                        <a:rPr lang="it-IT" sz="2400">
                          <a:effectLst/>
                        </a:rPr>
                        <a:t>L'autore è riconosciuto come qualificato in materia.</a:t>
                      </a:r>
                    </a:p>
                    <a:p>
                      <a:pPr algn="l" fontAlgn="ctr">
                        <a:buFont typeface="Arial" panose="020B0604020202020204" pitchFamily="34" charset="0"/>
                        <a:buChar char="•"/>
                      </a:pPr>
                      <a:r>
                        <a:rPr lang="it-IT" sz="2400">
                          <a:effectLst/>
                        </a:rPr>
                        <a:t>L'autore utilizza fatti e prove verificabili provenienti da ricerche scientifiche o accademiche.</a:t>
                      </a:r>
                    </a:p>
                  </a:txBody>
                  <a:tcPr anchor="ctr">
                    <a:lnL>
                      <a:noFill/>
                    </a:lnL>
                    <a:lnR>
                      <a:noFill/>
                    </a:lnR>
                    <a:lnT w="9525" cap="flat" cmpd="sng" algn="ctr">
                      <a:solidFill>
                        <a:srgbClr val="404040"/>
                      </a:solidFill>
                      <a:prstDash val="solid"/>
                      <a:round/>
                      <a:headEnd type="none" w="med" len="med"/>
                      <a:tailEnd type="none" w="med" len="med"/>
                    </a:lnT>
                    <a:lnB>
                      <a:noFill/>
                    </a:lnB>
                    <a:solidFill>
                      <a:srgbClr val="FFFFFF"/>
                    </a:solidFill>
                  </a:tcPr>
                </a:tc>
                <a:tc>
                  <a:txBody>
                    <a:bodyPr/>
                    <a:lstStyle/>
                    <a:p>
                      <a:pPr algn="l" fontAlgn="ctr">
                        <a:buFont typeface="Arial" panose="020B0604020202020204" pitchFamily="34" charset="0"/>
                        <a:buChar char="•"/>
                      </a:pPr>
                      <a:r>
                        <a:rPr lang="it-IT" sz="2400" dirty="0">
                          <a:effectLst/>
                        </a:rPr>
                        <a:t>L'autore è un esperto autoproclamato e non appartiene a un'organizzazione o istituzione autorevole.</a:t>
                      </a:r>
                    </a:p>
                    <a:p>
                      <a:pPr algn="l" fontAlgn="ctr">
                        <a:buFont typeface="Arial" panose="020B0604020202020204" pitchFamily="34" charset="0"/>
                        <a:buChar char="•"/>
                      </a:pPr>
                      <a:r>
                        <a:rPr lang="it-IT" sz="2400" dirty="0">
                          <a:effectLst/>
                        </a:rPr>
                        <a:t>L'autore dichiara di avere dei titoli, che però non superano un controllo o sono stati sospesi.</a:t>
                      </a:r>
                    </a:p>
                  </a:txBody>
                  <a:tcPr anchor="ctr">
                    <a:lnL>
                      <a:noFill/>
                    </a:lnL>
                    <a:lnR>
                      <a:noFill/>
                    </a:lnR>
                    <a:lnT w="9525" cap="flat" cmpd="sng" algn="ctr">
                      <a:solidFill>
                        <a:srgbClr val="40404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105738404"/>
                  </a:ext>
                </a:extLst>
              </a:tr>
            </a:tbl>
          </a:graphicData>
        </a:graphic>
      </p:graphicFrame>
      <p:sp>
        <p:nvSpPr>
          <p:cNvPr id="5" name="Rectangle 1"/>
          <p:cNvSpPr>
            <a:spLocks noChangeArrowheads="1"/>
          </p:cNvSpPr>
          <p:nvPr/>
        </p:nvSpPr>
        <p:spPr bwMode="auto">
          <a:xfrm>
            <a:off x="0" y="-225368"/>
            <a:ext cx="11386259" cy="90794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3200" b="1"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È una teoria del complotto? Verifica prima di condividerla</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smtClean="0">
                <a:ln>
                  <a:noFill/>
                </a:ln>
                <a:solidFill>
                  <a:srgbClr val="404040"/>
                </a:solidFill>
                <a:effectLst/>
                <a:latin typeface="Arial" panose="020B0604020202020204" pitchFamily="34" charset="0"/>
                <a:cs typeface="Arial" panose="020B0604020202020204" pitchFamily="34" charset="0"/>
              </a:rPr>
              <a:t>1. Controlla chi è l'autore - chi scrive e perché?</a:t>
            </a:r>
            <a:endParaRPr kumimoji="0" lang="it-IT" altLang="it-IT"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799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987" y="527767"/>
            <a:ext cx="10515600" cy="4351338"/>
          </a:xfrm>
        </p:spPr>
        <p:txBody>
          <a:bodyPr>
            <a:normAutofit lnSpcReduction="10000"/>
          </a:bodyPr>
          <a:lstStyle/>
          <a:p>
            <a:r>
              <a:rPr lang="it-IT" b="1" dirty="0"/>
              <a:t>Cos'è un vero complotto?</a:t>
            </a:r>
            <a:endParaRPr lang="it-IT" dirty="0"/>
          </a:p>
          <a:p>
            <a:r>
              <a:rPr lang="it-IT" dirty="0"/>
              <a:t>I complotti veri e propri esistono, su piccola e su grande scala. Nella maggior parte dei casi riguardano singoli eventi limitati, oppure singole persone, per esempio un assassinio o un colpo di Stato. </a:t>
            </a:r>
            <a:endParaRPr lang="it-IT" dirty="0" smtClean="0"/>
          </a:p>
          <a:p>
            <a:r>
              <a:rPr lang="it-IT" dirty="0" smtClean="0"/>
              <a:t>Vuoi </a:t>
            </a:r>
            <a:r>
              <a:rPr lang="it-IT" dirty="0"/>
              <a:t>scoprire un vero complotto? </a:t>
            </a:r>
            <a:endParaRPr lang="it-IT" dirty="0" smtClean="0"/>
          </a:p>
          <a:p>
            <a:r>
              <a:rPr lang="it-IT" dirty="0" smtClean="0"/>
              <a:t>Nel </a:t>
            </a:r>
            <a:r>
              <a:rPr lang="it-IT" dirty="0"/>
              <a:t>2006, il tribunale distrettuale di Washington, negli Stati Uniti, ha giudicato colpevoli di complotto le principali aziende produttrici di sigarette, che per decenni avevano occultato le prove dei rischi sanitari provocati dal fumo, per incrementare le vendite. </a:t>
            </a:r>
            <a:endParaRPr lang="it-IT" dirty="0" smtClean="0"/>
          </a:p>
          <a:p>
            <a:r>
              <a:rPr lang="it-IT" dirty="0" smtClean="0"/>
              <a:t>(</a:t>
            </a:r>
            <a:r>
              <a:rPr lang="it-IT" u="sng" dirty="0">
                <a:hlinkClick r:id="rId2"/>
              </a:rPr>
              <a:t>LA Times, 2006</a:t>
            </a:r>
            <a:r>
              <a:rPr lang="it-IT" dirty="0"/>
              <a:t>)</a:t>
            </a:r>
          </a:p>
          <a:p>
            <a:endParaRPr lang="it-IT" dirty="0"/>
          </a:p>
        </p:txBody>
      </p:sp>
    </p:spTree>
    <p:extLst>
      <p:ext uri="{BB962C8B-B14F-4D97-AF65-F5344CB8AC3E}">
        <p14:creationId xmlns:p14="http://schemas.microsoft.com/office/powerpoint/2010/main" val="3842710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
        <p:nvSpPr>
          <p:cNvPr id="3" name="Content Placeholder 2"/>
          <p:cNvSpPr>
            <a:spLocks noGrp="1"/>
          </p:cNvSpPr>
          <p:nvPr>
            <p:ph idx="1"/>
          </p:nvPr>
        </p:nvSpPr>
        <p:spPr/>
        <p:txBody>
          <a:bodyPr/>
          <a:lstStyle/>
          <a:p>
            <a:r>
              <a:rPr lang="en-US" dirty="0"/>
              <a:t>Cherry picking evidence</a:t>
            </a:r>
            <a:endParaRPr lang="it-IT" dirty="0"/>
          </a:p>
          <a:p>
            <a:r>
              <a:rPr lang="en-US" dirty="0" err="1"/>
              <a:t>Credere</a:t>
            </a:r>
            <a:r>
              <a:rPr lang="en-US" dirty="0"/>
              <a:t> </a:t>
            </a:r>
            <a:r>
              <a:rPr lang="en-US" dirty="0" err="1"/>
              <a:t>nel</a:t>
            </a:r>
            <a:r>
              <a:rPr lang="en-US" dirty="0"/>
              <a:t> </a:t>
            </a:r>
            <a:r>
              <a:rPr lang="en-US" dirty="0" err="1"/>
              <a:t>complotto</a:t>
            </a:r>
            <a:endParaRPr lang="it-IT" dirty="0"/>
          </a:p>
          <a:p>
            <a:r>
              <a:rPr lang="it-IT" dirty="0"/>
              <a:t>Credere a esperti fake</a:t>
            </a:r>
          </a:p>
          <a:p>
            <a:r>
              <a:rPr lang="it-IT" dirty="0"/>
              <a:t>Errori </a:t>
            </a:r>
            <a:r>
              <a:rPr lang="it-IT" dirty="0" smtClean="0"/>
              <a:t>logici</a:t>
            </a:r>
          </a:p>
          <a:p>
            <a:r>
              <a:rPr lang="it-IT" dirty="0" smtClean="0"/>
              <a:t> </a:t>
            </a:r>
            <a:r>
              <a:rPr lang="it-IT" dirty="0"/>
              <a:t>stabilire livelli impossibili di evidenza per gli altri.</a:t>
            </a:r>
          </a:p>
          <a:p>
            <a:endParaRPr lang="it-IT" dirty="0"/>
          </a:p>
        </p:txBody>
      </p:sp>
    </p:spTree>
    <p:extLst>
      <p:ext uri="{BB962C8B-B14F-4D97-AF65-F5344CB8AC3E}">
        <p14:creationId xmlns:p14="http://schemas.microsoft.com/office/powerpoint/2010/main" val="3010907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698</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Georgia</vt:lpstr>
      <vt:lpstr>Helvetica</vt:lpstr>
      <vt:lpstr>Times New Roman</vt:lpstr>
      <vt:lpstr>Office Theme</vt:lpstr>
      <vt:lpstr>PowerPoint Presentation</vt:lpstr>
      <vt:lpstr>McIntyre</vt:lpstr>
      <vt:lpstr>Storia dei fake</vt:lpstr>
      <vt:lpstr>Teorie del complotto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Milano, convegno 2019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8</cp:revision>
  <dcterms:created xsi:type="dcterms:W3CDTF">2022-03-26T15:24:55Z</dcterms:created>
  <dcterms:modified xsi:type="dcterms:W3CDTF">2022-03-26T16:35:59Z</dcterms:modified>
</cp:coreProperties>
</file>