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60" r:id="rId5"/>
    <p:sldId id="261" r:id="rId6"/>
    <p:sldId id="263" r:id="rId7"/>
    <p:sldId id="264" r:id="rId8"/>
    <p:sldId id="269" r:id="rId9"/>
    <p:sldId id="275" r:id="rId10"/>
    <p:sldId id="276" r:id="rId11"/>
    <p:sldId id="265" r:id="rId12"/>
    <p:sldId id="266" r:id="rId13"/>
    <p:sldId id="270" r:id="rId14"/>
    <p:sldId id="267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3767" autoAdjust="0"/>
  </p:normalViewPr>
  <p:slideViewPr>
    <p:cSldViewPr snapToGrid="0">
      <p:cViewPr varScale="1">
        <p:scale>
          <a:sx n="69" d="100"/>
          <a:sy n="69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A5874-18AC-4269-B953-10246A2AE2AE}" type="doc">
      <dgm:prSet loTypeId="urn:microsoft.com/office/officeart/2018/2/layout/IconCircleList" loCatId="icon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D20E2A4-9434-43EF-8E86-0733F91B31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Acquisiscono abilità e competenze tecnologiche</a:t>
          </a:r>
          <a:endParaRPr lang="en-US" sz="1800" dirty="0"/>
        </a:p>
      </dgm:t>
    </dgm:pt>
    <dgm:pt modelId="{025E390E-06B1-483F-BCA1-951DF8B67293}" type="parTrans" cxnId="{3CAC5990-AB80-41C8-9499-2B1BCE4B6145}">
      <dgm:prSet/>
      <dgm:spPr/>
      <dgm:t>
        <a:bodyPr/>
        <a:lstStyle/>
        <a:p>
          <a:endParaRPr lang="en-US"/>
        </a:p>
      </dgm:t>
    </dgm:pt>
    <dgm:pt modelId="{069666C9-8EF7-438C-8EF0-A65EF3947388}" type="sibTrans" cxnId="{3CAC5990-AB80-41C8-9499-2B1BCE4B61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157227-C050-4FD9-BE5D-EBAD7A1A8D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Learning by </a:t>
          </a:r>
          <a:r>
            <a:rPr lang="it-IT" sz="1800" dirty="0" err="1"/>
            <a:t>doing</a:t>
          </a:r>
          <a:r>
            <a:rPr lang="it-IT" sz="1800" dirty="0"/>
            <a:t> </a:t>
          </a:r>
          <a:endParaRPr lang="en-US" sz="1800" dirty="0"/>
        </a:p>
      </dgm:t>
    </dgm:pt>
    <dgm:pt modelId="{8D243B45-03A7-41D9-AA2B-3FDF98CDCC23}" type="parTrans" cxnId="{1914F75C-9529-432A-A167-83699E93AE25}">
      <dgm:prSet/>
      <dgm:spPr/>
      <dgm:t>
        <a:bodyPr/>
        <a:lstStyle/>
        <a:p>
          <a:endParaRPr lang="en-US"/>
        </a:p>
      </dgm:t>
    </dgm:pt>
    <dgm:pt modelId="{8BF1A534-5433-449E-8505-A08D86427927}" type="sibTrans" cxnId="{1914F75C-9529-432A-A167-83699E93AE2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39D8D3-DFC0-440D-84BE-DE9B14A509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Maggior motivazione e protagonismo</a:t>
          </a:r>
          <a:endParaRPr lang="en-US" sz="1800" dirty="0"/>
        </a:p>
      </dgm:t>
    </dgm:pt>
    <dgm:pt modelId="{DAE7502A-835A-4C7E-95B1-DA962795F994}" type="parTrans" cxnId="{CDF3FEFF-CC8A-4570-A1F0-ED0CB63F5455}">
      <dgm:prSet/>
      <dgm:spPr/>
      <dgm:t>
        <a:bodyPr/>
        <a:lstStyle/>
        <a:p>
          <a:endParaRPr lang="en-US"/>
        </a:p>
      </dgm:t>
    </dgm:pt>
    <dgm:pt modelId="{FAC86510-E630-4582-BF0E-0DDEBEE657A0}" type="sibTrans" cxnId="{CDF3FEFF-CC8A-4570-A1F0-ED0CB63F545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2550380-E0C9-4E0E-82EA-225A5DCD1B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Stimola il loro interesse anche per le discipline con scarso appeal </a:t>
          </a:r>
          <a:endParaRPr lang="en-US" sz="1800" dirty="0"/>
        </a:p>
      </dgm:t>
    </dgm:pt>
    <dgm:pt modelId="{AB2AFC93-60EA-4AF2-A51B-7881086802A8}" type="parTrans" cxnId="{9D515FEF-A854-46F1-992D-28AA7C92FD85}">
      <dgm:prSet/>
      <dgm:spPr/>
      <dgm:t>
        <a:bodyPr/>
        <a:lstStyle/>
        <a:p>
          <a:endParaRPr lang="en-US"/>
        </a:p>
      </dgm:t>
    </dgm:pt>
    <dgm:pt modelId="{D740A419-37F9-4422-9227-8876C9B71172}" type="sibTrans" cxnId="{9D515FEF-A854-46F1-992D-28AA7C92FD8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E594D44-5E36-4A63-84C3-908E4C91C6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err="1"/>
            <a:t>Utilizzano</a:t>
          </a:r>
          <a:r>
            <a:rPr lang="en-US" sz="1800" dirty="0"/>
            <a:t> la </a:t>
          </a:r>
          <a:r>
            <a:rPr lang="en-US" sz="1800" dirty="0" err="1"/>
            <a:t>loro</a:t>
          </a:r>
          <a:r>
            <a:rPr lang="en-US" sz="1800" dirty="0"/>
            <a:t> </a:t>
          </a:r>
          <a:r>
            <a:rPr lang="en-US" sz="1800" dirty="0" err="1"/>
            <a:t>creatività</a:t>
          </a:r>
          <a:endParaRPr lang="en-US" sz="1800" dirty="0"/>
        </a:p>
      </dgm:t>
    </dgm:pt>
    <dgm:pt modelId="{615E7244-94D5-484A-86BA-C993003D65DC}" type="parTrans" cxnId="{4FED3F0F-E6AE-4724-9193-446030EB4F01}">
      <dgm:prSet/>
      <dgm:spPr/>
      <dgm:t>
        <a:bodyPr/>
        <a:lstStyle/>
        <a:p>
          <a:endParaRPr lang="it-IT"/>
        </a:p>
      </dgm:t>
    </dgm:pt>
    <dgm:pt modelId="{028477C7-3CBA-4915-96D8-54F41A50D24D}" type="sibTrans" cxnId="{4FED3F0F-E6AE-4724-9193-446030EB4F01}">
      <dgm:prSet/>
      <dgm:spPr/>
      <dgm:t>
        <a:bodyPr/>
        <a:lstStyle/>
        <a:p>
          <a:pPr>
            <a:lnSpc>
              <a:spcPct val="100000"/>
            </a:lnSpc>
          </a:pPr>
          <a:endParaRPr lang="it-IT"/>
        </a:p>
      </dgm:t>
    </dgm:pt>
    <dgm:pt modelId="{75BABEBC-93A2-4A7D-A526-D3BB71C69B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err="1"/>
            <a:t>Interagiscono</a:t>
          </a:r>
          <a:r>
            <a:rPr lang="en-US" sz="1800" baseline="0" dirty="0"/>
            <a:t> e </a:t>
          </a:r>
          <a:r>
            <a:rPr lang="en-US" sz="1800" baseline="0" dirty="0" err="1"/>
            <a:t>collaborano</a:t>
          </a:r>
          <a:r>
            <a:rPr lang="en-US" sz="1800" baseline="0" dirty="0"/>
            <a:t> con </a:t>
          </a:r>
          <a:r>
            <a:rPr lang="en-US" sz="1800" baseline="0" dirty="0" err="1"/>
            <a:t>i</a:t>
          </a:r>
          <a:r>
            <a:rPr lang="en-US" sz="1800" baseline="0" dirty="0"/>
            <a:t> </a:t>
          </a:r>
          <a:r>
            <a:rPr lang="en-US" sz="1800" baseline="0" dirty="0" err="1"/>
            <a:t>coetanei</a:t>
          </a:r>
          <a:r>
            <a:rPr lang="en-US" sz="1800" baseline="0" dirty="0"/>
            <a:t> </a:t>
          </a:r>
          <a:endParaRPr lang="en-US" sz="1800" dirty="0"/>
        </a:p>
      </dgm:t>
    </dgm:pt>
    <dgm:pt modelId="{F1B0ACBB-4B61-403C-AEF4-A2B46E462213}" type="parTrans" cxnId="{B9A21009-054E-422B-BCD1-D9403C1FE763}">
      <dgm:prSet/>
      <dgm:spPr/>
      <dgm:t>
        <a:bodyPr/>
        <a:lstStyle/>
        <a:p>
          <a:endParaRPr lang="it-IT"/>
        </a:p>
      </dgm:t>
    </dgm:pt>
    <dgm:pt modelId="{7E460528-6D4C-460C-A38D-C0F8D3B5116C}" type="sibTrans" cxnId="{B9A21009-054E-422B-BCD1-D9403C1FE763}">
      <dgm:prSet/>
      <dgm:spPr/>
      <dgm:t>
        <a:bodyPr/>
        <a:lstStyle/>
        <a:p>
          <a:endParaRPr lang="it-IT"/>
        </a:p>
      </dgm:t>
    </dgm:pt>
    <dgm:pt modelId="{BAE05786-A989-4184-B914-46B548E86D57}" type="pres">
      <dgm:prSet presAssocID="{8FCA5874-18AC-4269-B953-10246A2AE2A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F9C09-FB54-49BF-BA0E-75803A1E6672}" type="pres">
      <dgm:prSet presAssocID="{8FCA5874-18AC-4269-B953-10246A2AE2AE}" presName="container" presStyleCnt="0">
        <dgm:presLayoutVars>
          <dgm:dir/>
          <dgm:resizeHandles val="exact"/>
        </dgm:presLayoutVars>
      </dgm:prSet>
      <dgm:spPr/>
    </dgm:pt>
    <dgm:pt modelId="{1F0575E5-EE5E-4022-A87A-56CC6F42634F}" type="pres">
      <dgm:prSet presAssocID="{AD20E2A4-9434-43EF-8E86-0733F91B3123}" presName="compNode" presStyleCnt="0"/>
      <dgm:spPr/>
    </dgm:pt>
    <dgm:pt modelId="{4A731740-07C8-4D94-9093-5E04E4A1530A}" type="pres">
      <dgm:prSet presAssocID="{AD20E2A4-9434-43EF-8E86-0733F91B3123}" presName="iconBgRect" presStyleLbl="bgShp" presStyleIdx="0" presStyleCnt="6"/>
      <dgm:spPr/>
    </dgm:pt>
    <dgm:pt modelId="{28F6992F-81EE-44EB-AE9B-99FE4C27D22B}" type="pres">
      <dgm:prSet presAssocID="{AD20E2A4-9434-43EF-8E86-0733F91B3123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ortatile contorno"/>
        </a:ext>
      </dgm:extLst>
    </dgm:pt>
    <dgm:pt modelId="{93429E9D-7817-4DEA-AB6F-029EF85A4BC1}" type="pres">
      <dgm:prSet presAssocID="{AD20E2A4-9434-43EF-8E86-0733F91B3123}" presName="spaceRect" presStyleCnt="0"/>
      <dgm:spPr/>
    </dgm:pt>
    <dgm:pt modelId="{1780E750-D254-4965-8F12-CFA85C830A47}" type="pres">
      <dgm:prSet presAssocID="{AD20E2A4-9434-43EF-8E86-0733F91B3123}" presName="textRect" presStyleLbl="revTx" presStyleIdx="0" presStyleCnt="6" custLinFactNeighborX="-2402" custLinFactNeighborY="663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C504EAB-E34D-4B16-AD44-0DB1A9FE9232}" type="pres">
      <dgm:prSet presAssocID="{069666C9-8EF7-438C-8EF0-A65EF394738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9EA9A5-86D0-480F-920F-A8B87966B889}" type="pres">
      <dgm:prSet presAssocID="{0F157227-C050-4FD9-BE5D-EBAD7A1A8DC9}" presName="compNode" presStyleCnt="0"/>
      <dgm:spPr/>
    </dgm:pt>
    <dgm:pt modelId="{7F9FD6D0-389B-4A09-903A-D1D2C0587A30}" type="pres">
      <dgm:prSet presAssocID="{0F157227-C050-4FD9-BE5D-EBAD7A1A8DC9}" presName="iconBgRect" presStyleLbl="bgShp" presStyleIdx="1" presStyleCnt="6"/>
      <dgm:spPr/>
    </dgm:pt>
    <dgm:pt modelId="{7B371800-EC29-4E83-BFDA-9746365CF79D}" type="pres">
      <dgm:prSet presAssocID="{0F157227-C050-4FD9-BE5D-EBAD7A1A8DC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bri contorno"/>
        </a:ext>
      </dgm:extLst>
    </dgm:pt>
    <dgm:pt modelId="{73818671-6F17-43AA-BC09-9C4A53A7118F}" type="pres">
      <dgm:prSet presAssocID="{0F157227-C050-4FD9-BE5D-EBAD7A1A8DC9}" presName="spaceRect" presStyleCnt="0"/>
      <dgm:spPr/>
    </dgm:pt>
    <dgm:pt modelId="{75684C3C-4435-4BF8-8787-0FBE8925E2B9}" type="pres">
      <dgm:prSet presAssocID="{0F157227-C050-4FD9-BE5D-EBAD7A1A8DC9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152363C-92D8-4FCE-89BC-B7FCFD848914}" type="pres">
      <dgm:prSet presAssocID="{8BF1A534-5433-449E-8505-A08D8642792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E2B1C9C-50AF-4210-9D28-CAF1EAA4B1D2}" type="pres">
      <dgm:prSet presAssocID="{3039D8D3-DFC0-440D-84BE-DE9B14A509F1}" presName="compNode" presStyleCnt="0"/>
      <dgm:spPr/>
    </dgm:pt>
    <dgm:pt modelId="{DD3A433D-B9FF-4470-B201-18F98417951C}" type="pres">
      <dgm:prSet presAssocID="{3039D8D3-DFC0-440D-84BE-DE9B14A509F1}" presName="iconBgRect" presStyleLbl="bgShp" presStyleIdx="2" presStyleCnt="6"/>
      <dgm:spPr/>
    </dgm:pt>
    <dgm:pt modelId="{24F4CC96-1889-4D53-82AA-63EFB2E45EC1}" type="pres">
      <dgm:prSet presAssocID="{3039D8D3-DFC0-440D-84BE-DE9B14A509F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spirazione contorno"/>
        </a:ext>
      </dgm:extLst>
    </dgm:pt>
    <dgm:pt modelId="{5798C871-D265-4B87-B3BE-FB55BD318361}" type="pres">
      <dgm:prSet presAssocID="{3039D8D3-DFC0-440D-84BE-DE9B14A509F1}" presName="spaceRect" presStyleCnt="0"/>
      <dgm:spPr/>
    </dgm:pt>
    <dgm:pt modelId="{47A769AD-FED6-4E7C-BA38-D966409E755F}" type="pres">
      <dgm:prSet presAssocID="{3039D8D3-DFC0-440D-84BE-DE9B14A509F1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7BFDEC1-A521-4E0F-AC3F-B1844E7988EF}" type="pres">
      <dgm:prSet presAssocID="{FAC86510-E630-4582-BF0E-0DDEBEE657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8F0AC87-DB96-4D5C-A4DF-FD4D50C5779A}" type="pres">
      <dgm:prSet presAssocID="{C2550380-E0C9-4E0E-82EA-225A5DCD1B97}" presName="compNode" presStyleCnt="0"/>
      <dgm:spPr/>
    </dgm:pt>
    <dgm:pt modelId="{84DCFCA0-2B4F-4CEB-BEC2-1E04E94F9A60}" type="pres">
      <dgm:prSet presAssocID="{C2550380-E0C9-4E0E-82EA-225A5DCD1B97}" presName="iconBgRect" presStyleLbl="bgShp" presStyleIdx="3" presStyleCnt="6"/>
      <dgm:spPr/>
    </dgm:pt>
    <dgm:pt modelId="{BD3B8B96-D334-4DAE-8222-CA894D18681B}" type="pres">
      <dgm:prSet presAssocID="{C2550380-E0C9-4E0E-82EA-225A5DCD1B9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ula contorno"/>
        </a:ext>
      </dgm:extLst>
    </dgm:pt>
    <dgm:pt modelId="{E73FE1DF-7A55-45DD-9C5D-3A7263191304}" type="pres">
      <dgm:prSet presAssocID="{C2550380-E0C9-4E0E-82EA-225A5DCD1B97}" presName="spaceRect" presStyleCnt="0"/>
      <dgm:spPr/>
    </dgm:pt>
    <dgm:pt modelId="{8AC1C467-3EBD-4FD8-8DF8-4DE5AD5A0A02}" type="pres">
      <dgm:prSet presAssocID="{C2550380-E0C9-4E0E-82EA-225A5DCD1B97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FBE31E3-BCAB-4E41-8E50-BDB21817B531}" type="pres">
      <dgm:prSet presAssocID="{D740A419-37F9-4422-9227-8876C9B711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A4FB01-5282-41C7-A330-389999EC6290}" type="pres">
      <dgm:prSet presAssocID="{9E594D44-5E36-4A63-84C3-908E4C91C65C}" presName="compNode" presStyleCnt="0"/>
      <dgm:spPr/>
    </dgm:pt>
    <dgm:pt modelId="{D7DED9C8-3401-4FAE-90F0-471C2823862E}" type="pres">
      <dgm:prSet presAssocID="{9E594D44-5E36-4A63-84C3-908E4C91C65C}" presName="iconBgRect" presStyleLbl="bgShp" presStyleIdx="4" presStyleCnt="6"/>
      <dgm:spPr/>
    </dgm:pt>
    <dgm:pt modelId="{DB823053-159C-42D8-9131-A998DDD9DC16}" type="pres">
      <dgm:prSet presAssocID="{9E594D44-5E36-4A63-84C3-908E4C91C65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sta con ingranaggi contorno"/>
        </a:ext>
      </dgm:extLst>
    </dgm:pt>
    <dgm:pt modelId="{0D30C694-84BB-4B0D-8418-3989955AE6A8}" type="pres">
      <dgm:prSet presAssocID="{9E594D44-5E36-4A63-84C3-908E4C91C65C}" presName="spaceRect" presStyleCnt="0"/>
      <dgm:spPr/>
    </dgm:pt>
    <dgm:pt modelId="{57EEC457-12F2-46C7-BDF2-DA38032E5BA6}" type="pres">
      <dgm:prSet presAssocID="{9E594D44-5E36-4A63-84C3-908E4C91C65C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C3A8A73-88C8-4DB9-9A5A-125A48753A44}" type="pres">
      <dgm:prSet presAssocID="{028477C7-3CBA-4915-96D8-54F41A50D2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BA1E58-06DE-4402-B554-24C79FF91C62}" type="pres">
      <dgm:prSet presAssocID="{75BABEBC-93A2-4A7D-A526-D3BB71C69B47}" presName="compNode" presStyleCnt="0"/>
      <dgm:spPr/>
    </dgm:pt>
    <dgm:pt modelId="{20BE77A7-B017-4F87-A277-34879A51A2BB}" type="pres">
      <dgm:prSet presAssocID="{75BABEBC-93A2-4A7D-A526-D3BB71C69B47}" presName="iconBgRect" presStyleLbl="bgShp" presStyleIdx="5" presStyleCnt="6"/>
      <dgm:spPr/>
    </dgm:pt>
    <dgm:pt modelId="{7D3DE8E6-8A68-4EE9-916C-F46CC3F76E82}" type="pres">
      <dgm:prSet presAssocID="{75BABEBC-93A2-4A7D-A526-D3BB71C69B4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mbini contorno"/>
        </a:ext>
      </dgm:extLst>
    </dgm:pt>
    <dgm:pt modelId="{CC676E90-775F-403E-9773-427B2C7559E5}" type="pres">
      <dgm:prSet presAssocID="{75BABEBC-93A2-4A7D-A526-D3BB71C69B47}" presName="spaceRect" presStyleCnt="0"/>
      <dgm:spPr/>
    </dgm:pt>
    <dgm:pt modelId="{D4EEF8F5-2E22-4035-A8C7-1D4B25BADA9E}" type="pres">
      <dgm:prSet presAssocID="{75BABEBC-93A2-4A7D-A526-D3BB71C69B47}" presName="textRect" presStyleLbl="revTx" presStyleIdx="5" presStyleCnt="6" custScaleX="10143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01B27-4C72-4B1A-9B71-BDE73B397EBA}" type="presOf" srcId="{AD20E2A4-9434-43EF-8E86-0733F91B3123}" destId="{1780E750-D254-4965-8F12-CFA85C830A47}" srcOrd="0" destOrd="0" presId="urn:microsoft.com/office/officeart/2018/2/layout/IconCircleList"/>
    <dgm:cxn modelId="{AB83B867-3865-4BC5-B455-C678563CA62D}" type="presOf" srcId="{C2550380-E0C9-4E0E-82EA-225A5DCD1B97}" destId="{8AC1C467-3EBD-4FD8-8DF8-4DE5AD5A0A02}" srcOrd="0" destOrd="0" presId="urn:microsoft.com/office/officeart/2018/2/layout/IconCircleList"/>
    <dgm:cxn modelId="{CDF3FEFF-CC8A-4570-A1F0-ED0CB63F5455}" srcId="{8FCA5874-18AC-4269-B953-10246A2AE2AE}" destId="{3039D8D3-DFC0-440D-84BE-DE9B14A509F1}" srcOrd="2" destOrd="0" parTransId="{DAE7502A-835A-4C7E-95B1-DA962795F994}" sibTransId="{FAC86510-E630-4582-BF0E-0DDEBEE657A0}"/>
    <dgm:cxn modelId="{31DFFF5A-9E72-496A-8A34-095469363E3D}" type="presOf" srcId="{8FCA5874-18AC-4269-B953-10246A2AE2AE}" destId="{BAE05786-A989-4184-B914-46B548E86D57}" srcOrd="0" destOrd="0" presId="urn:microsoft.com/office/officeart/2018/2/layout/IconCircleList"/>
    <dgm:cxn modelId="{1914F75C-9529-432A-A167-83699E93AE25}" srcId="{8FCA5874-18AC-4269-B953-10246A2AE2AE}" destId="{0F157227-C050-4FD9-BE5D-EBAD7A1A8DC9}" srcOrd="1" destOrd="0" parTransId="{8D243B45-03A7-41D9-AA2B-3FDF98CDCC23}" sibTransId="{8BF1A534-5433-449E-8505-A08D86427927}"/>
    <dgm:cxn modelId="{3CAC5990-AB80-41C8-9499-2B1BCE4B6145}" srcId="{8FCA5874-18AC-4269-B953-10246A2AE2AE}" destId="{AD20E2A4-9434-43EF-8E86-0733F91B3123}" srcOrd="0" destOrd="0" parTransId="{025E390E-06B1-483F-BCA1-951DF8B67293}" sibTransId="{069666C9-8EF7-438C-8EF0-A65EF3947388}"/>
    <dgm:cxn modelId="{DDA735FB-46FC-4B32-A973-433D427910FC}" type="presOf" srcId="{9E594D44-5E36-4A63-84C3-908E4C91C65C}" destId="{57EEC457-12F2-46C7-BDF2-DA38032E5BA6}" srcOrd="0" destOrd="0" presId="urn:microsoft.com/office/officeart/2018/2/layout/IconCircleList"/>
    <dgm:cxn modelId="{A437518A-C9F1-4FC7-A994-6FAD8F461A4C}" type="presOf" srcId="{028477C7-3CBA-4915-96D8-54F41A50D24D}" destId="{1C3A8A73-88C8-4DB9-9A5A-125A48753A44}" srcOrd="0" destOrd="0" presId="urn:microsoft.com/office/officeart/2018/2/layout/IconCircleList"/>
    <dgm:cxn modelId="{B67F1A6D-5796-4CA3-8426-05DDED0D254D}" type="presOf" srcId="{D740A419-37F9-4422-9227-8876C9B71172}" destId="{5FBE31E3-BCAB-4E41-8E50-BDB21817B531}" srcOrd="0" destOrd="0" presId="urn:microsoft.com/office/officeart/2018/2/layout/IconCircleList"/>
    <dgm:cxn modelId="{490F3D4F-05E7-49CB-ADF5-5EC7DD2B63C4}" type="presOf" srcId="{FAC86510-E630-4582-BF0E-0DDEBEE657A0}" destId="{47BFDEC1-A521-4E0F-AC3F-B1844E7988EF}" srcOrd="0" destOrd="0" presId="urn:microsoft.com/office/officeart/2018/2/layout/IconCircleList"/>
    <dgm:cxn modelId="{E4E23377-F21F-4928-BCAE-B3FC74E507C7}" type="presOf" srcId="{069666C9-8EF7-438C-8EF0-A65EF3947388}" destId="{8C504EAB-E34D-4B16-AD44-0DB1A9FE9232}" srcOrd="0" destOrd="0" presId="urn:microsoft.com/office/officeart/2018/2/layout/IconCircleList"/>
    <dgm:cxn modelId="{D1B52339-3F43-4920-AD2C-5DE6EEB12211}" type="presOf" srcId="{75BABEBC-93A2-4A7D-A526-D3BB71C69B47}" destId="{D4EEF8F5-2E22-4035-A8C7-1D4B25BADA9E}" srcOrd="0" destOrd="0" presId="urn:microsoft.com/office/officeart/2018/2/layout/IconCircleList"/>
    <dgm:cxn modelId="{053B159C-4F65-425F-B5BE-54664E208986}" type="presOf" srcId="{8BF1A534-5433-449E-8505-A08D86427927}" destId="{5152363C-92D8-4FCE-89BC-B7FCFD848914}" srcOrd="0" destOrd="0" presId="urn:microsoft.com/office/officeart/2018/2/layout/IconCircleList"/>
    <dgm:cxn modelId="{9D515FEF-A854-46F1-992D-28AA7C92FD85}" srcId="{8FCA5874-18AC-4269-B953-10246A2AE2AE}" destId="{C2550380-E0C9-4E0E-82EA-225A5DCD1B97}" srcOrd="3" destOrd="0" parTransId="{AB2AFC93-60EA-4AF2-A51B-7881086802A8}" sibTransId="{D740A419-37F9-4422-9227-8876C9B71172}"/>
    <dgm:cxn modelId="{B7DFA037-5942-4351-898B-8AC057E4C913}" type="presOf" srcId="{3039D8D3-DFC0-440D-84BE-DE9B14A509F1}" destId="{47A769AD-FED6-4E7C-BA38-D966409E755F}" srcOrd="0" destOrd="0" presId="urn:microsoft.com/office/officeart/2018/2/layout/IconCircleList"/>
    <dgm:cxn modelId="{CB7A9FF6-702B-49C7-B897-367FE53BAAFD}" type="presOf" srcId="{0F157227-C050-4FD9-BE5D-EBAD7A1A8DC9}" destId="{75684C3C-4435-4BF8-8787-0FBE8925E2B9}" srcOrd="0" destOrd="0" presId="urn:microsoft.com/office/officeart/2018/2/layout/IconCircleList"/>
    <dgm:cxn modelId="{B9A21009-054E-422B-BCD1-D9403C1FE763}" srcId="{8FCA5874-18AC-4269-B953-10246A2AE2AE}" destId="{75BABEBC-93A2-4A7D-A526-D3BB71C69B47}" srcOrd="5" destOrd="0" parTransId="{F1B0ACBB-4B61-403C-AEF4-A2B46E462213}" sibTransId="{7E460528-6D4C-460C-A38D-C0F8D3B5116C}"/>
    <dgm:cxn modelId="{4FED3F0F-E6AE-4724-9193-446030EB4F01}" srcId="{8FCA5874-18AC-4269-B953-10246A2AE2AE}" destId="{9E594D44-5E36-4A63-84C3-908E4C91C65C}" srcOrd="4" destOrd="0" parTransId="{615E7244-94D5-484A-86BA-C993003D65DC}" sibTransId="{028477C7-3CBA-4915-96D8-54F41A50D24D}"/>
    <dgm:cxn modelId="{82AC632B-D578-4ADF-9F34-4F207F5B66FD}" type="presParOf" srcId="{BAE05786-A989-4184-B914-46B548E86D57}" destId="{028F9C09-FB54-49BF-BA0E-75803A1E6672}" srcOrd="0" destOrd="0" presId="urn:microsoft.com/office/officeart/2018/2/layout/IconCircleList"/>
    <dgm:cxn modelId="{8DDDF4EF-EFF1-4F65-82A2-4D8DFE5DF069}" type="presParOf" srcId="{028F9C09-FB54-49BF-BA0E-75803A1E6672}" destId="{1F0575E5-EE5E-4022-A87A-56CC6F42634F}" srcOrd="0" destOrd="0" presId="urn:microsoft.com/office/officeart/2018/2/layout/IconCircleList"/>
    <dgm:cxn modelId="{2F4D1F7F-E146-462A-8E15-0A575B351F7F}" type="presParOf" srcId="{1F0575E5-EE5E-4022-A87A-56CC6F42634F}" destId="{4A731740-07C8-4D94-9093-5E04E4A1530A}" srcOrd="0" destOrd="0" presId="urn:microsoft.com/office/officeart/2018/2/layout/IconCircleList"/>
    <dgm:cxn modelId="{03D71597-DAAA-4C85-903F-F9B4FD7E0130}" type="presParOf" srcId="{1F0575E5-EE5E-4022-A87A-56CC6F42634F}" destId="{28F6992F-81EE-44EB-AE9B-99FE4C27D22B}" srcOrd="1" destOrd="0" presId="urn:microsoft.com/office/officeart/2018/2/layout/IconCircleList"/>
    <dgm:cxn modelId="{F7EA2015-D830-4350-9464-15C4BA3B7785}" type="presParOf" srcId="{1F0575E5-EE5E-4022-A87A-56CC6F42634F}" destId="{93429E9D-7817-4DEA-AB6F-029EF85A4BC1}" srcOrd="2" destOrd="0" presId="urn:microsoft.com/office/officeart/2018/2/layout/IconCircleList"/>
    <dgm:cxn modelId="{85CB52B1-8EAC-453C-B97F-E82FF7DF07B8}" type="presParOf" srcId="{1F0575E5-EE5E-4022-A87A-56CC6F42634F}" destId="{1780E750-D254-4965-8F12-CFA85C830A47}" srcOrd="3" destOrd="0" presId="urn:microsoft.com/office/officeart/2018/2/layout/IconCircleList"/>
    <dgm:cxn modelId="{B4E09C80-9192-44C0-ADDE-B14CB698EAD5}" type="presParOf" srcId="{028F9C09-FB54-49BF-BA0E-75803A1E6672}" destId="{8C504EAB-E34D-4B16-AD44-0DB1A9FE9232}" srcOrd="1" destOrd="0" presId="urn:microsoft.com/office/officeart/2018/2/layout/IconCircleList"/>
    <dgm:cxn modelId="{4A601027-4226-4BE0-9636-9A79D84D9FC8}" type="presParOf" srcId="{028F9C09-FB54-49BF-BA0E-75803A1E6672}" destId="{E59EA9A5-86D0-480F-920F-A8B87966B889}" srcOrd="2" destOrd="0" presId="urn:microsoft.com/office/officeart/2018/2/layout/IconCircleList"/>
    <dgm:cxn modelId="{BD86AC90-C079-483A-9E02-D0ECDAD21D31}" type="presParOf" srcId="{E59EA9A5-86D0-480F-920F-A8B87966B889}" destId="{7F9FD6D0-389B-4A09-903A-D1D2C0587A30}" srcOrd="0" destOrd="0" presId="urn:microsoft.com/office/officeart/2018/2/layout/IconCircleList"/>
    <dgm:cxn modelId="{00E412C6-B199-48CE-B1F9-667EF7F720F2}" type="presParOf" srcId="{E59EA9A5-86D0-480F-920F-A8B87966B889}" destId="{7B371800-EC29-4E83-BFDA-9746365CF79D}" srcOrd="1" destOrd="0" presId="urn:microsoft.com/office/officeart/2018/2/layout/IconCircleList"/>
    <dgm:cxn modelId="{9E7008D9-AEE3-483E-91F3-0CF50097997A}" type="presParOf" srcId="{E59EA9A5-86D0-480F-920F-A8B87966B889}" destId="{73818671-6F17-43AA-BC09-9C4A53A7118F}" srcOrd="2" destOrd="0" presId="urn:microsoft.com/office/officeart/2018/2/layout/IconCircleList"/>
    <dgm:cxn modelId="{BA430AA0-24B6-46CC-AD25-063159353305}" type="presParOf" srcId="{E59EA9A5-86D0-480F-920F-A8B87966B889}" destId="{75684C3C-4435-4BF8-8787-0FBE8925E2B9}" srcOrd="3" destOrd="0" presId="urn:microsoft.com/office/officeart/2018/2/layout/IconCircleList"/>
    <dgm:cxn modelId="{C605F13C-1719-4E9E-B3A8-DC69A9D42770}" type="presParOf" srcId="{028F9C09-FB54-49BF-BA0E-75803A1E6672}" destId="{5152363C-92D8-4FCE-89BC-B7FCFD848914}" srcOrd="3" destOrd="0" presId="urn:microsoft.com/office/officeart/2018/2/layout/IconCircleList"/>
    <dgm:cxn modelId="{A5778799-367A-46F5-BE62-EFF13822D0AC}" type="presParOf" srcId="{028F9C09-FB54-49BF-BA0E-75803A1E6672}" destId="{7E2B1C9C-50AF-4210-9D28-CAF1EAA4B1D2}" srcOrd="4" destOrd="0" presId="urn:microsoft.com/office/officeart/2018/2/layout/IconCircleList"/>
    <dgm:cxn modelId="{1DDC6D43-F612-40DA-B0A7-CC333663E1AA}" type="presParOf" srcId="{7E2B1C9C-50AF-4210-9D28-CAF1EAA4B1D2}" destId="{DD3A433D-B9FF-4470-B201-18F98417951C}" srcOrd="0" destOrd="0" presId="urn:microsoft.com/office/officeart/2018/2/layout/IconCircleList"/>
    <dgm:cxn modelId="{E0FB4D49-5A4E-42EA-A412-A3F32FF6E64A}" type="presParOf" srcId="{7E2B1C9C-50AF-4210-9D28-CAF1EAA4B1D2}" destId="{24F4CC96-1889-4D53-82AA-63EFB2E45EC1}" srcOrd="1" destOrd="0" presId="urn:microsoft.com/office/officeart/2018/2/layout/IconCircleList"/>
    <dgm:cxn modelId="{DA4562D0-33A4-402D-984C-6FB49440648B}" type="presParOf" srcId="{7E2B1C9C-50AF-4210-9D28-CAF1EAA4B1D2}" destId="{5798C871-D265-4B87-B3BE-FB55BD318361}" srcOrd="2" destOrd="0" presId="urn:microsoft.com/office/officeart/2018/2/layout/IconCircleList"/>
    <dgm:cxn modelId="{B872C0A0-B9B7-4E3E-920B-BB6EAA34DC7F}" type="presParOf" srcId="{7E2B1C9C-50AF-4210-9D28-CAF1EAA4B1D2}" destId="{47A769AD-FED6-4E7C-BA38-D966409E755F}" srcOrd="3" destOrd="0" presId="urn:microsoft.com/office/officeart/2018/2/layout/IconCircleList"/>
    <dgm:cxn modelId="{7A9CA070-9E56-46E3-9988-8F0D95039D84}" type="presParOf" srcId="{028F9C09-FB54-49BF-BA0E-75803A1E6672}" destId="{47BFDEC1-A521-4E0F-AC3F-B1844E7988EF}" srcOrd="5" destOrd="0" presId="urn:microsoft.com/office/officeart/2018/2/layout/IconCircleList"/>
    <dgm:cxn modelId="{7D05798C-665E-42D8-A644-9612C4D7CED7}" type="presParOf" srcId="{028F9C09-FB54-49BF-BA0E-75803A1E6672}" destId="{B8F0AC87-DB96-4D5C-A4DF-FD4D50C5779A}" srcOrd="6" destOrd="0" presId="urn:microsoft.com/office/officeart/2018/2/layout/IconCircleList"/>
    <dgm:cxn modelId="{3872E319-4787-4306-9169-D836310E8A41}" type="presParOf" srcId="{B8F0AC87-DB96-4D5C-A4DF-FD4D50C5779A}" destId="{84DCFCA0-2B4F-4CEB-BEC2-1E04E94F9A60}" srcOrd="0" destOrd="0" presId="urn:microsoft.com/office/officeart/2018/2/layout/IconCircleList"/>
    <dgm:cxn modelId="{1E20FFD9-2070-4D13-99E9-E84F86209683}" type="presParOf" srcId="{B8F0AC87-DB96-4D5C-A4DF-FD4D50C5779A}" destId="{BD3B8B96-D334-4DAE-8222-CA894D18681B}" srcOrd="1" destOrd="0" presId="urn:microsoft.com/office/officeart/2018/2/layout/IconCircleList"/>
    <dgm:cxn modelId="{9B462139-83C7-4E65-A814-49BB515926D5}" type="presParOf" srcId="{B8F0AC87-DB96-4D5C-A4DF-FD4D50C5779A}" destId="{E73FE1DF-7A55-45DD-9C5D-3A7263191304}" srcOrd="2" destOrd="0" presId="urn:microsoft.com/office/officeart/2018/2/layout/IconCircleList"/>
    <dgm:cxn modelId="{C4D0A630-5734-4F59-8C26-48FD256B8B28}" type="presParOf" srcId="{B8F0AC87-DB96-4D5C-A4DF-FD4D50C5779A}" destId="{8AC1C467-3EBD-4FD8-8DF8-4DE5AD5A0A02}" srcOrd="3" destOrd="0" presId="urn:microsoft.com/office/officeart/2018/2/layout/IconCircleList"/>
    <dgm:cxn modelId="{B10ECE33-6C3A-4A16-9932-8EE8E1DF9AF9}" type="presParOf" srcId="{028F9C09-FB54-49BF-BA0E-75803A1E6672}" destId="{5FBE31E3-BCAB-4E41-8E50-BDB21817B531}" srcOrd="7" destOrd="0" presId="urn:microsoft.com/office/officeart/2018/2/layout/IconCircleList"/>
    <dgm:cxn modelId="{ABC89049-DCD5-49CE-AE6B-8DD5A19DA015}" type="presParOf" srcId="{028F9C09-FB54-49BF-BA0E-75803A1E6672}" destId="{A0A4FB01-5282-41C7-A330-389999EC6290}" srcOrd="8" destOrd="0" presId="urn:microsoft.com/office/officeart/2018/2/layout/IconCircleList"/>
    <dgm:cxn modelId="{807BAC30-8BD2-4A82-8C5A-AF81DD3F0542}" type="presParOf" srcId="{A0A4FB01-5282-41C7-A330-389999EC6290}" destId="{D7DED9C8-3401-4FAE-90F0-471C2823862E}" srcOrd="0" destOrd="0" presId="urn:microsoft.com/office/officeart/2018/2/layout/IconCircleList"/>
    <dgm:cxn modelId="{9BBEEB46-FAF1-4F87-9FC3-AA6260D4F361}" type="presParOf" srcId="{A0A4FB01-5282-41C7-A330-389999EC6290}" destId="{DB823053-159C-42D8-9131-A998DDD9DC16}" srcOrd="1" destOrd="0" presId="urn:microsoft.com/office/officeart/2018/2/layout/IconCircleList"/>
    <dgm:cxn modelId="{8165D753-E236-47BC-BDF2-58E5DF0FEE69}" type="presParOf" srcId="{A0A4FB01-5282-41C7-A330-389999EC6290}" destId="{0D30C694-84BB-4B0D-8418-3989955AE6A8}" srcOrd="2" destOrd="0" presId="urn:microsoft.com/office/officeart/2018/2/layout/IconCircleList"/>
    <dgm:cxn modelId="{0437AD0D-AB59-4222-8856-AE98053241B0}" type="presParOf" srcId="{A0A4FB01-5282-41C7-A330-389999EC6290}" destId="{57EEC457-12F2-46C7-BDF2-DA38032E5BA6}" srcOrd="3" destOrd="0" presId="urn:microsoft.com/office/officeart/2018/2/layout/IconCircleList"/>
    <dgm:cxn modelId="{FD0600EC-9F46-436D-A3DE-9B8D509942A3}" type="presParOf" srcId="{028F9C09-FB54-49BF-BA0E-75803A1E6672}" destId="{1C3A8A73-88C8-4DB9-9A5A-125A48753A44}" srcOrd="9" destOrd="0" presId="urn:microsoft.com/office/officeart/2018/2/layout/IconCircleList"/>
    <dgm:cxn modelId="{83915427-D029-4BE2-8875-574047389A74}" type="presParOf" srcId="{028F9C09-FB54-49BF-BA0E-75803A1E6672}" destId="{A0BA1E58-06DE-4402-B554-24C79FF91C62}" srcOrd="10" destOrd="0" presId="urn:microsoft.com/office/officeart/2018/2/layout/IconCircleList"/>
    <dgm:cxn modelId="{3D81D953-39DB-4731-B921-6046B3056AC8}" type="presParOf" srcId="{A0BA1E58-06DE-4402-B554-24C79FF91C62}" destId="{20BE77A7-B017-4F87-A277-34879A51A2BB}" srcOrd="0" destOrd="0" presId="urn:microsoft.com/office/officeart/2018/2/layout/IconCircleList"/>
    <dgm:cxn modelId="{DE4806C0-E119-4E05-89AB-9A99DEB866B1}" type="presParOf" srcId="{A0BA1E58-06DE-4402-B554-24C79FF91C62}" destId="{7D3DE8E6-8A68-4EE9-916C-F46CC3F76E82}" srcOrd="1" destOrd="0" presId="urn:microsoft.com/office/officeart/2018/2/layout/IconCircleList"/>
    <dgm:cxn modelId="{C87171F8-9429-4A65-A948-852AA4BC672E}" type="presParOf" srcId="{A0BA1E58-06DE-4402-B554-24C79FF91C62}" destId="{CC676E90-775F-403E-9773-427B2C7559E5}" srcOrd="2" destOrd="0" presId="urn:microsoft.com/office/officeart/2018/2/layout/IconCircleList"/>
    <dgm:cxn modelId="{DDAE416F-93FF-4E96-959D-AEBA9A71EF4C}" type="presParOf" srcId="{A0BA1E58-06DE-4402-B554-24C79FF91C62}" destId="{D4EEF8F5-2E22-4035-A8C7-1D4B25BADA9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31740-07C8-4D94-9093-5E04E4A1530A}">
      <dsp:nvSpPr>
        <dsp:cNvPr id="0" name=""/>
        <dsp:cNvSpPr/>
      </dsp:nvSpPr>
      <dsp:spPr>
        <a:xfrm>
          <a:off x="1305250" y="93369"/>
          <a:ext cx="1042988" cy="1042988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F6992F-81EE-44EB-AE9B-99FE4C27D22B}">
      <dsp:nvSpPr>
        <dsp:cNvPr id="0" name=""/>
        <dsp:cNvSpPr/>
      </dsp:nvSpPr>
      <dsp:spPr>
        <a:xfrm>
          <a:off x="1524277" y="312397"/>
          <a:ext cx="604933" cy="604933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80E750-D254-4965-8F12-CFA85C830A47}">
      <dsp:nvSpPr>
        <dsp:cNvPr id="0" name=""/>
        <dsp:cNvSpPr/>
      </dsp:nvSpPr>
      <dsp:spPr>
        <a:xfrm>
          <a:off x="2512684" y="162571"/>
          <a:ext cx="2458473" cy="104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Acquisiscono abilità e competenze tecnologiche</a:t>
          </a:r>
          <a:endParaRPr lang="en-US" sz="1800" kern="1200" dirty="0"/>
        </a:p>
      </dsp:txBody>
      <dsp:txXfrm>
        <a:off x="2512684" y="162571"/>
        <a:ext cx="2458473" cy="1042988"/>
      </dsp:txXfrm>
    </dsp:sp>
    <dsp:sp modelId="{7F9FD6D0-389B-4A09-903A-D1D2C0587A30}">
      <dsp:nvSpPr>
        <dsp:cNvPr id="0" name=""/>
        <dsp:cNvSpPr/>
      </dsp:nvSpPr>
      <dsp:spPr>
        <a:xfrm>
          <a:off x="5458581" y="93369"/>
          <a:ext cx="1042988" cy="1042988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371800-EC29-4E83-BFDA-9746365CF79D}">
      <dsp:nvSpPr>
        <dsp:cNvPr id="0" name=""/>
        <dsp:cNvSpPr/>
      </dsp:nvSpPr>
      <dsp:spPr>
        <a:xfrm>
          <a:off x="5677608" y="312397"/>
          <a:ext cx="604933" cy="6049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684C3C-4435-4BF8-8787-0FBE8925E2B9}">
      <dsp:nvSpPr>
        <dsp:cNvPr id="0" name=""/>
        <dsp:cNvSpPr/>
      </dsp:nvSpPr>
      <dsp:spPr>
        <a:xfrm>
          <a:off x="6725067" y="93369"/>
          <a:ext cx="2458473" cy="104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Learning by </a:t>
          </a:r>
          <a:r>
            <a:rPr lang="it-IT" sz="1800" kern="1200" dirty="0" err="1"/>
            <a:t>doing</a:t>
          </a:r>
          <a:r>
            <a:rPr lang="it-IT" sz="1800" kern="1200" dirty="0"/>
            <a:t> </a:t>
          </a:r>
          <a:endParaRPr lang="en-US" sz="1800" kern="1200" dirty="0"/>
        </a:p>
      </dsp:txBody>
      <dsp:txXfrm>
        <a:off x="6725067" y="93369"/>
        <a:ext cx="2458473" cy="1042988"/>
      </dsp:txXfrm>
    </dsp:sp>
    <dsp:sp modelId="{DD3A433D-B9FF-4470-B201-18F98417951C}">
      <dsp:nvSpPr>
        <dsp:cNvPr id="0" name=""/>
        <dsp:cNvSpPr/>
      </dsp:nvSpPr>
      <dsp:spPr>
        <a:xfrm>
          <a:off x="1305250" y="1990404"/>
          <a:ext cx="1042988" cy="1042988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F4CC96-1889-4D53-82AA-63EFB2E45EC1}">
      <dsp:nvSpPr>
        <dsp:cNvPr id="0" name=""/>
        <dsp:cNvSpPr/>
      </dsp:nvSpPr>
      <dsp:spPr>
        <a:xfrm>
          <a:off x="1524277" y="2209431"/>
          <a:ext cx="604933" cy="6049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A769AD-FED6-4E7C-BA38-D966409E755F}">
      <dsp:nvSpPr>
        <dsp:cNvPr id="0" name=""/>
        <dsp:cNvSpPr/>
      </dsp:nvSpPr>
      <dsp:spPr>
        <a:xfrm>
          <a:off x="2571736" y="1990404"/>
          <a:ext cx="2458473" cy="104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Maggior motivazione e protagonismo</a:t>
          </a:r>
          <a:endParaRPr lang="en-US" sz="1800" kern="1200" dirty="0"/>
        </a:p>
      </dsp:txBody>
      <dsp:txXfrm>
        <a:off x="2571736" y="1990404"/>
        <a:ext cx="2458473" cy="1042988"/>
      </dsp:txXfrm>
    </dsp:sp>
    <dsp:sp modelId="{84DCFCA0-2B4F-4CEB-BEC2-1E04E94F9A60}">
      <dsp:nvSpPr>
        <dsp:cNvPr id="0" name=""/>
        <dsp:cNvSpPr/>
      </dsp:nvSpPr>
      <dsp:spPr>
        <a:xfrm>
          <a:off x="5458581" y="1990404"/>
          <a:ext cx="1042988" cy="1042988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3B8B96-D334-4DAE-8222-CA894D18681B}">
      <dsp:nvSpPr>
        <dsp:cNvPr id="0" name=""/>
        <dsp:cNvSpPr/>
      </dsp:nvSpPr>
      <dsp:spPr>
        <a:xfrm>
          <a:off x="5677608" y="2209431"/>
          <a:ext cx="604933" cy="6049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C1C467-3EBD-4FD8-8DF8-4DE5AD5A0A02}">
      <dsp:nvSpPr>
        <dsp:cNvPr id="0" name=""/>
        <dsp:cNvSpPr/>
      </dsp:nvSpPr>
      <dsp:spPr>
        <a:xfrm>
          <a:off x="6725067" y="1990404"/>
          <a:ext cx="2458473" cy="104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Stimola il loro interesse anche per le discipline con scarso appeal </a:t>
          </a:r>
          <a:endParaRPr lang="en-US" sz="1800" kern="1200" dirty="0"/>
        </a:p>
      </dsp:txBody>
      <dsp:txXfrm>
        <a:off x="6725067" y="1990404"/>
        <a:ext cx="2458473" cy="1042988"/>
      </dsp:txXfrm>
    </dsp:sp>
    <dsp:sp modelId="{D7DED9C8-3401-4FAE-90F0-471C2823862E}">
      <dsp:nvSpPr>
        <dsp:cNvPr id="0" name=""/>
        <dsp:cNvSpPr/>
      </dsp:nvSpPr>
      <dsp:spPr>
        <a:xfrm>
          <a:off x="1305250" y="3887438"/>
          <a:ext cx="1042988" cy="1042988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823053-159C-42D8-9131-A998DDD9DC16}">
      <dsp:nvSpPr>
        <dsp:cNvPr id="0" name=""/>
        <dsp:cNvSpPr/>
      </dsp:nvSpPr>
      <dsp:spPr>
        <a:xfrm>
          <a:off x="1524277" y="4106466"/>
          <a:ext cx="604933" cy="6049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EEC457-12F2-46C7-BDF2-DA38032E5BA6}">
      <dsp:nvSpPr>
        <dsp:cNvPr id="0" name=""/>
        <dsp:cNvSpPr/>
      </dsp:nvSpPr>
      <dsp:spPr>
        <a:xfrm>
          <a:off x="2571736" y="3887438"/>
          <a:ext cx="2458473" cy="104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Utilizzano</a:t>
          </a:r>
          <a:r>
            <a:rPr lang="en-US" sz="1800" kern="1200" dirty="0"/>
            <a:t> la </a:t>
          </a:r>
          <a:r>
            <a:rPr lang="en-US" sz="1800" kern="1200" dirty="0" err="1"/>
            <a:t>loro</a:t>
          </a:r>
          <a:r>
            <a:rPr lang="en-US" sz="1800" kern="1200" dirty="0"/>
            <a:t> </a:t>
          </a:r>
          <a:r>
            <a:rPr lang="en-US" sz="1800" kern="1200" dirty="0" err="1"/>
            <a:t>creatività</a:t>
          </a:r>
          <a:endParaRPr lang="en-US" sz="1800" kern="1200" dirty="0"/>
        </a:p>
      </dsp:txBody>
      <dsp:txXfrm>
        <a:off x="2571736" y="3887438"/>
        <a:ext cx="2458473" cy="1042988"/>
      </dsp:txXfrm>
    </dsp:sp>
    <dsp:sp modelId="{20BE77A7-B017-4F87-A277-34879A51A2BB}">
      <dsp:nvSpPr>
        <dsp:cNvPr id="0" name=""/>
        <dsp:cNvSpPr/>
      </dsp:nvSpPr>
      <dsp:spPr>
        <a:xfrm>
          <a:off x="5458581" y="3887438"/>
          <a:ext cx="1042988" cy="1042988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3DE8E6-8A68-4EE9-916C-F46CC3F76E82}">
      <dsp:nvSpPr>
        <dsp:cNvPr id="0" name=""/>
        <dsp:cNvSpPr/>
      </dsp:nvSpPr>
      <dsp:spPr>
        <a:xfrm>
          <a:off x="5677608" y="4106466"/>
          <a:ext cx="604933" cy="60493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EF8F5-2E22-4035-A8C7-1D4B25BADA9E}">
      <dsp:nvSpPr>
        <dsp:cNvPr id="0" name=""/>
        <dsp:cNvSpPr/>
      </dsp:nvSpPr>
      <dsp:spPr>
        <a:xfrm>
          <a:off x="6707403" y="3887438"/>
          <a:ext cx="2493802" cy="104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Interagiscono</a:t>
          </a:r>
          <a:r>
            <a:rPr lang="en-US" sz="1800" kern="1200" baseline="0" dirty="0"/>
            <a:t> e </a:t>
          </a:r>
          <a:r>
            <a:rPr lang="en-US" sz="1800" kern="1200" baseline="0" dirty="0" err="1"/>
            <a:t>collaborano</a:t>
          </a:r>
          <a:r>
            <a:rPr lang="en-US" sz="1800" kern="1200" baseline="0" dirty="0"/>
            <a:t> con </a:t>
          </a:r>
          <a:r>
            <a:rPr lang="en-US" sz="1800" kern="1200" baseline="0" dirty="0" err="1"/>
            <a:t>i</a:t>
          </a:r>
          <a:r>
            <a:rPr lang="en-US" sz="1800" kern="1200" baseline="0" dirty="0"/>
            <a:t> </a:t>
          </a:r>
          <a:r>
            <a:rPr lang="en-US" sz="1800" kern="1200" baseline="0" dirty="0" err="1"/>
            <a:t>coetanei</a:t>
          </a:r>
          <a:r>
            <a:rPr lang="en-US" sz="1800" kern="1200" baseline="0" dirty="0"/>
            <a:t> </a:t>
          </a:r>
          <a:endParaRPr lang="en-US" sz="1800" kern="1200" dirty="0"/>
        </a:p>
      </dsp:txBody>
      <dsp:txXfrm>
        <a:off x="6707403" y="3887438"/>
        <a:ext cx="2493802" cy="1042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7FDA8-3FCE-4D93-B69D-228D2CBD46B1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92994-C3DB-4B9A-9759-CF0899D2999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1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92994-C3DB-4B9A-9759-CF0899D2999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56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92994-C3DB-4B9A-9759-CF0899D2999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64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92994-C3DB-4B9A-9759-CF0899D2999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11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92994-C3DB-4B9A-9759-CF0899D2999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26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92994-C3DB-4B9A-9759-CF0899D2999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16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FF4970-186F-48E2-B845-5DE83766C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D60EE5-89E5-460E-9E6D-6D7895447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FF77D6-B2FF-468F-9243-9AA9E732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015C75-2BA4-4E42-9FB7-50310D45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6925B0-0D49-4CC8-8D79-A097D7A4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02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86BAFA-5FCC-498D-82E8-6CD82696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78E96B-95A8-4E97-A736-C5C1D209D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1AC19F-1E93-4AF0-A24C-C775BE25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0CE385-EC53-459C-8C07-13E7BDD4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790F56-6652-42CF-AD33-5EF7DE40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1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AB3B59-A9FC-4F6C-A92F-6C60485BA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C55B7F-3EDE-4089-BC6E-0D4A98131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C9D99C-C3E4-45B6-9807-0F99BFB59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9E62A3-28ED-46A0-8931-B4BDE236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30CFAE-3157-4286-B986-2C1B42F3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33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15D977-6E56-4486-B721-C2313DFA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C041CA-8A07-467A-B3F4-7E3F3E0C0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901426-920F-424E-9D07-A7A6D0953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3D2E04-6939-41FB-87B1-A97F83D6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5A6258-DA7B-49D0-B0AB-F2845D48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61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FC8A19-8D0A-4027-9377-7029C8DB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30FECA-7079-4597-80DD-2D41CB83E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324F4F-FD4C-4683-9EE5-FEB823D5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D5CCF3-23AA-46FA-B6AB-76ABB8D3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C1AE2F-AC5D-43D1-8CF1-FD0C5D78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66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90F93E-7A09-48D5-9CD1-0EE138DD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18A630-C808-4CBB-8F67-462B19BF5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CE93C6-2AFF-4E54-84AA-636B6642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2E755D-9E6D-4053-BEA1-DA9C5C5F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33C0B3-BBAA-45CC-AAAC-28E34249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7709C1-F0F9-49D5-BACE-3C4085CC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14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DB353C-68D2-42B1-A65F-679ED67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6B3579-437B-40A6-AEEE-A66765526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1DF275-74B0-4C4F-8334-8F0DF1A95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450F441-A088-4774-850F-991D06CBC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81C5DE6-DA42-4ECF-B401-9B052062D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5F949E8-1219-4655-B257-99541BAD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34575A2-5985-4AE1-935F-6D823C182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232B468-3507-4689-8DAD-D2F57DA2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45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0A956-514D-45D3-BA4D-D07060AC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4AA7342-F7FC-4431-9713-9E104986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69CAE7-3290-40E4-BBB1-DA7743F1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7AAA427-E8F3-4B22-B69F-8594E482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79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861666E-AFB7-4F7B-8C26-CA4DF471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72580F1-47D1-4E8A-AB6C-5F2DB3FE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BD3346-7A3D-4B58-8CC8-0C4CAA42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54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49224-802C-4C07-A446-49BCC82EF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FF5E86-9DD1-40A8-92A9-4698A400F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1F3D63-482F-4311-B13A-84B31AAF8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B19FA3-57E7-4F38-90EC-A26BA6EE8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DA9498-DA0B-484A-A20D-2F7F9F48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FF8DD4-32F1-41DB-BD2D-ED2E1053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1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39C57C-5BCE-4072-BEEB-88E4C94E3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320CC73-8291-4CD7-8E03-5B377062A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1EA2EF-6285-41BA-A13F-FCD8C1E3D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DE5D8C-4A94-40AA-A902-E2C31D6E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B6CF-4E51-4C60-A10E-FED9B9C7EA30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AA38C0-B799-4C51-93CC-A7AEA2C5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60CFDA-F0C1-4934-AD9B-A3C6D559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17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54514C0-AC91-4352-BC02-86480F38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EFE4DC-6357-4686-A499-1FC7D5E03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8A3515-7C41-4EA4-8BC6-669DB2F18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2B6CF-4E51-4C60-A10E-FED9B9C7EA30}" type="datetimeFigureOut">
              <a:rPr lang="it-IT" smtClean="0"/>
              <a:t>26/02/2021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4968E2-5142-47EE-B33B-74698AA3B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731532-B65D-4CBC-B607-752AE6D02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4123-251C-49DC-84CD-BFFE6ABFF9C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24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Ny8c3uL7O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c9oCg5nKIa8" TargetMode="External"/><Relationship Id="rId4" Type="http://schemas.openxmlformats.org/officeDocument/2006/relationships/hyperlink" Target="https://youtu.be/xtJ-3vOMx0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hx_E9Z_1v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vector-clip-art-of-thumbs-up-in-a-green-circl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Category:Thumbs_down_icon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585A6-E9EA-4027-8D33-CA9661F6F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763" y="1943263"/>
            <a:ext cx="5174207" cy="2971473"/>
          </a:xfrm>
        </p:spPr>
        <p:txBody>
          <a:bodyPr>
            <a:normAutofit/>
          </a:bodyPr>
          <a:lstStyle/>
          <a:p>
            <a:pPr algn="l"/>
            <a:r>
              <a:rPr lang="it-IT" sz="4200" dirty="0">
                <a:solidFill>
                  <a:srgbClr val="FFFFFF"/>
                </a:solidFill>
              </a:rPr>
              <a:t>DIGITAL STORYTELLING A SCUOLA: UN NUOVO MODO DI APPRENDERE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4D6835F-7754-4A5C-BA95-043E8FE8A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483" y="5199490"/>
            <a:ext cx="5767826" cy="1217208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rgbClr val="FFFFFF"/>
                </a:solidFill>
              </a:rPr>
              <a:t>Nicoletta Pedron</a:t>
            </a:r>
          </a:p>
          <a:p>
            <a:pPr algn="l"/>
            <a:r>
              <a:rPr lang="it-IT" dirty="0">
                <a:solidFill>
                  <a:srgbClr val="FFFFFF"/>
                </a:solidFill>
              </a:rPr>
              <a:t>Corso: Metodologie e tecnologie didattiche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4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333CA9B-A7D5-4075-9EBD-223186A3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F693F8-504A-44F1-BE53-2339CA10E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1" y="1900826"/>
            <a:ext cx="6396204" cy="6625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Clr>
                <a:srgbClr val="FEAD18"/>
              </a:buClr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2. BOOKCREATOR</a:t>
            </a: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83E9CA-A123-4962-BF22-C0AD33E23498}"/>
              </a:ext>
            </a:extLst>
          </p:cNvPr>
          <p:cNvSpPr txBox="1"/>
          <p:nvPr/>
        </p:nvSpPr>
        <p:spPr>
          <a:xfrm>
            <a:off x="6545499" y="3299835"/>
            <a:ext cx="484425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dirty="0"/>
              <a:t>Questo software permette di creare una narrazione digitale sottoforma di un libro: su ogni pagina si possono inserire testi, immagini e registrare la propria voce. </a:t>
            </a:r>
          </a:p>
          <a:p>
            <a:pPr algn="just">
              <a:spcAft>
                <a:spcPts val="600"/>
              </a:spcAft>
            </a:pPr>
            <a:r>
              <a:rPr lang="it-IT" sz="2000" dirty="0"/>
              <a:t>Il risultato finale è un libro digitale da sfogliare nel quale si possono raccogliere foto di un viaggio d’istruzione, documentare un progetto di classe o realizzare contenuti su un tema particolare.</a:t>
            </a:r>
          </a:p>
        </p:txBody>
      </p:sp>
      <p:pic>
        <p:nvPicPr>
          <p:cNvPr id="2050" name="Picture 2" descr="If you use Showbie and Book Creator in your classroom, you'll love the  latest update to Showbie. – Showbie">
            <a:extLst>
              <a:ext uri="{FF2B5EF4-FFF2-40B4-BE49-F238E27FC236}">
                <a16:creationId xmlns:a16="http://schemas.microsoft.com/office/drawing/2014/main" id="{662FEC1F-CAED-4452-BC16-8D2BAE36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75" y="3007104"/>
            <a:ext cx="4607279" cy="32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9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Right Triangle 7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6" name="Rectangle 7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BF53C86-B1E1-483B-B60E-CFAE6FAD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it-IT" sz="5100"/>
              <a:t>ESEMPI DI DIGITAL STORYTELLING PER LA DIDATTICA </a:t>
            </a:r>
          </a:p>
        </p:txBody>
      </p:sp>
      <p:pic>
        <p:nvPicPr>
          <p:cNvPr id="10242" name="Picture 2" descr="Digital Storytelling">
            <a:extLst>
              <a:ext uri="{FF2B5EF4-FFF2-40B4-BE49-F238E27FC236}">
                <a16:creationId xmlns:a16="http://schemas.microsoft.com/office/drawing/2014/main" id="{28F0E249-F5EE-465F-93B6-DE9A29E49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r="6960" b="1"/>
          <a:stretch/>
        </p:blipFill>
        <p:spPr bwMode="auto">
          <a:xfrm>
            <a:off x="1123357" y="3018327"/>
            <a:ext cx="3533985" cy="27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018AC2-1625-49C2-8EBB-FA8AAB0C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580" y="3014134"/>
            <a:ext cx="4772660" cy="3123454"/>
          </a:xfrm>
        </p:spPr>
        <p:txBody>
          <a:bodyPr anchor="t">
            <a:normAutofit/>
          </a:bodyPr>
          <a:lstStyle/>
          <a:p>
            <a:r>
              <a:rPr lang="it-IT" sz="2000" dirty="0">
                <a:hlinkClick r:id="rId3"/>
              </a:rPr>
              <a:t>https://youtu.be/LNy8c3uL7OE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>
                <a:hlinkClick r:id="rId4"/>
              </a:rPr>
              <a:t>https://youtu.be/xtJ-3vOMx04</a:t>
            </a:r>
            <a:endParaRPr lang="it-IT" sz="2000" dirty="0"/>
          </a:p>
          <a:p>
            <a:pPr marL="0" indent="0">
              <a:buNone/>
            </a:pPr>
            <a:endParaRPr lang="it-IT" sz="2000" dirty="0">
              <a:hlinkClick r:id="rId5"/>
            </a:endParaRPr>
          </a:p>
          <a:p>
            <a:r>
              <a:rPr lang="it-IT" sz="2000" dirty="0">
                <a:hlinkClick r:id="rId5"/>
              </a:rPr>
              <a:t>https://youtu.be/c9oCg5nKIa8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58A1CE-F2FA-4D6A-9030-299439EC1B56}"/>
              </a:ext>
            </a:extLst>
          </p:cNvPr>
          <p:cNvSpPr txBox="1"/>
          <p:nvPr/>
        </p:nvSpPr>
        <p:spPr>
          <a:xfrm>
            <a:off x="9061474" y="3335867"/>
            <a:ext cx="230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Digital Storytelling può essere impiegato in tutti i gradi scolastici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7A7096F9-E2DA-4A95-AF62-D7CCBB4C037E}"/>
              </a:ext>
            </a:extLst>
          </p:cNvPr>
          <p:cNvSpPr/>
          <p:nvPr/>
        </p:nvSpPr>
        <p:spPr>
          <a:xfrm>
            <a:off x="8466482" y="3846791"/>
            <a:ext cx="615873" cy="4375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30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D3926D6-6FC2-4EA5-86D6-1D39D8DA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 fontScale="90000"/>
          </a:bodyPr>
          <a:lstStyle/>
          <a:p>
            <a:r>
              <a:rPr lang="it-IT" sz="2800" dirty="0"/>
              <a:t>COINVOLGERE GLI STUDENTI DELLE SCUOLE SECONDARIE PER CREARE UNA NARRAZIONE DIGITALE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olicultura premia il digital storytelling per la didattica">
            <a:extLst>
              <a:ext uri="{FF2B5EF4-FFF2-40B4-BE49-F238E27FC236}">
                <a16:creationId xmlns:a16="http://schemas.microsoft.com/office/drawing/2014/main" id="{6B68CA20-A730-4D87-957E-D5B9FA181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8" b="11405"/>
          <a:stretch/>
        </p:blipFill>
        <p:spPr bwMode="auto">
          <a:xfrm>
            <a:off x="959205" y="364142"/>
            <a:ext cx="10369645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A70A7C-54DE-498F-8A2F-C6F6F4695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487" y="5031894"/>
            <a:ext cx="7070551" cy="1381760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1900" dirty="0">
                <a:hlinkClick r:id="rId3"/>
              </a:rPr>
              <a:t>https://youtu.be/Phx_E9Z_1vE</a:t>
            </a:r>
            <a:endParaRPr lang="it-IT" sz="1900" dirty="0"/>
          </a:p>
          <a:p>
            <a:pPr marL="0" indent="0" algn="ctr">
              <a:buNone/>
            </a:pPr>
            <a:endParaRPr lang="it-IT" sz="1900" dirty="0"/>
          </a:p>
          <a:p>
            <a:pPr marL="0" indent="0" algn="ctr">
              <a:buNone/>
            </a:pPr>
            <a:r>
              <a:rPr lang="it-IT" sz="1900" dirty="0"/>
              <a:t>Questo è il lavoro realizzato dalla classe IIB dell’istituto comprensivo Gramsci – Aprilia che spiega attraverso il Digital Storytelling il viaggio di Dante nella Divina Commedia. </a:t>
            </a:r>
          </a:p>
          <a:p>
            <a:pPr marL="0" indent="0">
              <a:buNone/>
            </a:pPr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64883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48D823-2C7F-4075-9D9D-9134D76D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it-IT" sz="2800" dirty="0"/>
              <a:t>PERCHÉ È </a:t>
            </a:r>
            <a:r>
              <a:rPr lang="it-IT" sz="2800" b="1" dirty="0">
                <a:solidFill>
                  <a:schemeClr val="accent2"/>
                </a:solidFill>
              </a:rPr>
              <a:t>UN’IDEA VINCENTE </a:t>
            </a:r>
            <a:r>
              <a:rPr lang="it-IT" sz="2800" dirty="0"/>
              <a:t>COINVOLGERE GLI STUDENTI STESSI?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0DBD88-C5F2-40D3-9C1C-C49A0ECB7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/>
              <a:t>Si va a migliorare sull’ </a:t>
            </a:r>
          </a:p>
          <a:p>
            <a:r>
              <a:rPr lang="it-IT" sz="2600" dirty="0"/>
              <a:t>Apprendimento cooperativo</a:t>
            </a:r>
          </a:p>
          <a:p>
            <a:r>
              <a:rPr lang="it-IT" sz="2600" dirty="0"/>
              <a:t>Apprendimento per ricerca</a:t>
            </a:r>
          </a:p>
          <a:p>
            <a:r>
              <a:rPr lang="it-IT" sz="2600" dirty="0"/>
              <a:t>Apprendimento esperienziale</a:t>
            </a:r>
          </a:p>
          <a:p>
            <a:endParaRPr lang="it-IT" sz="2600" dirty="0"/>
          </a:p>
          <a:p>
            <a:pPr marL="0" indent="0">
              <a:buNone/>
            </a:pPr>
            <a:r>
              <a:rPr lang="it-IT" sz="2600" dirty="0"/>
              <a:t>Inoltre, si va a stimolare:</a:t>
            </a:r>
          </a:p>
          <a:p>
            <a:r>
              <a:rPr lang="it-IT" sz="2600" dirty="0"/>
              <a:t>La cura dei contenuti</a:t>
            </a:r>
          </a:p>
          <a:p>
            <a:r>
              <a:rPr lang="it-IT" sz="2600" dirty="0"/>
              <a:t>Il pensiero critico</a:t>
            </a:r>
          </a:p>
          <a:p>
            <a:r>
              <a:rPr lang="it-IT" sz="2600" dirty="0"/>
              <a:t>Il pensiero creativo</a:t>
            </a:r>
          </a:p>
        </p:txBody>
      </p:sp>
      <p:pic>
        <p:nvPicPr>
          <p:cNvPr id="13314" name="Picture 2" descr="Partecipazione: informazione e coinvolgimento strumenti decisivi -  Tuttoscuola">
            <a:extLst>
              <a:ext uri="{FF2B5EF4-FFF2-40B4-BE49-F238E27FC236}">
                <a16:creationId xmlns:a16="http://schemas.microsoft.com/office/drawing/2014/main" id="{4F5B6037-ED84-4B4A-A107-74545F6D5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" t="1" r="36438"/>
          <a:stretch/>
        </p:blipFill>
        <p:spPr bwMode="auto">
          <a:xfrm>
            <a:off x="6374920" y="814637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1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27334D7-5B45-481D-8D28-BD1E608D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96143"/>
            <a:ext cx="10509504" cy="1076914"/>
          </a:xfrm>
        </p:spPr>
        <p:txBody>
          <a:bodyPr anchor="ctr">
            <a:normAutofit/>
          </a:bodyPr>
          <a:lstStyle/>
          <a:p>
            <a:r>
              <a:rPr lang="it-IT" sz="4000"/>
              <a:t>GOALS PER GLI STUDENTI:</a:t>
            </a:r>
          </a:p>
        </p:txBody>
      </p:sp>
      <p:graphicFrame>
        <p:nvGraphicFramePr>
          <p:cNvPr id="14" name="Segnaposto contenuto 2">
            <a:extLst>
              <a:ext uri="{FF2B5EF4-FFF2-40B4-BE49-F238E27FC236}">
                <a16:creationId xmlns:a16="http://schemas.microsoft.com/office/drawing/2014/main" id="{B299B42C-165B-4AF5-BFD8-03E656EED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605612"/>
              </p:ext>
            </p:extLst>
          </p:nvPr>
        </p:nvGraphicFramePr>
        <p:xfrm>
          <a:off x="838200" y="1248987"/>
          <a:ext cx="10506456" cy="502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45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3C0A1B-943A-460A-A482-3B10BA20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it-IT" dirty="0"/>
              <a:t>PRO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0112EE-9264-470D-8A27-F132F6E9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293"/>
            <a:ext cx="4576281" cy="4820491"/>
          </a:xfrm>
        </p:spPr>
        <p:txBody>
          <a:bodyPr>
            <a:normAutofit/>
          </a:bodyPr>
          <a:lstStyle/>
          <a:p>
            <a:pPr marL="0" indent="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Calibri" panose="020F0502020204030204" pitchFamily="34" charset="0"/>
              </a:rPr>
              <a:t>1. </a:t>
            </a:r>
            <a:r>
              <a:rPr lang="it-IT" sz="2400" b="0" i="0" u="none" strike="noStrike" kern="1200" dirty="0">
                <a:effectLst/>
                <a:latin typeface="Calibri" panose="020F0502020204030204" pitchFamily="34" charset="0"/>
              </a:rPr>
              <a:t>Il racconto è una forma di comunicazione naturale ed intuitiva </a:t>
            </a:r>
            <a:endParaRPr lang="it-IT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kern="1200" dirty="0">
                <a:effectLst/>
                <a:latin typeface="Calibri" panose="020F0502020204030204" pitchFamily="34" charset="0"/>
              </a:rPr>
              <a:t>2. Una metodologia di insegnamento più coinvolgente rispetto alle tradizionali lezioni frontali e utilizzabile anche durante la DAD</a:t>
            </a:r>
            <a:endParaRPr lang="it-IT" sz="2400" dirty="0">
              <a:latin typeface="Arial" panose="020B0604020202020204" pitchFamily="34" charset="0"/>
            </a:endParaRPr>
          </a:p>
          <a:p>
            <a:pPr marL="0" indent="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kern="1200" dirty="0">
                <a:effectLst/>
                <a:latin typeface="Calibri" panose="020F0502020204030204" pitchFamily="34" charset="0"/>
              </a:rPr>
              <a:t>3. Coinvolgendo direttamente gli alunni a creare contenuti digitali, imparano ad utilizzare la tecnologia in modo consapevole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4736627-9361-430A-B37A-1765E533A061}"/>
              </a:ext>
            </a:extLst>
          </p:cNvPr>
          <p:cNvSpPr txBox="1">
            <a:spLocks/>
          </p:cNvSpPr>
          <p:nvPr/>
        </p:nvSpPr>
        <p:spPr>
          <a:xfrm>
            <a:off x="6168776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0F1C22-05CC-4F6E-9C94-C10D9728CAAB}"/>
              </a:ext>
            </a:extLst>
          </p:cNvPr>
          <p:cNvSpPr txBox="1"/>
          <p:nvPr/>
        </p:nvSpPr>
        <p:spPr>
          <a:xfrm>
            <a:off x="6354895" y="1467293"/>
            <a:ext cx="38936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kern="1200" dirty="0">
                <a:effectLst/>
                <a:latin typeface="Calibri" panose="020F0502020204030204" pitchFamily="34" charset="0"/>
              </a:rPr>
              <a:t>4. Gli studenti migliorano le loro abilità di scrittura e narrazione e sviluppano la capacità di sintesi</a:t>
            </a:r>
            <a:endParaRPr lang="it-IT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kern="1200" dirty="0">
                <a:effectLst/>
                <a:latin typeface="Calibri" panose="020F0502020204030204" pitchFamily="34" charset="0"/>
              </a:rPr>
              <a:t>5. Contribuisce a formare degli studenti che abbiano competenze tecnologiche che il mondo di oggi richiede</a:t>
            </a:r>
            <a:endParaRPr lang="it-IT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400" dirty="0"/>
              <a:t>6. Il risultato finale rimane nel tempo e permette di confrontare i progressi degli studenti</a:t>
            </a: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CD3E3EA-0CA4-47E6-BFCE-9AF30C7B0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037619" y="159772"/>
            <a:ext cx="2188139" cy="21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6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BF881C-D8B1-44CE-AEE0-9D542B57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it-IT" sz="5400" dirty="0"/>
              <a:t>CONTRO</a:t>
            </a:r>
          </a:p>
        </p:txBody>
      </p:sp>
      <p:sp>
        <p:nvSpPr>
          <p:cNvPr id="137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47ADE1-8C5B-4480-9120-D9BCE43E7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367007"/>
            <a:ext cx="3627340" cy="4114800"/>
          </a:xfrm>
        </p:spPr>
        <p:txBody>
          <a:bodyPr anchor="t">
            <a:normAutofit/>
          </a:bodyPr>
          <a:lstStyle/>
          <a:p>
            <a:pPr marL="0" indent="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kern="1200" dirty="0">
                <a:effectLst/>
                <a:latin typeface="Calibri" panose="020F0502020204030204" pitchFamily="34" charset="0"/>
              </a:rPr>
              <a:t>1. Non tutti i docenti hanno le competenze informatiche adeguate </a:t>
            </a:r>
          </a:p>
          <a:p>
            <a:pPr marL="0" indent="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0" i="0" u="none" strike="noStrike" kern="1200" dirty="0">
                <a:effectLst/>
                <a:latin typeface="Calibri" panose="020F0502020204030204" pitchFamily="34" charset="0"/>
              </a:rPr>
              <a:t>2. Creare una storia digitale non è semplice e richiede molto tempo sia da parte dei docenti che degli studenti</a:t>
            </a:r>
            <a:endParaRPr lang="it-IT" b="0" i="0" u="none" strike="noStrike" dirty="0">
              <a:effectLst/>
              <a:latin typeface="Arial" panose="020B0604020202020204" pitchFamily="34" charset="0"/>
            </a:endParaRPr>
          </a:p>
          <a:p>
            <a:endParaRPr lang="it-IT" sz="2200" dirty="0"/>
          </a:p>
        </p:txBody>
      </p:sp>
      <p:pic>
        <p:nvPicPr>
          <p:cNvPr id="5" name="Immagine 4" descr="Immagine che contiene testo, nero, rosso, clipart&#10;&#10;Descrizione generata automaticamente">
            <a:extLst>
              <a:ext uri="{FF2B5EF4-FFF2-40B4-BE49-F238E27FC236}">
                <a16:creationId xmlns:a16="http://schemas.microsoft.com/office/drawing/2014/main" id="{3EE052DF-2197-4599-B28C-F8FA07B8D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156980" y="2496621"/>
            <a:ext cx="2320393" cy="232039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8621BF-7505-4042-A36B-F9DFE3632E24}"/>
              </a:ext>
            </a:extLst>
          </p:cNvPr>
          <p:cNvSpPr txBox="1"/>
          <p:nvPr/>
        </p:nvSpPr>
        <p:spPr>
          <a:xfrm>
            <a:off x="7917954" y="2320393"/>
            <a:ext cx="36273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latin typeface="Calibri" panose="020F0502020204030204" pitchFamily="34" charset="0"/>
              </a:rPr>
              <a:t>3</a:t>
            </a:r>
            <a:r>
              <a:rPr lang="it-IT" sz="2800" b="0" i="0" u="none" strike="noStrike" kern="1200" dirty="0">
                <a:effectLst/>
                <a:latin typeface="Calibri" panose="020F0502020204030204" pitchFamily="34" charset="0"/>
              </a:rPr>
              <a:t>. Il solo insegnante di classe non è in grado di aiutare e seguire tutti gli alunni, specialmente all’inizio, ma ha bisogno di un supporto</a:t>
            </a:r>
          </a:p>
          <a:p>
            <a:pPr marL="0" indent="0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latin typeface="Calibri" panose="020F0502020204030204" pitchFamily="34" charset="0"/>
              </a:rPr>
              <a:t>4. Nelle scuole mancano gli strumenti informatici necessari</a:t>
            </a:r>
            <a:endParaRPr lang="it-IT" sz="2800" b="0" i="0" u="none" strike="noStrike" dirty="0">
              <a:effectLst/>
              <a:latin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721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A4EC5E-E8AE-4204-ABC1-A339B6AD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it-IT" dirty="0"/>
              <a:t>CONCLUSIONE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C660C9-831E-482E-B9D7-049660A03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22728"/>
            <a:ext cx="4935875" cy="46672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Secondo il mio punto di vista, il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igital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torytelling è una metodologia che può essere utilizzata </a:t>
            </a:r>
            <a:r>
              <a:rPr lang="it-IT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positivamente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 contesto scolastico e che può aiutare a </a:t>
            </a:r>
            <a:r>
              <a:rPr lang="it-IT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reinventare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modo standard di insegnare e di apprendere che conosciamo, impiegando le </a:t>
            </a:r>
            <a:r>
              <a:rPr lang="it-IT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innovazioni tecnologiche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possediamo ora. Que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st’ultimo periodo ci ha insegnato quanto le tecnologie siano fondamentali: per questo si dovrebbe investire molto nella formazione di docenti competenti e per rendere la scuola più innovativa.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482" name="Picture 2" descr="Inglese per Bambini – Lezioni di prova - Centro Studi Mugello">
            <a:extLst>
              <a:ext uri="{FF2B5EF4-FFF2-40B4-BE49-F238E27FC236}">
                <a16:creationId xmlns:a16="http://schemas.microsoft.com/office/drawing/2014/main" id="{63F43303-7C87-4316-813B-62CF21141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875" r="15855" b="-874"/>
          <a:stretch/>
        </p:blipFill>
        <p:spPr bwMode="auto">
          <a:xfrm>
            <a:off x="7751975" y="1027906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3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A41C23-7888-4C75-9B7E-443525AB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it-IT" sz="6600" dirty="0"/>
              <a:t>CHE COS’È?</a:t>
            </a:r>
            <a:br>
              <a:rPr lang="it-IT" sz="6600" dirty="0"/>
            </a:br>
            <a:r>
              <a:rPr lang="it-IT" sz="6600" dirty="0"/>
              <a:t/>
            </a:r>
            <a:br>
              <a:rPr lang="it-IT" sz="6600" dirty="0"/>
            </a:br>
            <a:endParaRPr lang="it-IT" sz="6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5F1ADA-F9D2-4084-816D-D14FCB83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07" y="798897"/>
            <a:ext cx="5316074" cy="52457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4000" dirty="0"/>
          </a:p>
          <a:p>
            <a:pPr marL="0" indent="0" algn="just">
              <a:buNone/>
            </a:pPr>
            <a:r>
              <a:rPr lang="it-IT" sz="4000" dirty="0"/>
              <a:t>È una narrazione realizzata con strumenti digitali (software o app) e presentata sottoforma di breve filmato che combina immagini, testi, una voce narrante, suoni e/o musica.</a:t>
            </a:r>
          </a:p>
          <a:p>
            <a:pPr marL="0" indent="0" algn="just">
              <a:buNone/>
            </a:pPr>
            <a:endParaRPr lang="it-IT" sz="4000" dirty="0"/>
          </a:p>
          <a:p>
            <a:endParaRPr lang="it-IT" sz="1400" dirty="0"/>
          </a:p>
        </p:txBody>
      </p:sp>
      <p:pic>
        <p:nvPicPr>
          <p:cNvPr id="1026" name="Picture 2" descr="Bambino Dubbioso: immagini, foto stock e grafica vettoriale | Shutterstock">
            <a:extLst>
              <a:ext uri="{FF2B5EF4-FFF2-40B4-BE49-F238E27FC236}">
                <a16:creationId xmlns:a16="http://schemas.microsoft.com/office/drawing/2014/main" id="{4B537578-A435-40A0-9A62-F87F75508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"/>
          <a:stretch/>
        </p:blipFill>
        <p:spPr bwMode="auto">
          <a:xfrm>
            <a:off x="1242928" y="3335867"/>
            <a:ext cx="3255066" cy="180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4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A41C23-7888-4C75-9B7E-443525AB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3700" dirty="0"/>
              <a:t>LA NASCITA DEL DIGITAL STORYTELLING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5F1ADA-F9D2-4084-816D-D14FCB83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400" b="0" i="0" dirty="0">
                <a:effectLst/>
              </a:rPr>
              <a:t>Il termine “Digital Storytelling” si deve a </a:t>
            </a:r>
            <a:r>
              <a:rPr lang="it-IT" sz="2400" b="0" i="0" dirty="0" err="1">
                <a:effectLst/>
              </a:rPr>
              <a:t>Joe</a:t>
            </a:r>
            <a:r>
              <a:rPr lang="it-IT" sz="2400" b="0" i="0" dirty="0">
                <a:effectLst/>
              </a:rPr>
              <a:t> Lambert e Dana </a:t>
            </a:r>
            <a:r>
              <a:rPr lang="it-IT" sz="2400" b="0" i="0" dirty="0" err="1">
                <a:effectLst/>
              </a:rPr>
              <a:t>Atchley</a:t>
            </a:r>
            <a:r>
              <a:rPr lang="it-IT" sz="2400" b="0" i="0" dirty="0">
                <a:effectLst/>
              </a:rPr>
              <a:t> che negli anni ‘90 realizzarono un sistema interattivo multimediale all’interno di una performance teatrale, nella quale venivano mostrati immagini e filmati di storie di vita su di un largo schermo posto sullo sfondo.</a:t>
            </a:r>
            <a:endParaRPr lang="it-IT" sz="24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igital Storytelling:">
            <a:extLst>
              <a:ext uri="{FF2B5EF4-FFF2-40B4-BE49-F238E27FC236}">
                <a16:creationId xmlns:a16="http://schemas.microsoft.com/office/drawing/2014/main" id="{2F3062CC-2935-48D6-A2A1-32C1AC80B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" b="17064"/>
          <a:stretch/>
        </p:blipFill>
        <p:spPr bwMode="auto">
          <a:xfrm>
            <a:off x="5977788" y="799352"/>
            <a:ext cx="5425410" cy="43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9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A41C23-7888-4C75-9B7E-443525AB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it-IT" sz="3300"/>
              <a:t>DALLA PREISTORIA AL DIGITAL STORYTELLING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Un'infografica sull'evoluzione dello Storytelling">
            <a:extLst>
              <a:ext uri="{FF2B5EF4-FFF2-40B4-BE49-F238E27FC236}">
                <a16:creationId xmlns:a16="http://schemas.microsoft.com/office/drawing/2014/main" id="{5CB676A6-95C2-4F98-958E-8FFD7D56A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" r="-2" b="14069"/>
          <a:stretch/>
        </p:blipFill>
        <p:spPr bwMode="auto">
          <a:xfrm>
            <a:off x="576244" y="525982"/>
            <a:ext cx="5628018" cy="544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5F1ADA-F9D2-4084-816D-D14FCB83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207" y="2158665"/>
            <a:ext cx="5338284" cy="3425469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it-IT" sz="1800" dirty="0"/>
              <a:t>Lo storytelling affonda le sue radici nelle tradizioni più antiche: l’uomo ha sempre avuto l’esigenza di condividere le proprie esperienze per educare</a:t>
            </a:r>
          </a:p>
          <a:p>
            <a:pPr algn="ctr"/>
            <a:endParaRPr lang="it-IT" sz="1800" dirty="0"/>
          </a:p>
          <a:p>
            <a:pPr marL="0" indent="0" algn="ctr">
              <a:buNone/>
            </a:pPr>
            <a:r>
              <a:rPr lang="it-IT" sz="1800" b="1" dirty="0"/>
              <a:t>L’educazione si fonda sulla narrazione</a:t>
            </a:r>
          </a:p>
          <a:p>
            <a:pPr algn="ctr"/>
            <a:endParaRPr lang="it-IT" sz="1800" dirty="0"/>
          </a:p>
          <a:p>
            <a:pPr algn="ctr"/>
            <a:r>
              <a:rPr lang="it-IT" sz="1800" dirty="0"/>
              <a:t>In seguito, sono stati inventati nuovi strumenti per raccontare storie, come la radio, i film e la televisione</a:t>
            </a:r>
          </a:p>
          <a:p>
            <a:pPr algn="ctr"/>
            <a:endParaRPr lang="it-IT" sz="1800" dirty="0"/>
          </a:p>
          <a:p>
            <a:pPr algn="ctr"/>
            <a:r>
              <a:rPr lang="it-IT" sz="1800" dirty="0"/>
              <a:t>Infine, con l’avvento di internet, chiunque può raccontare la propria storia tramite blog, siti internet e i social networks. </a:t>
            </a:r>
          </a:p>
          <a:p>
            <a:endParaRPr lang="it-IT" sz="1600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6B858002-7690-4059-97A9-6CC6C175BDB3}"/>
              </a:ext>
            </a:extLst>
          </p:cNvPr>
          <p:cNvSpPr/>
          <p:nvPr/>
        </p:nvSpPr>
        <p:spPr>
          <a:xfrm>
            <a:off x="8944684" y="2734001"/>
            <a:ext cx="344782" cy="40979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474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 storytelling e il digital storytelling - Bussola Scuola">
            <a:extLst>
              <a:ext uri="{FF2B5EF4-FFF2-40B4-BE49-F238E27FC236}">
                <a16:creationId xmlns:a16="http://schemas.microsoft.com/office/drawing/2014/main" id="{59D24A17-B584-4DB9-8F5F-B2269409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9091" r="1" b="1"/>
          <a:stretch/>
        </p:blipFill>
        <p:spPr bwMode="auto">
          <a:xfrm>
            <a:off x="20" y="-13207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A41C23-7888-4C75-9B7E-443525AB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>
            <a:normAutofit/>
          </a:bodyPr>
          <a:lstStyle/>
          <a:p>
            <a:r>
              <a:rPr lang="it-IT" sz="2200" dirty="0"/>
              <a:t>INNOVATIVA METODOLOGIA DI INSEGNAMENTO</a:t>
            </a:r>
            <a:br>
              <a:rPr lang="it-IT" sz="2200" dirty="0"/>
            </a:br>
            <a:endParaRPr lang="it-IT" sz="2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5F1ADA-F9D2-4084-816D-D14FCB83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0160" y="1706880"/>
            <a:ext cx="3883956" cy="45108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Il Digital Storytelling viene molto usato nella comunicazione politica, nel management e nella comunicazione pubblicitaria ma può essere impiegato positivamente anche nel contesto scolastico</a:t>
            </a:r>
          </a:p>
          <a:p>
            <a:pPr marL="0" indent="0">
              <a:buNone/>
            </a:pPr>
            <a:endParaRPr lang="it-IT" sz="2000" dirty="0"/>
          </a:p>
          <a:p>
            <a:pPr algn="just"/>
            <a:r>
              <a:rPr lang="it-IT" sz="2000" dirty="0"/>
              <a:t>Tramite un racconto si impara meglio e in maniera più efficace</a:t>
            </a:r>
          </a:p>
          <a:p>
            <a:pPr algn="just"/>
            <a:r>
              <a:rPr lang="it-IT" sz="2000" dirty="0"/>
              <a:t>Si offre un accesso più semplice a concetti astratti e complessi </a:t>
            </a:r>
          </a:p>
          <a:p>
            <a:pPr algn="just"/>
            <a:r>
              <a:rPr lang="it-IT" sz="2000" dirty="0"/>
              <a:t>Maggiore coinvolgimento da parte degli studenti 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9AA82C8F-011A-4AFA-883F-86E3950A73E3}"/>
              </a:ext>
            </a:extLst>
          </p:cNvPr>
          <p:cNvSpPr/>
          <p:nvPr/>
        </p:nvSpPr>
        <p:spPr>
          <a:xfrm>
            <a:off x="9196205" y="3429000"/>
            <a:ext cx="577716" cy="68269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70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A41C23-7888-4C75-9B7E-443525AB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it-IT" sz="3000"/>
              <a:t>7 ELEMENTI FONDAMENTALI PER UN DIGITAL STORYTELLING SECONDO JOE LAMBERT</a:t>
            </a:r>
            <a:br>
              <a:rPr lang="it-IT" sz="3000"/>
            </a:br>
            <a:endParaRPr lang="it-IT" sz="3000"/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NNOVARE … IN AULA : STORY TELLING. - ppt scaricare">
            <a:extLst>
              <a:ext uri="{FF2B5EF4-FFF2-40B4-BE49-F238E27FC236}">
                <a16:creationId xmlns:a16="http://schemas.microsoft.com/office/drawing/2014/main" id="{B6B6C840-7CB2-480E-A4C3-55E1DBC33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-3" r="1922" b="4"/>
          <a:stretch/>
        </p:blipFill>
        <p:spPr bwMode="auto">
          <a:xfrm>
            <a:off x="554802" y="1946808"/>
            <a:ext cx="6133673" cy="4524294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5F1ADA-F9D2-4084-816D-D14FCB83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475" y="2071316"/>
            <a:ext cx="4931031" cy="4114800"/>
          </a:xfrm>
        </p:spPr>
        <p:txBody>
          <a:bodyPr anchor="t"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sz="1900" b="1" dirty="0"/>
              <a:t>POINT OF VIEW</a:t>
            </a:r>
            <a:r>
              <a:rPr lang="it-IT" sz="1900" dirty="0"/>
              <a:t>: le storie devono essere personali ed autentiche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900" b="1" dirty="0"/>
              <a:t>DRAMATIC QUESTION</a:t>
            </a:r>
            <a:r>
              <a:rPr lang="it-IT" sz="1900" dirty="0"/>
              <a:t>: deve essere raccontato qualcosa di interessante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900" b="1" dirty="0"/>
              <a:t>EMOTIONAL CONTENT</a:t>
            </a:r>
            <a:r>
              <a:rPr lang="it-IT" sz="1900" dirty="0"/>
              <a:t>: il contenuto deve essere coinvolgente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900" b="1" dirty="0"/>
              <a:t>THE GIFT OF YOUR VOICE</a:t>
            </a:r>
            <a:r>
              <a:rPr lang="it-IT" sz="1900" dirty="0"/>
              <a:t>: è consigliato registrare il video con la propria voce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900" b="1" dirty="0"/>
              <a:t>THE POWER OF THE SOUNDTRACK</a:t>
            </a:r>
            <a:r>
              <a:rPr lang="it-IT" sz="1900" dirty="0"/>
              <a:t>: l’importanza della musica e degli effetti sonori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900" b="1" dirty="0"/>
              <a:t>ECONOMY</a:t>
            </a:r>
            <a:r>
              <a:rPr lang="it-IT" sz="1900" dirty="0"/>
              <a:t>: bisogna essere sintetici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1900" b="1" dirty="0"/>
              <a:t>PACING</a:t>
            </a:r>
            <a:r>
              <a:rPr lang="it-IT" sz="1900" dirty="0"/>
              <a:t>: il ritmo e l’andatura della storia ne definiscono il successo </a:t>
            </a:r>
          </a:p>
          <a:p>
            <a:pPr marL="457200" indent="-457200">
              <a:buFont typeface="+mj-lt"/>
              <a:buAutoNum type="arabicPeriod"/>
            </a:pP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95437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7E53295E-8DCB-418B-8854-E16D71E6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46290"/>
            <a:ext cx="10141799" cy="1300554"/>
          </a:xfrm>
        </p:spPr>
        <p:txBody>
          <a:bodyPr anchor="b">
            <a:normAutofit/>
          </a:bodyPr>
          <a:lstStyle/>
          <a:p>
            <a:r>
              <a:rPr lang="it-IT" sz="2600" dirty="0"/>
              <a:t>COME SI PROCEDE ALLA REALIZZAZIONE DI UN DIGITAL STORYTELLING?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8 passi per creare un digital storytelling - Gianluca Tramontana Blog  Gianluca Tramontana Blog">
            <a:extLst>
              <a:ext uri="{FF2B5EF4-FFF2-40B4-BE49-F238E27FC236}">
                <a16:creationId xmlns:a16="http://schemas.microsoft.com/office/drawing/2014/main" id="{988CAF16-1393-4FDE-9464-FD1CC9216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2" r="2" b="-409"/>
          <a:stretch/>
        </p:blipFill>
        <p:spPr bwMode="auto">
          <a:xfrm>
            <a:off x="635295" y="2336800"/>
            <a:ext cx="5150277" cy="41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AA760A26-2081-45DF-98F9-58DE218A7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864322" cy="387156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it-IT" sz="1700" dirty="0"/>
          </a:p>
          <a:p>
            <a:pPr marL="742950" indent="-742950">
              <a:buFont typeface="+mj-lt"/>
              <a:buAutoNum type="arabicPeriod"/>
            </a:pPr>
            <a:r>
              <a:rPr lang="it-IT" sz="2400" dirty="0"/>
              <a:t>Trovare un’idea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2400" dirty="0"/>
              <a:t>Ricerca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2400" dirty="0"/>
              <a:t>Scrittura della storia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2400" b="1" dirty="0"/>
              <a:t>Storyboard</a:t>
            </a:r>
            <a:r>
              <a:rPr lang="it-IT" sz="2400" dirty="0"/>
              <a:t>= rappresentazione grafica sotto forma di sequenze in ordine cronologico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2400" dirty="0"/>
              <a:t>Raccolta o creazione di immagini, audio e video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2400" dirty="0"/>
              <a:t>Montaggio della narrazione digitale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2400" dirty="0"/>
              <a:t>Condivisione</a:t>
            </a:r>
          </a:p>
          <a:p>
            <a:pPr marL="742950" indent="-742950">
              <a:buFont typeface="+mj-lt"/>
              <a:buAutoNum type="arabicPeriod"/>
            </a:pPr>
            <a:r>
              <a:rPr lang="it-IT" sz="2400" dirty="0"/>
              <a:t>Feedback e riflessioni</a:t>
            </a:r>
          </a:p>
          <a:p>
            <a:endParaRPr lang="it-IT" sz="1700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9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rogettazione e restyling del sito web: 10 consigli | Racconto Digitale">
            <a:extLst>
              <a:ext uri="{FF2B5EF4-FFF2-40B4-BE49-F238E27FC236}">
                <a16:creationId xmlns:a16="http://schemas.microsoft.com/office/drawing/2014/main" id="{564B37BF-B414-4B0A-9566-49577202E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385302-86DA-4CB6-81AD-4FFAE2A6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>
            <a:normAutofit/>
          </a:bodyPr>
          <a:lstStyle/>
          <a:p>
            <a:r>
              <a:rPr lang="it-IT" sz="4000"/>
              <a:t>COSA SI PUÓ RACCONTARE?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527419-52B8-4819-A8DD-5F275B467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/>
              <a:t>Con il Digital Storytelling si può:</a:t>
            </a:r>
          </a:p>
          <a:p>
            <a:pPr algn="just"/>
            <a:r>
              <a:rPr lang="it-IT" sz="1800" dirty="0"/>
              <a:t>Documentare un evento (viaggio di istruzione, uscita didattica)</a:t>
            </a:r>
          </a:p>
          <a:p>
            <a:pPr algn="just"/>
            <a:r>
              <a:rPr lang="it-IT" sz="1800" dirty="0"/>
              <a:t>Raccontare un’attività o esperienza (lavoro di gruppo, progetto di classe)</a:t>
            </a:r>
          </a:p>
          <a:p>
            <a:pPr algn="just"/>
            <a:r>
              <a:rPr lang="it-IT" sz="1800" dirty="0"/>
              <a:t>Realizzare contenuti su un tema, un autore o un problema</a:t>
            </a:r>
          </a:p>
          <a:p>
            <a:pPr algn="just"/>
            <a:r>
              <a:rPr lang="it-IT" sz="1800" dirty="0"/>
              <a:t> Creare un portfolio, documentando il percorso formativo</a:t>
            </a:r>
          </a:p>
          <a:p>
            <a:pPr algn="just"/>
            <a:r>
              <a:rPr lang="it-IT" sz="1800" dirty="0"/>
              <a:t>Esporre un progetto</a:t>
            </a:r>
          </a:p>
        </p:txBody>
      </p:sp>
    </p:spTree>
    <p:extLst>
      <p:ext uri="{BB962C8B-B14F-4D97-AF65-F5344CB8AC3E}">
        <p14:creationId xmlns:p14="http://schemas.microsoft.com/office/powerpoint/2010/main" val="286946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F9D5D71-5ECB-4A44-9DFF-297CF35C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QUALI SOFTWARE USARE?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F571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44F8DC-35C0-4BA0-BFFA-B50B1C16D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152" y="2162652"/>
            <a:ext cx="5028928" cy="979488"/>
          </a:xfrm>
        </p:spPr>
        <p:txBody>
          <a:bodyPr anchor="ctr">
            <a:normAutofit/>
          </a:bodyPr>
          <a:lstStyle/>
          <a:p>
            <a:pPr marL="0" indent="0" algn="ctr">
              <a:buClr>
                <a:srgbClr val="FF5718"/>
              </a:buClr>
              <a:buNone/>
            </a:pPr>
            <a:r>
              <a:rPr lang="it-IT" sz="2000" dirty="0"/>
              <a:t>Su internet ne esistono molteplici: questi che seguono sono alcuni tra quelli più utilizzati.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10FC9EF-4A13-49D6-8110-AA81D2D0E5B0}"/>
              </a:ext>
            </a:extLst>
          </p:cNvPr>
          <p:cNvSpPr txBox="1"/>
          <p:nvPr/>
        </p:nvSpPr>
        <p:spPr>
          <a:xfrm>
            <a:off x="6548973" y="3318353"/>
            <a:ext cx="528504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600"/>
              </a:spcAft>
              <a:buAutoNum type="arabicPeriod"/>
            </a:pPr>
            <a:r>
              <a:rPr lang="it-IT" sz="2000" dirty="0"/>
              <a:t>POWTOON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it-IT" sz="2000" dirty="0"/>
          </a:p>
          <a:p>
            <a:pPr algn="just">
              <a:spcAft>
                <a:spcPts val="600"/>
              </a:spcAft>
            </a:pPr>
            <a:r>
              <a:rPr lang="it-IT" sz="2000" dirty="0"/>
              <a:t>Questo software permette di creare brevi video animati in modo semplice e veloce: offre diversi template tra cui scegliere, si può aggiungere una musica di sottofondo o registrare la propria voce e si possono inserire immagini o video personali. È ottimo per approfondire un tema in modo interattivo e creativo. </a:t>
            </a:r>
          </a:p>
        </p:txBody>
      </p:sp>
      <p:pic>
        <p:nvPicPr>
          <p:cNvPr id="1026" name="Picture 2" descr="Introduction to the Powtoon Studio | Help Center">
            <a:extLst>
              <a:ext uri="{FF2B5EF4-FFF2-40B4-BE49-F238E27FC236}">
                <a16:creationId xmlns:a16="http://schemas.microsoft.com/office/drawing/2014/main" id="{1513575D-34CA-4123-987A-577D2480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373329"/>
            <a:ext cx="4634978" cy="34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959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971</Words>
  <Application>Microsoft Office PowerPoint</Application>
  <PresentationFormat>Widescreen</PresentationFormat>
  <Paragraphs>104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di Office</vt:lpstr>
      <vt:lpstr>DIGITAL STORYTELLING A SCUOLA: UN NUOVO MODO DI APPRENDERE</vt:lpstr>
      <vt:lpstr>CHE COS’È?  </vt:lpstr>
      <vt:lpstr>LA NASCITA DEL DIGITAL STORYTELLING</vt:lpstr>
      <vt:lpstr>DALLA PREISTORIA AL DIGITAL STORYTELLING</vt:lpstr>
      <vt:lpstr>INNOVATIVA METODOLOGIA DI INSEGNAMENTO </vt:lpstr>
      <vt:lpstr>7 ELEMENTI FONDAMENTALI PER UN DIGITAL STORYTELLING SECONDO JOE LAMBERT </vt:lpstr>
      <vt:lpstr>COME SI PROCEDE ALLA REALIZZAZIONE DI UN DIGITAL STORYTELLING?</vt:lpstr>
      <vt:lpstr>COSA SI PUÓ RACCONTARE?</vt:lpstr>
      <vt:lpstr>QUALI SOFTWARE USARE?</vt:lpstr>
      <vt:lpstr> </vt:lpstr>
      <vt:lpstr>ESEMPI DI DIGITAL STORYTELLING PER LA DIDATTICA </vt:lpstr>
      <vt:lpstr>COINVOLGERE GLI STUDENTI DELLE SCUOLE SECONDARIE PER CREARE UNA NARRAZIONE DIGITALE</vt:lpstr>
      <vt:lpstr>PERCHÉ È UN’IDEA VINCENTE COINVOLGERE GLI STUDENTI STESSI?</vt:lpstr>
      <vt:lpstr>GOALS PER GLI STUDENTI:</vt:lpstr>
      <vt:lpstr>PRO</vt:lpstr>
      <vt:lpstr>CONTRO</vt:lpstr>
      <vt:lpstr>CONCLUSIONE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STORYTELLING A SCUOLA: UN NUOVO MODO DI APPRENDERE</dc:title>
  <dc:creator>Nicoletta Pedron</dc:creator>
  <cp:lastModifiedBy>Acer</cp:lastModifiedBy>
  <cp:revision>5</cp:revision>
  <dcterms:created xsi:type="dcterms:W3CDTF">2021-01-04T15:32:21Z</dcterms:created>
  <dcterms:modified xsi:type="dcterms:W3CDTF">2021-02-26T15:59:27Z</dcterms:modified>
</cp:coreProperties>
</file>