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77" r:id="rId3"/>
    <p:sldId id="260" r:id="rId4"/>
    <p:sldId id="261" r:id="rId5"/>
    <p:sldId id="263" r:id="rId6"/>
    <p:sldId id="264" r:id="rId7"/>
    <p:sldId id="269" r:id="rId8"/>
    <p:sldId id="278" r:id="rId9"/>
    <p:sldId id="27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3767" autoAdjust="0"/>
  </p:normalViewPr>
  <p:slideViewPr>
    <p:cSldViewPr snapToGrid="0">
      <p:cViewPr varScale="1">
        <p:scale>
          <a:sx n="69" d="100"/>
          <a:sy n="69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7FDA8-3FCE-4D93-B69D-228D2CBD46B1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92994-C3DB-4B9A-9759-CF0899D29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92994-C3DB-4B9A-9759-CF0899D2999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56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92994-C3DB-4B9A-9759-CF0899D29992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115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92994-C3DB-4B9A-9759-CF0899D2999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265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92994-C3DB-4B9A-9759-CF0899D29992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16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45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9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69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377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83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4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64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78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10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57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61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6F2B6CF-4E51-4C60-A10E-FED9B9C7EA30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D324123-251C-49DC-84CD-BFFE6ABFF9C0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51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vector-clip-art-of-thumbs-up-in-a-green-circl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Category:Thumbs_down_icon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A41C23-7888-4C75-9B7E-443525AB5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 fontScale="90000"/>
          </a:bodyPr>
          <a:lstStyle/>
          <a:p>
            <a:pPr algn="r"/>
            <a:r>
              <a:rPr lang="it-IT" sz="6600" dirty="0" smtClean="0"/>
              <a:t>DIGITAL STORYTELLING</a:t>
            </a:r>
            <a:br>
              <a:rPr lang="it-IT" sz="6600" dirty="0" smtClean="0"/>
            </a:br>
            <a:r>
              <a:rPr lang="it-IT" sz="6600" dirty="0" smtClean="0"/>
              <a:t>CHE </a:t>
            </a:r>
            <a:r>
              <a:rPr lang="it-IT" sz="6600" dirty="0"/>
              <a:t>COS’È?</a:t>
            </a:r>
            <a:br>
              <a:rPr lang="it-IT" sz="6600" dirty="0"/>
            </a:br>
            <a:r>
              <a:rPr lang="it-IT" sz="6600" dirty="0"/>
              <a:t/>
            </a:r>
            <a:br>
              <a:rPr lang="it-IT" sz="6600" dirty="0"/>
            </a:br>
            <a:endParaRPr lang="it-IT" sz="6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5F1ADA-F9D2-4084-816D-D14FCB83D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07" y="798897"/>
            <a:ext cx="5316074" cy="5245768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it-IT" sz="4000" dirty="0"/>
          </a:p>
          <a:p>
            <a:pPr marL="0" indent="0" algn="just">
              <a:buNone/>
            </a:pPr>
            <a:r>
              <a:rPr lang="it-IT" sz="4000" dirty="0"/>
              <a:t>È una </a:t>
            </a:r>
            <a:r>
              <a:rPr lang="it-IT" sz="4000" dirty="0" smtClean="0"/>
              <a:t>narrazione</a:t>
            </a:r>
          </a:p>
          <a:p>
            <a:pPr marL="0" indent="0" algn="just">
              <a:buNone/>
            </a:pPr>
            <a:r>
              <a:rPr lang="it-IT" sz="4000" dirty="0" smtClean="0"/>
              <a:t>realizzata </a:t>
            </a:r>
            <a:r>
              <a:rPr lang="it-IT" sz="4000" dirty="0"/>
              <a:t>con strumenti digitali </a:t>
            </a:r>
            <a:endParaRPr lang="it-IT" sz="4000" dirty="0" smtClean="0"/>
          </a:p>
          <a:p>
            <a:pPr marL="0" indent="0" algn="just">
              <a:buNone/>
            </a:pPr>
            <a:endParaRPr lang="it-IT" sz="4000" dirty="0" smtClean="0"/>
          </a:p>
          <a:p>
            <a:pPr marL="0" indent="0" algn="just">
              <a:buNone/>
            </a:pPr>
            <a:r>
              <a:rPr lang="it-IT" sz="4000" dirty="0" smtClean="0"/>
              <a:t>presentata </a:t>
            </a:r>
            <a:r>
              <a:rPr lang="it-IT" sz="4000" dirty="0"/>
              <a:t>sottoforma di breve filmato che combina immagini, testi, una voce narrante, suoni e/o musica.</a:t>
            </a:r>
          </a:p>
          <a:p>
            <a:pPr marL="0" indent="0" algn="just">
              <a:buNone/>
            </a:pPr>
            <a:endParaRPr lang="it-IT" sz="4000" dirty="0"/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479640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48D823-2C7F-4075-9D9D-9134D76D6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PERCHÉ?</a:t>
            </a:r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0DBD88-C5F2-40D3-9C1C-C49A0ECB7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328" y="855806"/>
            <a:ext cx="908165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dirty="0"/>
              <a:t>Si </a:t>
            </a:r>
            <a:r>
              <a:rPr lang="it-IT" sz="3600" dirty="0" smtClean="0"/>
              <a:t> migliora</a:t>
            </a:r>
            <a:endParaRPr lang="it-IT" sz="3600" dirty="0"/>
          </a:p>
          <a:p>
            <a:r>
              <a:rPr lang="it-IT" sz="3600" dirty="0"/>
              <a:t>Apprendimento cooperativo</a:t>
            </a:r>
          </a:p>
          <a:p>
            <a:r>
              <a:rPr lang="it-IT" sz="3600" dirty="0"/>
              <a:t>Apprendimento per ricerca</a:t>
            </a:r>
          </a:p>
          <a:p>
            <a:r>
              <a:rPr lang="it-IT" sz="3600" dirty="0"/>
              <a:t>Apprendimento esperienziale</a:t>
            </a:r>
          </a:p>
          <a:p>
            <a:endParaRPr lang="it-IT" sz="3600" dirty="0"/>
          </a:p>
          <a:p>
            <a:pPr marL="0" indent="0">
              <a:buNone/>
            </a:pPr>
            <a:r>
              <a:rPr lang="it-IT" sz="3600" dirty="0"/>
              <a:t>Inoltre, si va a stimolare:</a:t>
            </a:r>
          </a:p>
          <a:p>
            <a:r>
              <a:rPr lang="it-IT" sz="3600" dirty="0"/>
              <a:t>La cura dei contenuti</a:t>
            </a:r>
          </a:p>
          <a:p>
            <a:r>
              <a:rPr lang="it-IT" sz="3600" dirty="0"/>
              <a:t>Il pensiero critico</a:t>
            </a:r>
          </a:p>
          <a:p>
            <a:r>
              <a:rPr lang="it-IT" sz="3600" dirty="0"/>
              <a:t>Il pensiero creativo</a:t>
            </a:r>
          </a:p>
        </p:txBody>
      </p:sp>
    </p:spTree>
    <p:extLst>
      <p:ext uri="{BB962C8B-B14F-4D97-AF65-F5344CB8AC3E}">
        <p14:creationId xmlns:p14="http://schemas.microsoft.com/office/powerpoint/2010/main" val="4106411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3C0A1B-943A-460A-A482-3B10BA20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it-IT" dirty="0"/>
              <a:t>PRO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112EE-9264-470D-8A27-F132F6E9B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293"/>
            <a:ext cx="4576281" cy="4820491"/>
          </a:xfrm>
        </p:spPr>
        <p:txBody>
          <a:bodyPr>
            <a:normAutofit/>
          </a:bodyPr>
          <a:lstStyle/>
          <a:p>
            <a:pPr marL="0" indent="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>
                <a:latin typeface="Calibri" panose="020F0502020204030204" pitchFamily="34" charset="0"/>
              </a:rPr>
              <a:t>1. </a:t>
            </a:r>
            <a:r>
              <a:rPr lang="it-IT" sz="2400" b="0" i="0" u="none" strike="noStrike" kern="1200" dirty="0">
                <a:effectLst/>
                <a:latin typeface="Calibri" panose="020F0502020204030204" pitchFamily="34" charset="0"/>
              </a:rPr>
              <a:t>Il racconto è una forma di comunicazione naturale ed intuitiva </a:t>
            </a:r>
            <a:endParaRPr lang="it-IT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kern="1200" dirty="0">
                <a:effectLst/>
                <a:latin typeface="Calibri" panose="020F0502020204030204" pitchFamily="34" charset="0"/>
              </a:rPr>
              <a:t>2. Una metodologia di insegnamento più coinvolgente rispetto alle tradizionali lezioni frontali e utilizzabile anche durante la DAD</a:t>
            </a:r>
            <a:endParaRPr lang="it-IT" sz="2400" dirty="0">
              <a:latin typeface="Arial" panose="020B0604020202020204" pitchFamily="34" charset="0"/>
            </a:endParaRPr>
          </a:p>
          <a:p>
            <a:pPr marL="0" indent="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kern="1200" dirty="0">
                <a:effectLst/>
                <a:latin typeface="Calibri" panose="020F0502020204030204" pitchFamily="34" charset="0"/>
              </a:rPr>
              <a:t>3. Coinvolgendo direttamente gli alunni a creare contenuti digitali, imparano ad utilizzare la tecnologia in modo consapevole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34736627-9361-430A-B37A-1765E533A061}"/>
              </a:ext>
            </a:extLst>
          </p:cNvPr>
          <p:cNvSpPr txBox="1">
            <a:spLocks/>
          </p:cNvSpPr>
          <p:nvPr/>
        </p:nvSpPr>
        <p:spPr>
          <a:xfrm>
            <a:off x="6168776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F0F1C22-05CC-4F6E-9C94-C10D9728CAAB}"/>
              </a:ext>
            </a:extLst>
          </p:cNvPr>
          <p:cNvSpPr txBox="1"/>
          <p:nvPr/>
        </p:nvSpPr>
        <p:spPr>
          <a:xfrm>
            <a:off x="6354895" y="1467293"/>
            <a:ext cx="389366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kern="1200" dirty="0">
                <a:effectLst/>
                <a:latin typeface="Calibri" panose="020F0502020204030204" pitchFamily="34" charset="0"/>
              </a:rPr>
              <a:t>4. Gli studenti migliorano le loro abilità di scrittura e narrazione e sviluppano la capacità di sintesi</a:t>
            </a:r>
            <a:endParaRPr lang="it-IT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kern="1200" dirty="0">
                <a:effectLst/>
                <a:latin typeface="Calibri" panose="020F0502020204030204" pitchFamily="34" charset="0"/>
              </a:rPr>
              <a:t>5. Contribuisce a formare degli studenti che abbiano competenze tecnologiche che il mondo di oggi richiede</a:t>
            </a:r>
            <a:endParaRPr lang="it-IT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2400" dirty="0"/>
              <a:t>6. Il risultato finale rimane nel tempo e permette di confrontare i progressi degli studenti</a:t>
            </a:r>
          </a:p>
          <a:p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DCD3E3EA-0CA4-47E6-BFCE-9AF30C7B0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10037619" y="159772"/>
            <a:ext cx="2188139" cy="218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06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F881C-D8B1-44CE-AEE0-9D542B575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it-IT" sz="5400" dirty="0"/>
              <a:t>CONTRO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47ADE1-8C5B-4480-9120-D9BCE43E7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367007"/>
            <a:ext cx="3627340" cy="4114800"/>
          </a:xfrm>
        </p:spPr>
        <p:txBody>
          <a:bodyPr anchor="t">
            <a:normAutofit/>
          </a:bodyPr>
          <a:lstStyle/>
          <a:p>
            <a:pPr marL="0" indent="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b="0" i="0" u="none" strike="noStrike" kern="1200" dirty="0">
                <a:effectLst/>
                <a:latin typeface="Calibri" panose="020F0502020204030204" pitchFamily="34" charset="0"/>
              </a:rPr>
              <a:t>1. Non tutti i docenti hanno le competenze informatiche adeguate </a:t>
            </a:r>
          </a:p>
          <a:p>
            <a:pPr marL="0" indent="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b="0" i="0" u="none" strike="noStrike" kern="1200" dirty="0">
                <a:effectLst/>
                <a:latin typeface="Calibri" panose="020F0502020204030204" pitchFamily="34" charset="0"/>
              </a:rPr>
              <a:t>2. Creare una storia digitale non è semplice e richiede molto tempo sia da parte dei docenti che degli studenti</a:t>
            </a:r>
            <a:endParaRPr lang="it-IT" b="0" i="0" u="none" strike="noStrike" dirty="0">
              <a:effectLst/>
              <a:latin typeface="Arial" panose="020B0604020202020204" pitchFamily="34" charset="0"/>
            </a:endParaRPr>
          </a:p>
          <a:p>
            <a:endParaRPr lang="it-IT" sz="2200" dirty="0"/>
          </a:p>
        </p:txBody>
      </p:sp>
      <p:pic>
        <p:nvPicPr>
          <p:cNvPr id="5" name="Immagine 4" descr="Immagine che contiene testo, nero, rosso, clipart&#10;&#10;Descrizione generata automaticamente">
            <a:extLst>
              <a:ext uri="{FF2B5EF4-FFF2-40B4-BE49-F238E27FC236}">
                <a16:creationId xmlns:a16="http://schemas.microsoft.com/office/drawing/2014/main" id="{3EE052DF-2197-4599-B28C-F8FA07B8D2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5156980" y="2496621"/>
            <a:ext cx="2320393" cy="2320393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38621BF-7505-4042-A36B-F9DFE3632E24}"/>
              </a:ext>
            </a:extLst>
          </p:cNvPr>
          <p:cNvSpPr txBox="1"/>
          <p:nvPr/>
        </p:nvSpPr>
        <p:spPr>
          <a:xfrm>
            <a:off x="7917954" y="2320393"/>
            <a:ext cx="36273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dirty="0">
                <a:latin typeface="Calibri" panose="020F0502020204030204" pitchFamily="34" charset="0"/>
              </a:rPr>
              <a:t>3</a:t>
            </a:r>
            <a:r>
              <a:rPr lang="it-IT" sz="2800" b="0" i="0" u="none" strike="noStrike" kern="1200" dirty="0">
                <a:effectLst/>
                <a:latin typeface="Calibri" panose="020F0502020204030204" pitchFamily="34" charset="0"/>
              </a:rPr>
              <a:t>. Il solo insegnante di classe non è in grado di aiutare e seguire tutti gli alunni, specialmente all’inizio, ma ha bisogno di un supporto</a:t>
            </a:r>
          </a:p>
          <a:p>
            <a:pPr marL="0" indent="0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dirty="0">
                <a:latin typeface="Calibri" panose="020F0502020204030204" pitchFamily="34" charset="0"/>
              </a:rPr>
              <a:t>4. Nelle scuole mancano gli strumenti informatici necessari</a:t>
            </a:r>
            <a:endParaRPr lang="it-IT" sz="2800" b="0" i="0" u="none" strike="noStrike" dirty="0">
              <a:effectLst/>
              <a:latin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7215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A4EC5E-E8AE-4204-ABC1-A339B6AD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it-IT" dirty="0"/>
              <a:t>CONCLUSIONE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C660C9-831E-482E-B9D7-049660A03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722728"/>
            <a:ext cx="4935875" cy="466725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igital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torytelling è una metodologia che può essere utilizzata </a:t>
            </a:r>
            <a:r>
              <a:rPr lang="it-IT" sz="24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positivamente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nel contesto scolastico e che può aiutare a </a:t>
            </a:r>
            <a:r>
              <a:rPr lang="it-IT" sz="24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reinventare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modo standard di insegnare e di apprendere che conosciamo, impiegando le </a:t>
            </a:r>
            <a:r>
              <a:rPr lang="it-IT" sz="24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innovazioni tecnologiche 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possediamo ora. Que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st’ultimo periodo ci ha insegnato quanto le tecnologie siano fondamentali: per questo si dovrebbe investire molto nella formazione di docenti competenti e per rendere la scuola più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innovativa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(N. Pedron, 2021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93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564" y="471055"/>
            <a:ext cx="10352116" cy="5398039"/>
          </a:xfrm>
        </p:spPr>
        <p:txBody>
          <a:bodyPr>
            <a:normAutofit/>
          </a:bodyPr>
          <a:lstStyle/>
          <a:p>
            <a:r>
              <a:rPr lang="it-IT" sz="3600" dirty="0"/>
              <a:t>Il digital storytelling nasce nel </a:t>
            </a:r>
            <a:r>
              <a:rPr lang="it-IT" sz="3600" dirty="0" smtClean="0"/>
              <a:t>1993</a:t>
            </a:r>
          </a:p>
          <a:p>
            <a:r>
              <a:rPr lang="it-IT" sz="3600" dirty="0" smtClean="0"/>
              <a:t>con </a:t>
            </a:r>
            <a:r>
              <a:rPr lang="it-IT" sz="3600" dirty="0"/>
              <a:t>il “Center for digital storytelling” a Berkeley in </a:t>
            </a:r>
            <a:r>
              <a:rPr lang="it-IT" sz="3600" dirty="0" smtClean="0"/>
              <a:t>California</a:t>
            </a:r>
          </a:p>
          <a:p>
            <a:r>
              <a:rPr lang="it-IT" sz="3600" dirty="0" smtClean="0"/>
              <a:t>ad </a:t>
            </a:r>
            <a:r>
              <a:rPr lang="it-IT" sz="3600" dirty="0"/>
              <a:t>opera di Joe Lambert e Dana Atchley. </a:t>
            </a:r>
            <a:endParaRPr lang="it-IT" sz="3600" dirty="0" smtClean="0"/>
          </a:p>
          <a:p>
            <a:r>
              <a:rPr lang="it-IT" sz="3600" dirty="0" smtClean="0"/>
              <a:t>Obiettivo </a:t>
            </a:r>
            <a:r>
              <a:rPr lang="it-IT" sz="3600" dirty="0"/>
              <a:t>del centro era insegnare alle persone come raccontare di </a:t>
            </a:r>
            <a:r>
              <a:rPr lang="it-IT" sz="3600" dirty="0" smtClean="0"/>
              <a:t>sé e </a:t>
            </a:r>
            <a:r>
              <a:rPr lang="it-IT" sz="3600" dirty="0"/>
              <a:t>della propria vita con i mezzi digitali, </a:t>
            </a:r>
            <a:endParaRPr lang="it-IT" sz="3600" dirty="0" smtClean="0"/>
          </a:p>
          <a:p>
            <a:r>
              <a:rPr lang="it-IT" sz="3600" dirty="0" smtClean="0"/>
              <a:t>poiché </a:t>
            </a:r>
            <a:r>
              <a:rPr lang="it-IT" sz="3600" dirty="0"/>
              <a:t>“tutti hanno una storia da raccontare”.</a:t>
            </a:r>
          </a:p>
        </p:txBody>
      </p:sp>
    </p:spTree>
    <p:extLst>
      <p:ext uri="{BB962C8B-B14F-4D97-AF65-F5344CB8AC3E}">
        <p14:creationId xmlns:p14="http://schemas.microsoft.com/office/powerpoint/2010/main" val="30146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5F1ADA-F9D2-4084-816D-D14FCB83D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236" y="249383"/>
            <a:ext cx="10808255" cy="5334752"/>
          </a:xfrm>
        </p:spPr>
        <p:txBody>
          <a:bodyPr anchor="ctr">
            <a:normAutofit/>
          </a:bodyPr>
          <a:lstStyle/>
          <a:p>
            <a:pPr algn="ctr"/>
            <a:r>
              <a:rPr lang="it-IT" sz="2800" dirty="0"/>
              <a:t>Lo storytelling affonda le sue radici nelle tradizioni più antiche: l’uomo ha sempre avuto l’esigenza di condividere le proprie esperienze per educare</a:t>
            </a:r>
          </a:p>
          <a:p>
            <a:pPr algn="ctr"/>
            <a:endParaRPr lang="it-IT" sz="2800" dirty="0"/>
          </a:p>
          <a:p>
            <a:pPr marL="0" indent="0" algn="ctr">
              <a:buNone/>
            </a:pPr>
            <a:r>
              <a:rPr lang="it-IT" sz="2800" b="1" dirty="0"/>
              <a:t>L’educazione si fonda sulla narrazione</a:t>
            </a:r>
          </a:p>
          <a:p>
            <a:pPr algn="ctr"/>
            <a:endParaRPr lang="it-IT" sz="2800" dirty="0"/>
          </a:p>
          <a:p>
            <a:pPr algn="ctr"/>
            <a:r>
              <a:rPr lang="it-IT" sz="2800" dirty="0"/>
              <a:t>In seguito, sono stati inventati nuovi strumenti per raccontare storie, come la radio, i film e la televisione</a:t>
            </a:r>
          </a:p>
          <a:p>
            <a:pPr algn="ctr"/>
            <a:endParaRPr lang="it-IT" sz="2800" dirty="0"/>
          </a:p>
          <a:p>
            <a:pPr algn="ctr"/>
            <a:r>
              <a:rPr lang="it-IT" sz="2800" dirty="0"/>
              <a:t>Infine, con l’avvento di internet, chiunque può raccontare la propria storia tramite blog, siti internet e i social networks. </a:t>
            </a:r>
          </a:p>
          <a:p>
            <a:endParaRPr lang="it-IT" sz="1600" dirty="0"/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6B858002-7690-4059-97A9-6CC6C175BDB3}"/>
              </a:ext>
            </a:extLst>
          </p:cNvPr>
          <p:cNvSpPr/>
          <p:nvPr/>
        </p:nvSpPr>
        <p:spPr>
          <a:xfrm>
            <a:off x="8944684" y="2734001"/>
            <a:ext cx="344782" cy="40979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474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A41C23-7888-4C75-9B7E-443525AB5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985" y="640263"/>
            <a:ext cx="3759240" cy="1344975"/>
          </a:xfrm>
        </p:spPr>
        <p:txBody>
          <a:bodyPr>
            <a:normAutofit/>
          </a:bodyPr>
          <a:lstStyle/>
          <a:p>
            <a:r>
              <a:rPr lang="it-IT" sz="2200" dirty="0"/>
              <a:t/>
            </a:r>
            <a:br>
              <a:rPr lang="it-IT" sz="2200" dirty="0"/>
            </a:br>
            <a:endParaRPr lang="it-IT" sz="2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5F1ADA-F9D2-4084-816D-D14FCB83D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5238"/>
            <a:ext cx="10904516" cy="4232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Il Digital Storytelling viene molto usato nella comunicazione politica, nel management e nella comunicazione pubblicitaria ma può essere impiegato positivamente anche nel contesto scolastico</a:t>
            </a:r>
          </a:p>
          <a:p>
            <a:pPr marL="0" indent="0">
              <a:buNone/>
            </a:pPr>
            <a:endParaRPr lang="it-IT" sz="2800" dirty="0"/>
          </a:p>
          <a:p>
            <a:pPr algn="just"/>
            <a:r>
              <a:rPr lang="it-IT" sz="2800" dirty="0"/>
              <a:t>Tramite un racconto si impara meglio e in maniera più efficace</a:t>
            </a:r>
          </a:p>
          <a:p>
            <a:pPr algn="just"/>
            <a:r>
              <a:rPr lang="it-IT" sz="2800" dirty="0"/>
              <a:t>Si offre un accesso più semplice a concetti astratti e complessi </a:t>
            </a:r>
          </a:p>
          <a:p>
            <a:pPr algn="just"/>
            <a:r>
              <a:rPr lang="it-IT" sz="2800" dirty="0"/>
              <a:t>Maggiore coinvolgimento da parte degli studenti </a:t>
            </a:r>
          </a:p>
        </p:txBody>
      </p:sp>
    </p:spTree>
    <p:extLst>
      <p:ext uri="{BB962C8B-B14F-4D97-AF65-F5344CB8AC3E}">
        <p14:creationId xmlns:p14="http://schemas.microsoft.com/office/powerpoint/2010/main" val="180770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A41C23-7888-4C75-9B7E-443525AB5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it-IT" sz="3000" dirty="0"/>
              <a:t>7 ELEMENTI </a:t>
            </a:r>
            <a:r>
              <a:rPr lang="it-IT" sz="3000" dirty="0" smtClean="0"/>
              <a:t>FONDAMENTALI</a:t>
            </a:r>
            <a:r>
              <a:rPr lang="it-IT" sz="3000" dirty="0"/>
              <a:t/>
            </a:r>
            <a:br>
              <a:rPr lang="it-IT" sz="3000" dirty="0"/>
            </a:br>
            <a:endParaRPr lang="it-IT" sz="3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5F1ADA-F9D2-4084-816D-D14FCB83D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244436"/>
            <a:ext cx="11047013" cy="3941680"/>
          </a:xfrm>
        </p:spPr>
        <p:txBody>
          <a:bodyPr anchor="t"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sz="2800" b="1" dirty="0" smtClean="0"/>
              <a:t>POINT OF VIEW</a:t>
            </a:r>
            <a:r>
              <a:rPr lang="it-IT" sz="2800" dirty="0" smtClean="0"/>
              <a:t>: le storie devono essere personali ed autentiche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b="1" dirty="0" smtClean="0"/>
              <a:t>DRAMATIC QUESTION</a:t>
            </a:r>
            <a:r>
              <a:rPr lang="it-IT" sz="2800" dirty="0" smtClean="0"/>
              <a:t>: deve essere raccontato qualcosa di interessante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b="1" dirty="0" smtClean="0"/>
              <a:t>EMOTIONAL CONTENT</a:t>
            </a:r>
            <a:r>
              <a:rPr lang="it-IT" sz="2800" dirty="0" smtClean="0"/>
              <a:t>: il contenuto deve essere coinvolgente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b="1" dirty="0" smtClean="0"/>
              <a:t>THE GIFT OF YOUR VOICE</a:t>
            </a:r>
            <a:r>
              <a:rPr lang="it-IT" sz="2800" dirty="0" smtClean="0"/>
              <a:t>: è consigliato registrare il video con la propria voce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b="1" dirty="0" smtClean="0"/>
              <a:t>THE POWER OF THE SOUNDTRACK</a:t>
            </a:r>
            <a:r>
              <a:rPr lang="it-IT" sz="2800" dirty="0" smtClean="0"/>
              <a:t>: l’importanza della musica e degli effetti sonori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b="1" dirty="0" smtClean="0"/>
              <a:t>ECONOMY</a:t>
            </a:r>
            <a:r>
              <a:rPr lang="it-IT" sz="2800" dirty="0" smtClean="0"/>
              <a:t>: bisogna essere sintetici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b="1" dirty="0" smtClean="0"/>
              <a:t>PACING</a:t>
            </a:r>
            <a:r>
              <a:rPr lang="it-IT" sz="2800" dirty="0" smtClean="0"/>
              <a:t>: il ritmo e l’andatura della storia ne definiscono il successo </a:t>
            </a:r>
          </a:p>
          <a:p>
            <a:pPr marL="457200" indent="-457200">
              <a:buFont typeface="+mj-lt"/>
              <a:buAutoNum type="arabicPeriod"/>
            </a:pPr>
            <a:endParaRPr lang="it-IT" sz="1900" dirty="0"/>
          </a:p>
        </p:txBody>
      </p:sp>
    </p:spTree>
    <p:extLst>
      <p:ext uri="{BB962C8B-B14F-4D97-AF65-F5344CB8AC3E}">
        <p14:creationId xmlns:p14="http://schemas.microsoft.com/office/powerpoint/2010/main" val="95437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olo 1">
            <a:extLst>
              <a:ext uri="{FF2B5EF4-FFF2-40B4-BE49-F238E27FC236}">
                <a16:creationId xmlns:a16="http://schemas.microsoft.com/office/drawing/2014/main" id="{7E53295E-8DCB-418B-8854-E16D71E63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28" y="346290"/>
            <a:ext cx="10141799" cy="1300554"/>
          </a:xfrm>
        </p:spPr>
        <p:txBody>
          <a:bodyPr anchor="b">
            <a:normAutofit/>
          </a:bodyPr>
          <a:lstStyle/>
          <a:p>
            <a:r>
              <a:rPr lang="it-IT" sz="2600" dirty="0"/>
              <a:t>COME SI </a:t>
            </a:r>
            <a:r>
              <a:rPr lang="it-IT" sz="2600" dirty="0" smtClean="0"/>
              <a:t>PROCEDE?</a:t>
            </a:r>
            <a:endParaRPr lang="it-IT" sz="2600" dirty="0"/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AA760A26-2081-45DF-98F9-58DE218A7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655" y="2036618"/>
            <a:ext cx="9428096" cy="4434451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it-IT" sz="1700" dirty="0"/>
          </a:p>
          <a:p>
            <a:pPr marL="742950" indent="-742950">
              <a:buFont typeface="+mj-lt"/>
              <a:buAutoNum type="arabicPeriod"/>
            </a:pPr>
            <a:r>
              <a:rPr lang="it-IT" sz="2400" dirty="0"/>
              <a:t>Trovare un’idea</a:t>
            </a:r>
          </a:p>
          <a:p>
            <a:pPr marL="742950" indent="-742950">
              <a:buFont typeface="+mj-lt"/>
              <a:buAutoNum type="arabicPeriod"/>
            </a:pPr>
            <a:r>
              <a:rPr lang="it-IT" sz="2400" dirty="0"/>
              <a:t>Ricerca</a:t>
            </a:r>
          </a:p>
          <a:p>
            <a:pPr marL="742950" indent="-742950">
              <a:buFont typeface="+mj-lt"/>
              <a:buAutoNum type="arabicPeriod"/>
            </a:pPr>
            <a:r>
              <a:rPr lang="it-IT" sz="2400" dirty="0"/>
              <a:t>Scrittura della storia</a:t>
            </a:r>
          </a:p>
          <a:p>
            <a:pPr marL="742950" indent="-742950">
              <a:buFont typeface="+mj-lt"/>
              <a:buAutoNum type="arabicPeriod"/>
            </a:pPr>
            <a:r>
              <a:rPr lang="it-IT" sz="2400" b="1" dirty="0"/>
              <a:t>Storyboard</a:t>
            </a:r>
            <a:r>
              <a:rPr lang="it-IT" sz="2400" dirty="0"/>
              <a:t>= rappresentazione grafica sotto forma di sequenze in ordine cronologico</a:t>
            </a:r>
          </a:p>
          <a:p>
            <a:pPr marL="742950" indent="-742950">
              <a:buFont typeface="+mj-lt"/>
              <a:buAutoNum type="arabicPeriod"/>
            </a:pPr>
            <a:r>
              <a:rPr lang="it-IT" sz="2400" dirty="0"/>
              <a:t>Raccolta o creazione di immagini, audio e video</a:t>
            </a:r>
          </a:p>
          <a:p>
            <a:pPr marL="742950" indent="-742950">
              <a:buFont typeface="+mj-lt"/>
              <a:buAutoNum type="arabicPeriod"/>
            </a:pPr>
            <a:r>
              <a:rPr lang="it-IT" sz="2400" dirty="0"/>
              <a:t>Montaggio della narrazione digitale</a:t>
            </a:r>
          </a:p>
          <a:p>
            <a:pPr marL="742950" indent="-742950">
              <a:buFont typeface="+mj-lt"/>
              <a:buAutoNum type="arabicPeriod"/>
            </a:pPr>
            <a:r>
              <a:rPr lang="it-IT" sz="2400" dirty="0"/>
              <a:t>Condivisione</a:t>
            </a:r>
          </a:p>
          <a:p>
            <a:pPr marL="742950" indent="-742950">
              <a:buFont typeface="+mj-lt"/>
              <a:buAutoNum type="arabicPeriod"/>
            </a:pPr>
            <a:r>
              <a:rPr lang="it-IT" sz="2400" dirty="0"/>
              <a:t>Feedback e riflessioni</a:t>
            </a:r>
          </a:p>
          <a:p>
            <a:endParaRPr lang="it-IT" sz="1700" dirty="0"/>
          </a:p>
        </p:txBody>
      </p:sp>
    </p:spTree>
    <p:extLst>
      <p:ext uri="{BB962C8B-B14F-4D97-AF65-F5344CB8AC3E}">
        <p14:creationId xmlns:p14="http://schemas.microsoft.com/office/powerpoint/2010/main" val="3586697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385302-86DA-4CB6-81AD-4FFAE2A6E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985" y="640263"/>
            <a:ext cx="3759240" cy="1344975"/>
          </a:xfrm>
        </p:spPr>
        <p:txBody>
          <a:bodyPr>
            <a:normAutofit/>
          </a:bodyPr>
          <a:lstStyle/>
          <a:p>
            <a:r>
              <a:rPr lang="it-IT" sz="4000"/>
              <a:t>COSA SI PUÓ RACCONTARE?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527419-52B8-4819-A8DD-5F275B467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455" y="2133599"/>
            <a:ext cx="10128661" cy="37611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Con il Digital Storytelling si può:</a:t>
            </a:r>
          </a:p>
          <a:p>
            <a:pPr algn="just"/>
            <a:r>
              <a:rPr lang="it-IT" sz="2800" dirty="0"/>
              <a:t>Documentare un evento (viaggio di istruzione, uscita didattica)</a:t>
            </a:r>
          </a:p>
          <a:p>
            <a:pPr algn="just"/>
            <a:r>
              <a:rPr lang="it-IT" sz="2800" dirty="0"/>
              <a:t>Raccontare un’attività o esperienza (lavoro di gruppo, progetto di classe)</a:t>
            </a:r>
          </a:p>
          <a:p>
            <a:pPr algn="just"/>
            <a:r>
              <a:rPr lang="it-IT" sz="2800" dirty="0"/>
              <a:t>Realizzare contenuti su un tema, un autore o un problema</a:t>
            </a:r>
          </a:p>
          <a:p>
            <a:pPr algn="just"/>
            <a:r>
              <a:rPr lang="it-IT" sz="2800" dirty="0"/>
              <a:t> Creare un portfolio, documentando il percorso formativo</a:t>
            </a:r>
          </a:p>
          <a:p>
            <a:pPr algn="just"/>
            <a:r>
              <a:rPr lang="it-IT" sz="2800" dirty="0"/>
              <a:t>Esporre un progetto</a:t>
            </a:r>
          </a:p>
        </p:txBody>
      </p:sp>
    </p:spTree>
    <p:extLst>
      <p:ext uri="{BB962C8B-B14F-4D97-AF65-F5344CB8AC3E}">
        <p14:creationId xmlns:p14="http://schemas.microsoft.com/office/powerpoint/2010/main" val="2869467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Quali tipi?</a:t>
            </a:r>
            <a:endParaRPr lang="it-IT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70844" y="2552700"/>
            <a:ext cx="3790950" cy="2609850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548563" y="2690813"/>
            <a:ext cx="2276475" cy="23336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74873" y="554181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 vari formati</a:t>
            </a:r>
            <a:endParaRPr lang="it-IT" dirty="0"/>
          </a:p>
        </p:txBody>
      </p:sp>
      <p:sp>
        <p:nvSpPr>
          <p:cNvPr id="10" name="TextBox 9"/>
          <p:cNvSpPr txBox="1"/>
          <p:nvPr/>
        </p:nvSpPr>
        <p:spPr>
          <a:xfrm>
            <a:off x="1385455" y="5541818"/>
            <a:ext cx="3214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timeline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8343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600" dirty="0"/>
              <a:t>timeline:Whenintiime, TikiToki, Xtimeline,Dipity, Timeglider, Timerime </a:t>
            </a:r>
            <a:endParaRPr lang="it-IT" sz="3600" dirty="0" smtClean="0"/>
          </a:p>
          <a:p>
            <a:r>
              <a:rPr lang="it-IT" sz="3600" dirty="0" smtClean="0"/>
              <a:t>●</a:t>
            </a:r>
            <a:r>
              <a:rPr lang="it-IT" sz="3600" dirty="0"/>
              <a:t>storymapping:StoryMap JS, Zeemaps,Google Tourbuilder ●transmedia: storify, blendspace, pinterest </a:t>
            </a:r>
            <a:endParaRPr lang="it-IT" sz="3600" dirty="0" smtClean="0"/>
          </a:p>
          <a:p>
            <a:r>
              <a:rPr lang="it-IT" sz="3600" dirty="0" smtClean="0"/>
              <a:t>●</a:t>
            </a:r>
            <a:r>
              <a:rPr lang="it-IT" sz="3600" dirty="0"/>
              <a:t>visual storytelling:thinglink, canva, pictochart, storyboardthat ●video storytelling:adobespark, powtoon, animoto</a:t>
            </a:r>
          </a:p>
        </p:txBody>
      </p:sp>
    </p:spTree>
    <p:extLst>
      <p:ext uri="{BB962C8B-B14F-4D97-AF65-F5344CB8AC3E}">
        <p14:creationId xmlns:p14="http://schemas.microsoft.com/office/powerpoint/2010/main" val="18682578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2974</TotalTime>
  <Words>715</Words>
  <Application>Microsoft Office PowerPoint</Application>
  <PresentationFormat>Widescreen</PresentationFormat>
  <Paragraphs>83</Paragraphs>
  <Slides>13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Retrospect</vt:lpstr>
      <vt:lpstr>DIGITAL STORYTELLING CHE COS’È?  </vt:lpstr>
      <vt:lpstr>Presentazione standard di PowerPoint</vt:lpstr>
      <vt:lpstr>Presentazione standard di PowerPoint</vt:lpstr>
      <vt:lpstr> </vt:lpstr>
      <vt:lpstr>7 ELEMENTI FONDAMENTALI </vt:lpstr>
      <vt:lpstr>COME SI PROCEDE?</vt:lpstr>
      <vt:lpstr>COSA SI PUÓ RACCONTARE?</vt:lpstr>
      <vt:lpstr>Quali tipi?</vt:lpstr>
      <vt:lpstr>Presentazione standard di PowerPoint</vt:lpstr>
      <vt:lpstr>PERCHÉ?</vt:lpstr>
      <vt:lpstr>PRO</vt:lpstr>
      <vt:lpstr>CONTRO</vt:lpstr>
      <vt:lpstr>CONCLUSIONE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STORYTELLING A SCUOLA: UN NUOVO MODO DI APPRENDERE</dc:title>
  <dc:creator>Nicoletta Pedron</dc:creator>
  <cp:lastModifiedBy>Aula</cp:lastModifiedBy>
  <cp:revision>10</cp:revision>
  <dcterms:created xsi:type="dcterms:W3CDTF">2021-01-04T15:32:21Z</dcterms:created>
  <dcterms:modified xsi:type="dcterms:W3CDTF">2022-04-04T10:01:28Z</dcterms:modified>
</cp:coreProperties>
</file>