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245E-ACB3-49B5-8526-4DF4769F09B1}" type="datetimeFigureOut">
              <a:rPr lang="it-IT" smtClean="0"/>
              <a:t>23/11/2022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AFD8-75B9-4273-A806-68EE27F53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6232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245E-ACB3-49B5-8526-4DF4769F09B1}" type="datetimeFigureOut">
              <a:rPr lang="it-IT" smtClean="0"/>
              <a:t>23/11/2022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AFD8-75B9-4273-A806-68EE27F53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92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245E-ACB3-49B5-8526-4DF4769F09B1}" type="datetimeFigureOut">
              <a:rPr lang="it-IT" smtClean="0"/>
              <a:t>23/11/2022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AFD8-75B9-4273-A806-68EE27F53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253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245E-ACB3-49B5-8526-4DF4769F09B1}" type="datetimeFigureOut">
              <a:rPr lang="it-IT" smtClean="0"/>
              <a:t>23/11/2022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AFD8-75B9-4273-A806-68EE27F53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106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245E-ACB3-49B5-8526-4DF4769F09B1}" type="datetimeFigureOut">
              <a:rPr lang="it-IT" smtClean="0"/>
              <a:t>23/11/2022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AFD8-75B9-4273-A806-68EE27F53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173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245E-ACB3-49B5-8526-4DF4769F09B1}" type="datetimeFigureOut">
              <a:rPr lang="it-IT" smtClean="0"/>
              <a:t>23/11/2022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AFD8-75B9-4273-A806-68EE27F53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065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245E-ACB3-49B5-8526-4DF4769F09B1}" type="datetimeFigureOut">
              <a:rPr lang="it-IT" smtClean="0"/>
              <a:t>23/11/2022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AFD8-75B9-4273-A806-68EE27F53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06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245E-ACB3-49B5-8526-4DF4769F09B1}" type="datetimeFigureOut">
              <a:rPr lang="it-IT" smtClean="0"/>
              <a:t>23/11/2022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AFD8-75B9-4273-A806-68EE27F53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5151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245E-ACB3-49B5-8526-4DF4769F09B1}" type="datetimeFigureOut">
              <a:rPr lang="it-IT" smtClean="0"/>
              <a:t>23/11/2022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AFD8-75B9-4273-A806-68EE27F53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317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245E-ACB3-49B5-8526-4DF4769F09B1}" type="datetimeFigureOut">
              <a:rPr lang="it-IT" smtClean="0"/>
              <a:t>23/11/2022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AFD8-75B9-4273-A806-68EE27F53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89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245E-ACB3-49B5-8526-4DF4769F09B1}" type="datetimeFigureOut">
              <a:rPr lang="it-IT" smtClean="0"/>
              <a:t>23/11/2022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AFD8-75B9-4273-A806-68EE27F53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329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D245E-ACB3-49B5-8526-4DF4769F09B1}" type="datetimeFigureOut">
              <a:rPr lang="it-IT" smtClean="0"/>
              <a:t>23/11/2022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0AFD8-75B9-4273-A806-68EE27F53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02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it.wikipedia.org/wiki/Nathaniel_Hawthorne" TargetMode="External"/><Relationship Id="rId13" Type="http://schemas.openxmlformats.org/officeDocument/2006/relationships/hyperlink" Target="https://it.wikipedia.org/wiki/Ludovico_Ariosto" TargetMode="External"/><Relationship Id="rId18" Type="http://schemas.openxmlformats.org/officeDocument/2006/relationships/hyperlink" Target="https://it.wikipedia.org/wiki/Il_nome_della_rosa" TargetMode="External"/><Relationship Id="rId3" Type="http://schemas.openxmlformats.org/officeDocument/2006/relationships/hyperlink" Target="https://it.wikipedia.org/wiki/Espediente_narrativo" TargetMode="External"/><Relationship Id="rId7" Type="http://schemas.openxmlformats.org/officeDocument/2006/relationships/hyperlink" Target="https://it.wikipedia.org/wiki/Ivanhoe" TargetMode="External"/><Relationship Id="rId12" Type="http://schemas.openxmlformats.org/officeDocument/2006/relationships/hyperlink" Target="https://it.wikipedia.org/wiki/Aljamiado" TargetMode="External"/><Relationship Id="rId17" Type="http://schemas.openxmlformats.org/officeDocument/2006/relationships/hyperlink" Target="https://it.wikipedia.org/wiki/Umberto_Eco" TargetMode="External"/><Relationship Id="rId2" Type="http://schemas.openxmlformats.org/officeDocument/2006/relationships/hyperlink" Target="https://it.wikipedia.org/wiki/Manoscritto" TargetMode="External"/><Relationship Id="rId16" Type="http://schemas.openxmlformats.org/officeDocument/2006/relationships/hyperlink" Target="https://it.wikipedia.org/wiki/Operette_moral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t.wikipedia.org/wiki/Walter_Scott" TargetMode="External"/><Relationship Id="rId11" Type="http://schemas.openxmlformats.org/officeDocument/2006/relationships/hyperlink" Target="https://it.wikipedia.org/wiki/Don_Chisciotte_della_Mancia" TargetMode="External"/><Relationship Id="rId5" Type="http://schemas.openxmlformats.org/officeDocument/2006/relationships/hyperlink" Target="https://it.wikipedia.org/wiki/I_promessi_sposi" TargetMode="External"/><Relationship Id="rId15" Type="http://schemas.openxmlformats.org/officeDocument/2006/relationships/hyperlink" Target="https://it.wikipedia.org/wiki/Giacomo_Leopardi" TargetMode="External"/><Relationship Id="rId10" Type="http://schemas.openxmlformats.org/officeDocument/2006/relationships/hyperlink" Target="https://it.wikipedia.org/wiki/Miguel_de_Cervantes" TargetMode="External"/><Relationship Id="rId4" Type="http://schemas.openxmlformats.org/officeDocument/2006/relationships/hyperlink" Target="https://it.wikipedia.org/wiki/Alessandro_Manzoni" TargetMode="External"/><Relationship Id="rId9" Type="http://schemas.openxmlformats.org/officeDocument/2006/relationships/hyperlink" Target="https://it.wikipedia.org/wiki/La_lettera_scarlatta" TargetMode="External"/><Relationship Id="rId14" Type="http://schemas.openxmlformats.org/officeDocument/2006/relationships/hyperlink" Target="https://it.wikipedia.org/wiki/Orlando_furioso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459038"/>
            <a:ext cx="6815138" cy="1514475"/>
          </a:xfrm>
        </p:spPr>
        <p:txBody>
          <a:bodyPr>
            <a:normAutofit fontScale="90000"/>
          </a:bodyPr>
          <a:lstStyle/>
          <a:p>
            <a:pPr algn="l"/>
            <a:r>
              <a:rPr lang="it-IT" dirty="0"/>
              <a:t>Perissinotto, A. (2020) Raccontare. Strategie e tecniche di storytelling. Bari: Laterza.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7701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nonfiction non è più facile per il fatto che racconta la realtà,</a:t>
            </a:r>
          </a:p>
          <a:p>
            <a:r>
              <a:rPr lang="it-IT" dirty="0"/>
              <a:t> difficile rendere avvincente, interessante un racconto reale</a:t>
            </a:r>
          </a:p>
          <a:p>
            <a:r>
              <a:rPr lang="it-IT" dirty="0"/>
              <a:t>possiamo raccontare i fatti con un diverso ordine, cambiando la scaletta/intreccio.</a:t>
            </a:r>
          </a:p>
        </p:txBody>
      </p:sp>
    </p:spTree>
    <p:extLst>
      <p:ext uri="{BB962C8B-B14F-4D97-AF65-F5344CB8AC3E}">
        <p14:creationId xmlns:p14="http://schemas.microsoft.com/office/powerpoint/2010/main" val="2692351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Tutte le storie vogliono essere credute.</a:t>
            </a:r>
          </a:p>
          <a:p>
            <a:r>
              <a:rPr lang="it-IT" dirty="0"/>
              <a:t>noi mettiamo in atto una </a:t>
            </a:r>
            <a:r>
              <a:rPr lang="it-IT" u="sng" dirty="0"/>
              <a:t>sospensione dell’incredulità.</a:t>
            </a:r>
          </a:p>
          <a:p>
            <a:r>
              <a:rPr lang="it-IT" dirty="0"/>
              <a:t>nella nonfiction e nella parafiction è permanente, </a:t>
            </a:r>
          </a:p>
          <a:p>
            <a:r>
              <a:rPr lang="it-IT" dirty="0"/>
              <a:t>nella fiction è momentanea, </a:t>
            </a:r>
            <a:r>
              <a:rPr lang="it-IT" dirty="0" err="1"/>
              <a:t>finchè</a:t>
            </a:r>
            <a:r>
              <a:rPr lang="it-IT" dirty="0"/>
              <a:t> non finiamo il libro.</a:t>
            </a:r>
          </a:p>
          <a:p>
            <a:endParaRPr lang="it-IT" dirty="0"/>
          </a:p>
          <a:p>
            <a:r>
              <a:rPr lang="it-IT" b="1" dirty="0"/>
              <a:t>Contratto di veridizione </a:t>
            </a:r>
            <a:r>
              <a:rPr lang="it-IT" dirty="0"/>
              <a:t>si stabilisce tra chi racconta e chi ascolta, per stabilire cosa è verosimile.</a:t>
            </a:r>
          </a:p>
          <a:p>
            <a:r>
              <a:rPr lang="it-IT" dirty="0"/>
              <a:t>Si basa su </a:t>
            </a:r>
            <a:r>
              <a:rPr lang="it-IT" i="1" dirty="0"/>
              <a:t>effetti di realtà</a:t>
            </a:r>
            <a:r>
              <a:rPr lang="it-IT" dirty="0"/>
              <a:t>’, dettagli efficaci .a pag. 72 la storia della fabbrica di saponi –</a:t>
            </a:r>
            <a:r>
              <a:rPr lang="it-IT" u="sng" dirty="0"/>
              <a:t> la madre di tutte le </a:t>
            </a:r>
            <a:r>
              <a:rPr lang="it-IT" u="sng" dirty="0" err="1"/>
              <a:t>fake</a:t>
            </a:r>
            <a:r>
              <a:rPr lang="it-IT" u="sng" dirty="0"/>
              <a:t> news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8039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vede un distinto signore come fondatore di un’industria dolciaria, un ambiente degli anni 40,</a:t>
            </a:r>
          </a:p>
          <a:p>
            <a:r>
              <a:rPr lang="it-IT" dirty="0"/>
              <a:t> si ha una narrazione che sembra veritiera, sembra che i prodotti dolciari abbiano una lunga tradizione. </a:t>
            </a:r>
          </a:p>
          <a:p>
            <a:r>
              <a:rPr lang="it-IT" dirty="0"/>
              <a:t>Fatti nell’antico forno, scritto con svolazzi antichi.</a:t>
            </a:r>
          </a:p>
          <a:p>
            <a:endParaRPr lang="it-IT" dirty="0"/>
          </a:p>
          <a:p>
            <a:pPr marL="0" indent="0" algn="ctr">
              <a:buNone/>
            </a:pPr>
            <a:r>
              <a:rPr lang="it-IT" sz="4400" dirty="0">
                <a:latin typeface="Blackadder ITC" panose="04020505051007020D02" pitchFamily="82" charset="0"/>
              </a:rPr>
              <a:t>Il pasticcere Giulio nel suo antico forno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8144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PERCHE’ si racconta</a:t>
            </a:r>
            <a:br>
              <a:rPr lang="it-IT" dirty="0"/>
            </a:b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Le nostre conoscenze sono organizzate in </a:t>
            </a:r>
            <a:r>
              <a:rPr lang="it-IT" b="1" dirty="0"/>
              <a:t>script</a:t>
            </a:r>
            <a:r>
              <a:rPr lang="it-IT" dirty="0"/>
              <a:t>, brevi storie  che attiviamo per interpretare quello che ci sta succedendo in velocità.</a:t>
            </a:r>
          </a:p>
          <a:p>
            <a:r>
              <a:rPr lang="it-IT" dirty="0"/>
              <a:t>In parte li apprendiamo con l’esperienza, in parte perché ci vengono raccontate</a:t>
            </a:r>
          </a:p>
          <a:p>
            <a:r>
              <a:rPr lang="it-IT" dirty="0"/>
              <a:t>Assicura l’evoluzione del genere umano, che mette a disposizione le esperienze sotto forma di narrazioni.</a:t>
            </a:r>
          </a:p>
          <a:p>
            <a:r>
              <a:rPr lang="it-IT" dirty="0"/>
              <a:t>La narrazione è la pratica sociale in cui due o più persone mettono in comune una storia</a:t>
            </a:r>
          </a:p>
          <a:p>
            <a:r>
              <a:rPr lang="it-IT" dirty="0"/>
              <a:t>Li conserviamo su supporti materiali, le pitture rupestri, le fotografia e sono la nostra memoria collettiva.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8408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Parafiction</a:t>
            </a:r>
            <a:br>
              <a:rPr lang="it-IT" dirty="0"/>
            </a:b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Rana, Poltrone e sofà, Amadori</a:t>
            </a:r>
          </a:p>
          <a:p>
            <a:pPr marL="0" indent="0">
              <a:buNone/>
            </a:pPr>
            <a:r>
              <a:rPr lang="it-IT" dirty="0"/>
              <a:t>Storytelling di impresa e </a:t>
            </a:r>
            <a:r>
              <a:rPr lang="it-IT"/>
              <a:t>di prodotto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369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Racconta un aneddoto sul nonno Luigi,</a:t>
            </a:r>
            <a:br>
              <a:rPr lang="it-IT" dirty="0"/>
            </a:br>
            <a:r>
              <a:rPr lang="it-IT" dirty="0"/>
              <a:t>dialetto, analfabeta, usa un vocabolario eccentrico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P. </a:t>
            </a:r>
            <a:r>
              <a:rPr lang="it-IT" i="1" dirty="0"/>
              <a:t>racconta una storia</a:t>
            </a:r>
            <a:r>
              <a:rPr lang="it-IT" dirty="0"/>
              <a:t>, per spiegarci come cambiano di significato le parole, in particolare </a:t>
            </a:r>
            <a:r>
              <a:rPr lang="it-IT" b="1" dirty="0"/>
              <a:t>storytelling</a:t>
            </a:r>
          </a:p>
          <a:p>
            <a:r>
              <a:rPr lang="it-IT" dirty="0"/>
              <a:t>Termine ombrello per narrazione, neologismo del 2008</a:t>
            </a:r>
          </a:p>
          <a:p>
            <a:r>
              <a:rPr lang="it-IT" dirty="0"/>
              <a:t> </a:t>
            </a:r>
            <a:r>
              <a:rPr lang="it-IT" i="1" dirty="0"/>
              <a:t>lo storytelling è l’atto di trasmettere con parole, immagini, gestualità, musiche, suoni e altri linguaggi, concatenazioni di eventi, veri o fittizzi.Occorre che ci sia un personaggio, che ha uno scopo, deve superare un ostacolo verso un obiettivo.</a:t>
            </a:r>
          </a:p>
          <a:p>
            <a:r>
              <a:rPr lang="it-IT" dirty="0"/>
              <a:t>Ma è anche diventato sinonimo di </a:t>
            </a:r>
            <a:r>
              <a:rPr lang="it-IT" i="1" dirty="0"/>
              <a:t>raccontare balle</a:t>
            </a:r>
            <a:r>
              <a:rPr lang="it-IT" dirty="0"/>
              <a:t>, disinformazione, raccontare balle…</a:t>
            </a:r>
          </a:p>
          <a:p>
            <a:endParaRPr lang="it-IT" dirty="0"/>
          </a:p>
          <a:p>
            <a:endParaRPr lang="it-IT" dirty="0"/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96672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 pag. 17 una micronarrazione: personaggio ostacolo, successo…</a:t>
            </a:r>
          </a:p>
          <a:p>
            <a:r>
              <a:rPr lang="it-IT" dirty="0"/>
              <a:t>Una pubblicità su instagram</a:t>
            </a:r>
          </a:p>
          <a:p>
            <a:r>
              <a:rPr lang="it-IT" dirty="0"/>
              <a:t>Una t-shirt intelligente</a:t>
            </a:r>
          </a:p>
          <a:p>
            <a:r>
              <a:rPr lang="it-IT" dirty="0"/>
              <a:t>1 minuto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84431"/>
              </p:ext>
            </p:extLst>
          </p:nvPr>
        </p:nvGraphicFramePr>
        <p:xfrm>
          <a:off x="1817512" y="4163200"/>
          <a:ext cx="7380534" cy="2148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0267">
                  <a:extLst>
                    <a:ext uri="{9D8B030D-6E8A-4147-A177-3AD203B41FA5}">
                      <a16:colId xmlns:a16="http://schemas.microsoft.com/office/drawing/2014/main" val="1652242020"/>
                    </a:ext>
                  </a:extLst>
                </a:gridCol>
                <a:gridCol w="3690267">
                  <a:extLst>
                    <a:ext uri="{9D8B030D-6E8A-4147-A177-3AD203B41FA5}">
                      <a16:colId xmlns:a16="http://schemas.microsoft.com/office/drawing/2014/main" val="1621539548"/>
                    </a:ext>
                  </a:extLst>
                </a:gridCol>
              </a:tblGrid>
              <a:tr h="8634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Si dice   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immagine</a:t>
                      </a:r>
                      <a:endParaRPr lang="it-IT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6413675"/>
                  </a:ext>
                </a:extLst>
              </a:tr>
              <a:tr h="8634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Il mal di schiena colpisce una persona su 10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Si vedono due con uno zaino in spalla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4333960"/>
                  </a:ext>
                </a:extLst>
              </a:tr>
              <a:tr h="421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Ecco la storia di percko…………..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723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427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 grandi macrocategorie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storie si dividono in 3 grandi macrocategorie, a seconda del rapporto che hanno con la realtà:</a:t>
            </a:r>
          </a:p>
          <a:p>
            <a:r>
              <a:rPr lang="en-US" dirty="0"/>
              <a:t>fiction storytelling</a:t>
            </a:r>
            <a:endParaRPr lang="it-IT" dirty="0"/>
          </a:p>
          <a:p>
            <a:r>
              <a:rPr lang="en-US" dirty="0"/>
              <a:t>para-fiction storytelling</a:t>
            </a:r>
            <a:endParaRPr lang="it-IT" dirty="0"/>
          </a:p>
          <a:p>
            <a:r>
              <a:rPr lang="en-US" dirty="0"/>
              <a:t>non-fiction storytelling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4507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Nel</a:t>
            </a:r>
            <a:r>
              <a:rPr lang="it-IT" b="1" dirty="0"/>
              <a:t> </a:t>
            </a:r>
            <a:r>
              <a:rPr lang="it-IT" b="1" i="1" dirty="0"/>
              <a:t>fiction </a:t>
            </a:r>
            <a:r>
              <a:rPr lang="it-IT" dirty="0"/>
              <a:t>storytelling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431" y="1451697"/>
            <a:ext cx="7949770" cy="6839848"/>
          </a:xfrm>
        </p:spPr>
        <p:txBody>
          <a:bodyPr/>
          <a:lstStyle/>
          <a:p>
            <a:r>
              <a:rPr lang="it-IT" dirty="0"/>
              <a:t>ricadono molti prodotti narrativi: fiabe, miti, film. </a:t>
            </a:r>
          </a:p>
          <a:p>
            <a:r>
              <a:rPr lang="it-IT" dirty="0"/>
              <a:t>Scopertamente frutto di invenzione</a:t>
            </a:r>
          </a:p>
          <a:p>
            <a:r>
              <a:rPr lang="it-IT" dirty="0"/>
              <a:t> (anche se siamo abituati a mescolanze tra reale e inventato, nei romanzi storici, ad esempio)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E7D65BB-D2BB-4FBC-8519-66A35100A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85309"/>
            <a:ext cx="6059264" cy="315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634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/>
              <a:t>Para-fiction</a:t>
            </a:r>
            <a:r>
              <a:rPr lang="it-IT" dirty="0"/>
              <a:t> storytelling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871691" cy="4351338"/>
          </a:xfrm>
        </p:spPr>
        <p:txBody>
          <a:bodyPr/>
          <a:lstStyle/>
          <a:p>
            <a:r>
              <a:rPr lang="it-IT" dirty="0"/>
              <a:t>assume le sembianze della </a:t>
            </a:r>
            <a:r>
              <a:rPr lang="it-IT" i="1" dirty="0"/>
              <a:t>realtà</a:t>
            </a:r>
            <a:r>
              <a:rPr lang="it-IT" dirty="0"/>
              <a:t>, del non-fiction </a:t>
            </a:r>
          </a:p>
          <a:p>
            <a:r>
              <a:rPr lang="it-IT" dirty="0"/>
              <a:t>(questa storia è iniziata nel 1..; questo manoscritto è stato ritrovato a Saragozza) </a:t>
            </a:r>
          </a:p>
          <a:p>
            <a:r>
              <a:rPr lang="it-IT" dirty="0"/>
              <a:t>quando </a:t>
            </a:r>
            <a:r>
              <a:rPr lang="it-IT" u="sng" dirty="0"/>
              <a:t>non è vero </a:t>
            </a:r>
            <a:r>
              <a:rPr lang="it-IT" dirty="0"/>
              <a:t>quello che afferma. </a:t>
            </a:r>
          </a:p>
          <a:p>
            <a:r>
              <a:rPr lang="it-IT" dirty="0"/>
              <a:t>Spesso il meccanismo è evidente (Promessi sposi).</a:t>
            </a:r>
          </a:p>
          <a:p>
            <a:r>
              <a:rPr lang="it-IT" dirty="0"/>
              <a:t>Altre volte il meccanismo è sofisticato. (Il cacciatore di aquiloni)</a:t>
            </a:r>
          </a:p>
          <a:p>
            <a:r>
              <a:rPr lang="it-IT" dirty="0"/>
              <a:t>usano elementi del reale, fanno passare per vere le parti inventate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80F3A2D-E638-438D-ADC2-BB47E1E49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9891" y="1671469"/>
            <a:ext cx="3310804" cy="465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574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C970BA-01CE-4ED6-99C2-2869308ED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Documento fittizio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251E5C-041B-48CE-9EDB-C9CCE49D6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La finzione del </a:t>
            </a:r>
            <a:r>
              <a:rPr lang="it-IT" dirty="0">
                <a:hlinkClick r:id="rId2" tooltip="Manoscritto"/>
              </a:rPr>
              <a:t>manoscritto</a:t>
            </a:r>
            <a:r>
              <a:rPr lang="it-IT" dirty="0"/>
              <a:t> ritrovato è stata utilizzata come </a:t>
            </a:r>
            <a:r>
              <a:rPr lang="it-IT" dirty="0">
                <a:hlinkClick r:id="rId3" tooltip="Espediente narrativo"/>
              </a:rPr>
              <a:t>espediente narrativo</a:t>
            </a:r>
            <a:r>
              <a:rPr lang="it-IT" dirty="0"/>
              <a:t> da diversi autori nella storia della letteratura: per esempio </a:t>
            </a:r>
            <a:r>
              <a:rPr lang="it-IT" dirty="0">
                <a:hlinkClick r:id="rId4" tooltip="Alessandro Manzoni"/>
              </a:rPr>
              <a:t>Alessandro Manzoni</a:t>
            </a:r>
            <a:r>
              <a:rPr lang="it-IT" dirty="0"/>
              <a:t> nei </a:t>
            </a:r>
            <a:r>
              <a:rPr lang="it-IT" i="1" dirty="0">
                <a:hlinkClick r:id="rId5" tooltip="I promessi sposi"/>
              </a:rPr>
              <a:t>Promessi sposi</a:t>
            </a:r>
            <a:r>
              <a:rPr lang="it-IT" dirty="0"/>
              <a:t>, </a:t>
            </a:r>
            <a:r>
              <a:rPr lang="it-IT" dirty="0">
                <a:hlinkClick r:id="rId6" tooltip="Walter Scott"/>
              </a:rPr>
              <a:t>Walter Scott</a:t>
            </a:r>
            <a:r>
              <a:rPr lang="it-IT" dirty="0"/>
              <a:t> in </a:t>
            </a:r>
            <a:r>
              <a:rPr lang="it-IT" i="1" dirty="0">
                <a:hlinkClick r:id="rId7" tooltip="Ivanhoe"/>
              </a:rPr>
              <a:t>Ivanhoe</a:t>
            </a:r>
            <a:r>
              <a:rPr lang="it-IT" dirty="0"/>
              <a:t> (un manoscritto anglonormanno), Alexandre Dumas ne </a:t>
            </a:r>
            <a:r>
              <a:rPr lang="it-IT" i="1" dirty="0"/>
              <a:t>I tre moschettieri</a:t>
            </a:r>
            <a:r>
              <a:rPr lang="it-IT" dirty="0"/>
              <a:t> (</a:t>
            </a:r>
            <a:r>
              <a:rPr lang="it-IT" i="1" dirty="0"/>
              <a:t>Memoria del signor conte de La </a:t>
            </a:r>
            <a:r>
              <a:rPr lang="it-IT" i="1" dirty="0" err="1"/>
              <a:t>Fère</a:t>
            </a:r>
            <a:r>
              <a:rPr lang="it-IT" i="1" dirty="0"/>
              <a:t>, riguardante parte degli avvenimenti che si svolsero in Francia verso la fine del regno di Luigi Tredicesimo e il principio del regno di Luigi XIV</a:t>
            </a:r>
            <a:r>
              <a:rPr lang="it-IT" dirty="0"/>
              <a:t>), </a:t>
            </a:r>
            <a:r>
              <a:rPr lang="it-IT" dirty="0" err="1">
                <a:hlinkClick r:id="rId8" tooltip="Nathaniel Hawthorne"/>
              </a:rPr>
              <a:t>Nathaniel</a:t>
            </a:r>
            <a:r>
              <a:rPr lang="it-IT" dirty="0">
                <a:hlinkClick r:id="rId8" tooltip="Nathaniel Hawthorne"/>
              </a:rPr>
              <a:t> Hawthorne</a:t>
            </a:r>
            <a:r>
              <a:rPr lang="it-IT" dirty="0"/>
              <a:t> ne </a:t>
            </a:r>
            <a:r>
              <a:rPr lang="it-IT" i="1" dirty="0">
                <a:hlinkClick r:id="rId9" tooltip="La lettera scarlatta"/>
              </a:rPr>
              <a:t>La lettera scarlatta</a:t>
            </a:r>
            <a:r>
              <a:rPr lang="it-IT" dirty="0"/>
              <a:t>, </a:t>
            </a:r>
            <a:r>
              <a:rPr lang="it-IT" dirty="0">
                <a:hlinkClick r:id="rId10" tooltip="Miguel de Cervantes"/>
              </a:rPr>
              <a:t>Cervantes</a:t>
            </a:r>
            <a:r>
              <a:rPr lang="it-IT" dirty="0"/>
              <a:t> nel </a:t>
            </a:r>
            <a:r>
              <a:rPr lang="it-IT" i="1" dirty="0">
                <a:hlinkClick r:id="rId11" tooltip="Don Chisciotte della Mancia"/>
              </a:rPr>
              <a:t>Don Chisciotte</a:t>
            </a:r>
            <a:r>
              <a:rPr lang="it-IT" dirty="0"/>
              <a:t> (il manoscritto in </a:t>
            </a:r>
            <a:r>
              <a:rPr lang="it-IT" dirty="0" err="1">
                <a:hlinkClick r:id="rId12" tooltip="Aljamiado"/>
              </a:rPr>
              <a:t>aljamiado</a:t>
            </a:r>
            <a:r>
              <a:rPr lang="it-IT" dirty="0"/>
              <a:t> di </a:t>
            </a:r>
            <a:r>
              <a:rPr lang="it-IT" dirty="0" err="1"/>
              <a:t>Cide</a:t>
            </a:r>
            <a:r>
              <a:rPr lang="it-IT" dirty="0"/>
              <a:t> </a:t>
            </a:r>
            <a:r>
              <a:rPr lang="it-IT" dirty="0" err="1"/>
              <a:t>Hamete</a:t>
            </a:r>
            <a:r>
              <a:rPr lang="it-IT" dirty="0"/>
              <a:t> </a:t>
            </a:r>
            <a:r>
              <a:rPr lang="it-IT" dirty="0" err="1"/>
              <a:t>Benengeli</a:t>
            </a:r>
            <a:r>
              <a:rPr lang="it-IT" dirty="0"/>
              <a:t>), </a:t>
            </a:r>
            <a:r>
              <a:rPr lang="it-IT" dirty="0">
                <a:hlinkClick r:id="rId13" tooltip="Ludovico Ariosto"/>
              </a:rPr>
              <a:t>Ludovico Ariosto</a:t>
            </a:r>
            <a:r>
              <a:rPr lang="it-IT" dirty="0"/>
              <a:t> nell'</a:t>
            </a:r>
            <a:r>
              <a:rPr lang="it-IT" i="1" dirty="0">
                <a:hlinkClick r:id="rId14" tooltip="Orlando furioso"/>
              </a:rPr>
              <a:t>Orlando furioso</a:t>
            </a:r>
            <a:r>
              <a:rPr lang="it-IT" dirty="0"/>
              <a:t>, </a:t>
            </a:r>
            <a:r>
              <a:rPr lang="it-IT" dirty="0">
                <a:hlinkClick r:id="rId15" tooltip="Giacomo Leopardi"/>
              </a:rPr>
              <a:t>Giacomo Leopardi</a:t>
            </a:r>
            <a:r>
              <a:rPr lang="it-IT" dirty="0"/>
              <a:t> nel preambolo al </a:t>
            </a:r>
            <a:r>
              <a:rPr lang="it-IT" i="1" dirty="0"/>
              <a:t>Frammento apocrifo di </a:t>
            </a:r>
            <a:r>
              <a:rPr lang="it-IT" i="1" dirty="0" err="1"/>
              <a:t>Stratone</a:t>
            </a:r>
            <a:r>
              <a:rPr lang="it-IT" i="1" dirty="0"/>
              <a:t> da </a:t>
            </a:r>
            <a:r>
              <a:rPr lang="it-IT" i="1" dirty="0" err="1"/>
              <a:t>Lampsaco</a:t>
            </a:r>
            <a:r>
              <a:rPr lang="it-IT" dirty="0"/>
              <a:t> nelle </a:t>
            </a:r>
            <a:r>
              <a:rPr lang="it-IT" i="1" dirty="0">
                <a:hlinkClick r:id="rId16" tooltip="Operette morali"/>
              </a:rPr>
              <a:t>Operette morali</a:t>
            </a:r>
            <a:r>
              <a:rPr lang="it-IT" dirty="0"/>
              <a:t> e </a:t>
            </a:r>
            <a:r>
              <a:rPr lang="it-IT" dirty="0">
                <a:hlinkClick r:id="rId17" tooltip="Umberto Eco"/>
              </a:rPr>
              <a:t>Umberto Eco</a:t>
            </a:r>
            <a:r>
              <a:rPr lang="it-IT" dirty="0"/>
              <a:t> ne </a:t>
            </a:r>
            <a:r>
              <a:rPr lang="it-IT" i="1" dirty="0">
                <a:hlinkClick r:id="rId18" tooltip="Il nome della rosa"/>
              </a:rPr>
              <a:t>Il nome della rosa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7646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Non-fiction</a:t>
            </a:r>
            <a:r>
              <a:rPr lang="it-IT" dirty="0"/>
              <a:t> storytelling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Narrare per informare</a:t>
            </a:r>
          </a:p>
          <a:p>
            <a:r>
              <a:rPr lang="it-IT" dirty="0"/>
              <a:t>Forma narrati a.. O tramite dati e grafici</a:t>
            </a:r>
          </a:p>
          <a:p>
            <a:r>
              <a:rPr lang="it-IT" dirty="0"/>
              <a:t>Pag. 31 un esempio di una catena di hotel</a:t>
            </a:r>
          </a:p>
          <a:p>
            <a:r>
              <a:rPr lang="it-IT" dirty="0"/>
              <a:t>Più coinvolgente di semplici dati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5DB6B1A-223A-44F7-AA04-918820BC8C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4139" y="3131203"/>
            <a:ext cx="5458920" cy="3619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553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linguaggi dello storytelling sono almeno 2: parole e immagini.</a:t>
            </a:r>
          </a:p>
          <a:p>
            <a:r>
              <a:rPr lang="it-IT" dirty="0"/>
              <a:t>L’era digitale ha fornito linguaggi narrativi a chi non li aveva.</a:t>
            </a:r>
          </a:p>
          <a:p>
            <a:r>
              <a:rPr lang="it-IT" b="1" dirty="0"/>
              <a:t>Tutti siamo story-</a:t>
            </a:r>
            <a:r>
              <a:rPr lang="it-IT" b="1" dirty="0" err="1"/>
              <a:t>teller</a:t>
            </a:r>
            <a:endParaRPr lang="it-IT" b="1" dirty="0"/>
          </a:p>
          <a:p>
            <a:endParaRPr lang="it-IT" dirty="0"/>
          </a:p>
          <a:p>
            <a:r>
              <a:rPr lang="it-IT" dirty="0"/>
              <a:t>A noi interessa il </a:t>
            </a:r>
            <a:r>
              <a:rPr lang="it-IT" i="1" dirty="0"/>
              <a:t>processo</a:t>
            </a:r>
            <a:r>
              <a:rPr lang="it-IT" dirty="0"/>
              <a:t> (meno il prodotto).</a:t>
            </a:r>
          </a:p>
          <a:p>
            <a:r>
              <a:rPr lang="it-IT" dirty="0"/>
              <a:t>La persona colpita da afasia deve trovare il modo di esprimersi, magari per immagini. </a:t>
            </a:r>
          </a:p>
          <a:p>
            <a:r>
              <a:rPr lang="it-IT" dirty="0"/>
              <a:t>Vogliamo lasciare una testimonianza, raccontarci.</a:t>
            </a:r>
          </a:p>
        </p:txBody>
      </p:sp>
    </p:spTree>
    <p:extLst>
      <p:ext uri="{BB962C8B-B14F-4D97-AF65-F5344CB8AC3E}">
        <p14:creationId xmlns:p14="http://schemas.microsoft.com/office/powerpoint/2010/main" val="1232384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836</Words>
  <Application>Microsoft Office PowerPoint</Application>
  <PresentationFormat>Widescreen</PresentationFormat>
  <Paragraphs>72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Blackadder ITC</vt:lpstr>
      <vt:lpstr>Calibri</vt:lpstr>
      <vt:lpstr>Calibri Light</vt:lpstr>
      <vt:lpstr>Times New Roman</vt:lpstr>
      <vt:lpstr>Office Theme</vt:lpstr>
      <vt:lpstr>Perissinotto, A. (2020) Raccontare. Strategie e tecniche di storytelling. Bari: Laterza. </vt:lpstr>
      <vt:lpstr>Racconta un aneddoto sul nonno Luigi, dialetto, analfabeta, usa un vocabolario eccentrico</vt:lpstr>
      <vt:lpstr>Presentazione standard di PowerPoint</vt:lpstr>
      <vt:lpstr>3 grandi macrocategorie</vt:lpstr>
      <vt:lpstr>Nel fiction storytelling </vt:lpstr>
      <vt:lpstr>Para-fiction storytelling </vt:lpstr>
      <vt:lpstr>Documento fittizio</vt:lpstr>
      <vt:lpstr>Non-fiction storytelling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PERCHE’ si racconta </vt:lpstr>
      <vt:lpstr>Parafiction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Gisella Paoletti</cp:lastModifiedBy>
  <cp:revision>11</cp:revision>
  <dcterms:created xsi:type="dcterms:W3CDTF">2022-04-02T14:36:05Z</dcterms:created>
  <dcterms:modified xsi:type="dcterms:W3CDTF">2022-11-23T14:43:58Z</dcterms:modified>
</cp:coreProperties>
</file>