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1" r:id="rId3"/>
    <p:sldId id="272" r:id="rId4"/>
    <p:sldId id="273" r:id="rId5"/>
    <p:sldId id="258" r:id="rId6"/>
    <p:sldId id="270" r:id="rId7"/>
    <p:sldId id="259" r:id="rId8"/>
    <p:sldId id="260" r:id="rId9"/>
    <p:sldId id="261" r:id="rId10"/>
    <p:sldId id="274" r:id="rId11"/>
    <p:sldId id="275" r:id="rId12"/>
    <p:sldId id="276" r:id="rId13"/>
    <p:sldId id="262" r:id="rId14"/>
    <p:sldId id="263" r:id="rId15"/>
    <p:sldId id="264" r:id="rId16"/>
    <p:sldId id="265" r:id="rId17"/>
    <p:sldId id="266" r:id="rId18"/>
    <p:sldId id="267" r:id="rId19"/>
    <p:sldId id="268" r:id="rId20"/>
    <p:sldId id="269" r:id="rId21"/>
    <p:sldId id="278" r:id="rId22"/>
    <p:sldId id="277" r:id="rId23"/>
    <p:sldId id="279" r:id="rId24"/>
    <p:sldId id="280" r:id="rId2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fr-F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fr-FR"/>
          </a:p>
        </p:txBody>
      </p:sp>
      <p:sp>
        <p:nvSpPr>
          <p:cNvPr id="4" name="Segnaposto data 3"/>
          <p:cNvSpPr>
            <a:spLocks noGrp="1"/>
          </p:cNvSpPr>
          <p:nvPr>
            <p:ph type="dt" sz="half" idx="10"/>
          </p:nvPr>
        </p:nvSpPr>
        <p:spPr/>
        <p:txBody>
          <a:bodyPr/>
          <a:lstStyle/>
          <a:p>
            <a:fld id="{E085DF7D-6858-4778-A365-0DC972AB2383}" type="datetimeFigureOut">
              <a:rPr lang="fr-FR" smtClean="0"/>
              <a:pPr/>
              <a:t>25/09/2023</a:t>
            </a:fld>
            <a:endParaRPr lang="fr-FR"/>
          </a:p>
        </p:txBody>
      </p:sp>
      <p:sp>
        <p:nvSpPr>
          <p:cNvPr id="5" name="Segnaposto piè di pagina 4"/>
          <p:cNvSpPr>
            <a:spLocks noGrp="1"/>
          </p:cNvSpPr>
          <p:nvPr>
            <p:ph type="ftr" sz="quarter" idx="11"/>
          </p:nvPr>
        </p:nvSpPr>
        <p:spPr/>
        <p:txBody>
          <a:bodyPr/>
          <a:lstStyle/>
          <a:p>
            <a:endParaRPr lang="fr-FR"/>
          </a:p>
        </p:txBody>
      </p:sp>
      <p:sp>
        <p:nvSpPr>
          <p:cNvPr id="6" name="Segnaposto numero diapositiva 5"/>
          <p:cNvSpPr>
            <a:spLocks noGrp="1"/>
          </p:cNvSpPr>
          <p:nvPr>
            <p:ph type="sldNum" sz="quarter" idx="12"/>
          </p:nvPr>
        </p:nvSpPr>
        <p:spPr/>
        <p:txBody>
          <a:bodyPr/>
          <a:lstStyle/>
          <a:p>
            <a:fld id="{714EDA04-EF1C-4E90-A401-389938C2348B}" type="slidenum">
              <a:rPr lang="fr-FR" smtClean="0"/>
              <a:pPr/>
              <a:t>‹N›</a:t>
            </a:fld>
            <a:endParaRPr lang="fr-FR"/>
          </a:p>
        </p:txBody>
      </p:sp>
    </p:spTree>
    <p:extLst>
      <p:ext uri="{BB962C8B-B14F-4D97-AF65-F5344CB8AC3E}">
        <p14:creationId xmlns:p14="http://schemas.microsoft.com/office/powerpoint/2010/main" xmlns="" val="2863330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fr-FR"/>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4" name="Segnaposto data 3"/>
          <p:cNvSpPr>
            <a:spLocks noGrp="1"/>
          </p:cNvSpPr>
          <p:nvPr>
            <p:ph type="dt" sz="half" idx="10"/>
          </p:nvPr>
        </p:nvSpPr>
        <p:spPr/>
        <p:txBody>
          <a:bodyPr/>
          <a:lstStyle/>
          <a:p>
            <a:fld id="{E085DF7D-6858-4778-A365-0DC972AB2383}" type="datetimeFigureOut">
              <a:rPr lang="fr-FR" smtClean="0"/>
              <a:pPr/>
              <a:t>25/09/2023</a:t>
            </a:fld>
            <a:endParaRPr lang="fr-FR"/>
          </a:p>
        </p:txBody>
      </p:sp>
      <p:sp>
        <p:nvSpPr>
          <p:cNvPr id="5" name="Segnaposto piè di pagina 4"/>
          <p:cNvSpPr>
            <a:spLocks noGrp="1"/>
          </p:cNvSpPr>
          <p:nvPr>
            <p:ph type="ftr" sz="quarter" idx="11"/>
          </p:nvPr>
        </p:nvSpPr>
        <p:spPr/>
        <p:txBody>
          <a:bodyPr/>
          <a:lstStyle/>
          <a:p>
            <a:endParaRPr lang="fr-FR"/>
          </a:p>
        </p:txBody>
      </p:sp>
      <p:sp>
        <p:nvSpPr>
          <p:cNvPr id="6" name="Segnaposto numero diapositiva 5"/>
          <p:cNvSpPr>
            <a:spLocks noGrp="1"/>
          </p:cNvSpPr>
          <p:nvPr>
            <p:ph type="sldNum" sz="quarter" idx="12"/>
          </p:nvPr>
        </p:nvSpPr>
        <p:spPr/>
        <p:txBody>
          <a:bodyPr/>
          <a:lstStyle/>
          <a:p>
            <a:fld id="{714EDA04-EF1C-4E90-A401-389938C2348B}" type="slidenum">
              <a:rPr lang="fr-FR" smtClean="0"/>
              <a:pPr/>
              <a:t>‹N›</a:t>
            </a:fld>
            <a:endParaRPr lang="fr-FR"/>
          </a:p>
        </p:txBody>
      </p:sp>
    </p:spTree>
    <p:extLst>
      <p:ext uri="{BB962C8B-B14F-4D97-AF65-F5344CB8AC3E}">
        <p14:creationId xmlns:p14="http://schemas.microsoft.com/office/powerpoint/2010/main" xmlns="" val="1769530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fr-F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4" name="Segnaposto data 3"/>
          <p:cNvSpPr>
            <a:spLocks noGrp="1"/>
          </p:cNvSpPr>
          <p:nvPr>
            <p:ph type="dt" sz="half" idx="10"/>
          </p:nvPr>
        </p:nvSpPr>
        <p:spPr/>
        <p:txBody>
          <a:bodyPr/>
          <a:lstStyle/>
          <a:p>
            <a:fld id="{E085DF7D-6858-4778-A365-0DC972AB2383}" type="datetimeFigureOut">
              <a:rPr lang="fr-FR" smtClean="0"/>
              <a:pPr/>
              <a:t>25/09/2023</a:t>
            </a:fld>
            <a:endParaRPr lang="fr-FR"/>
          </a:p>
        </p:txBody>
      </p:sp>
      <p:sp>
        <p:nvSpPr>
          <p:cNvPr id="5" name="Segnaposto piè di pagina 4"/>
          <p:cNvSpPr>
            <a:spLocks noGrp="1"/>
          </p:cNvSpPr>
          <p:nvPr>
            <p:ph type="ftr" sz="quarter" idx="11"/>
          </p:nvPr>
        </p:nvSpPr>
        <p:spPr/>
        <p:txBody>
          <a:bodyPr/>
          <a:lstStyle/>
          <a:p>
            <a:endParaRPr lang="fr-FR"/>
          </a:p>
        </p:txBody>
      </p:sp>
      <p:sp>
        <p:nvSpPr>
          <p:cNvPr id="6" name="Segnaposto numero diapositiva 5"/>
          <p:cNvSpPr>
            <a:spLocks noGrp="1"/>
          </p:cNvSpPr>
          <p:nvPr>
            <p:ph type="sldNum" sz="quarter" idx="12"/>
          </p:nvPr>
        </p:nvSpPr>
        <p:spPr/>
        <p:txBody>
          <a:bodyPr/>
          <a:lstStyle/>
          <a:p>
            <a:fld id="{714EDA04-EF1C-4E90-A401-389938C2348B}" type="slidenum">
              <a:rPr lang="fr-FR" smtClean="0"/>
              <a:pPr/>
              <a:t>‹N›</a:t>
            </a:fld>
            <a:endParaRPr lang="fr-FR"/>
          </a:p>
        </p:txBody>
      </p:sp>
    </p:spTree>
    <p:extLst>
      <p:ext uri="{BB962C8B-B14F-4D97-AF65-F5344CB8AC3E}">
        <p14:creationId xmlns:p14="http://schemas.microsoft.com/office/powerpoint/2010/main" xmlns="" val="2841247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fr-FR"/>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4" name="Segnaposto data 3"/>
          <p:cNvSpPr>
            <a:spLocks noGrp="1"/>
          </p:cNvSpPr>
          <p:nvPr>
            <p:ph type="dt" sz="half" idx="10"/>
          </p:nvPr>
        </p:nvSpPr>
        <p:spPr/>
        <p:txBody>
          <a:bodyPr/>
          <a:lstStyle/>
          <a:p>
            <a:fld id="{E085DF7D-6858-4778-A365-0DC972AB2383}" type="datetimeFigureOut">
              <a:rPr lang="fr-FR" smtClean="0"/>
              <a:pPr/>
              <a:t>25/09/2023</a:t>
            </a:fld>
            <a:endParaRPr lang="fr-FR"/>
          </a:p>
        </p:txBody>
      </p:sp>
      <p:sp>
        <p:nvSpPr>
          <p:cNvPr id="5" name="Segnaposto piè di pagina 4"/>
          <p:cNvSpPr>
            <a:spLocks noGrp="1"/>
          </p:cNvSpPr>
          <p:nvPr>
            <p:ph type="ftr" sz="quarter" idx="11"/>
          </p:nvPr>
        </p:nvSpPr>
        <p:spPr/>
        <p:txBody>
          <a:bodyPr/>
          <a:lstStyle/>
          <a:p>
            <a:endParaRPr lang="fr-FR"/>
          </a:p>
        </p:txBody>
      </p:sp>
      <p:sp>
        <p:nvSpPr>
          <p:cNvPr id="6" name="Segnaposto numero diapositiva 5"/>
          <p:cNvSpPr>
            <a:spLocks noGrp="1"/>
          </p:cNvSpPr>
          <p:nvPr>
            <p:ph type="sldNum" sz="quarter" idx="12"/>
          </p:nvPr>
        </p:nvSpPr>
        <p:spPr/>
        <p:txBody>
          <a:bodyPr/>
          <a:lstStyle/>
          <a:p>
            <a:fld id="{714EDA04-EF1C-4E90-A401-389938C2348B}" type="slidenum">
              <a:rPr lang="fr-FR" smtClean="0"/>
              <a:pPr/>
              <a:t>‹N›</a:t>
            </a:fld>
            <a:endParaRPr lang="fr-FR"/>
          </a:p>
        </p:txBody>
      </p:sp>
    </p:spTree>
    <p:extLst>
      <p:ext uri="{BB962C8B-B14F-4D97-AF65-F5344CB8AC3E}">
        <p14:creationId xmlns:p14="http://schemas.microsoft.com/office/powerpoint/2010/main" xmlns="" val="3945852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fr-F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E085DF7D-6858-4778-A365-0DC972AB2383}" type="datetimeFigureOut">
              <a:rPr lang="fr-FR" smtClean="0"/>
              <a:pPr/>
              <a:t>25/09/2023</a:t>
            </a:fld>
            <a:endParaRPr lang="fr-FR"/>
          </a:p>
        </p:txBody>
      </p:sp>
      <p:sp>
        <p:nvSpPr>
          <p:cNvPr id="5" name="Segnaposto piè di pagina 4"/>
          <p:cNvSpPr>
            <a:spLocks noGrp="1"/>
          </p:cNvSpPr>
          <p:nvPr>
            <p:ph type="ftr" sz="quarter" idx="11"/>
          </p:nvPr>
        </p:nvSpPr>
        <p:spPr/>
        <p:txBody>
          <a:bodyPr/>
          <a:lstStyle/>
          <a:p>
            <a:endParaRPr lang="fr-FR"/>
          </a:p>
        </p:txBody>
      </p:sp>
      <p:sp>
        <p:nvSpPr>
          <p:cNvPr id="6" name="Segnaposto numero diapositiva 5"/>
          <p:cNvSpPr>
            <a:spLocks noGrp="1"/>
          </p:cNvSpPr>
          <p:nvPr>
            <p:ph type="sldNum" sz="quarter" idx="12"/>
          </p:nvPr>
        </p:nvSpPr>
        <p:spPr/>
        <p:txBody>
          <a:bodyPr/>
          <a:lstStyle/>
          <a:p>
            <a:fld id="{714EDA04-EF1C-4E90-A401-389938C2348B}" type="slidenum">
              <a:rPr lang="fr-FR" smtClean="0"/>
              <a:pPr/>
              <a:t>‹N›</a:t>
            </a:fld>
            <a:endParaRPr lang="fr-FR"/>
          </a:p>
        </p:txBody>
      </p:sp>
    </p:spTree>
    <p:extLst>
      <p:ext uri="{BB962C8B-B14F-4D97-AF65-F5344CB8AC3E}">
        <p14:creationId xmlns:p14="http://schemas.microsoft.com/office/powerpoint/2010/main" xmlns="" val="1306969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fr-FR"/>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5" name="Segnaposto data 4"/>
          <p:cNvSpPr>
            <a:spLocks noGrp="1"/>
          </p:cNvSpPr>
          <p:nvPr>
            <p:ph type="dt" sz="half" idx="10"/>
          </p:nvPr>
        </p:nvSpPr>
        <p:spPr/>
        <p:txBody>
          <a:bodyPr/>
          <a:lstStyle/>
          <a:p>
            <a:fld id="{E085DF7D-6858-4778-A365-0DC972AB2383}" type="datetimeFigureOut">
              <a:rPr lang="fr-FR" smtClean="0"/>
              <a:pPr/>
              <a:t>25/09/2023</a:t>
            </a:fld>
            <a:endParaRPr lang="fr-FR"/>
          </a:p>
        </p:txBody>
      </p:sp>
      <p:sp>
        <p:nvSpPr>
          <p:cNvPr id="6" name="Segnaposto piè di pagina 5"/>
          <p:cNvSpPr>
            <a:spLocks noGrp="1"/>
          </p:cNvSpPr>
          <p:nvPr>
            <p:ph type="ftr" sz="quarter" idx="11"/>
          </p:nvPr>
        </p:nvSpPr>
        <p:spPr/>
        <p:txBody>
          <a:bodyPr/>
          <a:lstStyle/>
          <a:p>
            <a:endParaRPr lang="fr-FR"/>
          </a:p>
        </p:txBody>
      </p:sp>
      <p:sp>
        <p:nvSpPr>
          <p:cNvPr id="7" name="Segnaposto numero diapositiva 6"/>
          <p:cNvSpPr>
            <a:spLocks noGrp="1"/>
          </p:cNvSpPr>
          <p:nvPr>
            <p:ph type="sldNum" sz="quarter" idx="12"/>
          </p:nvPr>
        </p:nvSpPr>
        <p:spPr/>
        <p:txBody>
          <a:bodyPr/>
          <a:lstStyle/>
          <a:p>
            <a:fld id="{714EDA04-EF1C-4E90-A401-389938C2348B}" type="slidenum">
              <a:rPr lang="fr-FR" smtClean="0"/>
              <a:pPr/>
              <a:t>‹N›</a:t>
            </a:fld>
            <a:endParaRPr lang="fr-FR"/>
          </a:p>
        </p:txBody>
      </p:sp>
    </p:spTree>
    <p:extLst>
      <p:ext uri="{BB962C8B-B14F-4D97-AF65-F5344CB8AC3E}">
        <p14:creationId xmlns:p14="http://schemas.microsoft.com/office/powerpoint/2010/main" xmlns="" val="3283992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fr-F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7" name="Segnaposto data 6"/>
          <p:cNvSpPr>
            <a:spLocks noGrp="1"/>
          </p:cNvSpPr>
          <p:nvPr>
            <p:ph type="dt" sz="half" idx="10"/>
          </p:nvPr>
        </p:nvSpPr>
        <p:spPr/>
        <p:txBody>
          <a:bodyPr/>
          <a:lstStyle/>
          <a:p>
            <a:fld id="{E085DF7D-6858-4778-A365-0DC972AB2383}" type="datetimeFigureOut">
              <a:rPr lang="fr-FR" smtClean="0"/>
              <a:pPr/>
              <a:t>25/09/2023</a:t>
            </a:fld>
            <a:endParaRPr lang="fr-FR"/>
          </a:p>
        </p:txBody>
      </p:sp>
      <p:sp>
        <p:nvSpPr>
          <p:cNvPr id="8" name="Segnaposto piè di pagina 7"/>
          <p:cNvSpPr>
            <a:spLocks noGrp="1"/>
          </p:cNvSpPr>
          <p:nvPr>
            <p:ph type="ftr" sz="quarter" idx="11"/>
          </p:nvPr>
        </p:nvSpPr>
        <p:spPr/>
        <p:txBody>
          <a:bodyPr/>
          <a:lstStyle/>
          <a:p>
            <a:endParaRPr lang="fr-FR"/>
          </a:p>
        </p:txBody>
      </p:sp>
      <p:sp>
        <p:nvSpPr>
          <p:cNvPr id="9" name="Segnaposto numero diapositiva 8"/>
          <p:cNvSpPr>
            <a:spLocks noGrp="1"/>
          </p:cNvSpPr>
          <p:nvPr>
            <p:ph type="sldNum" sz="quarter" idx="12"/>
          </p:nvPr>
        </p:nvSpPr>
        <p:spPr/>
        <p:txBody>
          <a:bodyPr/>
          <a:lstStyle/>
          <a:p>
            <a:fld id="{714EDA04-EF1C-4E90-A401-389938C2348B}" type="slidenum">
              <a:rPr lang="fr-FR" smtClean="0"/>
              <a:pPr/>
              <a:t>‹N›</a:t>
            </a:fld>
            <a:endParaRPr lang="fr-FR"/>
          </a:p>
        </p:txBody>
      </p:sp>
    </p:spTree>
    <p:extLst>
      <p:ext uri="{BB962C8B-B14F-4D97-AF65-F5344CB8AC3E}">
        <p14:creationId xmlns:p14="http://schemas.microsoft.com/office/powerpoint/2010/main" xmlns="" val="3296419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fr-FR"/>
          </a:p>
        </p:txBody>
      </p:sp>
      <p:sp>
        <p:nvSpPr>
          <p:cNvPr id="3" name="Segnaposto data 2"/>
          <p:cNvSpPr>
            <a:spLocks noGrp="1"/>
          </p:cNvSpPr>
          <p:nvPr>
            <p:ph type="dt" sz="half" idx="10"/>
          </p:nvPr>
        </p:nvSpPr>
        <p:spPr/>
        <p:txBody>
          <a:bodyPr/>
          <a:lstStyle/>
          <a:p>
            <a:fld id="{E085DF7D-6858-4778-A365-0DC972AB2383}" type="datetimeFigureOut">
              <a:rPr lang="fr-FR" smtClean="0"/>
              <a:pPr/>
              <a:t>25/09/2023</a:t>
            </a:fld>
            <a:endParaRPr lang="fr-FR"/>
          </a:p>
        </p:txBody>
      </p:sp>
      <p:sp>
        <p:nvSpPr>
          <p:cNvPr id="4" name="Segnaposto piè di pagina 3"/>
          <p:cNvSpPr>
            <a:spLocks noGrp="1"/>
          </p:cNvSpPr>
          <p:nvPr>
            <p:ph type="ftr" sz="quarter" idx="11"/>
          </p:nvPr>
        </p:nvSpPr>
        <p:spPr/>
        <p:txBody>
          <a:bodyPr/>
          <a:lstStyle/>
          <a:p>
            <a:endParaRPr lang="fr-FR"/>
          </a:p>
        </p:txBody>
      </p:sp>
      <p:sp>
        <p:nvSpPr>
          <p:cNvPr id="5" name="Segnaposto numero diapositiva 4"/>
          <p:cNvSpPr>
            <a:spLocks noGrp="1"/>
          </p:cNvSpPr>
          <p:nvPr>
            <p:ph type="sldNum" sz="quarter" idx="12"/>
          </p:nvPr>
        </p:nvSpPr>
        <p:spPr/>
        <p:txBody>
          <a:bodyPr/>
          <a:lstStyle/>
          <a:p>
            <a:fld id="{714EDA04-EF1C-4E90-A401-389938C2348B}" type="slidenum">
              <a:rPr lang="fr-FR" smtClean="0"/>
              <a:pPr/>
              <a:t>‹N›</a:t>
            </a:fld>
            <a:endParaRPr lang="fr-FR"/>
          </a:p>
        </p:txBody>
      </p:sp>
    </p:spTree>
    <p:extLst>
      <p:ext uri="{BB962C8B-B14F-4D97-AF65-F5344CB8AC3E}">
        <p14:creationId xmlns:p14="http://schemas.microsoft.com/office/powerpoint/2010/main" xmlns="" val="2288328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085DF7D-6858-4778-A365-0DC972AB2383}" type="datetimeFigureOut">
              <a:rPr lang="fr-FR" smtClean="0"/>
              <a:pPr/>
              <a:t>25/09/2023</a:t>
            </a:fld>
            <a:endParaRPr lang="fr-FR"/>
          </a:p>
        </p:txBody>
      </p:sp>
      <p:sp>
        <p:nvSpPr>
          <p:cNvPr id="3" name="Segnaposto piè di pagina 2"/>
          <p:cNvSpPr>
            <a:spLocks noGrp="1"/>
          </p:cNvSpPr>
          <p:nvPr>
            <p:ph type="ftr" sz="quarter" idx="11"/>
          </p:nvPr>
        </p:nvSpPr>
        <p:spPr/>
        <p:txBody>
          <a:bodyPr/>
          <a:lstStyle/>
          <a:p>
            <a:endParaRPr lang="fr-FR"/>
          </a:p>
        </p:txBody>
      </p:sp>
      <p:sp>
        <p:nvSpPr>
          <p:cNvPr id="4" name="Segnaposto numero diapositiva 3"/>
          <p:cNvSpPr>
            <a:spLocks noGrp="1"/>
          </p:cNvSpPr>
          <p:nvPr>
            <p:ph type="sldNum" sz="quarter" idx="12"/>
          </p:nvPr>
        </p:nvSpPr>
        <p:spPr/>
        <p:txBody>
          <a:bodyPr/>
          <a:lstStyle/>
          <a:p>
            <a:fld id="{714EDA04-EF1C-4E90-A401-389938C2348B}" type="slidenum">
              <a:rPr lang="fr-FR" smtClean="0"/>
              <a:pPr/>
              <a:t>‹N›</a:t>
            </a:fld>
            <a:endParaRPr lang="fr-FR"/>
          </a:p>
        </p:txBody>
      </p:sp>
    </p:spTree>
    <p:extLst>
      <p:ext uri="{BB962C8B-B14F-4D97-AF65-F5344CB8AC3E}">
        <p14:creationId xmlns:p14="http://schemas.microsoft.com/office/powerpoint/2010/main" xmlns="" val="2291389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fr-F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E085DF7D-6858-4778-A365-0DC972AB2383}" type="datetimeFigureOut">
              <a:rPr lang="fr-FR" smtClean="0"/>
              <a:pPr/>
              <a:t>25/09/2023</a:t>
            </a:fld>
            <a:endParaRPr lang="fr-FR"/>
          </a:p>
        </p:txBody>
      </p:sp>
      <p:sp>
        <p:nvSpPr>
          <p:cNvPr id="6" name="Segnaposto piè di pagina 5"/>
          <p:cNvSpPr>
            <a:spLocks noGrp="1"/>
          </p:cNvSpPr>
          <p:nvPr>
            <p:ph type="ftr" sz="quarter" idx="11"/>
          </p:nvPr>
        </p:nvSpPr>
        <p:spPr/>
        <p:txBody>
          <a:bodyPr/>
          <a:lstStyle/>
          <a:p>
            <a:endParaRPr lang="fr-FR"/>
          </a:p>
        </p:txBody>
      </p:sp>
      <p:sp>
        <p:nvSpPr>
          <p:cNvPr id="7" name="Segnaposto numero diapositiva 6"/>
          <p:cNvSpPr>
            <a:spLocks noGrp="1"/>
          </p:cNvSpPr>
          <p:nvPr>
            <p:ph type="sldNum" sz="quarter" idx="12"/>
          </p:nvPr>
        </p:nvSpPr>
        <p:spPr/>
        <p:txBody>
          <a:bodyPr/>
          <a:lstStyle/>
          <a:p>
            <a:fld id="{714EDA04-EF1C-4E90-A401-389938C2348B}" type="slidenum">
              <a:rPr lang="fr-FR" smtClean="0"/>
              <a:pPr/>
              <a:t>‹N›</a:t>
            </a:fld>
            <a:endParaRPr lang="fr-FR"/>
          </a:p>
        </p:txBody>
      </p:sp>
    </p:spTree>
    <p:extLst>
      <p:ext uri="{BB962C8B-B14F-4D97-AF65-F5344CB8AC3E}">
        <p14:creationId xmlns:p14="http://schemas.microsoft.com/office/powerpoint/2010/main" xmlns="" val="690574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fr-F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E085DF7D-6858-4778-A365-0DC972AB2383}" type="datetimeFigureOut">
              <a:rPr lang="fr-FR" smtClean="0"/>
              <a:pPr/>
              <a:t>25/09/2023</a:t>
            </a:fld>
            <a:endParaRPr lang="fr-FR"/>
          </a:p>
        </p:txBody>
      </p:sp>
      <p:sp>
        <p:nvSpPr>
          <p:cNvPr id="6" name="Segnaposto piè di pagina 5"/>
          <p:cNvSpPr>
            <a:spLocks noGrp="1"/>
          </p:cNvSpPr>
          <p:nvPr>
            <p:ph type="ftr" sz="quarter" idx="11"/>
          </p:nvPr>
        </p:nvSpPr>
        <p:spPr/>
        <p:txBody>
          <a:bodyPr/>
          <a:lstStyle/>
          <a:p>
            <a:endParaRPr lang="fr-FR"/>
          </a:p>
        </p:txBody>
      </p:sp>
      <p:sp>
        <p:nvSpPr>
          <p:cNvPr id="7" name="Segnaposto numero diapositiva 6"/>
          <p:cNvSpPr>
            <a:spLocks noGrp="1"/>
          </p:cNvSpPr>
          <p:nvPr>
            <p:ph type="sldNum" sz="quarter" idx="12"/>
          </p:nvPr>
        </p:nvSpPr>
        <p:spPr/>
        <p:txBody>
          <a:bodyPr/>
          <a:lstStyle/>
          <a:p>
            <a:fld id="{714EDA04-EF1C-4E90-A401-389938C2348B}" type="slidenum">
              <a:rPr lang="fr-FR" smtClean="0"/>
              <a:pPr/>
              <a:t>‹N›</a:t>
            </a:fld>
            <a:endParaRPr lang="fr-FR"/>
          </a:p>
        </p:txBody>
      </p:sp>
    </p:spTree>
    <p:extLst>
      <p:ext uri="{BB962C8B-B14F-4D97-AF65-F5344CB8AC3E}">
        <p14:creationId xmlns:p14="http://schemas.microsoft.com/office/powerpoint/2010/main" xmlns="" val="1447469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fr-F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fr-F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85DF7D-6858-4778-A365-0DC972AB2383}" type="datetimeFigureOut">
              <a:rPr lang="fr-FR" smtClean="0"/>
              <a:pPr/>
              <a:t>25/09/2023</a:t>
            </a:fld>
            <a:endParaRPr lang="fr-FR"/>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4EDA04-EF1C-4E90-A401-389938C2348B}" type="slidenum">
              <a:rPr lang="fr-FR" smtClean="0"/>
              <a:pPr/>
              <a:t>‹N›</a:t>
            </a:fld>
            <a:endParaRPr lang="fr-FR"/>
          </a:p>
        </p:txBody>
      </p:sp>
    </p:spTree>
    <p:extLst>
      <p:ext uri="{BB962C8B-B14F-4D97-AF65-F5344CB8AC3E}">
        <p14:creationId xmlns:p14="http://schemas.microsoft.com/office/powerpoint/2010/main" xmlns="" val="554439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3253974"/>
          </a:xfrm>
        </p:spPr>
        <p:txBody>
          <a:bodyPr>
            <a:normAutofit fontScale="90000"/>
          </a:bodyPr>
          <a:lstStyle/>
          <a:p>
            <a:r>
              <a:rPr lang="it-IT" dirty="0" smtClean="0"/>
              <a:t>Lingue e letterature straniere - Trieste</a:t>
            </a:r>
            <a:br>
              <a:rPr lang="it-IT" dirty="0" smtClean="0"/>
            </a:br>
            <a:r>
              <a:rPr lang="fr-FR" b="1" dirty="0" smtClean="0"/>
              <a:t>LINGUA FRANCESE 2LM – 097LM</a:t>
            </a:r>
            <a:r>
              <a:rPr lang="fr-FR" dirty="0" smtClean="0"/>
              <a:t/>
            </a:r>
            <a:br>
              <a:rPr lang="fr-FR" dirty="0" smtClean="0"/>
            </a:br>
            <a:r>
              <a:rPr lang="fr-FR" dirty="0" smtClean="0"/>
              <a:t>a. a. 2023-2024</a:t>
            </a:r>
            <a:br>
              <a:rPr lang="fr-FR" dirty="0" smtClean="0"/>
            </a:br>
            <a:r>
              <a:rPr lang="fr-FR" dirty="0" smtClean="0"/>
              <a:t>Cristina Castellani </a:t>
            </a:r>
            <a:br>
              <a:rPr lang="fr-FR" dirty="0" smtClean="0"/>
            </a:br>
            <a:r>
              <a:rPr lang="fr-FR" dirty="0" smtClean="0"/>
              <a:t/>
            </a:r>
            <a:br>
              <a:rPr lang="fr-FR" dirty="0" smtClean="0"/>
            </a:br>
            <a:endParaRPr lang="fr-FR" dirty="0"/>
          </a:p>
        </p:txBody>
      </p:sp>
      <p:sp>
        <p:nvSpPr>
          <p:cNvPr id="3" name="Segnaposto contenuto 2"/>
          <p:cNvSpPr>
            <a:spLocks noGrp="1"/>
          </p:cNvSpPr>
          <p:nvPr>
            <p:ph idx="1"/>
          </p:nvPr>
        </p:nvSpPr>
        <p:spPr/>
        <p:txBody>
          <a:bodyPr>
            <a:normAutofit fontScale="92500" lnSpcReduction="10000"/>
          </a:bodyPr>
          <a:lstStyle/>
          <a:p>
            <a:endParaRPr lang="it-IT" dirty="0"/>
          </a:p>
          <a:p>
            <a:pPr marL="0" indent="0">
              <a:buNone/>
            </a:pPr>
            <a:endParaRPr lang="it-IT" dirty="0" smtClean="0"/>
          </a:p>
          <a:p>
            <a:pPr marL="0" indent="0">
              <a:buNone/>
            </a:pPr>
            <a:r>
              <a:rPr lang="it-IT" dirty="0" err="1" smtClean="0"/>
              <a:t>Leçon</a:t>
            </a:r>
            <a:r>
              <a:rPr lang="it-IT" dirty="0" smtClean="0"/>
              <a:t> 1 : La </a:t>
            </a:r>
            <a:r>
              <a:rPr lang="it-IT" dirty="0" err="1" smtClean="0"/>
              <a:t>diversité</a:t>
            </a:r>
            <a:r>
              <a:rPr lang="it-IT" dirty="0" smtClean="0"/>
              <a:t> </a:t>
            </a:r>
            <a:r>
              <a:rPr lang="it-IT" dirty="0" err="1" smtClean="0"/>
              <a:t>linguistique</a:t>
            </a:r>
            <a:endParaRPr lang="it-IT" dirty="0" smtClean="0"/>
          </a:p>
          <a:p>
            <a:pPr marL="0" indent="0">
              <a:buNone/>
            </a:pPr>
            <a:r>
              <a:rPr lang="it-IT" dirty="0"/>
              <a:t>	</a:t>
            </a:r>
            <a:r>
              <a:rPr lang="it-IT" dirty="0" err="1" smtClean="0"/>
              <a:t>Présentation</a:t>
            </a:r>
            <a:r>
              <a:rPr lang="it-IT" dirty="0" smtClean="0"/>
              <a:t> </a:t>
            </a:r>
            <a:r>
              <a:rPr lang="it-IT" dirty="0" err="1" smtClean="0"/>
              <a:t>du</a:t>
            </a:r>
            <a:r>
              <a:rPr lang="it-IT" dirty="0" smtClean="0"/>
              <a:t> </a:t>
            </a:r>
            <a:r>
              <a:rPr lang="it-IT" dirty="0" err="1" smtClean="0"/>
              <a:t>programme</a:t>
            </a:r>
            <a:endParaRPr lang="it-IT" dirty="0" smtClean="0"/>
          </a:p>
          <a:p>
            <a:pPr marL="0" indent="0">
              <a:buNone/>
            </a:pPr>
            <a:r>
              <a:rPr lang="it-IT" dirty="0"/>
              <a:t>	</a:t>
            </a:r>
            <a:r>
              <a:rPr lang="it-IT" dirty="0" smtClean="0"/>
              <a:t>La </a:t>
            </a:r>
            <a:r>
              <a:rPr lang="it-IT" dirty="0" err="1" smtClean="0"/>
              <a:t>variation</a:t>
            </a:r>
            <a:endParaRPr lang="it-IT" dirty="0" smtClean="0"/>
          </a:p>
          <a:p>
            <a:pPr marL="0" indent="0">
              <a:buNone/>
            </a:pPr>
            <a:r>
              <a:rPr lang="it-IT" dirty="0"/>
              <a:t>	L</a:t>
            </a:r>
            <a:r>
              <a:rPr lang="it-IT" dirty="0" smtClean="0"/>
              <a:t>a </a:t>
            </a:r>
            <a:r>
              <a:rPr lang="it-IT" dirty="0" err="1" smtClean="0"/>
              <a:t>variation</a:t>
            </a:r>
            <a:r>
              <a:rPr lang="it-IT" dirty="0" smtClean="0"/>
              <a:t> &amp; la norme</a:t>
            </a:r>
          </a:p>
          <a:p>
            <a:pPr marL="0" indent="0">
              <a:buNone/>
            </a:pPr>
            <a:r>
              <a:rPr lang="it-IT" dirty="0"/>
              <a:t>	</a:t>
            </a:r>
            <a:r>
              <a:rPr lang="it-IT" dirty="0" smtClean="0"/>
              <a:t>La norme</a:t>
            </a:r>
          </a:p>
          <a:p>
            <a:pPr marL="0" indent="0">
              <a:buNone/>
            </a:pPr>
            <a:r>
              <a:rPr lang="it-IT" dirty="0" smtClean="0"/>
              <a:t>	</a:t>
            </a:r>
            <a:r>
              <a:rPr lang="it-IT" dirty="0" err="1" smtClean="0"/>
              <a:t>Phonétique</a:t>
            </a:r>
            <a:r>
              <a:rPr lang="it-IT" dirty="0" smtClean="0"/>
              <a:t> &amp; </a:t>
            </a:r>
            <a:r>
              <a:rPr lang="it-IT" dirty="0" err="1" smtClean="0"/>
              <a:t>Phonologie</a:t>
            </a:r>
            <a:endParaRPr lang="it-IT" dirty="0" smtClean="0"/>
          </a:p>
          <a:p>
            <a:pPr marL="0" indent="0">
              <a:buNone/>
            </a:pPr>
            <a:r>
              <a:rPr lang="it-IT" dirty="0" err="1" smtClean="0"/>
              <a:t>Travaux</a:t>
            </a:r>
            <a:r>
              <a:rPr lang="it-IT" dirty="0" smtClean="0"/>
              <a:t> </a:t>
            </a:r>
            <a:r>
              <a:rPr lang="it-IT" dirty="0" err="1" smtClean="0"/>
              <a:t>pratiques</a:t>
            </a:r>
            <a:r>
              <a:rPr lang="it-IT" dirty="0" smtClean="0"/>
              <a:t>: </a:t>
            </a:r>
            <a:r>
              <a:rPr lang="it-IT" dirty="0" err="1" smtClean="0"/>
              <a:t>Detey</a:t>
            </a:r>
            <a:r>
              <a:rPr lang="it-IT" dirty="0" smtClean="0"/>
              <a:t>, </a:t>
            </a:r>
            <a:r>
              <a:rPr lang="it-IT" dirty="0" err="1" smtClean="0"/>
              <a:t>Durand</a:t>
            </a:r>
            <a:r>
              <a:rPr lang="it-IT" dirty="0" smtClean="0"/>
              <a:t>, </a:t>
            </a:r>
            <a:r>
              <a:rPr lang="it-IT" dirty="0" err="1" smtClean="0"/>
              <a:t>Lks</a:t>
            </a:r>
            <a:r>
              <a:rPr lang="it-IT" dirty="0" smtClean="0"/>
              <a:t>, </a:t>
            </a:r>
            <a:r>
              <a:rPr lang="it-IT" dirty="0" err="1" smtClean="0"/>
              <a:t>Lyche</a:t>
            </a:r>
            <a:r>
              <a:rPr lang="it-IT" dirty="0" smtClean="0"/>
              <a:t>, </a:t>
            </a:r>
            <a:r>
              <a:rPr lang="it-IT" i="1" dirty="0" err="1" smtClean="0"/>
              <a:t>Les</a:t>
            </a:r>
            <a:r>
              <a:rPr lang="it-IT" i="1" dirty="0" smtClean="0"/>
              <a:t> </a:t>
            </a:r>
            <a:r>
              <a:rPr lang="it-IT" i="1" dirty="0" err="1" smtClean="0"/>
              <a:t>variétés</a:t>
            </a:r>
            <a:r>
              <a:rPr lang="it-IT" i="1" dirty="0" smtClean="0"/>
              <a:t> </a:t>
            </a:r>
            <a:r>
              <a:rPr lang="it-IT" i="1" dirty="0" err="1" smtClean="0"/>
              <a:t>du</a:t>
            </a:r>
            <a:r>
              <a:rPr lang="it-IT" i="1" dirty="0" smtClean="0"/>
              <a:t> </a:t>
            </a:r>
            <a:r>
              <a:rPr lang="it-IT" i="1" dirty="0" err="1" smtClean="0"/>
              <a:t>français</a:t>
            </a:r>
            <a:r>
              <a:rPr lang="it-IT" i="1" dirty="0" smtClean="0"/>
              <a:t> </a:t>
            </a:r>
            <a:r>
              <a:rPr lang="it-IT" i="1" dirty="0" err="1" smtClean="0"/>
              <a:t>parlé</a:t>
            </a:r>
            <a:r>
              <a:rPr lang="it-IT" i="1" dirty="0" smtClean="0"/>
              <a:t> </a:t>
            </a:r>
            <a:r>
              <a:rPr lang="it-IT" i="1" dirty="0" err="1" smtClean="0"/>
              <a:t>dans</a:t>
            </a:r>
            <a:r>
              <a:rPr lang="it-IT" i="1" dirty="0" smtClean="0"/>
              <a:t> l’</a:t>
            </a:r>
            <a:r>
              <a:rPr lang="it-IT" i="1" dirty="0" err="1" smtClean="0"/>
              <a:t>espace</a:t>
            </a:r>
            <a:r>
              <a:rPr lang="it-IT" i="1" dirty="0" smtClean="0"/>
              <a:t> </a:t>
            </a:r>
            <a:r>
              <a:rPr lang="it-IT" i="1" dirty="0" err="1" smtClean="0"/>
              <a:t>francophone</a:t>
            </a:r>
            <a:r>
              <a:rPr lang="it-IT" dirty="0" smtClean="0"/>
              <a:t>, Paris, </a:t>
            </a:r>
            <a:r>
              <a:rPr lang="it-IT" dirty="0" err="1" smtClean="0"/>
              <a:t>Ophrys</a:t>
            </a:r>
            <a:r>
              <a:rPr lang="it-IT" dirty="0" smtClean="0"/>
              <a:t>, 2010.</a:t>
            </a:r>
            <a:endParaRPr lang="fr-FR" dirty="0"/>
          </a:p>
        </p:txBody>
      </p:sp>
    </p:spTree>
    <p:extLst>
      <p:ext uri="{BB962C8B-B14F-4D97-AF65-F5344CB8AC3E}">
        <p14:creationId xmlns:p14="http://schemas.microsoft.com/office/powerpoint/2010/main" xmlns="" val="1558179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t>LEXIQUE</a:t>
            </a:r>
            <a:endParaRPr lang="it-IT" b="1" dirty="0"/>
          </a:p>
        </p:txBody>
      </p:sp>
      <p:sp>
        <p:nvSpPr>
          <p:cNvPr id="3" name="Segnaposto contenuto 2"/>
          <p:cNvSpPr>
            <a:spLocks noGrp="1"/>
          </p:cNvSpPr>
          <p:nvPr>
            <p:ph idx="1"/>
          </p:nvPr>
        </p:nvSpPr>
        <p:spPr>
          <a:xfrm>
            <a:off x="561703" y="1825625"/>
            <a:ext cx="11168743" cy="4351338"/>
          </a:xfrm>
        </p:spPr>
        <p:txBody>
          <a:bodyPr>
            <a:normAutofit lnSpcReduction="10000"/>
          </a:bodyPr>
          <a:lstStyle/>
          <a:p>
            <a:r>
              <a:rPr lang="it-IT" dirty="0" err="1" smtClean="0"/>
              <a:t>Les</a:t>
            </a:r>
            <a:r>
              <a:rPr lang="it-IT" dirty="0" smtClean="0"/>
              <a:t> </a:t>
            </a:r>
            <a:r>
              <a:rPr lang="it-IT" dirty="0" err="1" smtClean="0"/>
              <a:t>locuteurs</a:t>
            </a:r>
            <a:r>
              <a:rPr lang="it-IT" dirty="0" smtClean="0"/>
              <a:t> </a:t>
            </a:r>
            <a:r>
              <a:rPr lang="it-IT" dirty="0" err="1" smtClean="0"/>
              <a:t>du</a:t>
            </a:r>
            <a:r>
              <a:rPr lang="it-IT" dirty="0" smtClean="0"/>
              <a:t> </a:t>
            </a:r>
            <a:r>
              <a:rPr lang="it-IT" dirty="0" err="1" smtClean="0"/>
              <a:t>français</a:t>
            </a:r>
            <a:r>
              <a:rPr lang="it-IT" dirty="0" smtClean="0"/>
              <a:t> n’</a:t>
            </a:r>
            <a:r>
              <a:rPr lang="it-IT" dirty="0" err="1" smtClean="0"/>
              <a:t>ont</a:t>
            </a:r>
            <a:r>
              <a:rPr lang="it-IT" dirty="0" smtClean="0"/>
              <a:t> </a:t>
            </a:r>
            <a:r>
              <a:rPr lang="it-IT" dirty="0" err="1" smtClean="0"/>
              <a:t>pas</a:t>
            </a:r>
            <a:r>
              <a:rPr lang="it-IT" dirty="0" smtClean="0"/>
              <a:t> </a:t>
            </a:r>
            <a:r>
              <a:rPr lang="it-IT" dirty="0" err="1" smtClean="0"/>
              <a:t>tous</a:t>
            </a:r>
            <a:r>
              <a:rPr lang="it-IT" dirty="0" smtClean="0"/>
              <a:t> un </a:t>
            </a:r>
            <a:r>
              <a:rPr lang="it-IT" dirty="0" err="1" smtClean="0"/>
              <a:t>vocabulaire</a:t>
            </a:r>
            <a:r>
              <a:rPr lang="it-IT" dirty="0" smtClean="0"/>
              <a:t> </a:t>
            </a:r>
            <a:r>
              <a:rPr lang="it-IT" dirty="0" err="1" smtClean="0"/>
              <a:t>ou</a:t>
            </a:r>
            <a:r>
              <a:rPr lang="it-IT" dirty="0" smtClean="0"/>
              <a:t> </a:t>
            </a:r>
            <a:r>
              <a:rPr lang="it-IT" dirty="0" err="1" smtClean="0"/>
              <a:t>lexique</a:t>
            </a:r>
            <a:r>
              <a:rPr lang="it-IT" dirty="0" smtClean="0"/>
              <a:t> </a:t>
            </a:r>
            <a:r>
              <a:rPr lang="it-IT" dirty="0" err="1" smtClean="0"/>
              <a:t>identique</a:t>
            </a:r>
            <a:r>
              <a:rPr lang="it-IT" dirty="0" smtClean="0"/>
              <a:t> </a:t>
            </a:r>
            <a:r>
              <a:rPr lang="it-IT" dirty="0" err="1" smtClean="0"/>
              <a:t>même</a:t>
            </a:r>
            <a:r>
              <a:rPr lang="it-IT" dirty="0" smtClean="0"/>
              <a:t> </a:t>
            </a:r>
            <a:r>
              <a:rPr lang="it-IT" dirty="0" smtClean="0"/>
              <a:t>si </a:t>
            </a:r>
            <a:r>
              <a:rPr lang="it-IT" dirty="0" err="1" smtClean="0"/>
              <a:t>partageant</a:t>
            </a:r>
            <a:r>
              <a:rPr lang="it-IT" dirty="0" smtClean="0"/>
              <a:t> le </a:t>
            </a:r>
            <a:r>
              <a:rPr lang="it-IT" dirty="0" err="1" smtClean="0"/>
              <a:t>même</a:t>
            </a:r>
            <a:r>
              <a:rPr lang="it-IT" dirty="0" smtClean="0"/>
              <a:t> </a:t>
            </a:r>
            <a:r>
              <a:rPr lang="it-IT" dirty="0" err="1" smtClean="0"/>
              <a:t>environnement</a:t>
            </a:r>
            <a:r>
              <a:rPr lang="it-IT" dirty="0" smtClean="0"/>
              <a:t>.</a:t>
            </a:r>
          </a:p>
          <a:p>
            <a:r>
              <a:rPr lang="it-IT" dirty="0" err="1" smtClean="0"/>
              <a:t>Différences</a:t>
            </a:r>
            <a:r>
              <a:rPr lang="it-IT" dirty="0" smtClean="0"/>
              <a:t> en </a:t>
            </a:r>
            <a:r>
              <a:rPr lang="it-IT" dirty="0" err="1" smtClean="0"/>
              <a:t>fonction</a:t>
            </a:r>
            <a:r>
              <a:rPr lang="it-IT" dirty="0" smtClean="0"/>
              <a:t> de </a:t>
            </a:r>
            <a:r>
              <a:rPr lang="it-IT" dirty="0" smtClean="0"/>
              <a:t>l’</a:t>
            </a:r>
            <a:r>
              <a:rPr lang="it-IT" dirty="0" err="1" smtClean="0"/>
              <a:t>â</a:t>
            </a:r>
            <a:r>
              <a:rPr lang="it-IT" dirty="0" err="1" smtClean="0"/>
              <a:t>ge</a:t>
            </a:r>
            <a:r>
              <a:rPr lang="it-IT" dirty="0" smtClean="0"/>
              <a:t>, </a:t>
            </a:r>
            <a:r>
              <a:rPr lang="it-IT" dirty="0" err="1" smtClean="0"/>
              <a:t>du</a:t>
            </a:r>
            <a:r>
              <a:rPr lang="it-IT" dirty="0" smtClean="0"/>
              <a:t> </a:t>
            </a:r>
            <a:r>
              <a:rPr lang="it-IT" dirty="0" err="1" smtClean="0"/>
              <a:t>sexe</a:t>
            </a:r>
            <a:r>
              <a:rPr lang="it-IT" dirty="0" smtClean="0"/>
              <a:t>, </a:t>
            </a:r>
            <a:r>
              <a:rPr lang="it-IT" dirty="0" err="1" smtClean="0"/>
              <a:t>du</a:t>
            </a:r>
            <a:r>
              <a:rPr lang="it-IT" dirty="0" smtClean="0"/>
              <a:t> </a:t>
            </a:r>
            <a:r>
              <a:rPr lang="it-IT" dirty="0" err="1" smtClean="0"/>
              <a:t>niveau</a:t>
            </a:r>
            <a:r>
              <a:rPr lang="it-IT" dirty="0" smtClean="0"/>
              <a:t> d’</a:t>
            </a:r>
            <a:r>
              <a:rPr lang="it-IT" dirty="0" err="1" smtClean="0"/>
              <a:t>éducation</a:t>
            </a:r>
            <a:r>
              <a:rPr lang="it-IT" dirty="0" smtClean="0"/>
              <a:t>, classe sociale, origine </a:t>
            </a:r>
            <a:r>
              <a:rPr lang="it-IT" dirty="0" err="1" smtClean="0"/>
              <a:t>géo</a:t>
            </a:r>
            <a:r>
              <a:rPr lang="it-IT" dirty="0" smtClean="0"/>
              <a:t> </a:t>
            </a:r>
            <a:r>
              <a:rPr lang="it-IT" dirty="0" err="1" smtClean="0"/>
              <a:t>et</a:t>
            </a:r>
            <a:r>
              <a:rPr lang="it-IT" dirty="0" smtClean="0"/>
              <a:t> de </a:t>
            </a:r>
            <a:r>
              <a:rPr lang="it-IT" dirty="0" err="1" smtClean="0"/>
              <a:t>leurs</a:t>
            </a:r>
            <a:r>
              <a:rPr lang="it-IT" dirty="0" smtClean="0"/>
              <a:t> </a:t>
            </a:r>
            <a:r>
              <a:rPr lang="it-IT" dirty="0" err="1" smtClean="0"/>
              <a:t>rencontres</a:t>
            </a:r>
            <a:r>
              <a:rPr lang="it-IT" dirty="0" smtClean="0"/>
              <a:t>.</a:t>
            </a:r>
          </a:p>
          <a:p>
            <a:pPr lvl="1"/>
            <a:r>
              <a:rPr lang="it-IT" dirty="0" smtClean="0"/>
              <a:t>- </a:t>
            </a:r>
            <a:r>
              <a:rPr lang="it-IT" i="1" dirty="0" smtClean="0"/>
              <a:t>On m’a </a:t>
            </a:r>
            <a:r>
              <a:rPr lang="it-IT" i="1" dirty="0" err="1" smtClean="0"/>
              <a:t>bluffé</a:t>
            </a:r>
            <a:r>
              <a:rPr lang="it-IT" i="1" dirty="0" smtClean="0"/>
              <a:t> / </a:t>
            </a:r>
            <a:r>
              <a:rPr lang="it-IT" i="1" dirty="0" err="1" smtClean="0"/>
              <a:t>sidéré</a:t>
            </a:r>
            <a:r>
              <a:rPr lang="it-IT" i="1" dirty="0" smtClean="0"/>
              <a:t> / </a:t>
            </a:r>
            <a:r>
              <a:rPr lang="it-IT" i="1" dirty="0" err="1" smtClean="0"/>
              <a:t>impressionné</a:t>
            </a:r>
            <a:r>
              <a:rPr lang="it-IT" i="1" dirty="0" smtClean="0"/>
              <a:t> </a:t>
            </a:r>
            <a:r>
              <a:rPr lang="it-IT" dirty="0" smtClean="0"/>
              <a:t>(</a:t>
            </a:r>
            <a:r>
              <a:rPr lang="it-IT" dirty="0" err="1" smtClean="0"/>
              <a:t>choix</a:t>
            </a:r>
            <a:r>
              <a:rPr lang="it-IT" dirty="0" smtClean="0"/>
              <a:t>)</a:t>
            </a:r>
          </a:p>
          <a:p>
            <a:pPr lvl="1"/>
            <a:r>
              <a:rPr lang="it-IT" dirty="0" smtClean="0"/>
              <a:t>- </a:t>
            </a:r>
            <a:r>
              <a:rPr lang="it-IT" i="1" dirty="0" smtClean="0"/>
              <a:t>t’</a:t>
            </a:r>
            <a:r>
              <a:rPr lang="it-IT" i="1" dirty="0" err="1" smtClean="0"/>
              <a:t>es</a:t>
            </a:r>
            <a:r>
              <a:rPr lang="it-IT" i="1" dirty="0" smtClean="0"/>
              <a:t> </a:t>
            </a:r>
            <a:r>
              <a:rPr lang="it-IT" i="1" dirty="0" err="1" smtClean="0"/>
              <a:t>ouf</a:t>
            </a:r>
            <a:r>
              <a:rPr lang="it-IT" i="1" dirty="0" smtClean="0"/>
              <a:t>/tu </a:t>
            </a:r>
            <a:r>
              <a:rPr lang="it-IT" i="1" dirty="0" err="1" smtClean="0"/>
              <a:t>es</a:t>
            </a:r>
            <a:r>
              <a:rPr lang="it-IT" i="1" dirty="0" smtClean="0"/>
              <a:t> </a:t>
            </a:r>
            <a:r>
              <a:rPr lang="it-IT" i="1" dirty="0" err="1" smtClean="0"/>
              <a:t>fou</a:t>
            </a:r>
            <a:r>
              <a:rPr lang="it-IT" i="1" dirty="0" smtClean="0"/>
              <a:t>, une </a:t>
            </a:r>
            <a:r>
              <a:rPr lang="it-IT" i="1" dirty="0" err="1" smtClean="0"/>
              <a:t>meuf</a:t>
            </a:r>
            <a:r>
              <a:rPr lang="it-IT" i="1" dirty="0" smtClean="0"/>
              <a:t>/une femme </a:t>
            </a:r>
            <a:r>
              <a:rPr lang="it-IT" dirty="0" smtClean="0"/>
              <a:t>(</a:t>
            </a:r>
            <a:r>
              <a:rPr lang="it-IT" dirty="0" err="1" smtClean="0"/>
              <a:t>verlan</a:t>
            </a:r>
            <a:r>
              <a:rPr lang="it-IT" dirty="0" smtClean="0"/>
              <a:t> </a:t>
            </a:r>
            <a:r>
              <a:rPr lang="it-IT" dirty="0" err="1" smtClean="0"/>
              <a:t>facultatif</a:t>
            </a:r>
            <a:r>
              <a:rPr lang="it-IT" dirty="0" smtClean="0"/>
              <a:t>)</a:t>
            </a:r>
          </a:p>
          <a:p>
            <a:pPr>
              <a:buNone/>
            </a:pPr>
            <a:r>
              <a:rPr lang="it-IT" dirty="0" smtClean="0">
                <a:solidFill>
                  <a:srgbClr val="FF0000"/>
                </a:solidFill>
              </a:rPr>
              <a:t>Mais</a:t>
            </a:r>
          </a:p>
          <a:p>
            <a:pPr>
              <a:buNone/>
            </a:pPr>
            <a:r>
              <a:rPr lang="it-IT" dirty="0" err="1" smtClean="0"/>
              <a:t>Les</a:t>
            </a:r>
            <a:r>
              <a:rPr lang="it-IT" dirty="0" smtClean="0"/>
              <a:t> </a:t>
            </a:r>
            <a:r>
              <a:rPr lang="it-IT" dirty="0" err="1" smtClean="0"/>
              <a:t>différences</a:t>
            </a:r>
            <a:r>
              <a:rPr lang="it-IT" dirty="0" smtClean="0"/>
              <a:t> </a:t>
            </a:r>
            <a:r>
              <a:rPr lang="it-IT" dirty="0" err="1" smtClean="0"/>
              <a:t>lexicales</a:t>
            </a:r>
            <a:r>
              <a:rPr lang="it-IT" dirty="0" smtClean="0"/>
              <a:t> plus </a:t>
            </a:r>
            <a:r>
              <a:rPr lang="it-IT" dirty="0" err="1" smtClean="0"/>
              <a:t>importantes</a:t>
            </a:r>
            <a:r>
              <a:rPr lang="it-IT" dirty="0" smtClean="0"/>
              <a:t> </a:t>
            </a:r>
            <a:r>
              <a:rPr lang="it-IT" dirty="0" err="1" smtClean="0"/>
              <a:t>concernent</a:t>
            </a:r>
            <a:r>
              <a:rPr lang="it-IT" dirty="0" smtClean="0"/>
              <a:t> </a:t>
            </a:r>
            <a:r>
              <a:rPr lang="it-IT" dirty="0" err="1" smtClean="0"/>
              <a:t>les</a:t>
            </a:r>
            <a:r>
              <a:rPr lang="it-IT" dirty="0" smtClean="0"/>
              <a:t> </a:t>
            </a:r>
            <a:r>
              <a:rPr lang="it-IT" dirty="0" err="1" smtClean="0"/>
              <a:t>différences</a:t>
            </a:r>
            <a:r>
              <a:rPr lang="it-IT" dirty="0" smtClean="0"/>
              <a:t> </a:t>
            </a:r>
            <a:r>
              <a:rPr lang="it-IT" dirty="0" err="1" smtClean="0"/>
              <a:t>géo</a:t>
            </a:r>
            <a:endParaRPr lang="it-IT" dirty="0" smtClean="0"/>
          </a:p>
          <a:p>
            <a:pPr>
              <a:buNone/>
            </a:pPr>
            <a:r>
              <a:rPr lang="it-IT" dirty="0" smtClean="0"/>
              <a:t>(</a:t>
            </a:r>
            <a:r>
              <a:rPr lang="it-IT" i="1" dirty="0" err="1" smtClean="0"/>
              <a:t>épicier</a:t>
            </a:r>
            <a:r>
              <a:rPr lang="it-IT" dirty="0" smtClean="0"/>
              <a:t> </a:t>
            </a:r>
            <a:r>
              <a:rPr lang="it-IT" dirty="0" smtClean="0">
                <a:sym typeface="Wingdings" pitchFamily="2" charset="2"/>
              </a:rPr>
              <a:t> </a:t>
            </a:r>
            <a:r>
              <a:rPr lang="it-IT" i="1" dirty="0" err="1" smtClean="0">
                <a:sym typeface="Wingdings" pitchFamily="2" charset="2"/>
              </a:rPr>
              <a:t>dépanneur</a:t>
            </a:r>
            <a:r>
              <a:rPr lang="it-IT" i="1" dirty="0" smtClean="0">
                <a:sym typeface="Wingdings" pitchFamily="2" charset="2"/>
              </a:rPr>
              <a:t>, le </a:t>
            </a:r>
            <a:r>
              <a:rPr lang="it-IT" i="1" dirty="0" err="1" smtClean="0">
                <a:sym typeface="Wingdings" pitchFamily="2" charset="2"/>
              </a:rPr>
              <a:t>shoping</a:t>
            </a:r>
            <a:r>
              <a:rPr lang="it-IT" i="1" dirty="0" smtClean="0">
                <a:sym typeface="Wingdings" pitchFamily="2" charset="2"/>
              </a:rPr>
              <a:t> </a:t>
            </a:r>
            <a:r>
              <a:rPr lang="it-IT" dirty="0" smtClean="0">
                <a:sym typeface="Wingdings" pitchFamily="2" charset="2"/>
              </a:rPr>
              <a:t> </a:t>
            </a:r>
            <a:r>
              <a:rPr lang="it-IT" i="1" dirty="0" err="1" smtClean="0">
                <a:sym typeface="Wingdings" pitchFamily="2" charset="2"/>
              </a:rPr>
              <a:t>magasinage</a:t>
            </a:r>
            <a:r>
              <a:rPr lang="it-IT" i="1" dirty="0" smtClean="0">
                <a:sym typeface="Wingdings" pitchFamily="2" charset="2"/>
              </a:rPr>
              <a:t>, le </a:t>
            </a:r>
            <a:r>
              <a:rPr lang="it-IT" i="1" dirty="0" err="1" smtClean="0">
                <a:sym typeface="Wingdings" pitchFamily="2" charset="2"/>
              </a:rPr>
              <a:t>we</a:t>
            </a:r>
            <a:r>
              <a:rPr lang="it-IT" dirty="0" smtClean="0">
                <a:sym typeface="Wingdings" pitchFamily="2" charset="2"/>
              </a:rPr>
              <a:t> </a:t>
            </a:r>
            <a:r>
              <a:rPr lang="it-IT" i="1" dirty="0" smtClean="0">
                <a:sym typeface="Wingdings" pitchFamily="2" charset="2"/>
              </a:rPr>
              <a:t>la fin de </a:t>
            </a:r>
            <a:r>
              <a:rPr lang="it-IT" i="1" dirty="0" err="1" smtClean="0">
                <a:sym typeface="Wingdings" pitchFamily="2" charset="2"/>
              </a:rPr>
              <a:t>semaine</a:t>
            </a:r>
            <a:r>
              <a:rPr lang="it-IT" dirty="0" smtClean="0">
                <a:sym typeface="Wingdings" pitchFamily="2" charset="2"/>
              </a:rPr>
              <a:t>.</a:t>
            </a:r>
          </a:p>
          <a:p>
            <a:pPr>
              <a:buNone/>
            </a:pPr>
            <a:r>
              <a:rPr lang="it-IT" i="1" dirty="0" err="1" smtClean="0">
                <a:sym typeface="Wingdings" pitchFamily="2" charset="2"/>
              </a:rPr>
              <a:t>Dispendieux</a:t>
            </a:r>
            <a:r>
              <a:rPr lang="it-IT" dirty="0" smtClean="0">
                <a:sym typeface="Wingdings" pitchFamily="2" charset="2"/>
              </a:rPr>
              <a:t> (</a:t>
            </a:r>
            <a:r>
              <a:rPr lang="it-IT" dirty="0" err="1" smtClean="0">
                <a:sym typeface="Wingdings" pitchFamily="2" charset="2"/>
              </a:rPr>
              <a:t>registre</a:t>
            </a:r>
            <a:r>
              <a:rPr lang="it-IT" dirty="0" smtClean="0">
                <a:sym typeface="Wingdings" pitchFamily="2" charset="2"/>
              </a:rPr>
              <a:t> </a:t>
            </a:r>
            <a:r>
              <a:rPr lang="it-IT" dirty="0" err="1" smtClean="0">
                <a:sym typeface="Wingdings" pitchFamily="2" charset="2"/>
              </a:rPr>
              <a:t>élevé</a:t>
            </a:r>
            <a:r>
              <a:rPr lang="it-IT" dirty="0" smtClean="0">
                <a:sym typeface="Wingdings" pitchFamily="2" charset="2"/>
              </a:rPr>
              <a:t> pour </a:t>
            </a:r>
            <a:r>
              <a:rPr lang="it-IT" dirty="0" err="1" smtClean="0">
                <a:sym typeface="Wingdings" pitchFamily="2" charset="2"/>
              </a:rPr>
              <a:t>les</a:t>
            </a:r>
            <a:r>
              <a:rPr lang="it-IT" dirty="0" smtClean="0">
                <a:sym typeface="Wingdings" pitchFamily="2" charset="2"/>
              </a:rPr>
              <a:t> </a:t>
            </a:r>
            <a:r>
              <a:rPr lang="it-IT" dirty="0" err="1" smtClean="0">
                <a:sym typeface="Wingdings" pitchFamily="2" charset="2"/>
              </a:rPr>
              <a:t>Français</a:t>
            </a:r>
            <a:r>
              <a:rPr lang="it-IT" dirty="0" smtClean="0">
                <a:sym typeface="Wingdings" pitchFamily="2" charset="2"/>
              </a:rPr>
              <a:t>)  </a:t>
            </a:r>
            <a:r>
              <a:rPr lang="it-IT" i="1" dirty="0" err="1" smtClean="0">
                <a:sym typeface="Wingdings" pitchFamily="2" charset="2"/>
              </a:rPr>
              <a:t>cher</a:t>
            </a:r>
            <a:r>
              <a:rPr lang="it-IT" i="1" dirty="0" smtClean="0">
                <a:sym typeface="Wingdings" pitchFamily="2" charset="2"/>
              </a:rPr>
              <a:t> </a:t>
            </a:r>
            <a:endParaRPr lang="it-IT" i="1"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err="1" smtClean="0"/>
              <a:t>Formation</a:t>
            </a:r>
            <a:r>
              <a:rPr lang="it-IT" b="1" dirty="0" smtClean="0"/>
              <a:t> </a:t>
            </a:r>
            <a:r>
              <a:rPr lang="it-IT" b="1" dirty="0" err="1" smtClean="0"/>
              <a:t>des</a:t>
            </a:r>
            <a:r>
              <a:rPr lang="it-IT" b="1" dirty="0" smtClean="0"/>
              <a:t> </a:t>
            </a:r>
            <a:r>
              <a:rPr lang="it-IT" b="1" dirty="0" err="1" smtClean="0"/>
              <a:t>mots</a:t>
            </a:r>
            <a:r>
              <a:rPr lang="it-IT" b="1" dirty="0" smtClean="0"/>
              <a:t> &amp; </a:t>
            </a:r>
            <a:r>
              <a:rPr lang="it-IT" b="1" dirty="0" err="1" smtClean="0"/>
              <a:t>Morphologie</a:t>
            </a:r>
            <a:endParaRPr lang="it-IT" b="1" dirty="0"/>
          </a:p>
        </p:txBody>
      </p:sp>
      <p:sp>
        <p:nvSpPr>
          <p:cNvPr id="3" name="Segnaposto contenuto 2"/>
          <p:cNvSpPr>
            <a:spLocks noGrp="1"/>
          </p:cNvSpPr>
          <p:nvPr>
            <p:ph idx="1"/>
          </p:nvPr>
        </p:nvSpPr>
        <p:spPr>
          <a:xfrm>
            <a:off x="522514" y="1554480"/>
            <a:ext cx="10831286" cy="4859383"/>
          </a:xfrm>
        </p:spPr>
        <p:txBody>
          <a:bodyPr/>
          <a:lstStyle/>
          <a:p>
            <a:r>
              <a:rPr lang="it-IT" dirty="0" smtClean="0">
                <a:solidFill>
                  <a:srgbClr val="FF0000"/>
                </a:solidFill>
              </a:rPr>
              <a:t>La </a:t>
            </a:r>
            <a:r>
              <a:rPr lang="it-IT" dirty="0" err="1" smtClean="0">
                <a:solidFill>
                  <a:srgbClr val="FF0000"/>
                </a:solidFill>
              </a:rPr>
              <a:t>formation</a:t>
            </a:r>
            <a:r>
              <a:rPr lang="it-IT" dirty="0" smtClean="0">
                <a:solidFill>
                  <a:srgbClr val="FF0000"/>
                </a:solidFill>
              </a:rPr>
              <a:t> </a:t>
            </a:r>
            <a:r>
              <a:rPr lang="it-IT" dirty="0" smtClean="0"/>
              <a:t>varie d’une langue à l’</a:t>
            </a:r>
            <a:r>
              <a:rPr lang="it-IT" dirty="0" err="1" smtClean="0"/>
              <a:t>autre</a:t>
            </a:r>
            <a:r>
              <a:rPr lang="it-IT" dirty="0" smtClean="0"/>
              <a:t> </a:t>
            </a:r>
            <a:br>
              <a:rPr lang="it-IT" dirty="0" smtClean="0"/>
            </a:br>
            <a:r>
              <a:rPr lang="it-IT" dirty="0" smtClean="0"/>
              <a:t>(</a:t>
            </a:r>
            <a:r>
              <a:rPr lang="it-IT" i="1" dirty="0" smtClean="0"/>
              <a:t>spam</a:t>
            </a:r>
            <a:r>
              <a:rPr lang="it-IT" dirty="0" smtClean="0"/>
              <a:t> </a:t>
            </a:r>
            <a:r>
              <a:rPr lang="it-IT" dirty="0" smtClean="0">
                <a:sym typeface="Wingdings" pitchFamily="2" charset="2"/>
              </a:rPr>
              <a:t> </a:t>
            </a:r>
            <a:r>
              <a:rPr lang="it-IT" i="1" dirty="0" err="1" smtClean="0">
                <a:sym typeface="Wingdings" pitchFamily="2" charset="2"/>
              </a:rPr>
              <a:t>pourriel</a:t>
            </a:r>
            <a:r>
              <a:rPr lang="it-IT" dirty="0" smtClean="0">
                <a:sym typeface="Wingdings" pitchFamily="2" charset="2"/>
              </a:rPr>
              <a:t>, </a:t>
            </a:r>
            <a:r>
              <a:rPr lang="it-IT" dirty="0" err="1" smtClean="0">
                <a:sym typeface="Wingdings" pitchFamily="2" charset="2"/>
              </a:rPr>
              <a:t>au</a:t>
            </a:r>
            <a:r>
              <a:rPr lang="it-IT" dirty="0" smtClean="0">
                <a:sym typeface="Wingdings" pitchFamily="2" charset="2"/>
              </a:rPr>
              <a:t> Canada)</a:t>
            </a:r>
          </a:p>
          <a:p>
            <a:endParaRPr lang="it-IT" dirty="0" smtClean="0"/>
          </a:p>
          <a:p>
            <a:r>
              <a:rPr lang="it-IT" dirty="0" err="1" smtClean="0"/>
              <a:t>Chaque</a:t>
            </a:r>
            <a:r>
              <a:rPr lang="it-IT" dirty="0" smtClean="0"/>
              <a:t> </a:t>
            </a:r>
            <a:r>
              <a:rPr lang="it-IT" dirty="0" err="1" smtClean="0"/>
              <a:t>système</a:t>
            </a:r>
            <a:r>
              <a:rPr lang="it-IT" dirty="0" smtClean="0"/>
              <a:t> a son </a:t>
            </a:r>
            <a:r>
              <a:rPr lang="it-IT" dirty="0" err="1" smtClean="0"/>
              <a:t>fonctionnement</a:t>
            </a:r>
            <a:r>
              <a:rPr lang="it-IT" dirty="0" smtClean="0"/>
              <a:t> </a:t>
            </a:r>
            <a:r>
              <a:rPr lang="it-IT" dirty="0" err="1" smtClean="0"/>
              <a:t>et</a:t>
            </a:r>
            <a:r>
              <a:rPr lang="it-IT" dirty="0" smtClean="0"/>
              <a:t> la </a:t>
            </a:r>
            <a:r>
              <a:rPr lang="it-IT" dirty="0" err="1" smtClean="0"/>
              <a:t>productivité</a:t>
            </a:r>
            <a:r>
              <a:rPr lang="it-IT" dirty="0" smtClean="0"/>
              <a:t> d’une </a:t>
            </a:r>
            <a:r>
              <a:rPr lang="it-IT" dirty="0" err="1" smtClean="0"/>
              <a:t>formation</a:t>
            </a:r>
            <a:r>
              <a:rPr lang="it-IT" dirty="0" smtClean="0"/>
              <a:t> </a:t>
            </a:r>
            <a:r>
              <a:rPr lang="it-IT" dirty="0" err="1" smtClean="0"/>
              <a:t>dans</a:t>
            </a:r>
            <a:r>
              <a:rPr lang="it-IT" dirty="0" smtClean="0"/>
              <a:t> une </a:t>
            </a:r>
            <a:r>
              <a:rPr lang="it-IT" dirty="0" err="1" smtClean="0"/>
              <a:t>variété</a:t>
            </a:r>
            <a:r>
              <a:rPr lang="it-IT" dirty="0" smtClean="0"/>
              <a:t> n’a </a:t>
            </a:r>
            <a:r>
              <a:rPr lang="it-IT" dirty="0" err="1" smtClean="0"/>
              <a:t>pas</a:t>
            </a:r>
            <a:r>
              <a:rPr lang="it-IT" dirty="0" smtClean="0"/>
              <a:t> </a:t>
            </a:r>
            <a:r>
              <a:rPr lang="it-IT" dirty="0" err="1" smtClean="0"/>
              <a:t>tjs</a:t>
            </a:r>
            <a:r>
              <a:rPr lang="it-IT" dirty="0" smtClean="0"/>
              <a:t> d’</a:t>
            </a:r>
            <a:r>
              <a:rPr lang="it-IT" dirty="0" err="1" smtClean="0"/>
              <a:t>équivalent</a:t>
            </a:r>
            <a:r>
              <a:rPr lang="it-IT" dirty="0" smtClean="0"/>
              <a:t> </a:t>
            </a:r>
            <a:r>
              <a:rPr lang="it-IT" dirty="0" err="1" smtClean="0"/>
              <a:t>dans</a:t>
            </a:r>
            <a:r>
              <a:rPr lang="it-IT" dirty="0" smtClean="0"/>
              <a:t> une </a:t>
            </a:r>
            <a:r>
              <a:rPr lang="it-IT" dirty="0" err="1" smtClean="0"/>
              <a:t>autre</a:t>
            </a:r>
            <a:r>
              <a:rPr lang="it-IT" dirty="0" smtClean="0"/>
              <a:t/>
            </a:r>
            <a:br>
              <a:rPr lang="it-IT" dirty="0" smtClean="0"/>
            </a:br>
            <a:r>
              <a:rPr lang="it-IT" dirty="0" smtClean="0"/>
              <a:t>(</a:t>
            </a:r>
            <a:r>
              <a:rPr lang="it-IT" dirty="0" err="1" smtClean="0"/>
              <a:t>-</a:t>
            </a:r>
            <a:r>
              <a:rPr lang="it-IT" i="1" dirty="0" err="1" smtClean="0"/>
              <a:t>age</a:t>
            </a:r>
            <a:r>
              <a:rPr lang="it-IT" dirty="0" smtClean="0"/>
              <a:t> </a:t>
            </a:r>
            <a:r>
              <a:rPr lang="it-IT" dirty="0" err="1" smtClean="0"/>
              <a:t>et</a:t>
            </a:r>
            <a:r>
              <a:rPr lang="it-IT" dirty="0" smtClean="0"/>
              <a:t> </a:t>
            </a:r>
            <a:r>
              <a:rPr lang="it-IT" dirty="0" err="1" smtClean="0"/>
              <a:t>-</a:t>
            </a:r>
            <a:r>
              <a:rPr lang="it-IT" i="1" dirty="0" err="1" smtClean="0"/>
              <a:t>eux</a:t>
            </a:r>
            <a:r>
              <a:rPr lang="it-IT" dirty="0" smtClean="0"/>
              <a:t> </a:t>
            </a:r>
            <a:r>
              <a:rPr lang="it-IT" dirty="0" err="1" smtClean="0"/>
              <a:t>au</a:t>
            </a:r>
            <a:r>
              <a:rPr lang="it-IT" dirty="0" smtClean="0"/>
              <a:t> Canada </a:t>
            </a:r>
            <a:r>
              <a:rPr lang="it-IT" dirty="0" smtClean="0">
                <a:sym typeface="Wingdings" pitchFamily="2" charset="2"/>
              </a:rPr>
              <a:t> </a:t>
            </a:r>
            <a:r>
              <a:rPr lang="it-IT" i="1" dirty="0" smtClean="0">
                <a:sym typeface="Wingdings" pitchFamily="2" charset="2"/>
              </a:rPr>
              <a:t>il est </a:t>
            </a:r>
            <a:r>
              <a:rPr lang="it-IT" i="1" dirty="0" err="1" smtClean="0">
                <a:sym typeface="Wingdings" pitchFamily="2" charset="2"/>
              </a:rPr>
              <a:t>taiseux</a:t>
            </a:r>
            <a:r>
              <a:rPr lang="it-IT" dirty="0" smtClean="0">
                <a:sym typeface="Wingdings" pitchFamily="2" charset="2"/>
              </a:rPr>
              <a:t>, </a:t>
            </a:r>
            <a:r>
              <a:rPr lang="it-IT" i="1" dirty="0" smtClean="0">
                <a:sym typeface="Wingdings" pitchFamily="2" charset="2"/>
              </a:rPr>
              <a:t>il est </a:t>
            </a:r>
            <a:r>
              <a:rPr lang="it-IT" i="1" dirty="0" err="1" smtClean="0">
                <a:sym typeface="Wingdings" pitchFamily="2" charset="2"/>
              </a:rPr>
              <a:t>parlable</a:t>
            </a:r>
            <a:r>
              <a:rPr lang="it-IT" dirty="0" smtClean="0">
                <a:sym typeface="Wingdings" pitchFamily="2" charset="2"/>
              </a:rPr>
              <a:t>)</a:t>
            </a:r>
          </a:p>
          <a:p>
            <a:pPr>
              <a:buNone/>
            </a:pPr>
            <a:r>
              <a:rPr lang="it-IT" dirty="0" smtClean="0">
                <a:sym typeface="Wingdings" pitchFamily="2" charset="2"/>
              </a:rPr>
              <a:t>	(</a:t>
            </a:r>
            <a:r>
              <a:rPr lang="it-IT" dirty="0" err="1" smtClean="0">
                <a:sym typeface="Wingdings" pitchFamily="2" charset="2"/>
              </a:rPr>
              <a:t>troncation</a:t>
            </a:r>
            <a:r>
              <a:rPr lang="it-IT" dirty="0" smtClean="0">
                <a:sym typeface="Wingdings" pitchFamily="2" charset="2"/>
              </a:rPr>
              <a:t> </a:t>
            </a:r>
            <a:r>
              <a:rPr lang="it-IT" dirty="0" err="1" smtClean="0">
                <a:sym typeface="Wingdings" pitchFamily="2" charset="2"/>
              </a:rPr>
              <a:t>fr</a:t>
            </a:r>
            <a:r>
              <a:rPr lang="it-IT" dirty="0" smtClean="0">
                <a:sym typeface="Wingdings" pitchFamily="2" charset="2"/>
              </a:rPr>
              <a:t>. </a:t>
            </a:r>
            <a:r>
              <a:rPr lang="it-IT" i="1" dirty="0" err="1" smtClean="0">
                <a:sym typeface="Wingdings" pitchFamily="2" charset="2"/>
              </a:rPr>
              <a:t>ciné</a:t>
            </a:r>
            <a:r>
              <a:rPr lang="it-IT" i="1" dirty="0" smtClean="0">
                <a:sym typeface="Wingdings" pitchFamily="2" charset="2"/>
              </a:rPr>
              <a:t>, </a:t>
            </a:r>
            <a:r>
              <a:rPr lang="it-IT" i="1" dirty="0" err="1" smtClean="0">
                <a:sym typeface="Wingdings" pitchFamily="2" charset="2"/>
              </a:rPr>
              <a:t>instit</a:t>
            </a:r>
            <a:r>
              <a:rPr lang="it-IT" i="1" dirty="0" smtClean="0">
                <a:sym typeface="Wingdings" pitchFamily="2" charset="2"/>
              </a:rPr>
              <a:t>, frigo </a:t>
            </a:r>
            <a:r>
              <a:rPr lang="it-IT" dirty="0" smtClean="0">
                <a:sym typeface="Wingdings" pitchFamily="2" charset="2"/>
              </a:rPr>
              <a:t>n’a </a:t>
            </a:r>
            <a:r>
              <a:rPr lang="it-IT" dirty="0" err="1" smtClean="0">
                <a:sym typeface="Wingdings" pitchFamily="2" charset="2"/>
              </a:rPr>
              <a:t>pas</a:t>
            </a:r>
            <a:r>
              <a:rPr lang="it-IT" dirty="0" smtClean="0">
                <a:sym typeface="Wingdings" pitchFamily="2" charset="2"/>
              </a:rPr>
              <a:t> d’</a:t>
            </a:r>
            <a:r>
              <a:rPr lang="it-IT" dirty="0" err="1" smtClean="0">
                <a:sym typeface="Wingdings" pitchFamily="2" charset="2"/>
              </a:rPr>
              <a:t>équivalent</a:t>
            </a:r>
            <a:r>
              <a:rPr lang="it-IT" dirty="0" smtClean="0">
                <a:sym typeface="Wingdings" pitchFamily="2" charset="2"/>
              </a:rPr>
              <a:t> </a:t>
            </a:r>
            <a:r>
              <a:rPr lang="it-IT" dirty="0" err="1" smtClean="0">
                <a:sym typeface="Wingdings" pitchFamily="2" charset="2"/>
              </a:rPr>
              <a:t>au</a:t>
            </a:r>
            <a:r>
              <a:rPr lang="it-IT" dirty="0" smtClean="0">
                <a:sym typeface="Wingdings" pitchFamily="2" charset="2"/>
              </a:rPr>
              <a:t> Canada)</a:t>
            </a:r>
          </a:p>
          <a:p>
            <a:pPr>
              <a:buNone/>
            </a:pPr>
            <a:endParaRPr lang="it-IT" dirty="0" smtClean="0">
              <a:sym typeface="Wingdings" pitchFamily="2" charset="2"/>
            </a:endParaRPr>
          </a:p>
          <a:p>
            <a:r>
              <a:rPr lang="it-IT" dirty="0" smtClean="0">
                <a:sym typeface="Wingdings" pitchFamily="2" charset="2"/>
              </a:rPr>
              <a:t>On distingue </a:t>
            </a:r>
            <a:r>
              <a:rPr lang="it-IT" dirty="0" err="1" smtClean="0">
                <a:solidFill>
                  <a:srgbClr val="FF0000"/>
                </a:solidFill>
                <a:sym typeface="Wingdings" pitchFamily="2" charset="2"/>
              </a:rPr>
              <a:t>morphologie</a:t>
            </a:r>
            <a:r>
              <a:rPr lang="it-IT" dirty="0" smtClean="0">
                <a:solidFill>
                  <a:srgbClr val="FF0000"/>
                </a:solidFill>
                <a:sym typeface="Wingdings" pitchFamily="2" charset="2"/>
              </a:rPr>
              <a:t> </a:t>
            </a:r>
            <a:r>
              <a:rPr lang="it-IT" dirty="0" err="1" smtClean="0">
                <a:solidFill>
                  <a:srgbClr val="FF0000"/>
                </a:solidFill>
                <a:sym typeface="Wingdings" pitchFamily="2" charset="2"/>
              </a:rPr>
              <a:t>lexicale</a:t>
            </a:r>
            <a:r>
              <a:rPr lang="it-IT" dirty="0" smtClean="0">
                <a:solidFill>
                  <a:srgbClr val="FF0000"/>
                </a:solidFill>
                <a:sym typeface="Wingdings" pitchFamily="2" charset="2"/>
              </a:rPr>
              <a:t> </a:t>
            </a:r>
            <a:r>
              <a:rPr lang="it-IT" dirty="0" err="1" smtClean="0">
                <a:sym typeface="Wingdings" pitchFamily="2" charset="2"/>
              </a:rPr>
              <a:t>et</a:t>
            </a:r>
            <a:r>
              <a:rPr lang="it-IT" dirty="0" smtClean="0">
                <a:sym typeface="Wingdings" pitchFamily="2" charset="2"/>
              </a:rPr>
              <a:t> </a:t>
            </a:r>
            <a:r>
              <a:rPr lang="it-IT" dirty="0" err="1" smtClean="0">
                <a:solidFill>
                  <a:srgbClr val="FF0000"/>
                </a:solidFill>
                <a:sym typeface="Wingdings" pitchFamily="2" charset="2"/>
              </a:rPr>
              <a:t>flexionnelle</a:t>
            </a:r>
            <a:endParaRPr lang="it-IT" dirty="0" smtClean="0">
              <a:solidFill>
                <a:srgbClr val="FF0000"/>
              </a:solidFill>
              <a:sym typeface="Wingdings" pitchFamily="2" charset="2"/>
            </a:endParaRPr>
          </a:p>
          <a:p>
            <a:endParaRPr lang="it-IT" dirty="0" smtClean="0">
              <a:sym typeface="Wingdings" pitchFamily="2" charset="2"/>
            </a:endParaRPr>
          </a:p>
          <a:p>
            <a:pPr>
              <a:buNone/>
            </a:pPr>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err="1" smtClean="0"/>
              <a:t>Morphologie</a:t>
            </a:r>
            <a:endParaRPr lang="it-IT" b="1" dirty="0"/>
          </a:p>
        </p:txBody>
      </p:sp>
      <p:sp>
        <p:nvSpPr>
          <p:cNvPr id="3" name="Segnaposto contenuto 2"/>
          <p:cNvSpPr>
            <a:spLocks noGrp="1"/>
          </p:cNvSpPr>
          <p:nvPr>
            <p:ph idx="1"/>
          </p:nvPr>
        </p:nvSpPr>
        <p:spPr/>
        <p:txBody>
          <a:bodyPr>
            <a:normAutofit lnSpcReduction="10000"/>
          </a:bodyPr>
          <a:lstStyle/>
          <a:p>
            <a:r>
              <a:rPr lang="it-IT" dirty="0" smtClean="0"/>
              <a:t>M. </a:t>
            </a:r>
            <a:r>
              <a:rPr lang="it-IT" dirty="0" err="1" smtClean="0">
                <a:solidFill>
                  <a:srgbClr val="FF0000"/>
                </a:solidFill>
              </a:rPr>
              <a:t>lexicale</a:t>
            </a:r>
            <a:r>
              <a:rPr lang="it-IT" dirty="0" smtClean="0"/>
              <a:t> : </a:t>
            </a:r>
            <a:r>
              <a:rPr lang="it-IT" dirty="0" err="1" smtClean="0"/>
              <a:t>décrit</a:t>
            </a:r>
            <a:r>
              <a:rPr lang="it-IT" dirty="0" smtClean="0"/>
              <a:t> </a:t>
            </a:r>
            <a:r>
              <a:rPr lang="it-IT" dirty="0" err="1" smtClean="0"/>
              <a:t>les</a:t>
            </a:r>
            <a:r>
              <a:rPr lang="it-IT" dirty="0" smtClean="0"/>
              <a:t> </a:t>
            </a:r>
            <a:r>
              <a:rPr lang="it-IT" dirty="0" err="1" smtClean="0"/>
              <a:t>processus</a:t>
            </a:r>
            <a:r>
              <a:rPr lang="it-IT" dirty="0" smtClean="0"/>
              <a:t> de </a:t>
            </a:r>
            <a:r>
              <a:rPr lang="it-IT" dirty="0" err="1" smtClean="0"/>
              <a:t>création</a:t>
            </a:r>
            <a:r>
              <a:rPr lang="it-IT" dirty="0" smtClean="0"/>
              <a:t> </a:t>
            </a:r>
            <a:r>
              <a:rPr lang="it-IT" dirty="0" err="1" smtClean="0"/>
              <a:t>du</a:t>
            </a:r>
            <a:r>
              <a:rPr lang="it-IT" dirty="0" smtClean="0"/>
              <a:t> </a:t>
            </a:r>
            <a:r>
              <a:rPr lang="it-IT" dirty="0" err="1" smtClean="0"/>
              <a:t>nouveau</a:t>
            </a:r>
            <a:r>
              <a:rPr lang="it-IT" dirty="0" smtClean="0"/>
              <a:t> </a:t>
            </a:r>
            <a:r>
              <a:rPr lang="it-IT" dirty="0" err="1" smtClean="0"/>
              <a:t>lexique</a:t>
            </a:r>
            <a:r>
              <a:rPr lang="it-IT" dirty="0" smtClean="0"/>
              <a:t> (par </a:t>
            </a:r>
            <a:r>
              <a:rPr lang="it-IT" dirty="0" err="1" smtClean="0"/>
              <a:t>dérivation</a:t>
            </a:r>
            <a:r>
              <a:rPr lang="it-IT" dirty="0" smtClean="0"/>
              <a:t> </a:t>
            </a:r>
            <a:r>
              <a:rPr lang="it-IT" dirty="0" err="1" smtClean="0"/>
              <a:t>et</a:t>
            </a:r>
            <a:r>
              <a:rPr lang="it-IT" dirty="0" smtClean="0"/>
              <a:t> </a:t>
            </a:r>
            <a:r>
              <a:rPr lang="it-IT" dirty="0" err="1" smtClean="0"/>
              <a:t>composition</a:t>
            </a:r>
            <a:r>
              <a:rPr lang="it-IT" dirty="0" smtClean="0"/>
              <a:t> (ex. </a:t>
            </a:r>
            <a:r>
              <a:rPr lang="it-IT" i="1" dirty="0" err="1" smtClean="0"/>
              <a:t>croissanterie</a:t>
            </a:r>
            <a:r>
              <a:rPr lang="it-IT" i="1" dirty="0" smtClean="0"/>
              <a:t>, </a:t>
            </a:r>
            <a:r>
              <a:rPr lang="it-IT" i="1" dirty="0" err="1" smtClean="0"/>
              <a:t>bagagerie</a:t>
            </a:r>
            <a:r>
              <a:rPr lang="it-IT" i="1" dirty="0" smtClean="0"/>
              <a:t>, </a:t>
            </a:r>
            <a:r>
              <a:rPr lang="it-IT" i="1" dirty="0" err="1" smtClean="0"/>
              <a:t>sandwicherie</a:t>
            </a:r>
            <a:r>
              <a:rPr lang="it-IT" dirty="0" smtClean="0"/>
              <a:t>)</a:t>
            </a:r>
          </a:p>
          <a:p>
            <a:r>
              <a:rPr lang="it-IT" dirty="0" smtClean="0"/>
              <a:t>M. </a:t>
            </a:r>
            <a:r>
              <a:rPr lang="it-IT" dirty="0" err="1" smtClean="0">
                <a:solidFill>
                  <a:srgbClr val="FF0000"/>
                </a:solidFill>
              </a:rPr>
              <a:t>flexionnelle</a:t>
            </a:r>
            <a:r>
              <a:rPr lang="it-IT" dirty="0" smtClean="0">
                <a:solidFill>
                  <a:srgbClr val="FF0000"/>
                </a:solidFill>
              </a:rPr>
              <a:t> </a:t>
            </a:r>
            <a:r>
              <a:rPr lang="it-IT" dirty="0" smtClean="0"/>
              <a:t>: </a:t>
            </a:r>
            <a:r>
              <a:rPr lang="it-IT" dirty="0" err="1" smtClean="0"/>
              <a:t>décrit</a:t>
            </a:r>
            <a:r>
              <a:rPr lang="it-IT" dirty="0" smtClean="0"/>
              <a:t> </a:t>
            </a:r>
            <a:r>
              <a:rPr lang="it-IT" dirty="0" err="1" smtClean="0"/>
              <a:t>les</a:t>
            </a:r>
            <a:r>
              <a:rPr lang="it-IT" dirty="0" smtClean="0"/>
              <a:t> </a:t>
            </a:r>
            <a:r>
              <a:rPr lang="it-IT" dirty="0" err="1" smtClean="0"/>
              <a:t>procédés</a:t>
            </a:r>
            <a:r>
              <a:rPr lang="it-IT" dirty="0" smtClean="0"/>
              <a:t> </a:t>
            </a:r>
            <a:r>
              <a:rPr lang="it-IT" dirty="0" err="1" smtClean="0"/>
              <a:t>des</a:t>
            </a:r>
            <a:r>
              <a:rPr lang="it-IT" dirty="0" smtClean="0"/>
              <a:t> </a:t>
            </a:r>
            <a:r>
              <a:rPr lang="it-IT" dirty="0" err="1" smtClean="0"/>
              <a:t>formations</a:t>
            </a:r>
            <a:r>
              <a:rPr lang="it-IT" dirty="0" smtClean="0"/>
              <a:t> </a:t>
            </a:r>
            <a:r>
              <a:rPr lang="it-IT" dirty="0" err="1" smtClean="0"/>
              <a:t>des</a:t>
            </a:r>
            <a:r>
              <a:rPr lang="it-IT" dirty="0" smtClean="0"/>
              <a:t> </a:t>
            </a:r>
            <a:r>
              <a:rPr lang="it-IT" dirty="0" err="1" smtClean="0"/>
              <a:t>racines</a:t>
            </a:r>
            <a:r>
              <a:rPr lang="it-IT" dirty="0" smtClean="0"/>
              <a:t> </a:t>
            </a:r>
            <a:r>
              <a:rPr lang="it-IT" dirty="0" err="1" smtClean="0"/>
              <a:t>verbales</a:t>
            </a:r>
            <a:r>
              <a:rPr lang="it-IT" dirty="0" smtClean="0"/>
              <a:t>, </a:t>
            </a:r>
            <a:r>
              <a:rPr lang="it-IT" dirty="0" err="1" smtClean="0"/>
              <a:t>nominales</a:t>
            </a:r>
            <a:r>
              <a:rPr lang="it-IT" dirty="0" smtClean="0"/>
              <a:t>, </a:t>
            </a:r>
            <a:r>
              <a:rPr lang="it-IT" dirty="0" err="1" smtClean="0"/>
              <a:t>adjectivales</a:t>
            </a:r>
            <a:r>
              <a:rPr lang="it-IT" dirty="0" smtClean="0"/>
              <a:t> de </a:t>
            </a:r>
            <a:r>
              <a:rPr lang="it-IT" dirty="0" err="1" smtClean="0"/>
              <a:t>désinences</a:t>
            </a:r>
            <a:r>
              <a:rPr lang="it-IT" dirty="0" smtClean="0"/>
              <a:t> </a:t>
            </a:r>
            <a:r>
              <a:rPr lang="it-IT" dirty="0" err="1" smtClean="0"/>
              <a:t>grammaticales</a:t>
            </a:r>
            <a:r>
              <a:rPr lang="it-IT" dirty="0" smtClean="0"/>
              <a:t> (</a:t>
            </a:r>
            <a:r>
              <a:rPr lang="it-IT" dirty="0" err="1" smtClean="0"/>
              <a:t>conjugaison</a:t>
            </a:r>
            <a:r>
              <a:rPr lang="it-IT" dirty="0" smtClean="0"/>
              <a:t> </a:t>
            </a:r>
            <a:r>
              <a:rPr lang="it-IT" dirty="0" err="1" smtClean="0"/>
              <a:t>des</a:t>
            </a:r>
            <a:r>
              <a:rPr lang="it-IT" dirty="0" smtClean="0"/>
              <a:t> </a:t>
            </a:r>
            <a:r>
              <a:rPr lang="it-IT" dirty="0" err="1" smtClean="0"/>
              <a:t>verbes</a:t>
            </a:r>
            <a:r>
              <a:rPr lang="it-IT" dirty="0" smtClean="0"/>
              <a:t>, </a:t>
            </a:r>
            <a:r>
              <a:rPr lang="it-IT" dirty="0" err="1" smtClean="0"/>
              <a:t>singulier</a:t>
            </a:r>
            <a:r>
              <a:rPr lang="it-IT" dirty="0" smtClean="0"/>
              <a:t>/</a:t>
            </a:r>
            <a:r>
              <a:rPr lang="it-IT" dirty="0" err="1" smtClean="0"/>
              <a:t>pluriel</a:t>
            </a:r>
            <a:r>
              <a:rPr lang="it-IT" dirty="0" smtClean="0"/>
              <a:t>, </a:t>
            </a:r>
            <a:r>
              <a:rPr lang="it-IT" dirty="0" err="1" smtClean="0"/>
              <a:t>masculin</a:t>
            </a:r>
            <a:r>
              <a:rPr lang="it-IT" dirty="0" smtClean="0"/>
              <a:t>/</a:t>
            </a:r>
            <a:r>
              <a:rPr lang="it-IT" dirty="0" err="1" smtClean="0"/>
              <a:t>féminin</a:t>
            </a:r>
            <a:r>
              <a:rPr lang="it-IT" dirty="0" smtClean="0"/>
              <a:t>)</a:t>
            </a:r>
          </a:p>
          <a:p>
            <a:r>
              <a:rPr lang="it-IT" dirty="0" err="1" smtClean="0"/>
              <a:t>Les</a:t>
            </a:r>
            <a:r>
              <a:rPr lang="it-IT" dirty="0" smtClean="0"/>
              <a:t> </a:t>
            </a:r>
            <a:r>
              <a:rPr lang="it-IT" dirty="0" err="1" smtClean="0"/>
              <a:t>variétés</a:t>
            </a:r>
            <a:r>
              <a:rPr lang="it-IT" dirty="0" smtClean="0"/>
              <a:t> </a:t>
            </a:r>
            <a:r>
              <a:rPr lang="it-IT" dirty="0" err="1" smtClean="0"/>
              <a:t>du</a:t>
            </a:r>
            <a:r>
              <a:rPr lang="it-IT" dirty="0" smtClean="0"/>
              <a:t> </a:t>
            </a:r>
            <a:r>
              <a:rPr lang="it-IT" dirty="0" err="1" smtClean="0"/>
              <a:t>fr</a:t>
            </a:r>
            <a:r>
              <a:rPr lang="it-IT" dirty="0" smtClean="0"/>
              <a:t> n’</a:t>
            </a:r>
            <a:r>
              <a:rPr lang="it-IT" dirty="0" err="1" smtClean="0"/>
              <a:t>obéissent</a:t>
            </a:r>
            <a:r>
              <a:rPr lang="it-IT" dirty="0" smtClean="0"/>
              <a:t> </a:t>
            </a:r>
            <a:r>
              <a:rPr lang="it-IT" dirty="0" err="1" smtClean="0"/>
              <a:t>pas</a:t>
            </a:r>
            <a:r>
              <a:rPr lang="it-IT" dirty="0" smtClean="0"/>
              <a:t> </a:t>
            </a:r>
            <a:r>
              <a:rPr lang="it-IT" dirty="0" err="1" smtClean="0"/>
              <a:t>aux</a:t>
            </a:r>
            <a:r>
              <a:rPr lang="it-IT" dirty="0" smtClean="0"/>
              <a:t> </a:t>
            </a:r>
            <a:r>
              <a:rPr lang="it-IT" dirty="0" err="1" smtClean="0"/>
              <a:t>mêmes</a:t>
            </a:r>
            <a:r>
              <a:rPr lang="it-IT" dirty="0" smtClean="0"/>
              <a:t> </a:t>
            </a:r>
            <a:r>
              <a:rPr lang="it-IT" dirty="0" err="1" smtClean="0"/>
              <a:t>règles</a:t>
            </a:r>
            <a:r>
              <a:rPr lang="it-IT" dirty="0" smtClean="0"/>
              <a:t> !</a:t>
            </a:r>
          </a:p>
          <a:p>
            <a:r>
              <a:rPr lang="it-IT" dirty="0" smtClean="0"/>
              <a:t>C’est l’</a:t>
            </a:r>
            <a:r>
              <a:rPr lang="it-IT" dirty="0" err="1" smtClean="0"/>
              <a:t>usage</a:t>
            </a:r>
            <a:r>
              <a:rPr lang="it-IT" dirty="0" smtClean="0"/>
              <a:t> qui </a:t>
            </a:r>
            <a:r>
              <a:rPr lang="it-IT" dirty="0" err="1" smtClean="0"/>
              <a:t>détermine</a:t>
            </a:r>
            <a:r>
              <a:rPr lang="it-IT" dirty="0" smtClean="0"/>
              <a:t> ce qui se </a:t>
            </a:r>
            <a:r>
              <a:rPr lang="it-IT" dirty="0" err="1" smtClean="0"/>
              <a:t>dit</a:t>
            </a:r>
            <a:r>
              <a:rPr lang="it-IT" dirty="0" smtClean="0"/>
              <a:t>. </a:t>
            </a:r>
          </a:p>
          <a:p>
            <a:r>
              <a:rPr lang="it-IT" dirty="0" err="1" smtClean="0"/>
              <a:t>Les</a:t>
            </a:r>
            <a:r>
              <a:rPr lang="it-IT" dirty="0" smtClean="0"/>
              <a:t> </a:t>
            </a:r>
            <a:r>
              <a:rPr lang="it-IT" dirty="0" err="1" smtClean="0"/>
              <a:t>formes</a:t>
            </a:r>
            <a:r>
              <a:rPr lang="it-IT" dirty="0" smtClean="0"/>
              <a:t> qui </a:t>
            </a:r>
            <a:r>
              <a:rPr lang="it-IT" dirty="0" err="1" smtClean="0"/>
              <a:t>finissent</a:t>
            </a:r>
            <a:r>
              <a:rPr lang="it-IT" dirty="0" smtClean="0"/>
              <a:t> par </a:t>
            </a:r>
            <a:r>
              <a:rPr lang="it-IT" dirty="0" err="1" smtClean="0"/>
              <a:t>triompher</a:t>
            </a:r>
            <a:r>
              <a:rPr lang="it-IT" dirty="0" smtClean="0"/>
              <a:t> (</a:t>
            </a:r>
            <a:r>
              <a:rPr lang="it-IT" dirty="0" smtClean="0">
                <a:solidFill>
                  <a:srgbClr val="FF0000"/>
                </a:solidFill>
              </a:rPr>
              <a:t>la norme</a:t>
            </a:r>
            <a:r>
              <a:rPr lang="it-IT" dirty="0" smtClean="0"/>
              <a:t>) ne </a:t>
            </a:r>
            <a:r>
              <a:rPr lang="it-IT" dirty="0" err="1" smtClean="0"/>
              <a:t>sont</a:t>
            </a:r>
            <a:r>
              <a:rPr lang="it-IT" dirty="0" smtClean="0"/>
              <a:t> </a:t>
            </a:r>
            <a:r>
              <a:rPr lang="it-IT" dirty="0" err="1" smtClean="0"/>
              <a:t>pas</a:t>
            </a:r>
            <a:r>
              <a:rPr lang="it-IT" dirty="0" smtClean="0"/>
              <a:t> </a:t>
            </a:r>
            <a:r>
              <a:rPr lang="it-IT" dirty="0" err="1" smtClean="0"/>
              <a:t>esthétiquement</a:t>
            </a:r>
            <a:r>
              <a:rPr lang="it-IT" dirty="0" smtClean="0"/>
              <a:t> plus </a:t>
            </a:r>
            <a:r>
              <a:rPr lang="it-IT" dirty="0" err="1" smtClean="0"/>
              <a:t>belles</a:t>
            </a:r>
            <a:r>
              <a:rPr lang="it-IT" dirty="0" smtClean="0"/>
              <a:t> </a:t>
            </a:r>
            <a:r>
              <a:rPr lang="it-IT" dirty="0" err="1" smtClean="0"/>
              <a:t>ou</a:t>
            </a:r>
            <a:r>
              <a:rPr lang="it-IT" dirty="0" smtClean="0"/>
              <a:t> plus </a:t>
            </a:r>
            <a:r>
              <a:rPr lang="it-IT" dirty="0" err="1" smtClean="0"/>
              <a:t>adéquates</a:t>
            </a:r>
            <a:r>
              <a:rPr lang="it-IT" dirty="0" smtClean="0"/>
              <a:t> </a:t>
            </a:r>
            <a:r>
              <a:rPr lang="it-IT" dirty="0" err="1" smtClean="0"/>
              <a:t>que</a:t>
            </a:r>
            <a:r>
              <a:rPr lang="it-IT" dirty="0" smtClean="0"/>
              <a:t> </a:t>
            </a:r>
            <a:r>
              <a:rPr lang="it-IT" dirty="0" err="1" smtClean="0"/>
              <a:t>celles</a:t>
            </a:r>
            <a:r>
              <a:rPr lang="it-IT" dirty="0" smtClean="0"/>
              <a:t> qui </a:t>
            </a:r>
            <a:r>
              <a:rPr lang="it-IT" dirty="0" err="1" smtClean="0"/>
              <a:t>sont</a:t>
            </a:r>
            <a:r>
              <a:rPr lang="it-IT" dirty="0" smtClean="0"/>
              <a:t> </a:t>
            </a:r>
            <a:r>
              <a:rPr lang="it-IT" dirty="0" err="1" smtClean="0"/>
              <a:t>éliminées</a:t>
            </a:r>
            <a:r>
              <a:rPr lang="it-IT" dirty="0" smtClean="0"/>
              <a:t>, mais </a:t>
            </a:r>
            <a:r>
              <a:rPr lang="it-IT" dirty="0" err="1" smtClean="0"/>
              <a:t>reflètent</a:t>
            </a:r>
            <a:r>
              <a:rPr lang="it-IT" dirty="0" smtClean="0"/>
              <a:t> </a:t>
            </a:r>
            <a:r>
              <a:rPr lang="it-IT" dirty="0" smtClean="0"/>
              <a:t>l’</a:t>
            </a:r>
            <a:r>
              <a:rPr lang="it-IT" dirty="0" err="1" smtClean="0"/>
              <a:t>usage</a:t>
            </a:r>
            <a:r>
              <a:rPr lang="it-IT" dirty="0" smtClean="0"/>
              <a:t> </a:t>
            </a:r>
            <a:r>
              <a:rPr lang="it-IT" dirty="0" err="1" smtClean="0"/>
              <a:t>des</a:t>
            </a:r>
            <a:r>
              <a:rPr lang="it-IT" dirty="0" smtClean="0"/>
              <a:t> </a:t>
            </a:r>
            <a:r>
              <a:rPr lang="it-IT" dirty="0" err="1" smtClean="0"/>
              <a:t>groupes</a:t>
            </a:r>
            <a:r>
              <a:rPr lang="it-IT" dirty="0" smtClean="0"/>
              <a:t> </a:t>
            </a:r>
            <a:r>
              <a:rPr lang="it-IT" dirty="0" err="1" smtClean="0"/>
              <a:t>dominants</a:t>
            </a:r>
            <a:r>
              <a:rPr lang="it-IT" dirty="0" smtClean="0"/>
              <a:t> !</a:t>
            </a:r>
            <a:endParaRPr lang="it-IT"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err="1" smtClean="0"/>
              <a:t>Catégories</a:t>
            </a:r>
            <a:r>
              <a:rPr lang="it-IT" b="1" dirty="0" smtClean="0"/>
              <a:t> de </a:t>
            </a:r>
            <a:r>
              <a:rPr lang="it-IT" b="1" dirty="0" err="1" smtClean="0"/>
              <a:t>diversité</a:t>
            </a:r>
            <a:r>
              <a:rPr lang="it-IT" b="1" dirty="0" smtClean="0"/>
              <a:t> </a:t>
            </a:r>
            <a:r>
              <a:rPr lang="it-IT" b="1" dirty="0" err="1" smtClean="0"/>
              <a:t>linguistique</a:t>
            </a:r>
            <a:endParaRPr lang="fr-FR" b="1" dirty="0"/>
          </a:p>
        </p:txBody>
      </p:sp>
      <p:sp>
        <p:nvSpPr>
          <p:cNvPr id="3" name="Segnaposto contenuto 2"/>
          <p:cNvSpPr>
            <a:spLocks noGrp="1"/>
          </p:cNvSpPr>
          <p:nvPr>
            <p:ph idx="1"/>
          </p:nvPr>
        </p:nvSpPr>
        <p:spPr/>
        <p:txBody>
          <a:bodyPr/>
          <a:lstStyle/>
          <a:p>
            <a:r>
              <a:rPr lang="it-IT" dirty="0" err="1" smtClean="0"/>
              <a:t>Interlinguistique</a:t>
            </a:r>
            <a:r>
              <a:rPr lang="it-IT" dirty="0" smtClean="0"/>
              <a:t>: </a:t>
            </a:r>
            <a:r>
              <a:rPr lang="it-IT" dirty="0" err="1" smtClean="0"/>
              <a:t>désignant</a:t>
            </a:r>
            <a:r>
              <a:rPr lang="it-IT" dirty="0" smtClean="0"/>
              <a:t> un </a:t>
            </a:r>
            <a:r>
              <a:rPr lang="it-IT" dirty="0" err="1" smtClean="0"/>
              <a:t>éventail</a:t>
            </a:r>
            <a:r>
              <a:rPr lang="it-IT" dirty="0" smtClean="0"/>
              <a:t> de </a:t>
            </a:r>
            <a:r>
              <a:rPr lang="it-IT" dirty="0" err="1" smtClean="0"/>
              <a:t>langues</a:t>
            </a:r>
            <a:r>
              <a:rPr lang="it-IT" dirty="0" smtClean="0"/>
              <a:t> </a:t>
            </a:r>
            <a:r>
              <a:rPr lang="it-IT" dirty="0" err="1" smtClean="0"/>
              <a:t>bien</a:t>
            </a:r>
            <a:r>
              <a:rPr lang="it-IT" dirty="0" smtClean="0"/>
              <a:t> </a:t>
            </a:r>
            <a:r>
              <a:rPr lang="it-IT" dirty="0" err="1" smtClean="0"/>
              <a:t>distinctes</a:t>
            </a:r>
            <a:endParaRPr lang="it-IT" dirty="0" smtClean="0"/>
          </a:p>
          <a:p>
            <a:r>
              <a:rPr lang="it-IT" dirty="0" err="1" smtClean="0"/>
              <a:t>Intralinguistique</a:t>
            </a:r>
            <a:r>
              <a:rPr lang="it-IT" dirty="0" smtClean="0"/>
              <a:t>: </a:t>
            </a:r>
            <a:r>
              <a:rPr lang="it-IT" dirty="0" err="1" smtClean="0"/>
              <a:t>recouvrant</a:t>
            </a:r>
            <a:r>
              <a:rPr lang="it-IT" dirty="0" smtClean="0"/>
              <a:t> </a:t>
            </a:r>
            <a:r>
              <a:rPr lang="it-IT" dirty="0" err="1" smtClean="0"/>
              <a:t>différents</a:t>
            </a:r>
            <a:r>
              <a:rPr lang="it-IT" dirty="0" smtClean="0"/>
              <a:t> </a:t>
            </a:r>
            <a:r>
              <a:rPr lang="it-IT" dirty="0" err="1" smtClean="0"/>
              <a:t>usages</a:t>
            </a:r>
            <a:r>
              <a:rPr lang="it-IT" dirty="0" smtClean="0"/>
              <a:t> d’une </a:t>
            </a:r>
            <a:r>
              <a:rPr lang="it-IT" dirty="0" err="1" smtClean="0"/>
              <a:t>même</a:t>
            </a:r>
            <a:r>
              <a:rPr lang="it-IT" dirty="0" smtClean="0"/>
              <a:t> langue</a:t>
            </a:r>
          </a:p>
          <a:p>
            <a:pPr marL="0" indent="0">
              <a:buNone/>
            </a:pPr>
            <a:endParaRPr lang="it-IT" dirty="0" smtClean="0"/>
          </a:p>
          <a:p>
            <a:pPr marL="0" indent="0">
              <a:buNone/>
            </a:pPr>
            <a:r>
              <a:rPr lang="it-IT" dirty="0" smtClean="0"/>
              <a:t>La </a:t>
            </a:r>
            <a:r>
              <a:rPr lang="it-IT" dirty="0" err="1" smtClean="0"/>
              <a:t>notion</a:t>
            </a:r>
            <a:r>
              <a:rPr lang="it-IT" dirty="0" smtClean="0"/>
              <a:t> de </a:t>
            </a:r>
            <a:r>
              <a:rPr lang="it-IT" dirty="0" err="1" smtClean="0"/>
              <a:t>variation</a:t>
            </a:r>
            <a:r>
              <a:rPr lang="it-IT" dirty="0" smtClean="0"/>
              <a:t> </a:t>
            </a:r>
            <a:r>
              <a:rPr lang="it-IT" dirty="0" err="1" smtClean="0"/>
              <a:t>met</a:t>
            </a:r>
            <a:r>
              <a:rPr lang="it-IT" dirty="0" smtClean="0"/>
              <a:t> </a:t>
            </a:r>
            <a:r>
              <a:rPr lang="it-IT" dirty="0" err="1" smtClean="0"/>
              <a:t>l’accent</a:t>
            </a:r>
            <a:r>
              <a:rPr lang="it-IT" dirty="0" smtClean="0"/>
              <a:t> </a:t>
            </a:r>
            <a:r>
              <a:rPr lang="it-IT" dirty="0" err="1" smtClean="0"/>
              <a:t>sur</a:t>
            </a:r>
            <a:r>
              <a:rPr lang="it-IT" dirty="0" smtClean="0"/>
              <a:t> la </a:t>
            </a:r>
            <a:r>
              <a:rPr lang="it-IT" dirty="0" err="1" smtClean="0"/>
              <a:t>coexistence</a:t>
            </a:r>
            <a:r>
              <a:rPr lang="it-IT" dirty="0" smtClean="0"/>
              <a:t> d’</a:t>
            </a:r>
            <a:r>
              <a:rPr lang="it-IT" dirty="0" err="1" smtClean="0"/>
              <a:t>usages</a:t>
            </a:r>
            <a:r>
              <a:rPr lang="it-IT" dirty="0" smtClean="0"/>
              <a:t> </a:t>
            </a:r>
            <a:r>
              <a:rPr lang="it-IT" dirty="0" err="1" smtClean="0"/>
              <a:t>linguistiques</a:t>
            </a:r>
            <a:r>
              <a:rPr lang="it-IT" dirty="0" smtClean="0"/>
              <a:t> </a:t>
            </a:r>
            <a:r>
              <a:rPr lang="it-IT" dirty="0" err="1" smtClean="0"/>
              <a:t>distincts</a:t>
            </a:r>
            <a:r>
              <a:rPr lang="it-IT" dirty="0" smtClean="0"/>
              <a:t> mais </a:t>
            </a:r>
            <a:r>
              <a:rPr lang="it-IT" dirty="0" err="1" smtClean="0"/>
              <a:t>proches</a:t>
            </a:r>
            <a:endParaRPr lang="it-IT" dirty="0" smtClean="0"/>
          </a:p>
          <a:p>
            <a:pPr marL="0" indent="0">
              <a:buNone/>
            </a:pPr>
            <a:endParaRPr lang="it-IT" dirty="0"/>
          </a:p>
          <a:p>
            <a:pPr marL="0" indent="0">
              <a:buNone/>
            </a:pPr>
            <a:r>
              <a:rPr lang="it-IT" dirty="0" err="1" smtClean="0"/>
              <a:t>Les</a:t>
            </a:r>
            <a:r>
              <a:rPr lang="it-IT" dirty="0" smtClean="0"/>
              <a:t> </a:t>
            </a:r>
            <a:r>
              <a:rPr lang="it-IT" dirty="0" err="1" smtClean="0"/>
              <a:t>variations</a:t>
            </a:r>
            <a:r>
              <a:rPr lang="it-IT" dirty="0" smtClean="0"/>
              <a:t> </a:t>
            </a:r>
            <a:r>
              <a:rPr lang="it-IT" dirty="0" err="1" smtClean="0"/>
              <a:t>intralinguistiques</a:t>
            </a:r>
            <a:r>
              <a:rPr lang="it-IT" dirty="0" smtClean="0"/>
              <a:t> s’</a:t>
            </a:r>
            <a:r>
              <a:rPr lang="it-IT" dirty="0" err="1" smtClean="0"/>
              <a:t>établissent</a:t>
            </a:r>
            <a:r>
              <a:rPr lang="it-IT" dirty="0" smtClean="0"/>
              <a:t> à partir d’un </a:t>
            </a:r>
            <a:r>
              <a:rPr lang="it-IT" dirty="0" err="1" smtClean="0"/>
              <a:t>usage</a:t>
            </a:r>
            <a:r>
              <a:rPr lang="it-IT" dirty="0" smtClean="0"/>
              <a:t> de </a:t>
            </a:r>
            <a:r>
              <a:rPr lang="it-IT" dirty="0" err="1" smtClean="0"/>
              <a:t>référence</a:t>
            </a:r>
            <a:r>
              <a:rPr lang="it-IT" dirty="0" smtClean="0"/>
              <a:t>		 </a:t>
            </a:r>
            <a:r>
              <a:rPr lang="it-IT" dirty="0" smtClean="0">
                <a:sym typeface="Wingdings" panose="05000000000000000000" pitchFamily="2" charset="2"/>
              </a:rPr>
              <a:t>	 </a:t>
            </a:r>
            <a:r>
              <a:rPr lang="it-IT" b="1" dirty="0" smtClean="0">
                <a:sym typeface="Wingdings" panose="05000000000000000000" pitchFamily="2" charset="2"/>
              </a:rPr>
              <a:t>la norme</a:t>
            </a:r>
            <a:endParaRPr lang="fr-FR" b="1" dirty="0"/>
          </a:p>
        </p:txBody>
      </p:sp>
    </p:spTree>
    <p:extLst>
      <p:ext uri="{BB962C8B-B14F-4D97-AF65-F5344CB8AC3E}">
        <p14:creationId xmlns:p14="http://schemas.microsoft.com/office/powerpoint/2010/main" xmlns="" val="1191478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fr-FR" b="1" dirty="0" smtClean="0"/>
              <a:t>Norme </a:t>
            </a:r>
            <a:r>
              <a:rPr lang="fr-FR" b="1" dirty="0"/>
              <a:t>et arbitraire linguistique</a:t>
            </a:r>
          </a:p>
        </p:txBody>
      </p:sp>
      <p:sp>
        <p:nvSpPr>
          <p:cNvPr id="3" name="Segnaposto contenuto 2"/>
          <p:cNvSpPr>
            <a:spLocks noGrp="1"/>
          </p:cNvSpPr>
          <p:nvPr>
            <p:ph idx="1"/>
          </p:nvPr>
        </p:nvSpPr>
        <p:spPr/>
        <p:txBody>
          <a:bodyPr/>
          <a:lstStyle/>
          <a:p>
            <a:pPr marL="0" indent="0">
              <a:buNone/>
            </a:pPr>
            <a:r>
              <a:rPr lang="it-IT" dirty="0" smtClean="0"/>
              <a:t>2 </a:t>
            </a:r>
            <a:r>
              <a:rPr lang="it-IT" dirty="0" err="1" smtClean="0"/>
              <a:t>aspects</a:t>
            </a:r>
            <a:r>
              <a:rPr lang="it-IT" dirty="0" smtClean="0"/>
              <a:t>:</a:t>
            </a:r>
          </a:p>
          <a:p>
            <a:r>
              <a:rPr lang="it-IT" dirty="0"/>
              <a:t>Norme d’</a:t>
            </a:r>
            <a:r>
              <a:rPr lang="it-IT" dirty="0" err="1"/>
              <a:t>usage</a:t>
            </a:r>
            <a:r>
              <a:rPr lang="it-IT" dirty="0"/>
              <a:t> = </a:t>
            </a:r>
            <a:r>
              <a:rPr lang="it-IT" dirty="0" err="1"/>
              <a:t>français</a:t>
            </a:r>
            <a:r>
              <a:rPr lang="it-IT" dirty="0"/>
              <a:t> </a:t>
            </a:r>
            <a:r>
              <a:rPr lang="it-IT" dirty="0" err="1"/>
              <a:t>courant</a:t>
            </a:r>
            <a:endParaRPr lang="fr-FR" dirty="0"/>
          </a:p>
          <a:p>
            <a:r>
              <a:rPr lang="it-IT" dirty="0" smtClean="0"/>
              <a:t>Norme </a:t>
            </a:r>
            <a:r>
              <a:rPr lang="it-IT" dirty="0" err="1" smtClean="0"/>
              <a:t>prescriptive</a:t>
            </a:r>
            <a:r>
              <a:rPr lang="it-IT" dirty="0" smtClean="0"/>
              <a:t> = </a:t>
            </a:r>
            <a:r>
              <a:rPr lang="fr-FR" dirty="0"/>
              <a:t>système de </a:t>
            </a:r>
            <a:r>
              <a:rPr lang="fr-FR" dirty="0" smtClean="0"/>
              <a:t>règles </a:t>
            </a:r>
            <a:r>
              <a:rPr lang="fr-FR" dirty="0"/>
              <a:t>instituées par des actes normatifs et rendues obligatoires pour une communauté </a:t>
            </a:r>
            <a:r>
              <a:rPr lang="fr-FR" dirty="0" smtClean="0"/>
              <a:t>donnée</a:t>
            </a:r>
          </a:p>
          <a:p>
            <a:pPr>
              <a:buFont typeface="Wingdings" panose="05000000000000000000" pitchFamily="2" charset="2"/>
              <a:buChar char="à"/>
            </a:pPr>
            <a:r>
              <a:rPr lang="it-IT" dirty="0" smtClean="0">
                <a:sym typeface="Wingdings" panose="05000000000000000000" pitchFamily="2" charset="2"/>
              </a:rPr>
              <a:t>Forme </a:t>
            </a:r>
            <a:r>
              <a:rPr lang="it-IT" dirty="0" err="1" smtClean="0">
                <a:sym typeface="Wingdings" panose="05000000000000000000" pitchFamily="2" charset="2"/>
              </a:rPr>
              <a:t>fictive</a:t>
            </a:r>
            <a:r>
              <a:rPr lang="it-IT" dirty="0" smtClean="0">
                <a:sym typeface="Wingdings" panose="05000000000000000000" pitchFamily="2" charset="2"/>
              </a:rPr>
              <a:t> </a:t>
            </a:r>
            <a:r>
              <a:rPr lang="fr-FR" dirty="0"/>
              <a:t>construite par la communauté sociale</a:t>
            </a:r>
            <a:br>
              <a:rPr lang="fr-FR" dirty="0"/>
            </a:br>
            <a:r>
              <a:rPr lang="fr-FR" dirty="0"/>
              <a:t> </a:t>
            </a:r>
            <a:r>
              <a:rPr lang="fr-FR" dirty="0" smtClean="0"/>
              <a:t> Représentation </a:t>
            </a:r>
            <a:r>
              <a:rPr lang="fr-FR" dirty="0"/>
              <a:t>symbolique de la langue</a:t>
            </a:r>
            <a:endParaRPr lang="fr-FR" dirty="0" smtClean="0"/>
          </a:p>
          <a:p>
            <a:pPr marL="0" indent="0">
              <a:buNone/>
            </a:pPr>
            <a:endParaRPr lang="fr-FR" dirty="0"/>
          </a:p>
        </p:txBody>
      </p:sp>
    </p:spTree>
    <p:extLst>
      <p:ext uri="{BB962C8B-B14F-4D97-AF65-F5344CB8AC3E}">
        <p14:creationId xmlns:p14="http://schemas.microsoft.com/office/powerpoint/2010/main" xmlns="" val="41396476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err="1" smtClean="0"/>
              <a:t>Pouvoir</a:t>
            </a:r>
            <a:r>
              <a:rPr lang="it-IT" b="1" dirty="0" smtClean="0"/>
              <a:t> de la norme</a:t>
            </a:r>
            <a:endParaRPr lang="fr-FR" b="1" dirty="0"/>
          </a:p>
        </p:txBody>
      </p:sp>
      <p:sp>
        <p:nvSpPr>
          <p:cNvPr id="3" name="Segnaposto contenuto 2"/>
          <p:cNvSpPr>
            <a:spLocks noGrp="1"/>
          </p:cNvSpPr>
          <p:nvPr>
            <p:ph idx="1"/>
          </p:nvPr>
        </p:nvSpPr>
        <p:spPr>
          <a:xfrm>
            <a:off x="838200" y="1424539"/>
            <a:ext cx="10515600" cy="4752424"/>
          </a:xfrm>
        </p:spPr>
        <p:txBody>
          <a:bodyPr>
            <a:normAutofit lnSpcReduction="10000"/>
          </a:bodyPr>
          <a:lstStyle/>
          <a:p>
            <a:pPr marL="0" indent="0">
              <a:buNone/>
            </a:pPr>
            <a:r>
              <a:rPr lang="it-IT" dirty="0" smtClean="0"/>
              <a:t>La norme </a:t>
            </a:r>
            <a:r>
              <a:rPr lang="it-IT" dirty="0" err="1" smtClean="0"/>
              <a:t>acquiert</a:t>
            </a:r>
            <a:r>
              <a:rPr lang="it-IT" dirty="0" smtClean="0"/>
              <a:t> une </a:t>
            </a:r>
            <a:r>
              <a:rPr lang="it-IT" dirty="0" err="1" smtClean="0"/>
              <a:t>véritable</a:t>
            </a:r>
            <a:r>
              <a:rPr lang="it-IT" dirty="0" smtClean="0"/>
              <a:t> force, un </a:t>
            </a:r>
            <a:r>
              <a:rPr lang="it-IT" dirty="0" err="1" smtClean="0"/>
              <a:t>pouvoir</a:t>
            </a:r>
            <a:r>
              <a:rPr lang="it-IT" dirty="0" smtClean="0"/>
              <a:t> </a:t>
            </a:r>
            <a:r>
              <a:rPr lang="it-IT" dirty="0" err="1" smtClean="0"/>
              <a:t>symbolique</a:t>
            </a:r>
            <a:r>
              <a:rPr lang="it-IT" dirty="0" smtClean="0"/>
              <a:t> </a:t>
            </a:r>
            <a:r>
              <a:rPr lang="it-IT" dirty="0" err="1" smtClean="0"/>
              <a:t>actif</a:t>
            </a:r>
            <a:endParaRPr lang="it-IT" dirty="0" smtClean="0"/>
          </a:p>
          <a:p>
            <a:pPr marL="0" indent="0">
              <a:buNone/>
            </a:pPr>
            <a:r>
              <a:rPr lang="it-IT" dirty="0" smtClean="0"/>
              <a:t>La norme </a:t>
            </a:r>
            <a:r>
              <a:rPr lang="it-IT" dirty="0" err="1" smtClean="0"/>
              <a:t>intériorisée</a:t>
            </a:r>
            <a:r>
              <a:rPr lang="it-IT" dirty="0" smtClean="0"/>
              <a:t> </a:t>
            </a:r>
            <a:r>
              <a:rPr lang="it-IT" dirty="0" err="1" smtClean="0"/>
              <a:t>génère</a:t>
            </a:r>
            <a:r>
              <a:rPr lang="it-IT" dirty="0" smtClean="0"/>
              <a:t> l’</a:t>
            </a:r>
            <a:r>
              <a:rPr lang="it-IT" b="1" dirty="0" err="1" smtClean="0"/>
              <a:t>insécurité</a:t>
            </a:r>
            <a:r>
              <a:rPr lang="it-IT" b="1" dirty="0" smtClean="0"/>
              <a:t> </a:t>
            </a:r>
            <a:r>
              <a:rPr lang="it-IT" b="1" dirty="0" err="1" smtClean="0"/>
              <a:t>linguistique</a:t>
            </a:r>
            <a:r>
              <a:rPr lang="it-IT" b="1" dirty="0" smtClean="0"/>
              <a:t>: </a:t>
            </a:r>
          </a:p>
          <a:p>
            <a:pPr lvl="1"/>
            <a:r>
              <a:rPr lang="fr-FR" dirty="0" smtClean="0"/>
              <a:t>silence</a:t>
            </a:r>
            <a:r>
              <a:rPr lang="fr-FR" dirty="0"/>
              <a:t>, </a:t>
            </a:r>
            <a:endParaRPr lang="fr-FR" dirty="0" smtClean="0"/>
          </a:p>
          <a:p>
            <a:pPr lvl="1"/>
            <a:r>
              <a:rPr lang="fr-FR" dirty="0" smtClean="0"/>
              <a:t>emploi </a:t>
            </a:r>
            <a:r>
              <a:rPr lang="fr-FR" dirty="0"/>
              <a:t>de modalisateurs oraux – </a:t>
            </a:r>
            <a:r>
              <a:rPr lang="fr-FR" i="1" dirty="0"/>
              <a:t>si je puis dire, si vous me passez l’expression, comme on dit vulgairement, comme disent les journalistes, comme on dit à </a:t>
            </a:r>
            <a:r>
              <a:rPr lang="fr-FR" i="1" dirty="0" smtClean="0"/>
              <a:t>Marseille, </a:t>
            </a:r>
            <a:r>
              <a:rPr lang="fr-FR" dirty="0" smtClean="0"/>
              <a:t>etc</a:t>
            </a:r>
            <a:r>
              <a:rPr lang="fr-FR" i="1" dirty="0" smtClean="0"/>
              <a:t>.</a:t>
            </a:r>
          </a:p>
          <a:p>
            <a:pPr marL="0" indent="0">
              <a:buNone/>
            </a:pPr>
            <a:r>
              <a:rPr lang="it-IT" dirty="0" err="1" smtClean="0">
                <a:solidFill>
                  <a:srgbClr val="FF0000"/>
                </a:solidFill>
              </a:rPr>
              <a:t>effet</a:t>
            </a:r>
            <a:endParaRPr lang="fr-FR" dirty="0" smtClean="0">
              <a:solidFill>
                <a:srgbClr val="FF0000"/>
              </a:solidFill>
            </a:endParaRPr>
          </a:p>
          <a:p>
            <a:r>
              <a:rPr lang="fr-FR" dirty="0" smtClean="0"/>
              <a:t>L’</a:t>
            </a:r>
            <a:r>
              <a:rPr lang="fr-FR" b="1" dirty="0" smtClean="0"/>
              <a:t>hypercorrection</a:t>
            </a:r>
            <a:r>
              <a:rPr lang="fr-FR" dirty="0" smtClean="0"/>
              <a:t>: </a:t>
            </a:r>
            <a:r>
              <a:rPr lang="fr-FR" dirty="0"/>
              <a:t>la liaison, par ex., est ressentie comme signe d’un parlé soigné et le locuteur en rajoutera là où la forme écrite ne permet pas d’en réaliser :</a:t>
            </a:r>
          </a:p>
          <a:p>
            <a:pPr lvl="1"/>
            <a:r>
              <a:rPr lang="fr-FR" dirty="0"/>
              <a:t>Ex. (…) Ainsi son programme pourra-</a:t>
            </a:r>
            <a:r>
              <a:rPr lang="fr-FR" dirty="0">
                <a:solidFill>
                  <a:srgbClr val="FF0000"/>
                </a:solidFill>
              </a:rPr>
              <a:t>t-</a:t>
            </a:r>
            <a:r>
              <a:rPr lang="fr-FR" dirty="0"/>
              <a:t>être évalué plus clairement. (Journaliste lisant une chronique à la radio)</a:t>
            </a:r>
          </a:p>
          <a:p>
            <a:pPr marL="457200" lvl="1" indent="0">
              <a:buNone/>
            </a:pPr>
            <a:endParaRPr lang="fr-FR" dirty="0" smtClean="0"/>
          </a:p>
        </p:txBody>
      </p:sp>
    </p:spTree>
    <p:extLst>
      <p:ext uri="{BB962C8B-B14F-4D97-AF65-F5344CB8AC3E}">
        <p14:creationId xmlns:p14="http://schemas.microsoft.com/office/powerpoint/2010/main" xmlns="" val="3877225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err="1" smtClean="0"/>
              <a:t>Langage</a:t>
            </a:r>
            <a:r>
              <a:rPr lang="it-IT" b="1" dirty="0" smtClean="0"/>
              <a:t> </a:t>
            </a:r>
            <a:r>
              <a:rPr lang="it-IT" b="1" dirty="0" err="1" smtClean="0"/>
              <a:t>normé</a:t>
            </a:r>
            <a:endParaRPr lang="fr-FR" b="1" dirty="0"/>
          </a:p>
        </p:txBody>
      </p:sp>
      <p:sp>
        <p:nvSpPr>
          <p:cNvPr id="3" name="Segnaposto contenuto 2"/>
          <p:cNvSpPr>
            <a:spLocks noGrp="1"/>
          </p:cNvSpPr>
          <p:nvPr>
            <p:ph idx="1"/>
          </p:nvPr>
        </p:nvSpPr>
        <p:spPr/>
        <p:txBody>
          <a:bodyPr/>
          <a:lstStyle/>
          <a:p>
            <a:pPr marL="0" indent="0">
              <a:buNone/>
            </a:pPr>
            <a:r>
              <a:rPr lang="fr-FR" dirty="0"/>
              <a:t>Depuis le XVIe siècle, attribué aux classes sociales élevées et cultivées, d’abord l’aristocratie, puis la bourgeoisie.</a:t>
            </a:r>
          </a:p>
          <a:p>
            <a:r>
              <a:rPr lang="fr-FR" dirty="0" smtClean="0"/>
              <a:t>Dans </a:t>
            </a:r>
            <a:r>
              <a:rPr lang="fr-FR" dirty="0"/>
              <a:t>la pratique, c’est sans doute le sens prescriptif qui prévaut. </a:t>
            </a:r>
          </a:p>
          <a:p>
            <a:r>
              <a:rPr lang="fr-FR" dirty="0"/>
              <a:t>La norme d’usage est déconnectée de la norme </a:t>
            </a:r>
            <a:r>
              <a:rPr lang="fr-FR" dirty="0" smtClean="0"/>
              <a:t>prescriptive.</a:t>
            </a:r>
          </a:p>
          <a:p>
            <a:pPr marL="0" indent="0">
              <a:buNone/>
            </a:pPr>
            <a:r>
              <a:rPr lang="it-IT" b="1" dirty="0" err="1" smtClean="0"/>
              <a:t>Grammaires</a:t>
            </a:r>
            <a:r>
              <a:rPr lang="it-IT" dirty="0" smtClean="0"/>
              <a:t> et </a:t>
            </a:r>
            <a:r>
              <a:rPr lang="it-IT" b="1" dirty="0" err="1" smtClean="0"/>
              <a:t>dictionnaires</a:t>
            </a:r>
            <a:r>
              <a:rPr lang="it-IT" dirty="0" smtClean="0"/>
              <a:t> en </a:t>
            </a:r>
            <a:r>
              <a:rPr lang="it-IT" dirty="0" err="1" smtClean="0"/>
              <a:t>ont</a:t>
            </a:r>
            <a:r>
              <a:rPr lang="it-IT" dirty="0" smtClean="0"/>
              <a:t> </a:t>
            </a:r>
            <a:r>
              <a:rPr lang="fr-FR" dirty="0" smtClean="0"/>
              <a:t>codifié </a:t>
            </a:r>
            <a:r>
              <a:rPr lang="fr-FR" dirty="0"/>
              <a:t>le lexique, la grammaire, l’orthographe et la prononciation, puis l’institution scolaire en a pris le relais auprès du grand </a:t>
            </a:r>
            <a:r>
              <a:rPr lang="fr-FR" dirty="0" smtClean="0"/>
              <a:t>public</a:t>
            </a:r>
          </a:p>
        </p:txBody>
      </p:sp>
    </p:spTree>
    <p:extLst>
      <p:ext uri="{BB962C8B-B14F-4D97-AF65-F5344CB8AC3E}">
        <p14:creationId xmlns:p14="http://schemas.microsoft.com/office/powerpoint/2010/main" xmlns="" val="4292842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fr-FR" b="1" dirty="0" smtClean="0"/>
              <a:t>Historiquement</a:t>
            </a:r>
            <a:endParaRPr lang="fr-FR" b="1" dirty="0"/>
          </a:p>
        </p:txBody>
      </p:sp>
      <p:sp>
        <p:nvSpPr>
          <p:cNvPr id="3" name="Segnaposto contenuto 2"/>
          <p:cNvSpPr>
            <a:spLocks noGrp="1"/>
          </p:cNvSpPr>
          <p:nvPr>
            <p:ph idx="1"/>
          </p:nvPr>
        </p:nvSpPr>
        <p:spPr/>
        <p:txBody>
          <a:bodyPr>
            <a:normAutofit/>
          </a:bodyPr>
          <a:lstStyle/>
          <a:p>
            <a:pPr marL="0" indent="0">
              <a:buNone/>
            </a:pPr>
            <a:r>
              <a:rPr lang="fr-FR" dirty="0" smtClean="0"/>
              <a:t>La norme est fondée </a:t>
            </a:r>
            <a:r>
              <a:rPr lang="fr-FR" dirty="0"/>
              <a:t>sur </a:t>
            </a:r>
            <a:r>
              <a:rPr lang="fr-FR" b="1" dirty="0" smtClean="0"/>
              <a:t>l’écrit</a:t>
            </a:r>
            <a:r>
              <a:rPr lang="fr-FR" dirty="0" smtClean="0"/>
              <a:t> </a:t>
            </a:r>
          </a:p>
          <a:p>
            <a:pPr marL="0" indent="0">
              <a:buNone/>
            </a:pPr>
            <a:r>
              <a:rPr lang="fr-FR" dirty="0" smtClean="0">
                <a:sym typeface="Wingdings" panose="05000000000000000000" pitchFamily="2" charset="2"/>
              </a:rPr>
              <a:t></a:t>
            </a:r>
            <a:r>
              <a:rPr lang="fr-FR" dirty="0" smtClean="0"/>
              <a:t>liée </a:t>
            </a:r>
            <a:r>
              <a:rPr lang="fr-FR" dirty="0"/>
              <a:t>au rôle joué par le français dans l’unification </a:t>
            </a:r>
            <a:r>
              <a:rPr lang="fr-FR" dirty="0" smtClean="0"/>
              <a:t>nationale</a:t>
            </a:r>
          </a:p>
          <a:p>
            <a:pPr marL="0" indent="0">
              <a:buNone/>
            </a:pPr>
            <a:r>
              <a:rPr lang="fr-FR" dirty="0"/>
              <a:t>Le français normé n’était qu’un dialecte parmi les dialectes de la langue d’oïl : le </a:t>
            </a:r>
            <a:r>
              <a:rPr lang="fr-FR" b="1" dirty="0"/>
              <a:t>francien</a:t>
            </a:r>
          </a:p>
          <a:p>
            <a:r>
              <a:rPr lang="fr-FR" dirty="0"/>
              <a:t>Promu au rang de langue officielle dès les XIIe et XIIIe siècles </a:t>
            </a:r>
            <a:endParaRPr lang="fr-FR" dirty="0" smtClean="0"/>
          </a:p>
          <a:p>
            <a:pPr marL="0" indent="0">
              <a:buNone/>
            </a:pPr>
            <a:r>
              <a:rPr lang="fr-FR" b="1" dirty="0" smtClean="0"/>
              <a:t>car</a:t>
            </a:r>
            <a:r>
              <a:rPr lang="fr-FR" dirty="0" smtClean="0"/>
              <a:t> </a:t>
            </a:r>
          </a:p>
          <a:p>
            <a:pPr marL="0" indent="0">
              <a:buNone/>
            </a:pPr>
            <a:r>
              <a:rPr lang="fr-FR" dirty="0" smtClean="0"/>
              <a:t>lié </a:t>
            </a:r>
            <a:r>
              <a:rPr lang="fr-FR" dirty="0"/>
              <a:t>à la suprématie politique du roi de France, à l’influence de Paris, de la cour</a:t>
            </a:r>
          </a:p>
        </p:txBody>
      </p:sp>
    </p:spTree>
    <p:extLst>
      <p:ext uri="{BB962C8B-B14F-4D97-AF65-F5344CB8AC3E}">
        <p14:creationId xmlns:p14="http://schemas.microsoft.com/office/powerpoint/2010/main" xmlns="" val="18793462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fr-FR" b="1" dirty="0"/>
              <a:t>Aujourd’hui</a:t>
            </a:r>
          </a:p>
        </p:txBody>
      </p:sp>
      <p:sp>
        <p:nvSpPr>
          <p:cNvPr id="3" name="Segnaposto contenuto 2"/>
          <p:cNvSpPr>
            <a:spLocks noGrp="1"/>
          </p:cNvSpPr>
          <p:nvPr>
            <p:ph idx="1"/>
          </p:nvPr>
        </p:nvSpPr>
        <p:spPr>
          <a:xfrm>
            <a:off x="625643" y="1520792"/>
            <a:ext cx="10992050" cy="4656171"/>
          </a:xfrm>
        </p:spPr>
        <p:txBody>
          <a:bodyPr>
            <a:normAutofit lnSpcReduction="10000"/>
          </a:bodyPr>
          <a:lstStyle/>
          <a:p>
            <a:pPr marL="0" indent="0">
              <a:buNone/>
            </a:pPr>
            <a:r>
              <a:rPr lang="fr-FR" dirty="0" smtClean="0"/>
              <a:t>La </a:t>
            </a:r>
            <a:r>
              <a:rPr lang="fr-FR" dirty="0"/>
              <a:t>norme tend à être déstabilisée par l’influence du français populaire, familier et </a:t>
            </a:r>
            <a:r>
              <a:rPr lang="fr-FR" dirty="0" smtClean="0"/>
              <a:t>oral</a:t>
            </a:r>
          </a:p>
          <a:p>
            <a:pPr marL="0" indent="0">
              <a:buNone/>
            </a:pPr>
            <a:r>
              <a:rPr lang="it-IT" dirty="0" smtClean="0"/>
              <a:t>Cela </a:t>
            </a:r>
            <a:r>
              <a:rPr lang="it-IT" dirty="0" err="1" smtClean="0"/>
              <a:t>montre</a:t>
            </a:r>
            <a:r>
              <a:rPr lang="it-IT" dirty="0" smtClean="0"/>
              <a:t> </a:t>
            </a:r>
            <a:r>
              <a:rPr lang="it-IT" dirty="0" err="1" smtClean="0"/>
              <a:t>que</a:t>
            </a:r>
            <a:r>
              <a:rPr lang="it-IT" dirty="0" smtClean="0"/>
              <a:t>:</a:t>
            </a:r>
          </a:p>
          <a:p>
            <a:r>
              <a:rPr lang="fr-FR" dirty="0"/>
              <a:t>aucun phonème, </a:t>
            </a:r>
            <a:endParaRPr lang="fr-FR" dirty="0" smtClean="0"/>
          </a:p>
          <a:p>
            <a:r>
              <a:rPr lang="fr-FR" dirty="0" smtClean="0"/>
              <a:t>aucun vocabulaire,</a:t>
            </a:r>
          </a:p>
          <a:p>
            <a:r>
              <a:rPr lang="fr-FR" dirty="0" smtClean="0"/>
              <a:t>aucune </a:t>
            </a:r>
            <a:r>
              <a:rPr lang="fr-FR" dirty="0"/>
              <a:t>construction syntaxique </a:t>
            </a:r>
            <a:endParaRPr lang="fr-FR" dirty="0" smtClean="0"/>
          </a:p>
          <a:p>
            <a:pPr marL="0" indent="0">
              <a:buNone/>
            </a:pPr>
            <a:r>
              <a:rPr lang="fr-FR" dirty="0" smtClean="0"/>
              <a:t>	n’est </a:t>
            </a:r>
            <a:r>
              <a:rPr lang="fr-FR" dirty="0"/>
              <a:t>en soi digne ou indigne d’appartenir à la </a:t>
            </a:r>
            <a:r>
              <a:rPr lang="fr-FR" dirty="0" smtClean="0"/>
              <a:t>norme plus qu’une autre</a:t>
            </a:r>
          </a:p>
          <a:p>
            <a:pPr marL="0" indent="0">
              <a:buNone/>
            </a:pPr>
            <a:r>
              <a:rPr lang="fr-FR" dirty="0" smtClean="0">
                <a:sym typeface="Wingdings" panose="05000000000000000000" pitchFamily="2" charset="2"/>
              </a:rPr>
              <a:t></a:t>
            </a:r>
            <a:r>
              <a:rPr lang="fr-FR" dirty="0" smtClean="0"/>
              <a:t>l’élection </a:t>
            </a:r>
            <a:r>
              <a:rPr lang="fr-FR" dirty="0"/>
              <a:t>par la communauté sociolinguistique d’un usage socialement déterminé parmi plusieurs possibles, </a:t>
            </a:r>
            <a:r>
              <a:rPr lang="fr-FR" dirty="0" smtClean="0"/>
              <a:t>est </a:t>
            </a:r>
            <a:r>
              <a:rPr lang="fr-FR" dirty="0"/>
              <a:t>linguistiquement </a:t>
            </a:r>
            <a:r>
              <a:rPr lang="fr-FR" b="1" dirty="0"/>
              <a:t>arbitraire</a:t>
            </a:r>
          </a:p>
        </p:txBody>
      </p:sp>
    </p:spTree>
    <p:extLst>
      <p:ext uri="{BB962C8B-B14F-4D97-AF65-F5344CB8AC3E}">
        <p14:creationId xmlns:p14="http://schemas.microsoft.com/office/powerpoint/2010/main" xmlns="" val="2525205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fr-FR" b="1" dirty="0"/>
              <a:t>Au fil du temp</a:t>
            </a:r>
            <a:r>
              <a:rPr lang="fr-FR" dirty="0"/>
              <a:t>s</a:t>
            </a:r>
          </a:p>
        </p:txBody>
      </p:sp>
      <p:sp>
        <p:nvSpPr>
          <p:cNvPr id="3" name="Segnaposto contenuto 2"/>
          <p:cNvSpPr>
            <a:spLocks noGrp="1"/>
          </p:cNvSpPr>
          <p:nvPr>
            <p:ph idx="1"/>
          </p:nvPr>
        </p:nvSpPr>
        <p:spPr>
          <a:xfrm>
            <a:off x="838200" y="1511166"/>
            <a:ext cx="10515600" cy="4966636"/>
          </a:xfrm>
        </p:spPr>
        <p:txBody>
          <a:bodyPr>
            <a:normAutofit/>
          </a:bodyPr>
          <a:lstStyle/>
          <a:p>
            <a:pPr marL="0" indent="0">
              <a:buNone/>
            </a:pPr>
            <a:r>
              <a:rPr lang="fr-FR" dirty="0" smtClean="0"/>
              <a:t>Certaines </a:t>
            </a:r>
            <a:r>
              <a:rPr lang="fr-FR" dirty="0"/>
              <a:t>formes populaires se standardisent </a:t>
            </a:r>
            <a:endParaRPr lang="fr-FR" dirty="0" smtClean="0"/>
          </a:p>
          <a:p>
            <a:pPr marL="0" indent="0">
              <a:buNone/>
            </a:pPr>
            <a:r>
              <a:rPr lang="fr-FR" dirty="0" smtClean="0"/>
              <a:t>inversement </a:t>
            </a:r>
          </a:p>
          <a:p>
            <a:pPr marL="0" indent="0">
              <a:buNone/>
            </a:pPr>
            <a:r>
              <a:rPr lang="fr-FR" dirty="0" smtClean="0"/>
              <a:t>des </a:t>
            </a:r>
            <a:r>
              <a:rPr lang="fr-FR" dirty="0"/>
              <a:t>formes normées se </a:t>
            </a:r>
            <a:r>
              <a:rPr lang="fr-FR" dirty="0" smtClean="0"/>
              <a:t>dévalorisent:</a:t>
            </a:r>
          </a:p>
          <a:p>
            <a:pPr marL="0" indent="0">
              <a:buNone/>
            </a:pPr>
            <a:r>
              <a:rPr lang="it-IT" dirty="0" smtClean="0"/>
              <a:t>Ex.	</a:t>
            </a:r>
            <a:r>
              <a:rPr lang="fr-FR" i="1" dirty="0"/>
              <a:t>pute</a:t>
            </a:r>
            <a:r>
              <a:rPr lang="fr-FR" dirty="0"/>
              <a:t> et </a:t>
            </a:r>
            <a:r>
              <a:rPr lang="fr-FR" i="1" dirty="0"/>
              <a:t>putain</a:t>
            </a:r>
          </a:p>
          <a:p>
            <a:pPr marL="0" indent="0">
              <a:buNone/>
            </a:pPr>
            <a:r>
              <a:rPr lang="fr-FR" dirty="0" smtClean="0"/>
              <a:t>	</a:t>
            </a:r>
            <a:r>
              <a:rPr lang="fr-FR" i="1" dirty="0" smtClean="0"/>
              <a:t>le </a:t>
            </a:r>
            <a:r>
              <a:rPr lang="fr-FR" i="1" dirty="0"/>
              <a:t>livre </a:t>
            </a:r>
            <a:r>
              <a:rPr lang="fr-FR" i="1" dirty="0">
                <a:solidFill>
                  <a:srgbClr val="FF0000"/>
                </a:solidFill>
              </a:rPr>
              <a:t>à</a:t>
            </a:r>
            <a:r>
              <a:rPr lang="fr-FR" i="1" dirty="0"/>
              <a:t> ma sœur </a:t>
            </a:r>
            <a:r>
              <a:rPr lang="fr-FR" dirty="0"/>
              <a:t>/ </a:t>
            </a:r>
            <a:r>
              <a:rPr lang="fr-FR" i="1" dirty="0"/>
              <a:t>de ma </a:t>
            </a:r>
            <a:r>
              <a:rPr lang="fr-FR" i="1" dirty="0" smtClean="0"/>
              <a:t>sœur</a:t>
            </a:r>
            <a:endParaRPr lang="fr-FR" dirty="0"/>
          </a:p>
          <a:p>
            <a:pPr marL="0" indent="0">
              <a:buNone/>
            </a:pPr>
            <a:r>
              <a:rPr lang="fr-FR" dirty="0"/>
              <a:t>	</a:t>
            </a:r>
            <a:r>
              <a:rPr lang="fr-FR" i="1" dirty="0" smtClean="0"/>
              <a:t>se </a:t>
            </a:r>
            <a:r>
              <a:rPr lang="fr-FR" i="1" dirty="0"/>
              <a:t>rappeler </a:t>
            </a:r>
            <a:r>
              <a:rPr lang="fr-FR" i="1" dirty="0">
                <a:solidFill>
                  <a:srgbClr val="FF0000"/>
                </a:solidFill>
              </a:rPr>
              <a:t>qqch</a:t>
            </a:r>
            <a:r>
              <a:rPr lang="fr-FR" i="1" dirty="0"/>
              <a:t> </a:t>
            </a:r>
            <a:r>
              <a:rPr lang="fr-FR" i="1" dirty="0" smtClean="0"/>
              <a:t> </a:t>
            </a:r>
            <a:r>
              <a:rPr lang="fr-FR" dirty="0" smtClean="0"/>
              <a:t>/ </a:t>
            </a:r>
            <a:r>
              <a:rPr lang="fr-FR" i="1" dirty="0" smtClean="0"/>
              <a:t>se </a:t>
            </a:r>
            <a:r>
              <a:rPr lang="fr-FR" i="1" dirty="0"/>
              <a:t>rappeler de </a:t>
            </a:r>
            <a:r>
              <a:rPr lang="fr-FR" i="1" dirty="0" smtClean="0"/>
              <a:t>qqch</a:t>
            </a:r>
            <a:endParaRPr lang="fr-FR" dirty="0"/>
          </a:p>
          <a:p>
            <a:pPr marL="0" indent="0">
              <a:buNone/>
            </a:pPr>
            <a:r>
              <a:rPr lang="fr-FR" dirty="0"/>
              <a:t> </a:t>
            </a:r>
            <a:r>
              <a:rPr lang="fr-FR" dirty="0" smtClean="0"/>
              <a:t>	</a:t>
            </a:r>
            <a:r>
              <a:rPr lang="fr-FR" i="1" dirty="0" smtClean="0"/>
              <a:t>malgré </a:t>
            </a:r>
            <a:r>
              <a:rPr lang="fr-FR" i="1" dirty="0">
                <a:solidFill>
                  <a:srgbClr val="FF0000"/>
                </a:solidFill>
              </a:rPr>
              <a:t>que</a:t>
            </a:r>
          </a:p>
          <a:p>
            <a:pPr marL="0" indent="0">
              <a:buNone/>
            </a:pPr>
            <a:r>
              <a:rPr lang="it-IT" dirty="0" smtClean="0">
                <a:sym typeface="Wingdings" panose="05000000000000000000" pitchFamily="2" charset="2"/>
              </a:rPr>
              <a:t>le </a:t>
            </a:r>
            <a:r>
              <a:rPr lang="it-IT" dirty="0" err="1" smtClean="0">
                <a:sym typeface="Wingdings" panose="05000000000000000000" pitchFamily="2" charset="2"/>
              </a:rPr>
              <a:t>jugement</a:t>
            </a:r>
            <a:r>
              <a:rPr lang="it-IT" dirty="0" smtClean="0">
                <a:sym typeface="Wingdings" panose="05000000000000000000" pitchFamily="2" charset="2"/>
              </a:rPr>
              <a:t> </a:t>
            </a:r>
            <a:r>
              <a:rPr lang="fr-FR" dirty="0" smtClean="0">
                <a:sym typeface="Wingdings" panose="05000000000000000000" pitchFamily="2" charset="2"/>
              </a:rPr>
              <a:t>idéologique </a:t>
            </a:r>
            <a:r>
              <a:rPr lang="fr-FR" dirty="0">
                <a:sym typeface="Wingdings" panose="05000000000000000000" pitchFamily="2" charset="2"/>
              </a:rPr>
              <a:t>porté sur certaines formes et certains tours de </a:t>
            </a:r>
            <a:r>
              <a:rPr lang="fr-FR" dirty="0" smtClean="0">
                <a:sym typeface="Wingdings" panose="05000000000000000000" pitchFamily="2" charset="2"/>
              </a:rPr>
              <a:t>langue </a:t>
            </a:r>
            <a:r>
              <a:rPr lang="fr-FR" dirty="0">
                <a:sym typeface="Wingdings" panose="05000000000000000000" pitchFamily="2" charset="2"/>
              </a:rPr>
              <a:t>est donc uniquement fondé sur l’appartenance sociale des utilisateurs </a:t>
            </a:r>
            <a:r>
              <a:rPr lang="fr-FR" dirty="0" smtClean="0">
                <a:sym typeface="Wingdings" panose="05000000000000000000" pitchFamily="2" charset="2"/>
              </a:rPr>
              <a:t>de ces formes  «correction» et «incorrection</a:t>
            </a:r>
            <a:r>
              <a:rPr lang="fr-FR" dirty="0">
                <a:sym typeface="Wingdings" panose="05000000000000000000" pitchFamily="2" charset="2"/>
              </a:rPr>
              <a:t>»</a:t>
            </a:r>
            <a:r>
              <a:rPr lang="fr-FR" dirty="0" smtClean="0">
                <a:sym typeface="Wingdings" panose="05000000000000000000" pitchFamily="2" charset="2"/>
              </a:rPr>
              <a:t> = </a:t>
            </a:r>
            <a:r>
              <a:rPr lang="fr-FR" dirty="0" smtClean="0">
                <a:solidFill>
                  <a:srgbClr val="FF0000"/>
                </a:solidFill>
                <a:sym typeface="Wingdings" panose="05000000000000000000" pitchFamily="2" charset="2"/>
              </a:rPr>
              <a:t>faute</a:t>
            </a:r>
            <a:endParaRPr lang="fr-FR" dirty="0">
              <a:solidFill>
                <a:srgbClr val="FF0000"/>
              </a:solidFill>
            </a:endParaRPr>
          </a:p>
        </p:txBody>
      </p:sp>
    </p:spTree>
    <p:extLst>
      <p:ext uri="{BB962C8B-B14F-4D97-AF65-F5344CB8AC3E}">
        <p14:creationId xmlns:p14="http://schemas.microsoft.com/office/powerpoint/2010/main" xmlns="" val="2196595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err="1" smtClean="0"/>
              <a:t>Considérations</a:t>
            </a:r>
            <a:r>
              <a:rPr lang="it-IT" b="1" dirty="0" smtClean="0"/>
              <a:t> </a:t>
            </a:r>
            <a:r>
              <a:rPr lang="it-IT" b="1" dirty="0" err="1" smtClean="0"/>
              <a:t>introductives</a:t>
            </a:r>
            <a:endParaRPr lang="fr-FR" b="1" dirty="0"/>
          </a:p>
        </p:txBody>
      </p:sp>
      <p:sp>
        <p:nvSpPr>
          <p:cNvPr id="3" name="Segnaposto contenuto 2"/>
          <p:cNvSpPr>
            <a:spLocks noGrp="1"/>
          </p:cNvSpPr>
          <p:nvPr>
            <p:ph idx="1"/>
          </p:nvPr>
        </p:nvSpPr>
        <p:spPr>
          <a:xfrm>
            <a:off x="838199" y="1825625"/>
            <a:ext cx="10779493" cy="4351338"/>
          </a:xfrm>
        </p:spPr>
        <p:txBody>
          <a:bodyPr/>
          <a:lstStyle/>
          <a:p>
            <a:r>
              <a:rPr lang="it-IT" dirty="0" smtClean="0"/>
              <a:t>Il </a:t>
            </a:r>
            <a:r>
              <a:rPr lang="it-IT" dirty="0" err="1" smtClean="0"/>
              <a:t>n’y</a:t>
            </a:r>
            <a:r>
              <a:rPr lang="it-IT" dirty="0" smtClean="0"/>
              <a:t> a </a:t>
            </a:r>
            <a:r>
              <a:rPr lang="it-IT" dirty="0" err="1" smtClean="0"/>
              <a:t>pas</a:t>
            </a:r>
            <a:r>
              <a:rPr lang="it-IT" dirty="0" smtClean="0"/>
              <a:t> en Europe de </a:t>
            </a:r>
            <a:r>
              <a:rPr lang="it-IT" dirty="0" err="1" smtClean="0"/>
              <a:t>communauté</a:t>
            </a:r>
            <a:r>
              <a:rPr lang="it-IT" dirty="0" smtClean="0"/>
              <a:t> </a:t>
            </a:r>
            <a:r>
              <a:rPr lang="it-IT" dirty="0" err="1" smtClean="0"/>
              <a:t>linguistique</a:t>
            </a:r>
            <a:r>
              <a:rPr lang="it-IT" dirty="0" smtClean="0"/>
              <a:t> </a:t>
            </a:r>
            <a:r>
              <a:rPr lang="it-IT" dirty="0" err="1" smtClean="0"/>
              <a:t>entièrement</a:t>
            </a:r>
            <a:r>
              <a:rPr lang="it-IT" dirty="0" smtClean="0"/>
              <a:t> </a:t>
            </a:r>
            <a:r>
              <a:rPr lang="it-IT" dirty="0" err="1" smtClean="0"/>
              <a:t>homogène</a:t>
            </a:r>
            <a:r>
              <a:rPr lang="it-IT" dirty="0" smtClean="0"/>
              <a:t>. </a:t>
            </a:r>
            <a:r>
              <a:rPr lang="it-IT" dirty="0" err="1" smtClean="0"/>
              <a:t>Des</a:t>
            </a:r>
            <a:r>
              <a:rPr lang="it-IT" dirty="0" smtClean="0"/>
              <a:t> </a:t>
            </a:r>
            <a:r>
              <a:rPr lang="it-IT" dirty="0" err="1" smtClean="0"/>
              <a:t>régions</a:t>
            </a:r>
            <a:r>
              <a:rPr lang="it-IT" dirty="0" smtClean="0"/>
              <a:t> </a:t>
            </a:r>
            <a:r>
              <a:rPr lang="it-IT" dirty="0" err="1" smtClean="0"/>
              <a:t>différentes</a:t>
            </a:r>
            <a:r>
              <a:rPr lang="it-IT" dirty="0" smtClean="0"/>
              <a:t> </a:t>
            </a:r>
            <a:r>
              <a:rPr lang="it-IT" dirty="0" err="1" smtClean="0"/>
              <a:t>ont</a:t>
            </a:r>
            <a:r>
              <a:rPr lang="it-IT" dirty="0" smtClean="0"/>
              <a:t> </a:t>
            </a:r>
            <a:r>
              <a:rPr lang="it-IT" dirty="0" err="1" smtClean="0"/>
              <a:t>leurs</a:t>
            </a:r>
            <a:r>
              <a:rPr lang="it-IT" dirty="0" smtClean="0"/>
              <a:t> </a:t>
            </a:r>
            <a:r>
              <a:rPr lang="it-IT" dirty="0" err="1" smtClean="0"/>
              <a:t>particularités</a:t>
            </a:r>
            <a:r>
              <a:rPr lang="it-IT" dirty="0" smtClean="0"/>
              <a:t> </a:t>
            </a:r>
            <a:r>
              <a:rPr lang="it-IT" dirty="0" err="1" smtClean="0"/>
              <a:t>linguistiques</a:t>
            </a:r>
            <a:r>
              <a:rPr lang="it-IT" dirty="0" smtClean="0"/>
              <a:t> et </a:t>
            </a:r>
            <a:r>
              <a:rPr lang="it-IT" dirty="0" err="1" smtClean="0"/>
              <a:t>culturelles</a:t>
            </a:r>
            <a:r>
              <a:rPr lang="it-IT" dirty="0" smtClean="0"/>
              <a:t> </a:t>
            </a:r>
            <a:r>
              <a:rPr lang="it-IT" dirty="0" err="1" smtClean="0"/>
              <a:t>et</a:t>
            </a:r>
            <a:r>
              <a:rPr lang="it-IT" dirty="0" smtClean="0"/>
              <a:t> </a:t>
            </a:r>
            <a:r>
              <a:rPr lang="it-IT" dirty="0" smtClean="0"/>
              <a:t>[…] </a:t>
            </a:r>
            <a:r>
              <a:rPr lang="it-IT" dirty="0" smtClean="0"/>
              <a:t>se </a:t>
            </a:r>
            <a:r>
              <a:rPr lang="it-IT" dirty="0" err="1" smtClean="0"/>
              <a:t>combinent</a:t>
            </a:r>
            <a:r>
              <a:rPr lang="it-IT" dirty="0" smtClean="0"/>
              <a:t> </a:t>
            </a:r>
            <a:r>
              <a:rPr lang="it-IT" dirty="0" err="1" smtClean="0"/>
              <a:t>avec</a:t>
            </a:r>
            <a:r>
              <a:rPr lang="it-IT" dirty="0" smtClean="0"/>
              <a:t> le </a:t>
            </a:r>
            <a:r>
              <a:rPr lang="it-IT" dirty="0" err="1" smtClean="0"/>
              <a:t>niveau</a:t>
            </a:r>
            <a:r>
              <a:rPr lang="it-IT" dirty="0" smtClean="0"/>
              <a:t> social, </a:t>
            </a:r>
            <a:r>
              <a:rPr lang="it-IT" dirty="0" err="1" smtClean="0"/>
              <a:t>professionnel</a:t>
            </a:r>
            <a:r>
              <a:rPr lang="it-IT" dirty="0" smtClean="0"/>
              <a:t> et d’</a:t>
            </a:r>
            <a:r>
              <a:rPr lang="it-IT" dirty="0" err="1" smtClean="0"/>
              <a:t>éducation</a:t>
            </a:r>
            <a:r>
              <a:rPr lang="it-IT" dirty="0" smtClean="0"/>
              <a:t>. (CECRL, 2001 : 95)</a:t>
            </a:r>
          </a:p>
          <a:p>
            <a:r>
              <a:rPr lang="it-IT" dirty="0" smtClean="0"/>
              <a:t>La </a:t>
            </a:r>
            <a:r>
              <a:rPr lang="it-IT" dirty="0" err="1" smtClean="0"/>
              <a:t>variation</a:t>
            </a:r>
            <a:r>
              <a:rPr lang="it-IT" dirty="0" smtClean="0"/>
              <a:t> est </a:t>
            </a:r>
            <a:r>
              <a:rPr lang="it-IT" dirty="0" err="1" smtClean="0"/>
              <a:t>donc</a:t>
            </a:r>
            <a:r>
              <a:rPr lang="it-IT" dirty="0" smtClean="0"/>
              <a:t> une </a:t>
            </a:r>
            <a:r>
              <a:rPr lang="it-IT" dirty="0" err="1" smtClean="0"/>
              <a:t>compétence</a:t>
            </a:r>
            <a:r>
              <a:rPr lang="it-IT" dirty="0" smtClean="0"/>
              <a:t> </a:t>
            </a:r>
            <a:r>
              <a:rPr lang="it-IT" dirty="0" err="1" smtClean="0"/>
              <a:t>incontournable</a:t>
            </a:r>
            <a:r>
              <a:rPr lang="it-IT" dirty="0" smtClean="0"/>
              <a:t>.</a:t>
            </a:r>
          </a:p>
          <a:p>
            <a:pPr marL="0" indent="0">
              <a:buNone/>
            </a:pPr>
            <a:r>
              <a:rPr lang="it-IT" dirty="0" err="1" smtClean="0"/>
              <a:t>Alors</a:t>
            </a:r>
            <a:r>
              <a:rPr lang="it-IT" dirty="0" smtClean="0"/>
              <a:t> :</a:t>
            </a:r>
          </a:p>
          <a:p>
            <a:r>
              <a:rPr lang="it-IT" dirty="0" err="1" smtClean="0"/>
              <a:t>Qu</a:t>
            </a:r>
            <a:r>
              <a:rPr lang="it-IT" dirty="0" smtClean="0"/>
              <a:t>’est-ce </a:t>
            </a:r>
            <a:r>
              <a:rPr lang="it-IT" dirty="0" err="1" smtClean="0"/>
              <a:t>que</a:t>
            </a:r>
            <a:r>
              <a:rPr lang="it-IT" dirty="0" smtClean="0"/>
              <a:t> </a:t>
            </a:r>
            <a:r>
              <a:rPr lang="it-IT" dirty="0" smtClean="0"/>
              <a:t>le </a:t>
            </a:r>
            <a:r>
              <a:rPr lang="it-IT" dirty="0" err="1" smtClean="0"/>
              <a:t>français</a:t>
            </a:r>
            <a:r>
              <a:rPr lang="it-IT" dirty="0" smtClean="0"/>
              <a:t> </a:t>
            </a:r>
            <a:r>
              <a:rPr lang="it-IT" dirty="0" err="1" smtClean="0"/>
              <a:t>parlé</a:t>
            </a:r>
            <a:r>
              <a:rPr lang="it-IT" dirty="0" smtClean="0"/>
              <a:t> et </a:t>
            </a:r>
            <a:r>
              <a:rPr lang="it-IT" dirty="0" err="1" smtClean="0"/>
              <a:t>quelles</a:t>
            </a:r>
            <a:r>
              <a:rPr lang="it-IT" dirty="0" smtClean="0"/>
              <a:t> en </a:t>
            </a:r>
            <a:r>
              <a:rPr lang="it-IT" dirty="0" err="1" smtClean="0"/>
              <a:t>sont</a:t>
            </a:r>
            <a:r>
              <a:rPr lang="it-IT" dirty="0" smtClean="0"/>
              <a:t> </a:t>
            </a:r>
            <a:r>
              <a:rPr lang="it-IT" dirty="0" err="1" smtClean="0"/>
              <a:t>les</a:t>
            </a:r>
            <a:r>
              <a:rPr lang="it-IT" dirty="0" smtClean="0"/>
              <a:t> </a:t>
            </a:r>
            <a:r>
              <a:rPr lang="it-IT" dirty="0" err="1" smtClean="0"/>
              <a:t>caractéristiques</a:t>
            </a:r>
            <a:r>
              <a:rPr lang="it-IT" dirty="0" smtClean="0"/>
              <a:t> ? (</a:t>
            </a:r>
            <a:r>
              <a:rPr lang="it-IT" dirty="0" err="1" smtClean="0"/>
              <a:t>Burkina</a:t>
            </a:r>
            <a:r>
              <a:rPr lang="it-IT" dirty="0" smtClean="0"/>
              <a:t>, </a:t>
            </a:r>
            <a:r>
              <a:rPr lang="it-IT" dirty="0" err="1" smtClean="0"/>
              <a:t>Suisse</a:t>
            </a:r>
            <a:r>
              <a:rPr lang="it-IT" dirty="0" smtClean="0"/>
              <a:t>, Québec, </a:t>
            </a:r>
            <a:r>
              <a:rPr lang="it-IT" dirty="0" err="1" smtClean="0"/>
              <a:t>Belgique</a:t>
            </a:r>
            <a:r>
              <a:rPr lang="it-IT" dirty="0" smtClean="0"/>
              <a:t>, Côte d’</a:t>
            </a:r>
            <a:r>
              <a:rPr lang="it-IT" dirty="0" err="1" smtClean="0"/>
              <a:t>Ivoire</a:t>
            </a:r>
            <a:r>
              <a:rPr lang="it-IT" dirty="0" smtClean="0"/>
              <a:t>, …) et </a:t>
            </a:r>
            <a:r>
              <a:rPr lang="it-IT" dirty="0" err="1" smtClean="0"/>
              <a:t>sur</a:t>
            </a:r>
            <a:r>
              <a:rPr lang="it-IT" dirty="0" smtClean="0"/>
              <a:t> quel </a:t>
            </a:r>
            <a:r>
              <a:rPr lang="it-IT" dirty="0" err="1" smtClean="0"/>
              <a:t>plan</a:t>
            </a:r>
            <a:r>
              <a:rPr lang="it-IT" dirty="0" smtClean="0"/>
              <a:t> : </a:t>
            </a:r>
            <a:r>
              <a:rPr lang="it-IT" dirty="0" err="1" smtClean="0"/>
              <a:t>lexical</a:t>
            </a:r>
            <a:r>
              <a:rPr lang="it-IT" dirty="0" smtClean="0"/>
              <a:t>, </a:t>
            </a:r>
            <a:r>
              <a:rPr lang="it-IT" dirty="0" err="1" smtClean="0"/>
              <a:t>discursif</a:t>
            </a:r>
            <a:r>
              <a:rPr lang="it-IT" dirty="0" smtClean="0"/>
              <a:t>, </a:t>
            </a:r>
            <a:r>
              <a:rPr lang="it-IT" dirty="0" err="1" smtClean="0"/>
              <a:t>syntaxique</a:t>
            </a:r>
            <a:r>
              <a:rPr lang="it-IT" dirty="0" smtClean="0"/>
              <a:t>, </a:t>
            </a:r>
            <a:r>
              <a:rPr lang="it-IT" dirty="0" err="1" smtClean="0"/>
              <a:t>phonologique</a:t>
            </a:r>
            <a:r>
              <a:rPr lang="it-IT" dirty="0" smtClean="0"/>
              <a:t>, </a:t>
            </a:r>
            <a:r>
              <a:rPr lang="it-IT" dirty="0" err="1" smtClean="0"/>
              <a:t>phonétique</a:t>
            </a:r>
            <a:r>
              <a:rPr lang="it-IT" dirty="0" smtClean="0"/>
              <a:t> ?</a:t>
            </a:r>
          </a:p>
        </p:txBody>
      </p:sp>
    </p:spTree>
    <p:extLst>
      <p:ext uri="{BB962C8B-B14F-4D97-AF65-F5344CB8AC3E}">
        <p14:creationId xmlns:p14="http://schemas.microsoft.com/office/powerpoint/2010/main" xmlns="" val="20907574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fr-FR" b="1" dirty="0" smtClean="0"/>
              <a:t>Un </a:t>
            </a:r>
            <a:r>
              <a:rPr lang="fr-FR" b="1" dirty="0"/>
              <a:t>tournant historique</a:t>
            </a:r>
          </a:p>
        </p:txBody>
      </p:sp>
      <p:sp>
        <p:nvSpPr>
          <p:cNvPr id="3" name="Segnaposto contenuto 2"/>
          <p:cNvSpPr>
            <a:spLocks noGrp="1"/>
          </p:cNvSpPr>
          <p:nvPr>
            <p:ph idx="1"/>
          </p:nvPr>
        </p:nvSpPr>
        <p:spPr/>
        <p:txBody>
          <a:bodyPr/>
          <a:lstStyle/>
          <a:p>
            <a:pPr marL="0" indent="0">
              <a:buNone/>
            </a:pPr>
            <a:r>
              <a:rPr lang="fr-FR" dirty="0"/>
              <a:t>Après la seconde guerre mondiale</a:t>
            </a:r>
          </a:p>
          <a:p>
            <a:r>
              <a:rPr lang="fr-FR" dirty="0" smtClean="0"/>
              <a:t>La </a:t>
            </a:r>
            <a:r>
              <a:rPr lang="fr-FR" dirty="0"/>
              <a:t>norme cultivée est entrée en </a:t>
            </a:r>
            <a:r>
              <a:rPr lang="fr-FR" b="1" dirty="0"/>
              <a:t>crise</a:t>
            </a:r>
            <a:r>
              <a:rPr lang="fr-FR" dirty="0"/>
              <a:t> à cause de la forte prolifération des auteurs et leur forte différenciation individuelle empêchant de fonder la norme prescriptive sur l’image </a:t>
            </a:r>
            <a:r>
              <a:rPr lang="fr-FR" dirty="0" smtClean="0"/>
              <a:t>littéraire.</a:t>
            </a:r>
          </a:p>
          <a:p>
            <a:endParaRPr lang="it-IT" dirty="0"/>
          </a:p>
          <a:p>
            <a:r>
              <a:rPr lang="fr-FR" dirty="0"/>
              <a:t>L</a:t>
            </a:r>
            <a:r>
              <a:rPr lang="fr-FR" dirty="0" smtClean="0"/>
              <a:t>a </a:t>
            </a:r>
            <a:r>
              <a:rPr lang="fr-FR" b="1" dirty="0"/>
              <a:t>norme d’usage </a:t>
            </a:r>
            <a:r>
              <a:rPr lang="fr-FR" dirty="0"/>
              <a:t>est en passe de devenir l’étalon de la norme prescriptive, à la faveur de la réduction des barrières sociales, de la démocratisation et du rôle croissant du langage parlé.</a:t>
            </a:r>
          </a:p>
        </p:txBody>
      </p:sp>
    </p:spTree>
    <p:extLst>
      <p:ext uri="{BB962C8B-B14F-4D97-AF65-F5344CB8AC3E}">
        <p14:creationId xmlns:p14="http://schemas.microsoft.com/office/powerpoint/2010/main" xmlns="" val="7107285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err="1" smtClean="0"/>
              <a:t>Phonétique</a:t>
            </a:r>
            <a:r>
              <a:rPr lang="it-IT" b="1" dirty="0" smtClean="0"/>
              <a:t> &amp; </a:t>
            </a:r>
            <a:r>
              <a:rPr lang="it-IT" b="1" dirty="0" err="1" smtClean="0"/>
              <a:t>Phonologie</a:t>
            </a:r>
            <a:endParaRPr lang="it-IT" b="1" dirty="0"/>
          </a:p>
        </p:txBody>
      </p:sp>
      <p:sp>
        <p:nvSpPr>
          <p:cNvPr id="3" name="Segnaposto contenuto 2"/>
          <p:cNvSpPr>
            <a:spLocks noGrp="1"/>
          </p:cNvSpPr>
          <p:nvPr>
            <p:ph idx="1"/>
          </p:nvPr>
        </p:nvSpPr>
        <p:spPr/>
        <p:txBody>
          <a:bodyPr/>
          <a:lstStyle/>
          <a:p>
            <a:r>
              <a:rPr lang="it-IT" b="1" dirty="0" err="1" smtClean="0"/>
              <a:t>Phonétique</a:t>
            </a:r>
            <a:r>
              <a:rPr lang="it-IT" b="1" dirty="0" smtClean="0"/>
              <a:t> </a:t>
            </a:r>
            <a:r>
              <a:rPr lang="it-IT" dirty="0" smtClean="0"/>
              <a:t>: </a:t>
            </a:r>
            <a:r>
              <a:rPr lang="it-IT" dirty="0" err="1" smtClean="0"/>
              <a:t>étudie</a:t>
            </a:r>
            <a:r>
              <a:rPr lang="it-IT" dirty="0" smtClean="0"/>
              <a:t> </a:t>
            </a:r>
            <a:r>
              <a:rPr lang="it-IT" dirty="0" err="1" smtClean="0"/>
              <a:t>les</a:t>
            </a:r>
            <a:r>
              <a:rPr lang="it-IT" dirty="0" smtClean="0"/>
              <a:t> </a:t>
            </a:r>
            <a:r>
              <a:rPr lang="it-IT" dirty="0" err="1" smtClean="0"/>
              <a:t>propriétés</a:t>
            </a:r>
            <a:r>
              <a:rPr lang="it-IT" dirty="0" smtClean="0"/>
              <a:t> </a:t>
            </a:r>
            <a:r>
              <a:rPr lang="it-IT" dirty="0" err="1" smtClean="0"/>
              <a:t>physiques</a:t>
            </a:r>
            <a:r>
              <a:rPr lang="it-IT" dirty="0" smtClean="0"/>
              <a:t> (</a:t>
            </a:r>
            <a:r>
              <a:rPr lang="it-IT" dirty="0" err="1" smtClean="0"/>
              <a:t>articulatoires</a:t>
            </a:r>
            <a:r>
              <a:rPr lang="it-IT" dirty="0" smtClean="0"/>
              <a:t>, </a:t>
            </a:r>
            <a:r>
              <a:rPr lang="it-IT" dirty="0" err="1" smtClean="0"/>
              <a:t>acoustiques</a:t>
            </a:r>
            <a:r>
              <a:rPr lang="it-IT" dirty="0" smtClean="0"/>
              <a:t>), </a:t>
            </a:r>
            <a:r>
              <a:rPr lang="it-IT" dirty="0" err="1" smtClean="0"/>
              <a:t>les</a:t>
            </a:r>
            <a:r>
              <a:rPr lang="it-IT" dirty="0" smtClean="0"/>
              <a:t> </a:t>
            </a:r>
            <a:r>
              <a:rPr lang="it-IT" dirty="0" err="1" smtClean="0"/>
              <a:t>phones</a:t>
            </a:r>
            <a:r>
              <a:rPr lang="it-IT" dirty="0" smtClean="0"/>
              <a:t> (</a:t>
            </a:r>
            <a:r>
              <a:rPr lang="it-IT" dirty="0" err="1" smtClean="0"/>
              <a:t>les</a:t>
            </a:r>
            <a:r>
              <a:rPr lang="it-IT" dirty="0" smtClean="0"/>
              <a:t> </a:t>
            </a:r>
            <a:r>
              <a:rPr lang="it-IT" dirty="0" err="1" smtClean="0"/>
              <a:t>sons</a:t>
            </a:r>
            <a:r>
              <a:rPr lang="it-IT" dirty="0" smtClean="0"/>
              <a:t> </a:t>
            </a:r>
            <a:r>
              <a:rPr lang="it-IT" dirty="0" err="1" smtClean="0"/>
              <a:t>du</a:t>
            </a:r>
            <a:r>
              <a:rPr lang="it-IT" dirty="0" smtClean="0"/>
              <a:t> </a:t>
            </a:r>
            <a:r>
              <a:rPr lang="it-IT" dirty="0" err="1" smtClean="0"/>
              <a:t>point</a:t>
            </a:r>
            <a:r>
              <a:rPr lang="it-IT" dirty="0" smtClean="0"/>
              <a:t> de </a:t>
            </a:r>
            <a:r>
              <a:rPr lang="it-IT" dirty="0" err="1" smtClean="0"/>
              <a:t>vue</a:t>
            </a:r>
            <a:r>
              <a:rPr lang="it-IT" dirty="0" smtClean="0"/>
              <a:t> </a:t>
            </a:r>
            <a:r>
              <a:rPr lang="it-IT" dirty="0" err="1" smtClean="0"/>
              <a:t>physique</a:t>
            </a:r>
            <a:r>
              <a:rPr lang="it-IT" dirty="0" smtClean="0"/>
              <a:t> – production, </a:t>
            </a:r>
            <a:r>
              <a:rPr lang="it-IT" dirty="0" err="1" smtClean="0"/>
              <a:t>transmission</a:t>
            </a:r>
            <a:r>
              <a:rPr lang="it-IT" dirty="0" smtClean="0"/>
              <a:t>, </a:t>
            </a:r>
            <a:r>
              <a:rPr lang="it-IT" dirty="0" err="1" smtClean="0"/>
              <a:t>audition</a:t>
            </a:r>
            <a:r>
              <a:rPr lang="it-IT" dirty="0" smtClean="0"/>
              <a:t>, </a:t>
            </a:r>
            <a:r>
              <a:rPr lang="it-IT" dirty="0" err="1" smtClean="0"/>
              <a:t>évolution</a:t>
            </a:r>
            <a:r>
              <a:rPr lang="it-IT" dirty="0" smtClean="0"/>
              <a:t> </a:t>
            </a:r>
            <a:r>
              <a:rPr lang="it-IT" dirty="0" err="1" smtClean="0"/>
              <a:t>dans</a:t>
            </a:r>
            <a:r>
              <a:rPr lang="it-IT" dirty="0" smtClean="0"/>
              <a:t> le </a:t>
            </a:r>
            <a:r>
              <a:rPr lang="it-IT" dirty="0" err="1" smtClean="0"/>
              <a:t>processus</a:t>
            </a:r>
            <a:r>
              <a:rPr lang="it-IT" dirty="0" smtClean="0"/>
              <a:t> </a:t>
            </a:r>
            <a:r>
              <a:rPr lang="it-IT" dirty="0" err="1" smtClean="0"/>
              <a:t>communicationnel</a:t>
            </a:r>
            <a:r>
              <a:rPr lang="it-IT" dirty="0" smtClean="0"/>
              <a:t>)</a:t>
            </a:r>
          </a:p>
          <a:p>
            <a:endParaRPr lang="it-IT" b="1" dirty="0" smtClean="0"/>
          </a:p>
          <a:p>
            <a:r>
              <a:rPr lang="it-IT" b="1" dirty="0" err="1" smtClean="0"/>
              <a:t>Phonologie</a:t>
            </a:r>
            <a:r>
              <a:rPr lang="it-IT" b="1" dirty="0" smtClean="0"/>
              <a:t> </a:t>
            </a:r>
            <a:r>
              <a:rPr lang="it-IT" dirty="0" smtClean="0"/>
              <a:t>: </a:t>
            </a:r>
            <a:r>
              <a:rPr lang="it-IT" dirty="0" err="1" smtClean="0"/>
              <a:t>étudie</a:t>
            </a:r>
            <a:r>
              <a:rPr lang="it-IT" dirty="0" smtClean="0"/>
              <a:t> </a:t>
            </a:r>
            <a:r>
              <a:rPr lang="it-IT" dirty="0" err="1" smtClean="0"/>
              <a:t>comment</a:t>
            </a:r>
            <a:r>
              <a:rPr lang="it-IT" dirty="0" smtClean="0"/>
              <a:t> </a:t>
            </a:r>
            <a:r>
              <a:rPr lang="it-IT" dirty="0" err="1" smtClean="0"/>
              <a:t>sont</a:t>
            </a:r>
            <a:r>
              <a:rPr lang="it-IT" dirty="0" smtClean="0"/>
              <a:t> </a:t>
            </a:r>
            <a:r>
              <a:rPr lang="it-IT" dirty="0" err="1" smtClean="0"/>
              <a:t>agencés</a:t>
            </a:r>
            <a:r>
              <a:rPr lang="it-IT" dirty="0" smtClean="0"/>
              <a:t> </a:t>
            </a:r>
            <a:r>
              <a:rPr lang="it-IT" dirty="0" err="1" smtClean="0"/>
              <a:t>les</a:t>
            </a:r>
            <a:r>
              <a:rPr lang="it-IT" dirty="0" smtClean="0"/>
              <a:t> </a:t>
            </a:r>
            <a:r>
              <a:rPr lang="it-IT" dirty="0" err="1" smtClean="0"/>
              <a:t>sons</a:t>
            </a:r>
            <a:r>
              <a:rPr lang="it-IT" dirty="0" smtClean="0"/>
              <a:t> d’une langue pour </a:t>
            </a:r>
            <a:r>
              <a:rPr lang="it-IT" dirty="0" err="1" smtClean="0"/>
              <a:t>former</a:t>
            </a:r>
            <a:r>
              <a:rPr lang="it-IT" dirty="0" smtClean="0"/>
              <a:t> </a:t>
            </a:r>
            <a:r>
              <a:rPr lang="it-IT" dirty="0" err="1" smtClean="0"/>
              <a:t>des</a:t>
            </a:r>
            <a:r>
              <a:rPr lang="it-IT" dirty="0" smtClean="0"/>
              <a:t> </a:t>
            </a:r>
            <a:r>
              <a:rPr lang="it-IT" dirty="0" err="1" smtClean="0"/>
              <a:t>énoncés</a:t>
            </a:r>
            <a:r>
              <a:rPr lang="it-IT" dirty="0" smtClean="0"/>
              <a:t> (</a:t>
            </a:r>
            <a:r>
              <a:rPr lang="it-IT" dirty="0" err="1" smtClean="0"/>
              <a:t>produit</a:t>
            </a:r>
            <a:r>
              <a:rPr lang="it-IT" dirty="0" smtClean="0"/>
              <a:t> </a:t>
            </a:r>
            <a:r>
              <a:rPr lang="it-IT" dirty="0" err="1" smtClean="0"/>
              <a:t>des</a:t>
            </a:r>
            <a:r>
              <a:rPr lang="it-IT" dirty="0" smtClean="0"/>
              <a:t> </a:t>
            </a:r>
            <a:r>
              <a:rPr lang="it-IT" dirty="0" err="1" smtClean="0"/>
              <a:t>significations</a:t>
            </a:r>
            <a:r>
              <a:rPr lang="it-IT" dirty="0" smtClean="0"/>
              <a:t>) </a:t>
            </a:r>
            <a:r>
              <a:rPr lang="it-IT" dirty="0" err="1" smtClean="0"/>
              <a:t>et</a:t>
            </a:r>
            <a:r>
              <a:rPr lang="it-IT" dirty="0" smtClean="0"/>
              <a:t> s’</a:t>
            </a:r>
            <a:r>
              <a:rPr lang="it-IT" dirty="0" err="1" smtClean="0"/>
              <a:t>occupe</a:t>
            </a:r>
            <a:r>
              <a:rPr lang="it-IT" dirty="0" smtClean="0"/>
              <a:t> </a:t>
            </a:r>
            <a:r>
              <a:rPr lang="it-IT" dirty="0" err="1" smtClean="0"/>
              <a:t>du</a:t>
            </a:r>
            <a:r>
              <a:rPr lang="it-IT" dirty="0" smtClean="0"/>
              <a:t> </a:t>
            </a:r>
            <a:r>
              <a:rPr lang="it-IT" dirty="0" err="1" smtClean="0"/>
              <a:t>découpage</a:t>
            </a:r>
            <a:r>
              <a:rPr lang="it-IT" dirty="0" smtClean="0"/>
              <a:t> </a:t>
            </a:r>
            <a:r>
              <a:rPr lang="it-IT" dirty="0" err="1" smtClean="0"/>
              <a:t>et</a:t>
            </a:r>
            <a:r>
              <a:rPr lang="it-IT" dirty="0" smtClean="0"/>
              <a:t> de la </a:t>
            </a:r>
            <a:r>
              <a:rPr lang="it-IT" dirty="0" err="1" smtClean="0"/>
              <a:t>manipulation</a:t>
            </a:r>
            <a:r>
              <a:rPr lang="it-IT" dirty="0" smtClean="0"/>
              <a:t> </a:t>
            </a:r>
            <a:r>
              <a:rPr lang="it-IT" dirty="0" err="1" smtClean="0"/>
              <a:t>des</a:t>
            </a:r>
            <a:r>
              <a:rPr lang="it-IT" dirty="0" smtClean="0"/>
              <a:t> </a:t>
            </a:r>
            <a:r>
              <a:rPr lang="it-IT" dirty="0" err="1" smtClean="0"/>
              <a:t>unités</a:t>
            </a:r>
            <a:r>
              <a:rPr lang="it-IT" dirty="0" smtClean="0"/>
              <a:t> </a:t>
            </a:r>
            <a:r>
              <a:rPr lang="it-IT" dirty="0" err="1" smtClean="0"/>
              <a:t>sonores</a:t>
            </a:r>
            <a:r>
              <a:rPr lang="it-IT" dirty="0" smtClean="0"/>
              <a:t> </a:t>
            </a:r>
            <a:r>
              <a:rPr lang="it-IT" dirty="0" err="1" smtClean="0"/>
              <a:t>du</a:t>
            </a:r>
            <a:r>
              <a:rPr lang="it-IT" dirty="0" smtClean="0"/>
              <a:t> </a:t>
            </a:r>
            <a:r>
              <a:rPr lang="it-IT" dirty="0" err="1" smtClean="0"/>
              <a:t>langage</a:t>
            </a:r>
            <a:r>
              <a:rPr lang="it-IT" dirty="0" smtClean="0"/>
              <a:t> </a:t>
            </a:r>
            <a:r>
              <a:rPr lang="it-IT" dirty="0" err="1" smtClean="0"/>
              <a:t>telles</a:t>
            </a:r>
            <a:r>
              <a:rPr lang="it-IT" dirty="0" smtClean="0"/>
              <a:t> la rime, le </a:t>
            </a:r>
            <a:r>
              <a:rPr lang="it-IT" dirty="0" err="1" smtClean="0"/>
              <a:t>phonème</a:t>
            </a:r>
            <a:r>
              <a:rPr lang="it-IT" dirty="0" smtClean="0"/>
              <a:t>, la </a:t>
            </a:r>
            <a:r>
              <a:rPr lang="it-IT" dirty="0" err="1" smtClean="0"/>
              <a:t>syllabe</a:t>
            </a:r>
            <a:r>
              <a:rPr lang="it-IT" dirty="0" smtClean="0"/>
              <a:t> (V. </a:t>
            </a:r>
            <a:r>
              <a:rPr lang="it-IT" dirty="0" err="1" smtClean="0"/>
              <a:t>educatout.com</a:t>
            </a:r>
            <a:r>
              <a:rPr lang="it-IT" dirty="0" smtClean="0"/>
              <a:t>)</a:t>
            </a:r>
            <a:endParaRPr lang="it-IT"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915035"/>
          </a:xfrm>
        </p:spPr>
        <p:txBody>
          <a:bodyPr/>
          <a:lstStyle/>
          <a:p>
            <a:pPr algn="ctr"/>
            <a:r>
              <a:rPr lang="it-IT" b="1" dirty="0" smtClean="0"/>
              <a:t>API</a:t>
            </a:r>
            <a:endParaRPr lang="it-IT" b="1" dirty="0"/>
          </a:p>
        </p:txBody>
      </p:sp>
      <p:sp>
        <p:nvSpPr>
          <p:cNvPr id="3" name="Segnaposto contenuto 2"/>
          <p:cNvSpPr>
            <a:spLocks noGrp="1"/>
          </p:cNvSpPr>
          <p:nvPr>
            <p:ph idx="1"/>
          </p:nvPr>
        </p:nvSpPr>
        <p:spPr>
          <a:xfrm>
            <a:off x="838200" y="1463040"/>
            <a:ext cx="10515600" cy="4950823"/>
          </a:xfrm>
        </p:spPr>
        <p:txBody>
          <a:bodyPr>
            <a:normAutofit fontScale="85000" lnSpcReduction="20000"/>
          </a:bodyPr>
          <a:lstStyle/>
          <a:p>
            <a:pPr>
              <a:buNone/>
            </a:pPr>
            <a:r>
              <a:rPr lang="fr-FR" b="1" dirty="0" smtClean="0"/>
              <a:t>Les symboles de l’alphabet phonétique international</a:t>
            </a:r>
            <a:endParaRPr lang="it-IT" dirty="0" smtClean="0"/>
          </a:p>
          <a:p>
            <a:r>
              <a:rPr lang="fr-FR" dirty="0" smtClean="0"/>
              <a:t>L’alphabet phonétique international (API) est un système de transcription qui représente tous les sons de toutes les langues. Dans ce système, chaque symbole (ou signe) correspond à un seul son, et chaque son, à un seul symbole. On ne tient pas compte des différentes graphies qui peuvent représenter un son à l’écrit. Par exemple, le son </a:t>
            </a:r>
            <a:r>
              <a:rPr lang="fr-FR" i="1" dirty="0" smtClean="0"/>
              <a:t>è</a:t>
            </a:r>
            <a:r>
              <a:rPr lang="fr-FR" dirty="0" smtClean="0"/>
              <a:t> peut s’écrire en français de plusieurs façons : </a:t>
            </a:r>
            <a:r>
              <a:rPr lang="fr-FR" i="1" dirty="0" smtClean="0"/>
              <a:t>b</a:t>
            </a:r>
            <a:r>
              <a:rPr lang="fr-FR" b="1" i="1" dirty="0" smtClean="0"/>
              <a:t>ê</a:t>
            </a:r>
            <a:r>
              <a:rPr lang="fr-FR" i="1" dirty="0" smtClean="0"/>
              <a:t>te</a:t>
            </a:r>
            <a:r>
              <a:rPr lang="fr-FR" dirty="0" smtClean="0"/>
              <a:t>, </a:t>
            </a:r>
            <a:r>
              <a:rPr lang="fr-FR" i="1" dirty="0" smtClean="0"/>
              <a:t>bal</a:t>
            </a:r>
            <a:r>
              <a:rPr lang="fr-FR" b="1" i="1" dirty="0" smtClean="0"/>
              <a:t>ai</a:t>
            </a:r>
            <a:r>
              <a:rPr lang="fr-FR" dirty="0" smtClean="0"/>
              <a:t>, </a:t>
            </a:r>
            <a:r>
              <a:rPr lang="fr-FR" i="1" dirty="0" smtClean="0"/>
              <a:t>ball</a:t>
            </a:r>
            <a:r>
              <a:rPr lang="fr-FR" b="1" i="1" dirty="0" smtClean="0"/>
              <a:t>et</a:t>
            </a:r>
            <a:r>
              <a:rPr lang="fr-FR" dirty="0" smtClean="0"/>
              <a:t>, </a:t>
            </a:r>
            <a:r>
              <a:rPr lang="fr-FR" i="1" dirty="0" smtClean="0"/>
              <a:t>ét</a:t>
            </a:r>
            <a:r>
              <a:rPr lang="fr-FR" b="1" i="1" dirty="0" smtClean="0"/>
              <a:t>ais</a:t>
            </a:r>
            <a:r>
              <a:rPr lang="fr-FR" dirty="0" smtClean="0"/>
              <a:t>, </a:t>
            </a:r>
            <a:r>
              <a:rPr lang="fr-FR" i="1" dirty="0" smtClean="0"/>
              <a:t>m</a:t>
            </a:r>
            <a:r>
              <a:rPr lang="fr-FR" b="1" i="1" dirty="0" smtClean="0"/>
              <a:t>è</a:t>
            </a:r>
            <a:r>
              <a:rPr lang="fr-FR" i="1" dirty="0" smtClean="0"/>
              <a:t>re</a:t>
            </a:r>
            <a:r>
              <a:rPr lang="fr-FR" dirty="0" smtClean="0"/>
              <a:t>. La transcription phonétique en API ne retient qu’un seul signe, [ɛ], pour le transcrire.</a:t>
            </a:r>
            <a:endParaRPr lang="it-IT" dirty="0" smtClean="0"/>
          </a:p>
          <a:p>
            <a:r>
              <a:rPr lang="fr-FR" dirty="0" smtClean="0"/>
              <a:t>Aujourd’hui, l’API est utilisé dans la plupart des dictionnaires pour représenter la prononciation des mots qui figurent comme entrées. La transcription phonétique d’un son, d’un mot ou d’une phrase apparaît généralement entre crochets. </a:t>
            </a:r>
          </a:p>
          <a:p>
            <a:r>
              <a:rPr lang="fr-FR" dirty="0" smtClean="0"/>
              <a:t>Pour noter les sons du français, on a recours à </a:t>
            </a:r>
            <a:r>
              <a:rPr lang="fr-FR" dirty="0" smtClean="0">
                <a:solidFill>
                  <a:srgbClr val="FF0000"/>
                </a:solidFill>
              </a:rPr>
              <a:t>36 symboles </a:t>
            </a:r>
            <a:r>
              <a:rPr lang="fr-FR" dirty="0" smtClean="0"/>
              <a:t>phonétiques : </a:t>
            </a:r>
            <a:r>
              <a:rPr lang="fr-FR" dirty="0" smtClean="0">
                <a:solidFill>
                  <a:srgbClr val="FF0000"/>
                </a:solidFill>
              </a:rPr>
              <a:t>16</a:t>
            </a:r>
            <a:r>
              <a:rPr lang="fr-FR" dirty="0" smtClean="0"/>
              <a:t> pour les </a:t>
            </a:r>
            <a:r>
              <a:rPr lang="fr-FR" dirty="0" smtClean="0">
                <a:solidFill>
                  <a:srgbClr val="FF0000"/>
                </a:solidFill>
              </a:rPr>
              <a:t>voyelles</a:t>
            </a:r>
            <a:r>
              <a:rPr lang="fr-FR" dirty="0" smtClean="0"/>
              <a:t>, </a:t>
            </a:r>
            <a:r>
              <a:rPr lang="fr-FR" dirty="0" smtClean="0">
                <a:solidFill>
                  <a:srgbClr val="FF0000"/>
                </a:solidFill>
              </a:rPr>
              <a:t>17</a:t>
            </a:r>
            <a:r>
              <a:rPr lang="fr-FR" dirty="0" smtClean="0"/>
              <a:t> pour les consonnes et </a:t>
            </a:r>
            <a:r>
              <a:rPr lang="fr-FR" dirty="0" smtClean="0">
                <a:solidFill>
                  <a:srgbClr val="FF0000"/>
                </a:solidFill>
              </a:rPr>
              <a:t>3</a:t>
            </a:r>
            <a:r>
              <a:rPr lang="fr-FR" dirty="0" smtClean="0"/>
              <a:t> pour les semi-voyelles (aussi appelées </a:t>
            </a:r>
            <a:r>
              <a:rPr lang="fr-FR" i="1" dirty="0" smtClean="0"/>
              <a:t>semi-consonnes</a:t>
            </a:r>
            <a:r>
              <a:rPr lang="fr-FR" dirty="0" smtClean="0"/>
              <a:t>).</a:t>
            </a:r>
            <a:endParaRPr lang="it-IT" dirty="0" smtClean="0"/>
          </a:p>
          <a:p>
            <a:pPr>
              <a:buNone/>
            </a:pPr>
            <a:endParaRPr lang="it-IT" dirty="0" smtClean="0"/>
          </a:p>
          <a:p>
            <a:pPr>
              <a:buNone/>
            </a:pPr>
            <a:r>
              <a:rPr lang="it-IT" dirty="0" smtClean="0"/>
              <a:t>(</a:t>
            </a:r>
            <a:r>
              <a:rPr lang="it-IT" dirty="0" smtClean="0">
                <a:solidFill>
                  <a:srgbClr val="00B050"/>
                </a:solidFill>
              </a:rPr>
              <a:t>V. </a:t>
            </a:r>
            <a:r>
              <a:rPr lang="it-IT" dirty="0" err="1" smtClean="0">
                <a:solidFill>
                  <a:srgbClr val="00B050"/>
                </a:solidFill>
              </a:rPr>
              <a:t>files</a:t>
            </a:r>
            <a:r>
              <a:rPr lang="it-IT" dirty="0" smtClean="0">
                <a:solidFill>
                  <a:srgbClr val="00B050"/>
                </a:solidFill>
              </a:rPr>
              <a:t> PDF</a:t>
            </a:r>
            <a:r>
              <a:rPr lang="it-IT" dirty="0" smtClean="0"/>
              <a:t>)</a:t>
            </a:r>
            <a:endParaRPr lang="it-IT"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err="1" smtClean="0"/>
              <a:t>Variétés</a:t>
            </a:r>
            <a:r>
              <a:rPr lang="it-IT" b="1" dirty="0" smtClean="0"/>
              <a:t> de </a:t>
            </a:r>
            <a:r>
              <a:rPr lang="it-IT" b="1" dirty="0" err="1" smtClean="0"/>
              <a:t>français</a:t>
            </a:r>
            <a:endParaRPr lang="it-IT" b="1" dirty="0"/>
          </a:p>
        </p:txBody>
      </p:sp>
      <p:sp>
        <p:nvSpPr>
          <p:cNvPr id="3" name="Segnaposto contenuto 2"/>
          <p:cNvSpPr>
            <a:spLocks noGrp="1"/>
          </p:cNvSpPr>
          <p:nvPr>
            <p:ph idx="1"/>
          </p:nvPr>
        </p:nvSpPr>
        <p:spPr/>
        <p:txBody>
          <a:bodyPr>
            <a:normAutofit/>
          </a:bodyPr>
          <a:lstStyle/>
          <a:p>
            <a:pPr>
              <a:buNone/>
            </a:pPr>
            <a:r>
              <a:rPr lang="it-IT" dirty="0" err="1" smtClean="0"/>
              <a:t>Peuvent</a:t>
            </a:r>
            <a:r>
              <a:rPr lang="it-IT" dirty="0" smtClean="0"/>
              <a:t> se </a:t>
            </a:r>
            <a:r>
              <a:rPr lang="it-IT" dirty="0" err="1" smtClean="0"/>
              <a:t>différencier</a:t>
            </a:r>
            <a:r>
              <a:rPr lang="it-IT" dirty="0" smtClean="0"/>
              <a:t> </a:t>
            </a:r>
            <a:r>
              <a:rPr lang="it-IT" b="1" dirty="0" err="1" smtClean="0"/>
              <a:t>soit</a:t>
            </a:r>
            <a:r>
              <a:rPr lang="it-IT" dirty="0" smtClean="0"/>
              <a:t> </a:t>
            </a:r>
            <a:r>
              <a:rPr lang="it-IT" dirty="0" err="1" smtClean="0"/>
              <a:t>dans</a:t>
            </a:r>
            <a:r>
              <a:rPr lang="it-IT" dirty="0" smtClean="0"/>
              <a:t> l’</a:t>
            </a:r>
            <a:r>
              <a:rPr lang="it-IT" dirty="0" err="1" smtClean="0"/>
              <a:t>inventaire</a:t>
            </a:r>
            <a:r>
              <a:rPr lang="it-IT" dirty="0" smtClean="0"/>
              <a:t> </a:t>
            </a:r>
            <a:r>
              <a:rPr lang="it-IT" dirty="0" err="1" smtClean="0"/>
              <a:t>des</a:t>
            </a:r>
            <a:r>
              <a:rPr lang="it-IT" dirty="0" smtClean="0"/>
              <a:t> </a:t>
            </a:r>
            <a:r>
              <a:rPr lang="it-IT" dirty="0" err="1" smtClean="0"/>
              <a:t>phonèmes</a:t>
            </a:r>
            <a:r>
              <a:rPr lang="it-IT" dirty="0" smtClean="0"/>
              <a:t> </a:t>
            </a:r>
            <a:r>
              <a:rPr lang="it-IT" b="1" dirty="0" err="1" smtClean="0"/>
              <a:t>soit</a:t>
            </a:r>
            <a:r>
              <a:rPr lang="it-IT" dirty="0" smtClean="0"/>
              <a:t> </a:t>
            </a:r>
            <a:r>
              <a:rPr lang="it-IT" dirty="0" err="1" smtClean="0"/>
              <a:t>dans</a:t>
            </a:r>
            <a:r>
              <a:rPr lang="it-IT" dirty="0" smtClean="0"/>
              <a:t> </a:t>
            </a:r>
            <a:r>
              <a:rPr lang="it-IT" dirty="0" err="1" smtClean="0"/>
              <a:t>les</a:t>
            </a:r>
            <a:r>
              <a:rPr lang="it-IT" dirty="0" smtClean="0"/>
              <a:t> </a:t>
            </a:r>
            <a:r>
              <a:rPr lang="it-IT" dirty="0" err="1" smtClean="0"/>
              <a:t>réalisations</a:t>
            </a:r>
            <a:r>
              <a:rPr lang="it-IT" dirty="0" smtClean="0"/>
              <a:t> de </a:t>
            </a:r>
            <a:r>
              <a:rPr lang="it-IT" dirty="0" err="1" smtClean="0"/>
              <a:t>ces</a:t>
            </a:r>
            <a:r>
              <a:rPr lang="it-IT" dirty="0" smtClean="0"/>
              <a:t> </a:t>
            </a:r>
            <a:r>
              <a:rPr lang="it-IT" dirty="0" err="1" smtClean="0"/>
              <a:t>phonèmes</a:t>
            </a:r>
            <a:r>
              <a:rPr lang="it-IT" dirty="0" smtClean="0"/>
              <a:t> (</a:t>
            </a:r>
            <a:r>
              <a:rPr lang="it-IT" dirty="0" err="1" smtClean="0"/>
              <a:t>allophones</a:t>
            </a:r>
            <a:r>
              <a:rPr lang="it-IT" dirty="0" smtClean="0"/>
              <a:t>)</a:t>
            </a:r>
          </a:p>
          <a:p>
            <a:pPr>
              <a:buNone/>
            </a:pPr>
            <a:r>
              <a:rPr lang="it-IT" dirty="0" smtClean="0"/>
              <a:t>	-	</a:t>
            </a:r>
            <a:r>
              <a:rPr lang="it-IT" dirty="0" err="1" smtClean="0"/>
              <a:t>des</a:t>
            </a:r>
            <a:r>
              <a:rPr lang="it-IT" dirty="0" smtClean="0"/>
              <a:t> </a:t>
            </a:r>
            <a:r>
              <a:rPr lang="it-IT" dirty="0" err="1" smtClean="0"/>
              <a:t>Français</a:t>
            </a:r>
            <a:r>
              <a:rPr lang="it-IT" dirty="0" smtClean="0"/>
              <a:t> </a:t>
            </a:r>
            <a:r>
              <a:rPr lang="it-IT" dirty="0" err="1" smtClean="0"/>
              <a:t>cultivés</a:t>
            </a:r>
            <a:r>
              <a:rPr lang="it-IT" dirty="0" smtClean="0"/>
              <a:t> de la </a:t>
            </a:r>
            <a:r>
              <a:rPr lang="it-IT" dirty="0" err="1" smtClean="0"/>
              <a:t>région</a:t>
            </a:r>
            <a:r>
              <a:rPr lang="it-IT" dirty="0" smtClean="0"/>
              <a:t> </a:t>
            </a:r>
            <a:r>
              <a:rPr lang="it-IT" dirty="0" err="1" smtClean="0"/>
              <a:t>parisienne</a:t>
            </a:r>
            <a:r>
              <a:rPr lang="it-IT" dirty="0" smtClean="0"/>
              <a:t> ne font </a:t>
            </a:r>
            <a:r>
              <a:rPr lang="it-IT" dirty="0" err="1" smtClean="0"/>
              <a:t>pas</a:t>
            </a:r>
            <a:r>
              <a:rPr lang="it-IT" dirty="0" smtClean="0"/>
              <a:t> de 	</a:t>
            </a:r>
            <a:r>
              <a:rPr lang="it-IT" dirty="0" err="1" smtClean="0"/>
              <a:t>distinction</a:t>
            </a:r>
            <a:r>
              <a:rPr lang="it-IT" dirty="0" smtClean="0"/>
              <a:t> </a:t>
            </a:r>
            <a:r>
              <a:rPr lang="it-IT" dirty="0" err="1" smtClean="0"/>
              <a:t>entre</a:t>
            </a:r>
            <a:r>
              <a:rPr lang="it-IT" dirty="0" smtClean="0"/>
              <a:t> </a:t>
            </a:r>
            <a:r>
              <a:rPr lang="it-IT" dirty="0" smtClean="0">
                <a:solidFill>
                  <a:srgbClr val="FF0000"/>
                </a:solidFill>
              </a:rPr>
              <a:t>/a/</a:t>
            </a:r>
            <a:r>
              <a:rPr lang="it-IT" dirty="0" smtClean="0"/>
              <a:t> </a:t>
            </a:r>
            <a:r>
              <a:rPr lang="it-IT" dirty="0" err="1" smtClean="0"/>
              <a:t>et</a:t>
            </a:r>
            <a:r>
              <a:rPr lang="it-IT" dirty="0" smtClean="0"/>
              <a:t> </a:t>
            </a:r>
            <a:r>
              <a:rPr lang="it-IT" dirty="0" smtClean="0">
                <a:solidFill>
                  <a:srgbClr val="FF0000"/>
                </a:solidFill>
              </a:rPr>
              <a:t>/</a:t>
            </a:r>
            <a:r>
              <a:rPr lang="it-IT" dirty="0" smtClean="0">
                <a:solidFill>
                  <a:srgbClr val="FF0000"/>
                </a:solidFill>
                <a:latin typeface="Times New Roman"/>
                <a:cs typeface="Times New Roman"/>
              </a:rPr>
              <a:t>ɑ/ </a:t>
            </a:r>
            <a:r>
              <a:rPr lang="it-IT" dirty="0" smtClean="0">
                <a:latin typeface="Times New Roman"/>
                <a:cs typeface="Times New Roman"/>
                <a:sym typeface="Wingdings" pitchFamily="2" charset="2"/>
              </a:rPr>
              <a:t> </a:t>
            </a:r>
            <a:r>
              <a:rPr lang="it-IT" i="1" dirty="0" smtClean="0">
                <a:latin typeface="Times New Roman"/>
                <a:cs typeface="Times New Roman"/>
                <a:sym typeface="Wingdings" pitchFamily="2" charset="2"/>
              </a:rPr>
              <a:t>la</a:t>
            </a:r>
            <a:r>
              <a:rPr lang="it-IT" dirty="0" smtClean="0">
                <a:latin typeface="Times New Roman"/>
                <a:cs typeface="Times New Roman"/>
                <a:sym typeface="Wingdings" pitchFamily="2" charset="2"/>
              </a:rPr>
              <a:t> </a:t>
            </a:r>
            <a:r>
              <a:rPr lang="it-IT" dirty="0" err="1" smtClean="0">
                <a:latin typeface="Times New Roman"/>
                <a:cs typeface="Times New Roman"/>
                <a:sym typeface="Wingdings" pitchFamily="2" charset="2"/>
              </a:rPr>
              <a:t>et</a:t>
            </a:r>
            <a:r>
              <a:rPr lang="it-IT" dirty="0" smtClean="0">
                <a:latin typeface="Times New Roman"/>
                <a:cs typeface="Times New Roman"/>
                <a:sym typeface="Wingdings" pitchFamily="2" charset="2"/>
              </a:rPr>
              <a:t> </a:t>
            </a:r>
            <a:r>
              <a:rPr lang="it-IT" i="1" dirty="0" err="1" smtClean="0">
                <a:latin typeface="Times New Roman"/>
                <a:cs typeface="Times New Roman"/>
                <a:sym typeface="Wingdings" pitchFamily="2" charset="2"/>
              </a:rPr>
              <a:t>las</a:t>
            </a:r>
            <a:r>
              <a:rPr lang="it-IT" dirty="0" smtClean="0">
                <a:latin typeface="Times New Roman"/>
                <a:cs typeface="Times New Roman"/>
                <a:sym typeface="Wingdings" pitchFamily="2" charset="2"/>
              </a:rPr>
              <a:t> (/la/), </a:t>
            </a:r>
            <a:r>
              <a:rPr lang="it-IT" i="1" dirty="0" smtClean="0">
                <a:latin typeface="Times New Roman"/>
                <a:cs typeface="Times New Roman"/>
                <a:sym typeface="Wingdings" pitchFamily="2" charset="2"/>
              </a:rPr>
              <a:t>patte</a:t>
            </a:r>
            <a:r>
              <a:rPr lang="it-IT" dirty="0" smtClean="0">
                <a:latin typeface="Times New Roman"/>
                <a:cs typeface="Times New Roman"/>
                <a:sym typeface="Wingdings" pitchFamily="2" charset="2"/>
              </a:rPr>
              <a:t> </a:t>
            </a:r>
            <a:r>
              <a:rPr lang="it-IT" dirty="0" err="1" smtClean="0">
                <a:latin typeface="Times New Roman"/>
                <a:cs typeface="Times New Roman"/>
                <a:sym typeface="Wingdings" pitchFamily="2" charset="2"/>
              </a:rPr>
              <a:t>et</a:t>
            </a:r>
            <a:r>
              <a:rPr lang="it-IT" dirty="0" smtClean="0">
                <a:latin typeface="Times New Roman"/>
                <a:cs typeface="Times New Roman"/>
                <a:sym typeface="Wingdings" pitchFamily="2" charset="2"/>
              </a:rPr>
              <a:t> </a:t>
            </a:r>
            <a:r>
              <a:rPr lang="it-IT" i="1" dirty="0" err="1" smtClean="0">
                <a:latin typeface="Times New Roman"/>
                <a:cs typeface="Times New Roman"/>
                <a:sym typeface="Wingdings" pitchFamily="2" charset="2"/>
              </a:rPr>
              <a:t>pâte</a:t>
            </a:r>
            <a:r>
              <a:rPr lang="it-IT" dirty="0" smtClean="0">
                <a:latin typeface="Times New Roman"/>
                <a:cs typeface="Times New Roman"/>
                <a:sym typeface="Wingdings" pitchFamily="2" charset="2"/>
              </a:rPr>
              <a:t> /</a:t>
            </a:r>
            <a:r>
              <a:rPr lang="it-IT" dirty="0" err="1" smtClean="0">
                <a:latin typeface="Times New Roman"/>
                <a:cs typeface="Times New Roman"/>
                <a:sym typeface="Wingdings" pitchFamily="2" charset="2"/>
              </a:rPr>
              <a:t>pa</a:t>
            </a:r>
            <a:r>
              <a:rPr lang="it-IT" dirty="0" smtClean="0">
                <a:latin typeface="Times New Roman"/>
                <a:cs typeface="Times New Roman"/>
                <a:sym typeface="Wingdings" pitchFamily="2" charset="2"/>
              </a:rPr>
              <a:t>/, 	</a:t>
            </a:r>
            <a:r>
              <a:rPr lang="it-IT" i="1" dirty="0" err="1" smtClean="0">
                <a:latin typeface="Times New Roman"/>
                <a:cs typeface="Times New Roman"/>
                <a:sym typeface="Wingdings" pitchFamily="2" charset="2"/>
              </a:rPr>
              <a:t>malle</a:t>
            </a:r>
            <a:r>
              <a:rPr lang="it-IT" dirty="0" smtClean="0">
                <a:latin typeface="Times New Roman"/>
                <a:cs typeface="Times New Roman"/>
                <a:sym typeface="Wingdings" pitchFamily="2" charset="2"/>
              </a:rPr>
              <a:t> </a:t>
            </a:r>
            <a:r>
              <a:rPr lang="it-IT" dirty="0" err="1" smtClean="0">
                <a:latin typeface="Times New Roman"/>
                <a:cs typeface="Times New Roman"/>
                <a:sym typeface="Wingdings" pitchFamily="2" charset="2"/>
              </a:rPr>
              <a:t>et</a:t>
            </a:r>
            <a:r>
              <a:rPr lang="it-IT" dirty="0" smtClean="0">
                <a:latin typeface="Times New Roman"/>
                <a:cs typeface="Times New Roman"/>
                <a:sym typeface="Wingdings" pitchFamily="2" charset="2"/>
              </a:rPr>
              <a:t> </a:t>
            </a:r>
            <a:r>
              <a:rPr lang="it-IT" i="1" dirty="0" err="1" smtClean="0">
                <a:latin typeface="Times New Roman"/>
                <a:cs typeface="Times New Roman"/>
                <a:sym typeface="Wingdings" pitchFamily="2" charset="2"/>
              </a:rPr>
              <a:t>mâle</a:t>
            </a:r>
            <a:r>
              <a:rPr lang="it-IT" dirty="0" smtClean="0">
                <a:latin typeface="Times New Roman"/>
                <a:cs typeface="Times New Roman"/>
                <a:sym typeface="Wingdings" pitchFamily="2" charset="2"/>
              </a:rPr>
              <a:t> /mal/)</a:t>
            </a:r>
          </a:p>
          <a:p>
            <a:pPr>
              <a:buNone/>
            </a:pPr>
            <a:r>
              <a:rPr lang="it-IT" dirty="0" err="1" smtClean="0">
                <a:latin typeface="Times New Roman"/>
                <a:cs typeface="Times New Roman"/>
                <a:sym typeface="Wingdings" pitchFamily="2" charset="2"/>
              </a:rPr>
              <a:t>Même</a:t>
            </a:r>
            <a:r>
              <a:rPr lang="it-IT" dirty="0" smtClean="0">
                <a:latin typeface="Times New Roman"/>
                <a:cs typeface="Times New Roman"/>
                <a:sym typeface="Wingdings" pitchFamily="2" charset="2"/>
              </a:rPr>
              <a:t> </a:t>
            </a:r>
            <a:r>
              <a:rPr lang="it-IT" dirty="0" err="1" smtClean="0">
                <a:latin typeface="Times New Roman"/>
                <a:cs typeface="Times New Roman"/>
                <a:sym typeface="Wingdings" pitchFamily="2" charset="2"/>
              </a:rPr>
              <a:t>inventaire</a:t>
            </a:r>
            <a:r>
              <a:rPr lang="it-IT" dirty="0" smtClean="0">
                <a:latin typeface="Times New Roman"/>
                <a:cs typeface="Times New Roman"/>
                <a:sym typeface="Wingdings" pitchFamily="2" charset="2"/>
              </a:rPr>
              <a:t> de </a:t>
            </a:r>
            <a:r>
              <a:rPr lang="it-IT" dirty="0" err="1" smtClean="0">
                <a:latin typeface="Times New Roman"/>
                <a:cs typeface="Times New Roman"/>
                <a:sym typeface="Wingdings" pitchFamily="2" charset="2"/>
              </a:rPr>
              <a:t>phonèmes</a:t>
            </a:r>
            <a:r>
              <a:rPr lang="it-IT" dirty="0" smtClean="0">
                <a:latin typeface="Times New Roman"/>
                <a:cs typeface="Times New Roman"/>
                <a:sym typeface="Wingdings" pitchFamily="2" charset="2"/>
              </a:rPr>
              <a:t> qui ne </a:t>
            </a:r>
            <a:r>
              <a:rPr lang="it-IT" dirty="0" err="1" smtClean="0">
                <a:latin typeface="Times New Roman"/>
                <a:cs typeface="Times New Roman"/>
                <a:sym typeface="Wingdings" pitchFamily="2" charset="2"/>
              </a:rPr>
              <a:t>sont</a:t>
            </a:r>
            <a:r>
              <a:rPr lang="it-IT" dirty="0" smtClean="0">
                <a:latin typeface="Times New Roman"/>
                <a:cs typeface="Times New Roman"/>
                <a:sym typeface="Wingdings" pitchFamily="2" charset="2"/>
              </a:rPr>
              <a:t> </a:t>
            </a:r>
            <a:r>
              <a:rPr lang="it-IT" dirty="0" err="1" smtClean="0">
                <a:latin typeface="Times New Roman"/>
                <a:cs typeface="Times New Roman"/>
                <a:sym typeface="Wingdings" pitchFamily="2" charset="2"/>
              </a:rPr>
              <a:t>pas</a:t>
            </a:r>
            <a:r>
              <a:rPr lang="it-IT" dirty="0" smtClean="0">
                <a:latin typeface="Times New Roman"/>
                <a:cs typeface="Times New Roman"/>
                <a:sym typeface="Wingdings" pitchFamily="2" charset="2"/>
              </a:rPr>
              <a:t> </a:t>
            </a:r>
            <a:r>
              <a:rPr lang="it-IT" dirty="0" err="1" smtClean="0">
                <a:latin typeface="Times New Roman"/>
                <a:cs typeface="Times New Roman"/>
                <a:sym typeface="Wingdings" pitchFamily="2" charset="2"/>
              </a:rPr>
              <a:t>distribuer</a:t>
            </a:r>
            <a:r>
              <a:rPr lang="it-IT" dirty="0" smtClean="0">
                <a:latin typeface="Times New Roman"/>
                <a:cs typeface="Times New Roman"/>
                <a:sym typeface="Wingdings" pitchFamily="2" charset="2"/>
              </a:rPr>
              <a:t> de </a:t>
            </a:r>
            <a:r>
              <a:rPr lang="it-IT" dirty="0" err="1" smtClean="0">
                <a:latin typeface="Times New Roman"/>
                <a:cs typeface="Times New Roman"/>
                <a:sym typeface="Wingdings" pitchFamily="2" charset="2"/>
              </a:rPr>
              <a:t>façon</a:t>
            </a:r>
            <a:r>
              <a:rPr lang="it-IT" dirty="0" smtClean="0">
                <a:latin typeface="Times New Roman"/>
                <a:cs typeface="Times New Roman"/>
                <a:sym typeface="Wingdings" pitchFamily="2" charset="2"/>
              </a:rPr>
              <a:t> </a:t>
            </a:r>
            <a:r>
              <a:rPr lang="it-IT" dirty="0" err="1" smtClean="0">
                <a:latin typeface="Times New Roman"/>
                <a:cs typeface="Times New Roman"/>
                <a:sym typeface="Wingdings" pitchFamily="2" charset="2"/>
              </a:rPr>
              <a:t>identique</a:t>
            </a:r>
            <a:r>
              <a:rPr lang="it-IT" dirty="0" smtClean="0">
                <a:latin typeface="Times New Roman"/>
                <a:cs typeface="Times New Roman"/>
                <a:sym typeface="Wingdings" pitchFamily="2" charset="2"/>
              </a:rPr>
              <a:t>:</a:t>
            </a:r>
          </a:p>
          <a:p>
            <a:pPr>
              <a:buNone/>
            </a:pPr>
            <a:r>
              <a:rPr lang="it-IT" dirty="0" smtClean="0">
                <a:latin typeface="Times New Roman"/>
                <a:cs typeface="Times New Roman"/>
                <a:sym typeface="Wingdings" pitchFamily="2" charset="2"/>
              </a:rPr>
              <a:t>	-	</a:t>
            </a:r>
            <a:r>
              <a:rPr lang="it-IT" i="1" dirty="0" err="1" smtClean="0">
                <a:latin typeface="Times New Roman"/>
                <a:cs typeface="Times New Roman"/>
                <a:sym typeface="Wingdings" pitchFamily="2" charset="2"/>
              </a:rPr>
              <a:t>les</a:t>
            </a:r>
            <a:r>
              <a:rPr lang="it-IT" dirty="0" smtClean="0">
                <a:latin typeface="Times New Roman"/>
                <a:cs typeface="Times New Roman"/>
                <a:sym typeface="Wingdings" pitchFamily="2" charset="2"/>
              </a:rPr>
              <a:t> </a:t>
            </a:r>
            <a:r>
              <a:rPr lang="it-IT" dirty="0" err="1" smtClean="0">
                <a:latin typeface="Times New Roman"/>
                <a:cs typeface="Times New Roman"/>
                <a:sym typeface="Wingdings" pitchFamily="2" charset="2"/>
              </a:rPr>
              <a:t>et</a:t>
            </a:r>
            <a:r>
              <a:rPr lang="it-IT" dirty="0" smtClean="0">
                <a:latin typeface="Times New Roman"/>
                <a:cs typeface="Times New Roman"/>
                <a:sym typeface="Wingdings" pitchFamily="2" charset="2"/>
              </a:rPr>
              <a:t> </a:t>
            </a:r>
            <a:r>
              <a:rPr lang="it-IT" i="1" dirty="0" err="1" smtClean="0">
                <a:latin typeface="Times New Roman"/>
                <a:cs typeface="Times New Roman"/>
                <a:sym typeface="Wingdings" pitchFamily="2" charset="2"/>
              </a:rPr>
              <a:t>lait</a:t>
            </a:r>
            <a:r>
              <a:rPr lang="it-IT" dirty="0" smtClean="0">
                <a:latin typeface="Times New Roman"/>
                <a:cs typeface="Times New Roman"/>
                <a:sym typeface="Wingdings" pitchFamily="2" charset="2"/>
              </a:rPr>
              <a:t> /lɛ/  (</a:t>
            </a:r>
            <a:r>
              <a:rPr lang="it-IT" dirty="0" err="1" smtClean="0">
                <a:latin typeface="Times New Roman"/>
                <a:cs typeface="Times New Roman"/>
                <a:sym typeface="Wingdings" pitchFamily="2" charset="2"/>
              </a:rPr>
              <a:t>certains</a:t>
            </a:r>
            <a:r>
              <a:rPr lang="it-IT" dirty="0" smtClean="0">
                <a:latin typeface="Times New Roman"/>
                <a:cs typeface="Times New Roman"/>
                <a:sym typeface="Wingdings" pitchFamily="2" charset="2"/>
              </a:rPr>
              <a:t> font la </a:t>
            </a:r>
            <a:r>
              <a:rPr lang="it-IT" dirty="0" err="1" smtClean="0">
                <a:latin typeface="Times New Roman"/>
                <a:cs typeface="Times New Roman"/>
                <a:sym typeface="Wingdings" pitchFamily="2" charset="2"/>
              </a:rPr>
              <a:t>distinction</a:t>
            </a:r>
            <a:r>
              <a:rPr lang="it-IT" dirty="0" smtClean="0">
                <a:latin typeface="Times New Roman"/>
                <a:cs typeface="Times New Roman"/>
                <a:sym typeface="Wingdings" pitchFamily="2" charset="2"/>
              </a:rPr>
              <a:t>)</a:t>
            </a:r>
            <a:br>
              <a:rPr lang="it-IT" dirty="0" smtClean="0">
                <a:latin typeface="Times New Roman"/>
                <a:cs typeface="Times New Roman"/>
                <a:sym typeface="Wingdings" pitchFamily="2" charset="2"/>
              </a:rPr>
            </a:br>
            <a:r>
              <a:rPr lang="it-IT" dirty="0" smtClean="0">
                <a:latin typeface="Times New Roman"/>
                <a:cs typeface="Times New Roman"/>
                <a:sym typeface="Wingdings" pitchFamily="2" charset="2"/>
              </a:rPr>
              <a:t>	</a:t>
            </a:r>
            <a:r>
              <a:rPr lang="it-IT" i="1" dirty="0" err="1" smtClean="0">
                <a:latin typeface="Times New Roman"/>
                <a:cs typeface="Times New Roman"/>
                <a:sym typeface="Wingdings" pitchFamily="2" charset="2"/>
              </a:rPr>
              <a:t>irai</a:t>
            </a:r>
            <a:r>
              <a:rPr lang="it-IT" dirty="0" smtClean="0">
                <a:latin typeface="Times New Roman"/>
                <a:cs typeface="Times New Roman"/>
                <a:sym typeface="Wingdings" pitchFamily="2" charset="2"/>
              </a:rPr>
              <a:t> /ire/ (</a:t>
            </a:r>
            <a:r>
              <a:rPr lang="it-IT" dirty="0" err="1" smtClean="0">
                <a:latin typeface="Times New Roman"/>
                <a:cs typeface="Times New Roman"/>
                <a:sym typeface="Wingdings" pitchFamily="2" charset="2"/>
              </a:rPr>
              <a:t>futur</a:t>
            </a:r>
            <a:r>
              <a:rPr lang="it-IT" dirty="0" smtClean="0">
                <a:latin typeface="Times New Roman"/>
                <a:cs typeface="Times New Roman"/>
                <a:sym typeface="Wingdings" pitchFamily="2" charset="2"/>
              </a:rPr>
              <a:t>) </a:t>
            </a:r>
            <a:r>
              <a:rPr lang="it-IT" dirty="0" err="1" smtClean="0">
                <a:latin typeface="Times New Roman"/>
                <a:cs typeface="Times New Roman"/>
                <a:sym typeface="Wingdings" pitchFamily="2" charset="2"/>
              </a:rPr>
              <a:t>et</a:t>
            </a:r>
            <a:r>
              <a:rPr lang="it-IT" dirty="0" smtClean="0">
                <a:latin typeface="Times New Roman"/>
                <a:cs typeface="Times New Roman"/>
                <a:sym typeface="Wingdings" pitchFamily="2" charset="2"/>
              </a:rPr>
              <a:t> </a:t>
            </a:r>
            <a:r>
              <a:rPr lang="it-IT" i="1" dirty="0" err="1" smtClean="0">
                <a:latin typeface="Times New Roman"/>
                <a:cs typeface="Times New Roman"/>
                <a:sym typeface="Wingdings" pitchFamily="2" charset="2"/>
              </a:rPr>
              <a:t>irais</a:t>
            </a:r>
            <a:r>
              <a:rPr lang="it-IT" i="1" dirty="0" smtClean="0">
                <a:latin typeface="Times New Roman"/>
                <a:cs typeface="Times New Roman"/>
                <a:sym typeface="Wingdings" pitchFamily="2" charset="2"/>
              </a:rPr>
              <a:t> </a:t>
            </a:r>
            <a:r>
              <a:rPr lang="it-IT" dirty="0" smtClean="0">
                <a:latin typeface="Times New Roman"/>
                <a:cs typeface="Times New Roman"/>
                <a:sym typeface="Wingdings" pitchFamily="2" charset="2"/>
              </a:rPr>
              <a:t>/</a:t>
            </a:r>
            <a:r>
              <a:rPr lang="it-IT" dirty="0" err="1" smtClean="0">
                <a:latin typeface="Times New Roman"/>
                <a:cs typeface="Times New Roman"/>
                <a:sym typeface="Wingdings" pitchFamily="2" charset="2"/>
              </a:rPr>
              <a:t>irɛ</a:t>
            </a:r>
            <a:r>
              <a:rPr lang="it-IT" dirty="0" smtClean="0">
                <a:latin typeface="Times New Roman"/>
                <a:cs typeface="Times New Roman"/>
                <a:sym typeface="Wingdings" pitchFamily="2" charset="2"/>
              </a:rPr>
              <a:t>/ (</a:t>
            </a:r>
            <a:r>
              <a:rPr lang="it-IT" dirty="0" err="1" smtClean="0">
                <a:latin typeface="Times New Roman"/>
                <a:cs typeface="Times New Roman"/>
                <a:sym typeface="Wingdings" pitchFamily="2" charset="2"/>
              </a:rPr>
              <a:t>conditionnel</a:t>
            </a:r>
            <a:r>
              <a:rPr lang="it-IT" dirty="0" smtClean="0">
                <a:latin typeface="Times New Roman"/>
                <a:cs typeface="Times New Roman"/>
                <a:sym typeface="Wingdings" pitchFamily="2" charset="2"/>
              </a:rPr>
              <a:t>) (d’</a:t>
            </a:r>
            <a:r>
              <a:rPr lang="it-IT" dirty="0" err="1" smtClean="0">
                <a:latin typeface="Times New Roman"/>
                <a:cs typeface="Times New Roman"/>
                <a:sym typeface="Wingdings" pitchFamily="2" charset="2"/>
              </a:rPr>
              <a:t>autres</a:t>
            </a:r>
            <a:r>
              <a:rPr lang="it-IT" dirty="0" smtClean="0">
                <a:latin typeface="Times New Roman"/>
                <a:cs typeface="Times New Roman"/>
                <a:sym typeface="Wingdings" pitchFamily="2" charset="2"/>
              </a:rPr>
              <a:t> non)</a:t>
            </a:r>
          </a:p>
          <a:p>
            <a:pPr>
              <a:buNone/>
            </a:pPr>
            <a:endParaRPr lang="it-IT" dirty="0" smtClean="0">
              <a:latin typeface="Times New Roman"/>
              <a:cs typeface="Times New Roman"/>
              <a:sym typeface="Wingdings" pitchFamily="2" charset="2"/>
            </a:endParaRPr>
          </a:p>
          <a:p>
            <a:pPr>
              <a:buNone/>
            </a:pPr>
            <a:endParaRPr lang="it-IT"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smtClean="0"/>
              <a:t>Prosodie</a:t>
            </a:r>
            <a:endParaRPr lang="it-IT" b="1" dirty="0"/>
          </a:p>
        </p:txBody>
      </p:sp>
      <p:sp>
        <p:nvSpPr>
          <p:cNvPr id="3" name="Segnaposto contenuto 2"/>
          <p:cNvSpPr>
            <a:spLocks noGrp="1"/>
          </p:cNvSpPr>
          <p:nvPr>
            <p:ph idx="1"/>
          </p:nvPr>
        </p:nvSpPr>
        <p:spPr>
          <a:xfrm>
            <a:off x="404949" y="1698171"/>
            <a:ext cx="11181805" cy="4478792"/>
          </a:xfrm>
        </p:spPr>
        <p:txBody>
          <a:bodyPr>
            <a:normAutofit fontScale="92500" lnSpcReduction="10000"/>
          </a:bodyPr>
          <a:lstStyle/>
          <a:p>
            <a:r>
              <a:rPr lang="it-IT" dirty="0" smtClean="0"/>
              <a:t>S’</a:t>
            </a:r>
            <a:r>
              <a:rPr lang="it-IT" dirty="0" err="1" smtClean="0"/>
              <a:t>occupe</a:t>
            </a:r>
            <a:r>
              <a:rPr lang="it-IT" dirty="0" smtClean="0"/>
              <a:t> de la </a:t>
            </a:r>
            <a:r>
              <a:rPr lang="it-IT" dirty="0" err="1" smtClean="0"/>
              <a:t>description</a:t>
            </a:r>
            <a:r>
              <a:rPr lang="it-IT" dirty="0" smtClean="0"/>
              <a:t> (</a:t>
            </a:r>
            <a:r>
              <a:rPr lang="it-IT" dirty="0" err="1" smtClean="0"/>
              <a:t>phonétique</a:t>
            </a:r>
            <a:r>
              <a:rPr lang="it-IT" dirty="0" smtClean="0"/>
              <a:t>) </a:t>
            </a:r>
            <a:r>
              <a:rPr lang="it-IT" dirty="0" err="1" smtClean="0"/>
              <a:t>et</a:t>
            </a:r>
            <a:r>
              <a:rPr lang="it-IT" dirty="0" smtClean="0"/>
              <a:t> de la </a:t>
            </a:r>
            <a:r>
              <a:rPr lang="it-IT" dirty="0" err="1" smtClean="0"/>
              <a:t>représentation</a:t>
            </a:r>
            <a:r>
              <a:rPr lang="it-IT" dirty="0" smtClean="0"/>
              <a:t> formelle (</a:t>
            </a:r>
            <a:r>
              <a:rPr lang="it-IT" dirty="0" err="1" smtClean="0"/>
              <a:t>phonologie</a:t>
            </a:r>
            <a:r>
              <a:rPr lang="it-IT" dirty="0" smtClean="0"/>
              <a:t>) </a:t>
            </a:r>
            <a:r>
              <a:rPr lang="it-IT" dirty="0" err="1" smtClean="0"/>
              <a:t>des</a:t>
            </a:r>
            <a:r>
              <a:rPr lang="it-IT" dirty="0" smtClean="0"/>
              <a:t> </a:t>
            </a:r>
            <a:r>
              <a:rPr lang="it-IT" dirty="0" err="1" smtClean="0"/>
              <a:t>éléments</a:t>
            </a:r>
            <a:r>
              <a:rPr lang="it-IT" dirty="0" smtClean="0"/>
              <a:t> de l’</a:t>
            </a:r>
            <a:r>
              <a:rPr lang="it-IT" dirty="0" err="1" smtClean="0"/>
              <a:t>expression</a:t>
            </a:r>
            <a:r>
              <a:rPr lang="it-IT" dirty="0" smtClean="0"/>
              <a:t> orale </a:t>
            </a:r>
            <a:r>
              <a:rPr lang="it-IT" dirty="0" err="1" smtClean="0"/>
              <a:t>tels</a:t>
            </a:r>
            <a:r>
              <a:rPr lang="it-IT" dirty="0" smtClean="0"/>
              <a:t> </a:t>
            </a:r>
            <a:r>
              <a:rPr lang="it-IT" dirty="0" err="1" smtClean="0"/>
              <a:t>que</a:t>
            </a:r>
            <a:r>
              <a:rPr lang="it-IT" dirty="0" smtClean="0"/>
              <a:t> l’</a:t>
            </a:r>
            <a:r>
              <a:rPr lang="it-IT" b="1" dirty="0" err="1" smtClean="0"/>
              <a:t>accentuation</a:t>
            </a:r>
            <a:r>
              <a:rPr lang="it-IT" dirty="0" smtClean="0"/>
              <a:t>, </a:t>
            </a:r>
            <a:r>
              <a:rPr lang="it-IT" b="1" dirty="0" err="1" smtClean="0"/>
              <a:t>tons</a:t>
            </a:r>
            <a:r>
              <a:rPr lang="it-IT" dirty="0" smtClean="0"/>
              <a:t>, </a:t>
            </a:r>
            <a:r>
              <a:rPr lang="it-IT" b="1" dirty="0" err="1" smtClean="0"/>
              <a:t>intonation</a:t>
            </a:r>
            <a:r>
              <a:rPr lang="it-IT" dirty="0" smtClean="0"/>
              <a:t> </a:t>
            </a:r>
            <a:r>
              <a:rPr lang="it-IT" dirty="0" err="1" smtClean="0"/>
              <a:t>et</a:t>
            </a:r>
            <a:r>
              <a:rPr lang="it-IT" dirty="0" smtClean="0"/>
              <a:t> </a:t>
            </a:r>
            <a:r>
              <a:rPr lang="it-IT" dirty="0" err="1" smtClean="0"/>
              <a:t>quantité</a:t>
            </a:r>
            <a:r>
              <a:rPr lang="it-IT" dirty="0" smtClean="0"/>
              <a:t> </a:t>
            </a:r>
            <a:r>
              <a:rPr lang="it-IT" dirty="0" err="1" smtClean="0"/>
              <a:t>dans</a:t>
            </a:r>
            <a:r>
              <a:rPr lang="it-IT" dirty="0" smtClean="0"/>
              <a:t> la production de la parole </a:t>
            </a:r>
            <a:r>
              <a:rPr lang="it-IT" dirty="0" err="1" smtClean="0"/>
              <a:t>dont</a:t>
            </a:r>
            <a:r>
              <a:rPr lang="it-IT" dirty="0" smtClean="0"/>
              <a:t> la </a:t>
            </a:r>
            <a:r>
              <a:rPr lang="it-IT" dirty="0" err="1" smtClean="0"/>
              <a:t>manifestation</a:t>
            </a:r>
            <a:r>
              <a:rPr lang="it-IT" dirty="0" smtClean="0"/>
              <a:t> concrète est </a:t>
            </a:r>
            <a:r>
              <a:rPr lang="it-IT" dirty="0" err="1" smtClean="0"/>
              <a:t>associée</a:t>
            </a:r>
            <a:r>
              <a:rPr lang="it-IT" dirty="0" smtClean="0"/>
              <a:t> </a:t>
            </a:r>
            <a:r>
              <a:rPr lang="it-IT" dirty="0" err="1" smtClean="0"/>
              <a:t>aux</a:t>
            </a:r>
            <a:r>
              <a:rPr lang="it-IT" dirty="0" smtClean="0"/>
              <a:t> </a:t>
            </a:r>
            <a:r>
              <a:rPr lang="it-IT" dirty="0" err="1" smtClean="0"/>
              <a:t>variations</a:t>
            </a:r>
            <a:r>
              <a:rPr lang="it-IT" dirty="0" smtClean="0"/>
              <a:t> de la </a:t>
            </a:r>
            <a:r>
              <a:rPr lang="it-IT" dirty="0" err="1" smtClean="0"/>
              <a:t>fréquence</a:t>
            </a:r>
            <a:r>
              <a:rPr lang="it-IT" dirty="0" smtClean="0"/>
              <a:t> fondamentale (F0), </a:t>
            </a:r>
            <a:r>
              <a:rPr lang="it-IT" dirty="0" err="1" smtClean="0"/>
              <a:t>durée</a:t>
            </a:r>
            <a:r>
              <a:rPr lang="it-IT" dirty="0" smtClean="0"/>
              <a:t> </a:t>
            </a:r>
            <a:r>
              <a:rPr lang="it-IT" dirty="0" err="1" smtClean="0"/>
              <a:t>et</a:t>
            </a:r>
            <a:r>
              <a:rPr lang="it-IT" dirty="0" smtClean="0"/>
              <a:t> </a:t>
            </a:r>
            <a:r>
              <a:rPr lang="it-IT" dirty="0" err="1" smtClean="0"/>
              <a:t>intensité</a:t>
            </a:r>
            <a:r>
              <a:rPr lang="it-IT" dirty="0" smtClean="0"/>
              <a:t>.</a:t>
            </a:r>
          </a:p>
          <a:p>
            <a:r>
              <a:rPr lang="it-IT" b="1" dirty="0" err="1" smtClean="0"/>
              <a:t>Accentuation</a:t>
            </a:r>
            <a:r>
              <a:rPr lang="it-IT" dirty="0" smtClean="0"/>
              <a:t> </a:t>
            </a:r>
            <a:r>
              <a:rPr lang="it-IT" dirty="0" err="1" smtClean="0"/>
              <a:t>et</a:t>
            </a:r>
            <a:r>
              <a:rPr lang="it-IT" dirty="0" smtClean="0"/>
              <a:t> </a:t>
            </a:r>
            <a:r>
              <a:rPr lang="it-IT" b="1" dirty="0" err="1" smtClean="0"/>
              <a:t>tons</a:t>
            </a:r>
            <a:r>
              <a:rPr lang="it-IT" dirty="0" smtClean="0"/>
              <a:t> </a:t>
            </a:r>
            <a:r>
              <a:rPr lang="it-IT" dirty="0" err="1" smtClean="0"/>
              <a:t>portent</a:t>
            </a:r>
            <a:r>
              <a:rPr lang="it-IT" dirty="0" smtClean="0"/>
              <a:t> </a:t>
            </a:r>
            <a:r>
              <a:rPr lang="it-IT" dirty="0" err="1" smtClean="0"/>
              <a:t>sur</a:t>
            </a:r>
            <a:r>
              <a:rPr lang="it-IT" dirty="0" smtClean="0"/>
              <a:t> </a:t>
            </a:r>
            <a:r>
              <a:rPr lang="it-IT" dirty="0" err="1" smtClean="0"/>
              <a:t>des</a:t>
            </a:r>
            <a:r>
              <a:rPr lang="it-IT" dirty="0" smtClean="0"/>
              <a:t> </a:t>
            </a:r>
            <a:r>
              <a:rPr lang="it-IT" dirty="0" err="1" smtClean="0"/>
              <a:t>mots</a:t>
            </a:r>
            <a:r>
              <a:rPr lang="it-IT" dirty="0" smtClean="0"/>
              <a:t> </a:t>
            </a:r>
            <a:r>
              <a:rPr lang="it-IT" dirty="0" err="1" smtClean="0"/>
              <a:t>et</a:t>
            </a:r>
            <a:r>
              <a:rPr lang="it-IT" dirty="0" smtClean="0"/>
              <a:t> se </a:t>
            </a:r>
            <a:r>
              <a:rPr lang="it-IT" dirty="0" err="1" smtClean="0"/>
              <a:t>situe</a:t>
            </a:r>
            <a:r>
              <a:rPr lang="it-IT" dirty="0" smtClean="0"/>
              <a:t> </a:t>
            </a:r>
            <a:r>
              <a:rPr lang="it-IT" dirty="0" err="1" smtClean="0"/>
              <a:t>au</a:t>
            </a:r>
            <a:r>
              <a:rPr lang="it-IT" dirty="0" smtClean="0"/>
              <a:t> </a:t>
            </a:r>
            <a:r>
              <a:rPr lang="it-IT" dirty="0" err="1" smtClean="0"/>
              <a:t>niveau</a:t>
            </a:r>
            <a:r>
              <a:rPr lang="it-IT" dirty="0" smtClean="0"/>
              <a:t> </a:t>
            </a:r>
            <a:r>
              <a:rPr lang="it-IT" dirty="0" err="1" smtClean="0">
                <a:solidFill>
                  <a:srgbClr val="FF0000"/>
                </a:solidFill>
              </a:rPr>
              <a:t>lexical</a:t>
            </a:r>
            <a:r>
              <a:rPr lang="it-IT" dirty="0" smtClean="0"/>
              <a:t>.</a:t>
            </a:r>
          </a:p>
          <a:p>
            <a:r>
              <a:rPr lang="it-IT" dirty="0" smtClean="0"/>
              <a:t>L’</a:t>
            </a:r>
            <a:r>
              <a:rPr lang="it-IT" b="1" dirty="0" err="1" smtClean="0"/>
              <a:t>intonation</a:t>
            </a:r>
            <a:r>
              <a:rPr lang="it-IT" dirty="0" smtClean="0"/>
              <a:t> porte </a:t>
            </a:r>
            <a:r>
              <a:rPr lang="it-IT" dirty="0" err="1" smtClean="0"/>
              <a:t>sur</a:t>
            </a:r>
            <a:r>
              <a:rPr lang="it-IT" dirty="0" smtClean="0"/>
              <a:t> une suite de </a:t>
            </a:r>
            <a:r>
              <a:rPr lang="it-IT" dirty="0" err="1" smtClean="0"/>
              <a:t>mots</a:t>
            </a:r>
            <a:r>
              <a:rPr lang="it-IT" dirty="0" smtClean="0"/>
              <a:t> </a:t>
            </a:r>
            <a:r>
              <a:rPr lang="it-IT" dirty="0" err="1" smtClean="0"/>
              <a:t>et</a:t>
            </a:r>
            <a:r>
              <a:rPr lang="it-IT" dirty="0" smtClean="0"/>
              <a:t> se </a:t>
            </a:r>
            <a:r>
              <a:rPr lang="it-IT" dirty="0" err="1" smtClean="0"/>
              <a:t>situe</a:t>
            </a:r>
            <a:r>
              <a:rPr lang="it-IT" dirty="0" smtClean="0"/>
              <a:t> </a:t>
            </a:r>
            <a:r>
              <a:rPr lang="it-IT" dirty="0" err="1" smtClean="0"/>
              <a:t>au</a:t>
            </a:r>
            <a:r>
              <a:rPr lang="it-IT" dirty="0" smtClean="0"/>
              <a:t> </a:t>
            </a:r>
            <a:r>
              <a:rPr lang="it-IT" dirty="0" err="1" smtClean="0"/>
              <a:t>niveau</a:t>
            </a:r>
            <a:r>
              <a:rPr lang="it-IT" dirty="0" smtClean="0"/>
              <a:t> de </a:t>
            </a:r>
            <a:r>
              <a:rPr lang="it-IT" dirty="0" smtClean="0">
                <a:solidFill>
                  <a:srgbClr val="FF0000"/>
                </a:solidFill>
              </a:rPr>
              <a:t>l’</a:t>
            </a:r>
            <a:r>
              <a:rPr lang="it-IT" dirty="0" err="1" smtClean="0">
                <a:solidFill>
                  <a:srgbClr val="FF0000"/>
                </a:solidFill>
              </a:rPr>
              <a:t>énoncé</a:t>
            </a:r>
            <a:r>
              <a:rPr lang="it-IT" dirty="0" smtClean="0">
                <a:solidFill>
                  <a:srgbClr val="FF0000"/>
                </a:solidFill>
              </a:rPr>
              <a:t>.</a:t>
            </a:r>
          </a:p>
          <a:p>
            <a:r>
              <a:rPr lang="it-IT" b="1" dirty="0" err="1" smtClean="0"/>
              <a:t>Accent</a:t>
            </a:r>
            <a:r>
              <a:rPr lang="it-IT" dirty="0" smtClean="0"/>
              <a:t> : 2 </a:t>
            </a:r>
            <a:r>
              <a:rPr lang="it-IT" dirty="0" err="1" smtClean="0"/>
              <a:t>sens</a:t>
            </a:r>
            <a:r>
              <a:rPr lang="it-IT" dirty="0" smtClean="0"/>
              <a:t> </a:t>
            </a:r>
          </a:p>
          <a:p>
            <a:pPr>
              <a:buNone/>
            </a:pPr>
            <a:r>
              <a:rPr lang="it-IT" dirty="0" smtClean="0">
                <a:sym typeface="Wingdings" pitchFamily="2" charset="2"/>
              </a:rPr>
              <a:t>	 </a:t>
            </a:r>
            <a:r>
              <a:rPr lang="it-IT" dirty="0" err="1" smtClean="0">
                <a:sym typeface="Wingdings" pitchFamily="2" charset="2"/>
              </a:rPr>
              <a:t>combinaison</a:t>
            </a:r>
            <a:r>
              <a:rPr lang="it-IT" dirty="0" smtClean="0">
                <a:sym typeface="Wingdings" pitchFamily="2" charset="2"/>
              </a:rPr>
              <a:t> de </a:t>
            </a:r>
            <a:r>
              <a:rPr lang="it-IT" dirty="0" err="1" smtClean="0">
                <a:sym typeface="Wingdings" pitchFamily="2" charset="2"/>
              </a:rPr>
              <a:t>paramètres</a:t>
            </a:r>
            <a:r>
              <a:rPr lang="it-IT" dirty="0" smtClean="0">
                <a:sym typeface="Wingdings" pitchFamily="2" charset="2"/>
              </a:rPr>
              <a:t> </a:t>
            </a:r>
            <a:r>
              <a:rPr lang="it-IT" dirty="0" err="1" smtClean="0">
                <a:sym typeface="Wingdings" pitchFamily="2" charset="2"/>
              </a:rPr>
              <a:t>perçus</a:t>
            </a:r>
            <a:r>
              <a:rPr lang="it-IT" dirty="0" smtClean="0">
                <a:sym typeface="Wingdings" pitchFamily="2" charset="2"/>
              </a:rPr>
              <a:t> par l’</a:t>
            </a:r>
            <a:r>
              <a:rPr lang="it-IT" dirty="0" err="1" smtClean="0">
                <a:sym typeface="Wingdings" pitchFamily="2" charset="2"/>
              </a:rPr>
              <a:t>auditeur</a:t>
            </a:r>
            <a:r>
              <a:rPr lang="it-IT" dirty="0" smtClean="0">
                <a:sym typeface="Wingdings" pitchFamily="2" charset="2"/>
              </a:rPr>
              <a:t> </a:t>
            </a:r>
            <a:r>
              <a:rPr lang="it-IT" dirty="0" err="1" smtClean="0">
                <a:sym typeface="Wingdings" pitchFamily="2" charset="2"/>
              </a:rPr>
              <a:t>comme</a:t>
            </a:r>
            <a:r>
              <a:rPr lang="it-IT" dirty="0" smtClean="0">
                <a:sym typeface="Wingdings" pitchFamily="2" charset="2"/>
              </a:rPr>
              <a:t> une </a:t>
            </a:r>
            <a:r>
              <a:rPr lang="it-IT" dirty="0" err="1" smtClean="0">
                <a:sym typeface="Wingdings" pitchFamily="2" charset="2"/>
              </a:rPr>
              <a:t>proéminence</a:t>
            </a:r>
            <a:r>
              <a:rPr lang="it-IT" dirty="0" smtClean="0">
                <a:sym typeface="Wingdings" pitchFamily="2" charset="2"/>
              </a:rPr>
              <a:t> lui </a:t>
            </a:r>
            <a:r>
              <a:rPr lang="it-IT" dirty="0" err="1" smtClean="0">
                <a:sym typeface="Wingdings" pitchFamily="2" charset="2"/>
              </a:rPr>
              <a:t>permettant</a:t>
            </a:r>
            <a:r>
              <a:rPr lang="it-IT" dirty="0" smtClean="0">
                <a:sym typeface="Wingdings" pitchFamily="2" charset="2"/>
              </a:rPr>
              <a:t> de </a:t>
            </a:r>
            <a:r>
              <a:rPr lang="it-IT" dirty="0" err="1" smtClean="0">
                <a:sym typeface="Wingdings" pitchFamily="2" charset="2"/>
              </a:rPr>
              <a:t>singulariser</a:t>
            </a:r>
            <a:r>
              <a:rPr lang="it-IT" dirty="0" smtClean="0">
                <a:sym typeface="Wingdings" pitchFamily="2" charset="2"/>
              </a:rPr>
              <a:t> une </a:t>
            </a:r>
            <a:r>
              <a:rPr lang="it-IT" dirty="0" err="1" smtClean="0">
                <a:sym typeface="Wingdings" pitchFamily="2" charset="2"/>
              </a:rPr>
              <a:t>syllabe</a:t>
            </a:r>
            <a:r>
              <a:rPr lang="it-IT" dirty="0" smtClean="0">
                <a:sym typeface="Wingdings" pitchFamily="2" charset="2"/>
              </a:rPr>
              <a:t> par </a:t>
            </a:r>
            <a:r>
              <a:rPr lang="it-IT" dirty="0" err="1" smtClean="0">
                <a:sym typeface="Wingdings" pitchFamily="2" charset="2"/>
              </a:rPr>
              <a:t>rapport</a:t>
            </a:r>
            <a:r>
              <a:rPr lang="it-IT" dirty="0" smtClean="0">
                <a:sym typeface="Wingdings" pitchFamily="2" charset="2"/>
              </a:rPr>
              <a:t> à </a:t>
            </a:r>
            <a:r>
              <a:rPr lang="it-IT" dirty="0" err="1" smtClean="0">
                <a:sym typeface="Wingdings" pitchFamily="2" charset="2"/>
              </a:rPr>
              <a:t>celles</a:t>
            </a:r>
            <a:r>
              <a:rPr lang="it-IT" dirty="0" smtClean="0">
                <a:sym typeface="Wingdings" pitchFamily="2" charset="2"/>
              </a:rPr>
              <a:t> qui l’</a:t>
            </a:r>
            <a:r>
              <a:rPr lang="it-IT" dirty="0" err="1" smtClean="0">
                <a:sym typeface="Wingdings" pitchFamily="2" charset="2"/>
              </a:rPr>
              <a:t>entourent</a:t>
            </a:r>
            <a:r>
              <a:rPr lang="it-IT" dirty="0" smtClean="0">
                <a:sym typeface="Wingdings" pitchFamily="2" charset="2"/>
              </a:rPr>
              <a:t>.</a:t>
            </a:r>
          </a:p>
          <a:p>
            <a:pPr>
              <a:buNone/>
            </a:pPr>
            <a:r>
              <a:rPr lang="it-IT" dirty="0" smtClean="0">
                <a:sym typeface="Wingdings" pitchFamily="2" charset="2"/>
              </a:rPr>
              <a:t>	 </a:t>
            </a:r>
            <a:r>
              <a:rPr lang="it-IT" dirty="0" err="1" smtClean="0">
                <a:sym typeface="Wingdings" pitchFamily="2" charset="2"/>
              </a:rPr>
              <a:t>qualifie</a:t>
            </a:r>
            <a:r>
              <a:rPr lang="it-IT" dirty="0" smtClean="0">
                <a:sym typeface="Wingdings" pitchFamily="2" charset="2"/>
              </a:rPr>
              <a:t> une </a:t>
            </a:r>
            <a:r>
              <a:rPr lang="it-IT" dirty="0" err="1" smtClean="0">
                <a:sym typeface="Wingdings" pitchFamily="2" charset="2"/>
              </a:rPr>
              <a:t>variété</a:t>
            </a:r>
            <a:r>
              <a:rPr lang="it-IT" dirty="0" smtClean="0">
                <a:sym typeface="Wingdings" pitchFamily="2" charset="2"/>
              </a:rPr>
              <a:t> </a:t>
            </a:r>
            <a:r>
              <a:rPr lang="it-IT" dirty="0" err="1" smtClean="0">
                <a:sym typeface="Wingdings" pitchFamily="2" charset="2"/>
              </a:rPr>
              <a:t>distincte</a:t>
            </a:r>
            <a:r>
              <a:rPr lang="it-IT" dirty="0" smtClean="0">
                <a:sym typeface="Wingdings" pitchFamily="2" charset="2"/>
              </a:rPr>
              <a:t> de la </a:t>
            </a:r>
            <a:r>
              <a:rPr lang="it-IT" dirty="0" err="1" smtClean="0">
                <a:sym typeface="Wingdings" pitchFamily="2" charset="2"/>
              </a:rPr>
              <a:t>variété</a:t>
            </a:r>
            <a:r>
              <a:rPr lang="it-IT" dirty="0" smtClean="0">
                <a:sym typeface="Wingdings" pitchFamily="2" charset="2"/>
              </a:rPr>
              <a:t> de </a:t>
            </a:r>
            <a:r>
              <a:rPr lang="it-IT" dirty="0" err="1" smtClean="0">
                <a:sym typeface="Wingdings" pitchFamily="2" charset="2"/>
              </a:rPr>
              <a:t>référence</a:t>
            </a:r>
            <a:r>
              <a:rPr lang="it-IT" dirty="0" smtClean="0">
                <a:sym typeface="Wingdings" pitchFamily="2" charset="2"/>
              </a:rPr>
              <a:t> (a. </a:t>
            </a:r>
            <a:r>
              <a:rPr lang="it-IT" dirty="0" err="1" smtClean="0">
                <a:sym typeface="Wingdings" pitchFamily="2" charset="2"/>
              </a:rPr>
              <a:t>belge</a:t>
            </a:r>
            <a:r>
              <a:rPr lang="it-IT" dirty="0" smtClean="0">
                <a:sym typeface="Wingdings" pitchFamily="2" charset="2"/>
              </a:rPr>
              <a:t>, a. </a:t>
            </a:r>
            <a:r>
              <a:rPr lang="it-IT" dirty="0" err="1" smtClean="0">
                <a:sym typeface="Wingdings" pitchFamily="2" charset="2"/>
              </a:rPr>
              <a:t>suisse</a:t>
            </a:r>
            <a:r>
              <a:rPr lang="it-IT" dirty="0" smtClean="0">
                <a:sym typeface="Wingdings" pitchFamily="2" charset="2"/>
              </a:rPr>
              <a:t>, …)</a:t>
            </a: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err="1" smtClean="0"/>
              <a:t>Réponses</a:t>
            </a:r>
            <a:endParaRPr lang="fr-FR" b="1" dirty="0"/>
          </a:p>
        </p:txBody>
      </p:sp>
      <p:sp>
        <p:nvSpPr>
          <p:cNvPr id="3" name="Segnaposto contenuto 2"/>
          <p:cNvSpPr>
            <a:spLocks noGrp="1"/>
          </p:cNvSpPr>
          <p:nvPr>
            <p:ph idx="1"/>
          </p:nvPr>
        </p:nvSpPr>
        <p:spPr>
          <a:xfrm>
            <a:off x="635267" y="1511166"/>
            <a:ext cx="10718533" cy="5188017"/>
          </a:xfrm>
        </p:spPr>
        <p:txBody>
          <a:bodyPr/>
          <a:lstStyle/>
          <a:p>
            <a:pPr marL="0" indent="0">
              <a:buNone/>
            </a:pPr>
            <a:r>
              <a:rPr lang="it-IT" dirty="0" err="1" smtClean="0"/>
              <a:t>Les</a:t>
            </a:r>
            <a:r>
              <a:rPr lang="it-IT" dirty="0" smtClean="0"/>
              <a:t> </a:t>
            </a:r>
            <a:r>
              <a:rPr lang="it-IT" dirty="0" err="1" smtClean="0"/>
              <a:t>ressources</a:t>
            </a:r>
            <a:r>
              <a:rPr lang="it-IT" dirty="0" smtClean="0"/>
              <a:t> font </a:t>
            </a:r>
            <a:r>
              <a:rPr lang="it-IT" dirty="0" err="1" smtClean="0"/>
              <a:t>défaut</a:t>
            </a:r>
            <a:r>
              <a:rPr lang="it-IT" dirty="0" smtClean="0"/>
              <a:t>:</a:t>
            </a:r>
          </a:p>
          <a:p>
            <a:pPr marL="914400" lvl="1" indent="-457200">
              <a:buAutoNum type="arabicParenR"/>
            </a:pPr>
            <a:r>
              <a:rPr lang="it-IT" dirty="0" err="1" smtClean="0"/>
              <a:t>Manque</a:t>
            </a:r>
            <a:r>
              <a:rPr lang="it-IT" dirty="0" smtClean="0"/>
              <a:t> de </a:t>
            </a:r>
            <a:r>
              <a:rPr lang="it-IT" dirty="0" err="1" smtClean="0"/>
              <a:t>données</a:t>
            </a:r>
            <a:r>
              <a:rPr lang="it-IT" dirty="0" smtClean="0"/>
              <a:t> </a:t>
            </a:r>
            <a:r>
              <a:rPr lang="it-IT" dirty="0" err="1" smtClean="0"/>
              <a:t>primaires</a:t>
            </a:r>
            <a:r>
              <a:rPr lang="it-IT" dirty="0" smtClean="0"/>
              <a:t> </a:t>
            </a:r>
            <a:r>
              <a:rPr lang="it-IT" dirty="0" err="1" smtClean="0"/>
              <a:t>structurées</a:t>
            </a:r>
            <a:r>
              <a:rPr lang="it-IT" dirty="0" smtClean="0"/>
              <a:t> (</a:t>
            </a:r>
            <a:r>
              <a:rPr lang="it-IT" dirty="0" err="1" smtClean="0"/>
              <a:t>enregistrements</a:t>
            </a:r>
            <a:r>
              <a:rPr lang="it-IT" dirty="0" smtClean="0"/>
              <a:t>, </a:t>
            </a:r>
            <a:r>
              <a:rPr lang="it-IT" dirty="0" err="1" smtClean="0"/>
              <a:t>transcriptions</a:t>
            </a:r>
            <a:r>
              <a:rPr lang="it-IT" dirty="0" smtClean="0"/>
              <a:t> de </a:t>
            </a:r>
            <a:r>
              <a:rPr lang="it-IT" dirty="0" err="1" smtClean="0"/>
              <a:t>discours</a:t>
            </a:r>
            <a:r>
              <a:rPr lang="it-IT" dirty="0" smtClean="0"/>
              <a:t> </a:t>
            </a:r>
            <a:r>
              <a:rPr lang="it-IT" dirty="0" err="1" smtClean="0"/>
              <a:t>authentiques</a:t>
            </a:r>
            <a:r>
              <a:rPr lang="it-IT" dirty="0" smtClean="0"/>
              <a:t>, …</a:t>
            </a:r>
          </a:p>
          <a:p>
            <a:pPr marL="914400" lvl="1" indent="-457200">
              <a:buAutoNum type="arabicParenR"/>
            </a:pPr>
            <a:r>
              <a:rPr lang="it-IT" dirty="0" err="1" smtClean="0"/>
              <a:t>Manque</a:t>
            </a:r>
            <a:r>
              <a:rPr lang="it-IT" dirty="0" smtClean="0"/>
              <a:t> global d’</a:t>
            </a:r>
            <a:r>
              <a:rPr lang="it-IT" dirty="0" err="1" smtClean="0"/>
              <a:t>informations</a:t>
            </a:r>
            <a:r>
              <a:rPr lang="it-IT" dirty="0" smtClean="0"/>
              <a:t> </a:t>
            </a:r>
            <a:r>
              <a:rPr lang="it-IT" dirty="0" err="1" smtClean="0"/>
              <a:t>adaptées</a:t>
            </a:r>
            <a:r>
              <a:rPr lang="it-IT" dirty="0" smtClean="0"/>
              <a:t> (</a:t>
            </a:r>
            <a:r>
              <a:rPr lang="it-IT" dirty="0" err="1" smtClean="0"/>
              <a:t>Blanche-Benveniste</a:t>
            </a:r>
            <a:r>
              <a:rPr lang="it-IT" dirty="0" smtClean="0"/>
              <a:t> 1997, 2002)</a:t>
            </a:r>
            <a:r>
              <a:rPr lang="fr-FR" dirty="0" smtClean="0"/>
              <a:t>.</a:t>
            </a:r>
            <a:endParaRPr lang="it-IT" dirty="0"/>
          </a:p>
          <a:p>
            <a:pPr marL="0" indent="0">
              <a:buNone/>
            </a:pPr>
            <a:r>
              <a:rPr lang="it-IT" dirty="0" err="1" smtClean="0"/>
              <a:t>Depuis</a:t>
            </a:r>
            <a:r>
              <a:rPr lang="it-IT" dirty="0" smtClean="0"/>
              <a:t> </a:t>
            </a:r>
            <a:r>
              <a:rPr lang="it-IT" dirty="0" err="1" smtClean="0"/>
              <a:t>XVIe</a:t>
            </a:r>
            <a:r>
              <a:rPr lang="it-IT" dirty="0" smtClean="0"/>
              <a:t> s. l’</a:t>
            </a:r>
            <a:r>
              <a:rPr lang="it-IT" dirty="0" err="1" smtClean="0"/>
              <a:t>étude</a:t>
            </a:r>
            <a:r>
              <a:rPr lang="it-IT" dirty="0" smtClean="0"/>
              <a:t> </a:t>
            </a:r>
            <a:r>
              <a:rPr lang="it-IT" dirty="0" err="1" smtClean="0"/>
              <a:t>du</a:t>
            </a:r>
            <a:r>
              <a:rPr lang="it-IT" dirty="0" smtClean="0"/>
              <a:t> </a:t>
            </a:r>
            <a:r>
              <a:rPr lang="it-IT" dirty="0" err="1" smtClean="0"/>
              <a:t>français</a:t>
            </a:r>
            <a:r>
              <a:rPr lang="it-IT" dirty="0" smtClean="0"/>
              <a:t> </a:t>
            </a:r>
            <a:r>
              <a:rPr lang="it-IT" dirty="0" err="1" smtClean="0"/>
              <a:t>repose</a:t>
            </a:r>
            <a:r>
              <a:rPr lang="it-IT" dirty="0" smtClean="0"/>
              <a:t> </a:t>
            </a:r>
            <a:r>
              <a:rPr lang="it-IT" dirty="0" err="1" smtClean="0"/>
              <a:t>principalement</a:t>
            </a:r>
            <a:r>
              <a:rPr lang="it-IT" dirty="0" smtClean="0"/>
              <a:t> </a:t>
            </a:r>
            <a:r>
              <a:rPr lang="it-IT" dirty="0" err="1" smtClean="0"/>
              <a:t>sur</a:t>
            </a:r>
            <a:r>
              <a:rPr lang="it-IT" dirty="0" smtClean="0"/>
              <a:t> </a:t>
            </a:r>
            <a:r>
              <a:rPr lang="it-IT" dirty="0" err="1" smtClean="0"/>
              <a:t>des</a:t>
            </a:r>
            <a:r>
              <a:rPr lang="it-IT" dirty="0" smtClean="0"/>
              <a:t> </a:t>
            </a:r>
            <a:r>
              <a:rPr lang="it-IT" dirty="0" err="1" smtClean="0"/>
              <a:t>textes</a:t>
            </a:r>
            <a:r>
              <a:rPr lang="it-IT" dirty="0" smtClean="0"/>
              <a:t> </a:t>
            </a:r>
            <a:r>
              <a:rPr lang="it-IT" dirty="0" err="1" smtClean="0"/>
              <a:t>littéraires</a:t>
            </a:r>
            <a:r>
              <a:rPr lang="it-IT" dirty="0" smtClean="0"/>
              <a:t>, à partir </a:t>
            </a:r>
            <a:r>
              <a:rPr lang="it-IT" dirty="0" err="1" smtClean="0"/>
              <a:t>desquels</a:t>
            </a:r>
            <a:r>
              <a:rPr lang="it-IT" dirty="0" smtClean="0"/>
              <a:t> </a:t>
            </a:r>
            <a:r>
              <a:rPr lang="it-IT" dirty="0" err="1" smtClean="0"/>
              <a:t>était</a:t>
            </a:r>
            <a:r>
              <a:rPr lang="it-IT" dirty="0" smtClean="0"/>
              <a:t> </a:t>
            </a:r>
            <a:r>
              <a:rPr lang="it-IT" dirty="0" err="1" smtClean="0"/>
              <a:t>fixé</a:t>
            </a:r>
            <a:r>
              <a:rPr lang="it-IT" dirty="0" smtClean="0"/>
              <a:t> le bon </a:t>
            </a:r>
            <a:r>
              <a:rPr lang="it-IT" dirty="0" err="1" smtClean="0"/>
              <a:t>usage</a:t>
            </a:r>
            <a:r>
              <a:rPr lang="it-IT" dirty="0" smtClean="0"/>
              <a:t> de la langue </a:t>
            </a:r>
            <a:r>
              <a:rPr lang="it-IT" dirty="0" err="1" smtClean="0"/>
              <a:t>française</a:t>
            </a:r>
            <a:r>
              <a:rPr lang="it-IT" dirty="0" smtClean="0"/>
              <a:t>.</a:t>
            </a:r>
          </a:p>
          <a:p>
            <a:pPr marL="0" indent="0">
              <a:buNone/>
            </a:pPr>
            <a:r>
              <a:rPr lang="it-IT" dirty="0" smtClean="0"/>
              <a:t>Mais il y a </a:t>
            </a:r>
            <a:r>
              <a:rPr lang="it-IT" dirty="0" err="1" smtClean="0"/>
              <a:t>écart</a:t>
            </a:r>
            <a:r>
              <a:rPr lang="it-IT" dirty="0" smtClean="0"/>
              <a:t> </a:t>
            </a:r>
            <a:r>
              <a:rPr lang="it-IT" dirty="0" err="1" smtClean="0"/>
              <a:t>entre</a:t>
            </a:r>
            <a:r>
              <a:rPr lang="it-IT" dirty="0" smtClean="0"/>
              <a:t> le </a:t>
            </a:r>
            <a:r>
              <a:rPr lang="it-IT" dirty="0" err="1" smtClean="0"/>
              <a:t>français</a:t>
            </a:r>
            <a:r>
              <a:rPr lang="it-IT" dirty="0" smtClean="0"/>
              <a:t> </a:t>
            </a:r>
            <a:r>
              <a:rPr lang="it-IT" dirty="0" err="1" smtClean="0"/>
              <a:t>écrit</a:t>
            </a:r>
            <a:r>
              <a:rPr lang="it-IT" dirty="0"/>
              <a:t> </a:t>
            </a:r>
            <a:r>
              <a:rPr lang="it-IT" dirty="0" smtClean="0"/>
              <a:t>et le </a:t>
            </a:r>
            <a:r>
              <a:rPr lang="it-IT" dirty="0" err="1" smtClean="0"/>
              <a:t>français</a:t>
            </a:r>
            <a:r>
              <a:rPr lang="it-IT" dirty="0" smtClean="0"/>
              <a:t> </a:t>
            </a:r>
            <a:r>
              <a:rPr lang="it-IT" dirty="0" err="1" smtClean="0"/>
              <a:t>parlé</a:t>
            </a:r>
            <a:r>
              <a:rPr lang="it-IT" dirty="0" smtClean="0"/>
              <a:t>.</a:t>
            </a:r>
          </a:p>
          <a:p>
            <a:pPr marL="0" indent="0">
              <a:buNone/>
            </a:pPr>
            <a:r>
              <a:rPr lang="it-IT" dirty="0" smtClean="0"/>
              <a:t>On </a:t>
            </a:r>
            <a:r>
              <a:rPr lang="it-IT" dirty="0" err="1" smtClean="0"/>
              <a:t>reconnait</a:t>
            </a:r>
            <a:r>
              <a:rPr lang="it-IT" dirty="0" smtClean="0"/>
              <a:t> la </a:t>
            </a:r>
            <a:r>
              <a:rPr lang="it-IT" dirty="0" err="1" smtClean="0"/>
              <a:t>diversité</a:t>
            </a:r>
            <a:r>
              <a:rPr lang="it-IT" dirty="0" smtClean="0"/>
              <a:t> </a:t>
            </a:r>
            <a:r>
              <a:rPr lang="it-IT" dirty="0" err="1" smtClean="0"/>
              <a:t>des</a:t>
            </a:r>
            <a:r>
              <a:rPr lang="it-IT" dirty="0" smtClean="0"/>
              <a:t> </a:t>
            </a:r>
            <a:r>
              <a:rPr lang="it-IT" dirty="0" err="1" smtClean="0"/>
              <a:t>usages</a:t>
            </a:r>
            <a:r>
              <a:rPr lang="it-IT" dirty="0" smtClean="0"/>
              <a:t> </a:t>
            </a:r>
            <a:r>
              <a:rPr lang="it-IT" dirty="0" err="1" smtClean="0"/>
              <a:t>du</a:t>
            </a:r>
            <a:r>
              <a:rPr lang="it-IT" dirty="0" smtClean="0"/>
              <a:t> </a:t>
            </a:r>
            <a:r>
              <a:rPr lang="it-IT" dirty="0" err="1" smtClean="0"/>
              <a:t>français</a:t>
            </a:r>
            <a:r>
              <a:rPr lang="it-IT" dirty="0" smtClean="0"/>
              <a:t> </a:t>
            </a:r>
            <a:r>
              <a:rPr lang="it-IT" dirty="0" err="1" smtClean="0"/>
              <a:t>parlé</a:t>
            </a:r>
            <a:r>
              <a:rPr lang="it-IT" dirty="0" smtClean="0"/>
              <a:t> </a:t>
            </a:r>
            <a:r>
              <a:rPr lang="it-IT" dirty="0" err="1" smtClean="0"/>
              <a:t>selon</a:t>
            </a:r>
            <a:r>
              <a:rPr lang="it-IT" dirty="0" smtClean="0"/>
              <a:t> </a:t>
            </a:r>
            <a:r>
              <a:rPr lang="it-IT" dirty="0" err="1" smtClean="0"/>
              <a:t>les</a:t>
            </a:r>
            <a:r>
              <a:rPr lang="it-IT" dirty="0" smtClean="0"/>
              <a:t> </a:t>
            </a:r>
            <a:r>
              <a:rPr lang="it-IT" dirty="0" err="1" smtClean="0"/>
              <a:t>régions</a:t>
            </a:r>
            <a:r>
              <a:rPr lang="it-IT" dirty="0" smtClean="0"/>
              <a:t>, </a:t>
            </a:r>
            <a:r>
              <a:rPr lang="it-IT" dirty="0" err="1" smtClean="0"/>
              <a:t>les</a:t>
            </a:r>
            <a:r>
              <a:rPr lang="it-IT" dirty="0" smtClean="0"/>
              <a:t> </a:t>
            </a:r>
            <a:r>
              <a:rPr lang="it-IT" dirty="0" err="1"/>
              <a:t>â</a:t>
            </a:r>
            <a:r>
              <a:rPr lang="it-IT" dirty="0" err="1" smtClean="0"/>
              <a:t>ges</a:t>
            </a:r>
            <a:r>
              <a:rPr lang="it-IT" dirty="0" smtClean="0"/>
              <a:t>, </a:t>
            </a:r>
            <a:r>
              <a:rPr lang="it-IT" dirty="0" err="1" smtClean="0"/>
              <a:t>les</a:t>
            </a:r>
            <a:r>
              <a:rPr lang="it-IT" dirty="0" smtClean="0"/>
              <a:t> </a:t>
            </a:r>
            <a:r>
              <a:rPr lang="it-IT" dirty="0" err="1" smtClean="0"/>
              <a:t>milieux</a:t>
            </a:r>
            <a:r>
              <a:rPr lang="it-IT" dirty="0" smtClean="0"/>
              <a:t> et </a:t>
            </a:r>
            <a:r>
              <a:rPr lang="it-IT" dirty="0" err="1" smtClean="0"/>
              <a:t>les</a:t>
            </a:r>
            <a:r>
              <a:rPr lang="it-IT" dirty="0" smtClean="0"/>
              <a:t> </a:t>
            </a:r>
            <a:r>
              <a:rPr lang="it-IT" dirty="0" err="1" smtClean="0"/>
              <a:t>situations</a:t>
            </a:r>
            <a:r>
              <a:rPr lang="it-IT" dirty="0" smtClean="0"/>
              <a:t> de </a:t>
            </a:r>
            <a:r>
              <a:rPr lang="it-IT" dirty="0" err="1" smtClean="0"/>
              <a:t>communication</a:t>
            </a:r>
            <a:r>
              <a:rPr lang="it-IT" dirty="0" smtClean="0"/>
              <a:t>.</a:t>
            </a:r>
          </a:p>
          <a:p>
            <a:pPr marL="0" indent="0">
              <a:buNone/>
            </a:pPr>
            <a:r>
              <a:rPr lang="it-IT" dirty="0" smtClean="0"/>
              <a:t>Le </a:t>
            </a:r>
            <a:r>
              <a:rPr lang="it-IT" dirty="0" err="1" smtClean="0"/>
              <a:t>projet</a:t>
            </a:r>
            <a:r>
              <a:rPr lang="it-IT" dirty="0" smtClean="0"/>
              <a:t> PCF (</a:t>
            </a:r>
            <a:r>
              <a:rPr lang="it-IT" dirty="0" err="1" smtClean="0"/>
              <a:t>Phonologie</a:t>
            </a:r>
            <a:r>
              <a:rPr lang="it-IT" dirty="0" smtClean="0"/>
              <a:t> </a:t>
            </a:r>
            <a:r>
              <a:rPr lang="it-IT" dirty="0" err="1" smtClean="0"/>
              <a:t>du</a:t>
            </a:r>
            <a:r>
              <a:rPr lang="it-IT" dirty="0" smtClean="0"/>
              <a:t> </a:t>
            </a:r>
            <a:r>
              <a:rPr lang="it-IT" dirty="0" err="1" smtClean="0"/>
              <a:t>français</a:t>
            </a:r>
            <a:r>
              <a:rPr lang="it-IT" dirty="0" smtClean="0"/>
              <a:t> </a:t>
            </a:r>
            <a:r>
              <a:rPr lang="it-IT" dirty="0" smtClean="0"/>
              <a:t>: </a:t>
            </a:r>
            <a:r>
              <a:rPr lang="it-IT" dirty="0" err="1" smtClean="0"/>
              <a:t>usage</a:t>
            </a:r>
            <a:r>
              <a:rPr lang="it-IT" dirty="0" smtClean="0"/>
              <a:t>, </a:t>
            </a:r>
            <a:r>
              <a:rPr lang="it-IT" dirty="0" err="1" smtClean="0"/>
              <a:t>variétés</a:t>
            </a:r>
            <a:r>
              <a:rPr lang="it-IT" dirty="0" smtClean="0"/>
              <a:t> et </a:t>
            </a:r>
            <a:r>
              <a:rPr lang="it-IT" dirty="0" err="1" smtClean="0"/>
              <a:t>structure</a:t>
            </a:r>
            <a:r>
              <a:rPr lang="it-IT" dirty="0" smtClean="0"/>
              <a:t>) est l’un </a:t>
            </a:r>
            <a:r>
              <a:rPr lang="it-IT" dirty="0" err="1" smtClean="0"/>
              <a:t>des</a:t>
            </a:r>
            <a:r>
              <a:rPr lang="it-IT" dirty="0" smtClean="0"/>
              <a:t> corpus </a:t>
            </a:r>
            <a:r>
              <a:rPr lang="it-IT" dirty="0" err="1" smtClean="0"/>
              <a:t>oraux</a:t>
            </a:r>
            <a:r>
              <a:rPr lang="it-IT" dirty="0" smtClean="0"/>
              <a:t> </a:t>
            </a:r>
            <a:r>
              <a:rPr lang="it-IT" dirty="0" err="1" smtClean="0"/>
              <a:t>actuellement</a:t>
            </a:r>
            <a:r>
              <a:rPr lang="it-IT" dirty="0" smtClean="0"/>
              <a:t> </a:t>
            </a:r>
            <a:r>
              <a:rPr lang="it-IT" dirty="0" err="1" smtClean="0"/>
              <a:t>disponibles</a:t>
            </a:r>
            <a:r>
              <a:rPr lang="it-IT" dirty="0" smtClean="0"/>
              <a:t>, </a:t>
            </a:r>
            <a:r>
              <a:rPr lang="it-IT" dirty="0" err="1" smtClean="0"/>
              <a:t>lancé</a:t>
            </a:r>
            <a:r>
              <a:rPr lang="it-IT" dirty="0" smtClean="0"/>
              <a:t> il y a 10 </a:t>
            </a:r>
            <a:r>
              <a:rPr lang="it-IT" dirty="0" err="1" smtClean="0"/>
              <a:t>ans</a:t>
            </a:r>
            <a:r>
              <a:rPr lang="it-IT" dirty="0"/>
              <a:t> </a:t>
            </a:r>
            <a:r>
              <a:rPr lang="it-IT" dirty="0" smtClean="0"/>
              <a:t>et </a:t>
            </a:r>
            <a:r>
              <a:rPr lang="it-IT" dirty="0" err="1" smtClean="0"/>
              <a:t>coordonné</a:t>
            </a:r>
            <a:r>
              <a:rPr lang="it-IT" dirty="0" smtClean="0"/>
              <a:t> par </a:t>
            </a:r>
            <a:r>
              <a:rPr lang="it-IT" dirty="0" err="1" smtClean="0"/>
              <a:t>Durand</a:t>
            </a:r>
            <a:r>
              <a:rPr lang="it-IT" dirty="0" smtClean="0"/>
              <a:t>, </a:t>
            </a:r>
            <a:r>
              <a:rPr lang="it-IT" dirty="0" err="1" smtClean="0"/>
              <a:t>Laks</a:t>
            </a:r>
            <a:r>
              <a:rPr lang="it-IT" dirty="0" smtClean="0"/>
              <a:t> et </a:t>
            </a:r>
            <a:r>
              <a:rPr lang="it-IT" dirty="0" err="1" smtClean="0"/>
              <a:t>Lyche</a:t>
            </a:r>
            <a:r>
              <a:rPr lang="it-IT" dirty="0" smtClean="0"/>
              <a:t> (www.projet-pcf.net).</a:t>
            </a:r>
            <a:endParaRPr lang="it-IT" dirty="0"/>
          </a:p>
        </p:txBody>
      </p:sp>
    </p:spTree>
    <p:extLst>
      <p:ext uri="{BB962C8B-B14F-4D97-AF65-F5344CB8AC3E}">
        <p14:creationId xmlns:p14="http://schemas.microsoft.com/office/powerpoint/2010/main" xmlns="" val="2201237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err="1" smtClean="0"/>
              <a:t>Structure</a:t>
            </a:r>
            <a:r>
              <a:rPr lang="it-IT" b="1" dirty="0" smtClean="0"/>
              <a:t> de l’</a:t>
            </a:r>
            <a:r>
              <a:rPr lang="it-IT" b="1" dirty="0" err="1" smtClean="0"/>
              <a:t>ouvrage</a:t>
            </a:r>
            <a:endParaRPr lang="fr-FR" b="1" dirty="0"/>
          </a:p>
        </p:txBody>
      </p:sp>
      <p:sp>
        <p:nvSpPr>
          <p:cNvPr id="3" name="Segnaposto contenuto 2"/>
          <p:cNvSpPr>
            <a:spLocks noGrp="1"/>
          </p:cNvSpPr>
          <p:nvPr>
            <p:ph idx="1"/>
          </p:nvPr>
        </p:nvSpPr>
        <p:spPr/>
        <p:txBody>
          <a:bodyPr/>
          <a:lstStyle/>
          <a:p>
            <a:pPr marL="0" indent="0">
              <a:buNone/>
            </a:pPr>
            <a:r>
              <a:rPr lang="it-IT" dirty="0" smtClean="0"/>
              <a:t>I </a:t>
            </a:r>
            <a:r>
              <a:rPr lang="it-IT" dirty="0" err="1" smtClean="0"/>
              <a:t>partie</a:t>
            </a:r>
            <a:r>
              <a:rPr lang="it-IT" dirty="0" smtClean="0"/>
              <a:t> :	Le </a:t>
            </a:r>
            <a:r>
              <a:rPr lang="it-IT" dirty="0" err="1" smtClean="0"/>
              <a:t>français</a:t>
            </a:r>
            <a:r>
              <a:rPr lang="it-IT" dirty="0" smtClean="0"/>
              <a:t> </a:t>
            </a:r>
            <a:r>
              <a:rPr lang="it-IT" dirty="0" err="1" smtClean="0"/>
              <a:t>parlé</a:t>
            </a:r>
            <a:endParaRPr lang="it-IT" dirty="0" smtClean="0"/>
          </a:p>
          <a:p>
            <a:pPr marL="0" indent="0">
              <a:buNone/>
            </a:pPr>
            <a:r>
              <a:rPr lang="it-IT" dirty="0"/>
              <a:t>	</a:t>
            </a:r>
            <a:r>
              <a:rPr lang="it-IT" dirty="0" smtClean="0"/>
              <a:t>	</a:t>
            </a:r>
            <a:r>
              <a:rPr lang="it-IT" dirty="0" err="1" smtClean="0"/>
              <a:t>Chap</a:t>
            </a:r>
            <a:r>
              <a:rPr lang="it-IT" dirty="0" smtClean="0"/>
              <a:t>. 1, 2, 4, 5.</a:t>
            </a:r>
          </a:p>
          <a:p>
            <a:pPr marL="0" indent="0">
              <a:buNone/>
            </a:pPr>
            <a:r>
              <a:rPr lang="it-IT" dirty="0" smtClean="0"/>
              <a:t>II </a:t>
            </a:r>
            <a:r>
              <a:rPr lang="it-IT" dirty="0" err="1" smtClean="0"/>
              <a:t>partie</a:t>
            </a:r>
            <a:r>
              <a:rPr lang="it-IT" dirty="0" smtClean="0"/>
              <a:t> : 	La France </a:t>
            </a:r>
            <a:r>
              <a:rPr lang="it-IT" dirty="0" err="1" smtClean="0"/>
              <a:t>hexagonale</a:t>
            </a:r>
            <a:r>
              <a:rPr lang="it-IT" dirty="0" smtClean="0"/>
              <a:t> </a:t>
            </a:r>
            <a:r>
              <a:rPr lang="it-IT" dirty="0" err="1" smtClean="0"/>
              <a:t>septentrionale</a:t>
            </a:r>
            <a:endParaRPr lang="it-IT" dirty="0" smtClean="0"/>
          </a:p>
          <a:p>
            <a:pPr marL="0" indent="0">
              <a:buNone/>
            </a:pPr>
            <a:r>
              <a:rPr lang="it-IT" dirty="0" smtClean="0"/>
              <a:t>III </a:t>
            </a:r>
            <a:r>
              <a:rPr lang="it-IT" dirty="0" err="1" smtClean="0"/>
              <a:t>partie</a:t>
            </a:r>
            <a:r>
              <a:rPr lang="it-IT" dirty="0" smtClean="0"/>
              <a:t> :	La France </a:t>
            </a:r>
            <a:r>
              <a:rPr lang="it-IT" dirty="0" err="1" smtClean="0"/>
              <a:t>hexagonale</a:t>
            </a:r>
            <a:r>
              <a:rPr lang="it-IT" dirty="0" smtClean="0"/>
              <a:t> </a:t>
            </a:r>
            <a:r>
              <a:rPr lang="it-IT" dirty="0" err="1" smtClean="0"/>
              <a:t>méridionale</a:t>
            </a:r>
            <a:endParaRPr lang="it-IT" dirty="0" smtClean="0"/>
          </a:p>
          <a:p>
            <a:pPr marL="0" indent="0">
              <a:buNone/>
            </a:pPr>
            <a:r>
              <a:rPr lang="it-IT" dirty="0" smtClean="0"/>
              <a:t>IV </a:t>
            </a:r>
            <a:r>
              <a:rPr lang="it-IT" dirty="0" err="1" smtClean="0"/>
              <a:t>partie</a:t>
            </a:r>
            <a:r>
              <a:rPr lang="it-IT" dirty="0" smtClean="0"/>
              <a:t> :	La </a:t>
            </a:r>
            <a:r>
              <a:rPr lang="it-IT" dirty="0" err="1" smtClean="0"/>
              <a:t>Belgique</a:t>
            </a:r>
            <a:endParaRPr lang="it-IT" dirty="0" smtClean="0"/>
          </a:p>
          <a:p>
            <a:pPr marL="0" indent="0">
              <a:buNone/>
            </a:pPr>
            <a:r>
              <a:rPr lang="it-IT" dirty="0" smtClean="0"/>
              <a:t>V </a:t>
            </a:r>
            <a:r>
              <a:rPr lang="it-IT" dirty="0" err="1"/>
              <a:t>partie</a:t>
            </a:r>
            <a:r>
              <a:rPr lang="it-IT" dirty="0"/>
              <a:t> </a:t>
            </a:r>
            <a:r>
              <a:rPr lang="it-IT" dirty="0" smtClean="0"/>
              <a:t>:	La </a:t>
            </a:r>
            <a:r>
              <a:rPr lang="it-IT" dirty="0" err="1" smtClean="0"/>
              <a:t>Suisse</a:t>
            </a:r>
            <a:endParaRPr lang="it-IT" dirty="0" smtClean="0"/>
          </a:p>
          <a:p>
            <a:pPr marL="0" indent="0">
              <a:buNone/>
            </a:pPr>
            <a:r>
              <a:rPr lang="it-IT" dirty="0" smtClean="0"/>
              <a:t>VI </a:t>
            </a:r>
            <a:r>
              <a:rPr lang="it-IT" dirty="0" err="1"/>
              <a:t>partie</a:t>
            </a:r>
            <a:r>
              <a:rPr lang="it-IT" dirty="0"/>
              <a:t> </a:t>
            </a:r>
            <a:r>
              <a:rPr lang="it-IT" dirty="0" smtClean="0"/>
              <a:t>:	L’Afrique et </a:t>
            </a:r>
            <a:r>
              <a:rPr lang="it-IT" dirty="0" err="1" smtClean="0"/>
              <a:t>les</a:t>
            </a:r>
            <a:r>
              <a:rPr lang="it-IT" dirty="0" smtClean="0"/>
              <a:t> DROM</a:t>
            </a:r>
          </a:p>
          <a:p>
            <a:pPr marL="0" indent="0">
              <a:buNone/>
            </a:pPr>
            <a:r>
              <a:rPr lang="it-IT" dirty="0" smtClean="0"/>
              <a:t>VII </a:t>
            </a:r>
            <a:r>
              <a:rPr lang="it-IT" dirty="0" err="1"/>
              <a:t>partie</a:t>
            </a:r>
            <a:r>
              <a:rPr lang="it-IT" dirty="0"/>
              <a:t> </a:t>
            </a:r>
            <a:r>
              <a:rPr lang="it-IT" dirty="0" smtClean="0"/>
              <a:t>:	L’</a:t>
            </a:r>
            <a:r>
              <a:rPr lang="it-IT" dirty="0" err="1" smtClean="0"/>
              <a:t>Amérique</a:t>
            </a:r>
            <a:r>
              <a:rPr lang="it-IT" dirty="0" smtClean="0"/>
              <a:t> </a:t>
            </a:r>
            <a:r>
              <a:rPr lang="it-IT" dirty="0" err="1" smtClean="0"/>
              <a:t>du</a:t>
            </a:r>
            <a:r>
              <a:rPr lang="it-IT" dirty="0" smtClean="0"/>
              <a:t> Nord</a:t>
            </a:r>
            <a:endParaRPr lang="fr-FR" dirty="0"/>
          </a:p>
        </p:txBody>
      </p:sp>
    </p:spTree>
    <p:extLst>
      <p:ext uri="{BB962C8B-B14F-4D97-AF65-F5344CB8AC3E}">
        <p14:creationId xmlns:p14="http://schemas.microsoft.com/office/powerpoint/2010/main" xmlns="" val="2669990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err="1" smtClean="0"/>
              <a:t>Objectifs</a:t>
            </a:r>
            <a:r>
              <a:rPr lang="it-IT" b="1" dirty="0" smtClean="0"/>
              <a:t> </a:t>
            </a:r>
            <a:r>
              <a:rPr lang="it-IT" b="1" dirty="0" err="1" smtClean="0"/>
              <a:t>du</a:t>
            </a:r>
            <a:r>
              <a:rPr lang="it-IT" b="1" dirty="0" smtClean="0"/>
              <a:t> </a:t>
            </a:r>
            <a:r>
              <a:rPr lang="it-IT" b="1" dirty="0" err="1" smtClean="0"/>
              <a:t>cours</a:t>
            </a:r>
            <a:endParaRPr lang="fr-FR" b="1" dirty="0"/>
          </a:p>
        </p:txBody>
      </p:sp>
      <p:sp>
        <p:nvSpPr>
          <p:cNvPr id="3" name="Segnaposto contenuto 2"/>
          <p:cNvSpPr>
            <a:spLocks noGrp="1"/>
          </p:cNvSpPr>
          <p:nvPr>
            <p:ph idx="1"/>
          </p:nvPr>
        </p:nvSpPr>
        <p:spPr/>
        <p:txBody>
          <a:bodyPr>
            <a:normAutofit lnSpcReduction="10000"/>
          </a:bodyPr>
          <a:lstStyle/>
          <a:p>
            <a:r>
              <a:rPr lang="it-IT" dirty="0" err="1" smtClean="0"/>
              <a:t>Réflexion</a:t>
            </a:r>
            <a:r>
              <a:rPr lang="it-IT" dirty="0" smtClean="0"/>
              <a:t> </a:t>
            </a:r>
            <a:r>
              <a:rPr lang="it-IT" dirty="0" err="1" smtClean="0"/>
              <a:t>sur</a:t>
            </a:r>
            <a:r>
              <a:rPr lang="it-IT" dirty="0" smtClean="0"/>
              <a:t> la langue </a:t>
            </a:r>
            <a:r>
              <a:rPr lang="it-IT" dirty="0" err="1" smtClean="0"/>
              <a:t>française</a:t>
            </a:r>
            <a:r>
              <a:rPr lang="it-IT" dirty="0" smtClean="0"/>
              <a:t> : </a:t>
            </a:r>
          </a:p>
          <a:p>
            <a:pPr lvl="1"/>
            <a:r>
              <a:rPr lang="it-IT" dirty="0" err="1" smtClean="0"/>
              <a:t>syntaxe</a:t>
            </a:r>
            <a:r>
              <a:rPr lang="it-IT" dirty="0" smtClean="0"/>
              <a:t>, </a:t>
            </a:r>
            <a:r>
              <a:rPr lang="it-IT" dirty="0" err="1" smtClean="0"/>
              <a:t>vocabulaire</a:t>
            </a:r>
            <a:r>
              <a:rPr lang="it-IT" dirty="0" smtClean="0"/>
              <a:t>, </a:t>
            </a:r>
            <a:r>
              <a:rPr lang="it-IT" dirty="0" err="1" smtClean="0"/>
              <a:t>orthographe</a:t>
            </a:r>
            <a:r>
              <a:rPr lang="it-IT" dirty="0" smtClean="0"/>
              <a:t>, </a:t>
            </a:r>
            <a:r>
              <a:rPr lang="it-IT" dirty="0" err="1" smtClean="0"/>
              <a:t>expressions</a:t>
            </a:r>
            <a:r>
              <a:rPr lang="it-IT" dirty="0"/>
              <a:t> </a:t>
            </a:r>
            <a:r>
              <a:rPr lang="it-IT" dirty="0" err="1" smtClean="0"/>
              <a:t>contemporaines</a:t>
            </a:r>
            <a:r>
              <a:rPr lang="it-IT" dirty="0" smtClean="0"/>
              <a:t>, </a:t>
            </a:r>
            <a:r>
              <a:rPr lang="it-IT" dirty="0" err="1" smtClean="0"/>
              <a:t>niveaux</a:t>
            </a:r>
            <a:r>
              <a:rPr lang="it-IT" dirty="0" smtClean="0"/>
              <a:t> de langue</a:t>
            </a:r>
          </a:p>
          <a:p>
            <a:pPr marL="457200" lvl="1" indent="0">
              <a:buNone/>
            </a:pPr>
            <a:r>
              <a:rPr lang="it-IT" dirty="0" smtClean="0">
                <a:sym typeface="Wingdings" panose="05000000000000000000" pitchFamily="2" charset="2"/>
              </a:rPr>
              <a:t>la </a:t>
            </a:r>
            <a:r>
              <a:rPr lang="it-IT" dirty="0" err="1" smtClean="0">
                <a:sym typeface="Wingdings" panose="05000000000000000000" pitchFamily="2" charset="2"/>
              </a:rPr>
              <a:t>richesse</a:t>
            </a:r>
            <a:r>
              <a:rPr lang="it-IT" dirty="0" smtClean="0">
                <a:sym typeface="Wingdings" panose="05000000000000000000" pitchFamily="2" charset="2"/>
              </a:rPr>
              <a:t>, l’</a:t>
            </a:r>
            <a:r>
              <a:rPr lang="it-IT" dirty="0" err="1" smtClean="0">
                <a:sym typeface="Wingdings" panose="05000000000000000000" pitchFamily="2" charset="2"/>
              </a:rPr>
              <a:t>évolution</a:t>
            </a:r>
            <a:r>
              <a:rPr lang="it-IT" dirty="0" smtClean="0">
                <a:sym typeface="Wingdings" panose="05000000000000000000" pitchFamily="2" charset="2"/>
              </a:rPr>
              <a:t> et la </a:t>
            </a:r>
            <a:r>
              <a:rPr lang="it-IT" dirty="0" err="1" smtClean="0">
                <a:sym typeface="Wingdings" panose="05000000000000000000" pitchFamily="2" charset="2"/>
              </a:rPr>
              <a:t>pluralité</a:t>
            </a:r>
            <a:r>
              <a:rPr lang="it-IT" dirty="0" smtClean="0">
                <a:sym typeface="Wingdings" panose="05000000000000000000" pitchFamily="2" charset="2"/>
              </a:rPr>
              <a:t> </a:t>
            </a:r>
            <a:r>
              <a:rPr lang="it-IT" dirty="0" err="1" smtClean="0">
                <a:sym typeface="Wingdings" panose="05000000000000000000" pitchFamily="2" charset="2"/>
              </a:rPr>
              <a:t>des</a:t>
            </a:r>
            <a:r>
              <a:rPr lang="it-IT" dirty="0" smtClean="0">
                <a:sym typeface="Wingdings" panose="05000000000000000000" pitchFamily="2" charset="2"/>
              </a:rPr>
              <a:t> </a:t>
            </a:r>
            <a:r>
              <a:rPr lang="it-IT" dirty="0" err="1" smtClean="0">
                <a:sym typeface="Wingdings" panose="05000000000000000000" pitchFamily="2" charset="2"/>
              </a:rPr>
              <a:t>vocables</a:t>
            </a:r>
            <a:r>
              <a:rPr lang="it-IT" dirty="0" smtClean="0">
                <a:sym typeface="Wingdings" panose="05000000000000000000" pitchFamily="2" charset="2"/>
              </a:rPr>
              <a:t> et </a:t>
            </a:r>
            <a:r>
              <a:rPr lang="it-IT" dirty="0" err="1" smtClean="0">
                <a:sym typeface="Wingdings" panose="05000000000000000000" pitchFamily="2" charset="2"/>
              </a:rPr>
              <a:t>expressions</a:t>
            </a:r>
            <a:r>
              <a:rPr lang="it-IT" dirty="0" smtClean="0">
                <a:sym typeface="Wingdings" panose="05000000000000000000" pitchFamily="2" charset="2"/>
              </a:rPr>
              <a:t> </a:t>
            </a:r>
            <a:r>
              <a:rPr lang="it-IT" dirty="0" err="1" smtClean="0">
                <a:sym typeface="Wingdings" panose="05000000000000000000" pitchFamily="2" charset="2"/>
              </a:rPr>
              <a:t>du</a:t>
            </a:r>
            <a:r>
              <a:rPr lang="it-IT" dirty="0" smtClean="0">
                <a:sym typeface="Wingdings" panose="05000000000000000000" pitchFamily="2" charset="2"/>
              </a:rPr>
              <a:t> </a:t>
            </a:r>
            <a:r>
              <a:rPr lang="it-IT" dirty="0" err="1" smtClean="0">
                <a:sym typeface="Wingdings" panose="05000000000000000000" pitchFamily="2" charset="2"/>
              </a:rPr>
              <a:t>français</a:t>
            </a:r>
            <a:r>
              <a:rPr lang="it-IT" dirty="0" smtClean="0">
                <a:sym typeface="Wingdings" panose="05000000000000000000" pitchFamily="2" charset="2"/>
              </a:rPr>
              <a:t> </a:t>
            </a:r>
            <a:r>
              <a:rPr lang="it-IT" dirty="0" err="1" smtClean="0">
                <a:sym typeface="Wingdings" panose="05000000000000000000" pitchFamily="2" charset="2"/>
              </a:rPr>
              <a:t>contemporain</a:t>
            </a:r>
            <a:r>
              <a:rPr lang="it-IT" dirty="0" smtClean="0">
                <a:sym typeface="Wingdings" panose="05000000000000000000" pitchFamily="2" charset="2"/>
              </a:rPr>
              <a:t> </a:t>
            </a:r>
            <a:r>
              <a:rPr lang="it-IT" dirty="0" err="1" smtClean="0">
                <a:sym typeface="Wingdings" panose="05000000000000000000" pitchFamily="2" charset="2"/>
              </a:rPr>
              <a:t>caractérisent</a:t>
            </a:r>
            <a:r>
              <a:rPr lang="it-IT" dirty="0" smtClean="0">
                <a:sym typeface="Wingdings" panose="05000000000000000000" pitchFamily="2" charset="2"/>
              </a:rPr>
              <a:t> tout </a:t>
            </a:r>
            <a:r>
              <a:rPr lang="it-IT" dirty="0" err="1" smtClean="0">
                <a:sym typeface="Wingdings" panose="05000000000000000000" pitchFamily="2" charset="2"/>
              </a:rPr>
              <a:t>être</a:t>
            </a:r>
            <a:r>
              <a:rPr lang="it-IT" dirty="0" smtClean="0">
                <a:sym typeface="Wingdings" panose="05000000000000000000" pitchFamily="2" charset="2"/>
              </a:rPr>
              <a:t> </a:t>
            </a:r>
            <a:r>
              <a:rPr lang="it-IT" dirty="0" err="1" smtClean="0">
                <a:sym typeface="Wingdings" panose="05000000000000000000" pitchFamily="2" charset="2"/>
              </a:rPr>
              <a:t>humain</a:t>
            </a:r>
            <a:r>
              <a:rPr lang="it-IT" dirty="0" smtClean="0">
                <a:sym typeface="Wingdings" panose="05000000000000000000" pitchFamily="2" charset="2"/>
              </a:rPr>
              <a:t> dont l’</a:t>
            </a:r>
            <a:r>
              <a:rPr lang="it-IT" dirty="0" err="1" smtClean="0">
                <a:sym typeface="Wingdings" panose="05000000000000000000" pitchFamily="2" charset="2"/>
              </a:rPr>
              <a:t>identité</a:t>
            </a:r>
            <a:r>
              <a:rPr lang="it-IT" dirty="0" smtClean="0">
                <a:sym typeface="Wingdings" panose="05000000000000000000" pitchFamily="2" charset="2"/>
              </a:rPr>
              <a:t> </a:t>
            </a:r>
            <a:r>
              <a:rPr lang="it-IT" dirty="0" err="1" smtClean="0">
                <a:sym typeface="Wingdings" panose="05000000000000000000" pitchFamily="2" charset="2"/>
              </a:rPr>
              <a:t>culturelle</a:t>
            </a:r>
            <a:r>
              <a:rPr lang="it-IT" dirty="0" smtClean="0">
                <a:sym typeface="Wingdings" panose="05000000000000000000" pitchFamily="2" charset="2"/>
              </a:rPr>
              <a:t> est </a:t>
            </a:r>
            <a:r>
              <a:rPr lang="it-IT" dirty="0" err="1" smtClean="0">
                <a:sym typeface="Wingdings" panose="05000000000000000000" pitchFamily="2" charset="2"/>
              </a:rPr>
              <a:t>désormais</a:t>
            </a:r>
            <a:r>
              <a:rPr lang="it-IT" dirty="0" smtClean="0">
                <a:sym typeface="Wingdings" panose="05000000000000000000" pitchFamily="2" charset="2"/>
              </a:rPr>
              <a:t> multiple</a:t>
            </a:r>
          </a:p>
          <a:p>
            <a:pPr marL="457200" lvl="1" indent="0">
              <a:buNone/>
            </a:pPr>
            <a:endParaRPr lang="it-IT" b="1" dirty="0" smtClean="0">
              <a:sym typeface="Wingdings" panose="05000000000000000000" pitchFamily="2" charset="2"/>
            </a:endParaRPr>
          </a:p>
          <a:p>
            <a:pPr marL="457200" lvl="1" indent="0">
              <a:buNone/>
            </a:pPr>
            <a:r>
              <a:rPr lang="it-IT" b="1" dirty="0" smtClean="0">
                <a:sym typeface="Wingdings" panose="05000000000000000000" pitchFamily="2" charset="2"/>
              </a:rPr>
              <a:t>car</a:t>
            </a:r>
            <a:r>
              <a:rPr lang="it-IT" dirty="0" smtClean="0">
                <a:sym typeface="Wingdings" panose="05000000000000000000" pitchFamily="2" charset="2"/>
              </a:rPr>
              <a:t> </a:t>
            </a:r>
          </a:p>
          <a:p>
            <a:pPr marL="457200" lvl="1" indent="0">
              <a:buNone/>
            </a:pPr>
            <a:r>
              <a:rPr lang="it-IT" dirty="0" smtClean="0">
                <a:sym typeface="Wingdings" panose="05000000000000000000" pitchFamily="2" charset="2"/>
              </a:rPr>
              <a:t></a:t>
            </a:r>
            <a:r>
              <a:rPr lang="it-IT" dirty="0" err="1" smtClean="0">
                <a:sym typeface="Wingdings" panose="05000000000000000000" pitchFamily="2" charset="2"/>
              </a:rPr>
              <a:t>les</a:t>
            </a:r>
            <a:r>
              <a:rPr lang="it-IT" dirty="0" smtClean="0">
                <a:sym typeface="Wingdings" panose="05000000000000000000" pitchFamily="2" charset="2"/>
              </a:rPr>
              <a:t> </a:t>
            </a:r>
            <a:r>
              <a:rPr lang="it-IT" dirty="0" err="1" smtClean="0">
                <a:sym typeface="Wingdings" panose="05000000000000000000" pitchFamily="2" charset="2"/>
              </a:rPr>
              <a:t>langues</a:t>
            </a:r>
            <a:r>
              <a:rPr lang="it-IT" dirty="0" smtClean="0">
                <a:sym typeface="Wingdings" panose="05000000000000000000" pitchFamily="2" charset="2"/>
              </a:rPr>
              <a:t> </a:t>
            </a:r>
            <a:r>
              <a:rPr lang="it-IT" dirty="0" err="1" smtClean="0">
                <a:sym typeface="Wingdings" panose="05000000000000000000" pitchFamily="2" charset="2"/>
              </a:rPr>
              <a:t>sont</a:t>
            </a:r>
            <a:r>
              <a:rPr lang="it-IT" dirty="0" smtClean="0">
                <a:sym typeface="Wingdings" panose="05000000000000000000" pitchFamily="2" charset="2"/>
              </a:rPr>
              <a:t> sans cesse en devenir, en </a:t>
            </a:r>
            <a:r>
              <a:rPr lang="it-IT" dirty="0" err="1" smtClean="0">
                <a:sym typeface="Wingdings" panose="05000000000000000000" pitchFamily="2" charset="2"/>
              </a:rPr>
              <a:t>évolution</a:t>
            </a:r>
            <a:r>
              <a:rPr lang="it-IT" dirty="0" smtClean="0">
                <a:sym typeface="Wingdings" panose="05000000000000000000" pitchFamily="2" charset="2"/>
              </a:rPr>
              <a:t> </a:t>
            </a:r>
            <a:endParaRPr lang="it-IT" dirty="0">
              <a:sym typeface="Wingdings" panose="05000000000000000000" pitchFamily="2" charset="2"/>
            </a:endParaRPr>
          </a:p>
          <a:p>
            <a:pPr marL="457200" lvl="1" indent="0">
              <a:buNone/>
            </a:pPr>
            <a:r>
              <a:rPr lang="it-IT" dirty="0" smtClean="0">
                <a:sym typeface="Wingdings" panose="05000000000000000000" pitchFamily="2" charset="2"/>
              </a:rPr>
              <a:t> </a:t>
            </a:r>
            <a:r>
              <a:rPr lang="it-IT" dirty="0" err="1" smtClean="0">
                <a:sym typeface="Wingdings" panose="05000000000000000000" pitchFamily="2" charset="2"/>
              </a:rPr>
              <a:t>académiciens</a:t>
            </a:r>
            <a:r>
              <a:rPr lang="it-IT" dirty="0" smtClean="0">
                <a:sym typeface="Wingdings" panose="05000000000000000000" pitchFamily="2" charset="2"/>
              </a:rPr>
              <a:t>, </a:t>
            </a:r>
            <a:r>
              <a:rPr lang="it-IT" dirty="0" err="1" smtClean="0">
                <a:sym typeface="Wingdings" panose="05000000000000000000" pitchFamily="2" charset="2"/>
              </a:rPr>
              <a:t>rappeurs</a:t>
            </a:r>
            <a:r>
              <a:rPr lang="it-IT" dirty="0" smtClean="0">
                <a:sym typeface="Wingdings" panose="05000000000000000000" pitchFamily="2" charset="2"/>
              </a:rPr>
              <a:t>, </a:t>
            </a:r>
            <a:r>
              <a:rPr lang="it-IT" dirty="0" err="1">
                <a:sym typeface="Wingdings" panose="05000000000000000000" pitchFamily="2" charset="2"/>
              </a:rPr>
              <a:t>c</a:t>
            </a:r>
            <a:r>
              <a:rPr lang="it-IT" dirty="0" err="1" smtClean="0">
                <a:sym typeface="Wingdings" panose="05000000000000000000" pitchFamily="2" charset="2"/>
              </a:rPr>
              <a:t>ommissions</a:t>
            </a:r>
            <a:r>
              <a:rPr lang="it-IT" dirty="0" smtClean="0">
                <a:sym typeface="Wingdings" panose="05000000000000000000" pitchFamily="2" charset="2"/>
              </a:rPr>
              <a:t> d’</a:t>
            </a:r>
            <a:r>
              <a:rPr lang="it-IT" dirty="0" err="1" smtClean="0">
                <a:sym typeface="Wingdings" panose="05000000000000000000" pitchFamily="2" charset="2"/>
              </a:rPr>
              <a:t>experts</a:t>
            </a:r>
            <a:r>
              <a:rPr lang="it-IT" dirty="0" smtClean="0">
                <a:sym typeface="Wingdings" panose="05000000000000000000" pitchFamily="2" charset="2"/>
              </a:rPr>
              <a:t>, </a:t>
            </a:r>
            <a:r>
              <a:rPr lang="it-IT" dirty="0" err="1" smtClean="0">
                <a:sym typeface="Wingdings" panose="05000000000000000000" pitchFamily="2" charset="2"/>
              </a:rPr>
              <a:t>jeunes</a:t>
            </a:r>
            <a:r>
              <a:rPr lang="it-IT" dirty="0" smtClean="0">
                <a:sym typeface="Wingdings" panose="05000000000000000000" pitchFamily="2" charset="2"/>
              </a:rPr>
              <a:t> </a:t>
            </a:r>
            <a:r>
              <a:rPr lang="it-IT" dirty="0" err="1" smtClean="0">
                <a:sym typeface="Wingdings" panose="05000000000000000000" pitchFamily="2" charset="2"/>
              </a:rPr>
              <a:t>des</a:t>
            </a:r>
            <a:r>
              <a:rPr lang="it-IT" dirty="0" smtClean="0">
                <a:sym typeface="Wingdings" panose="05000000000000000000" pitchFamily="2" charset="2"/>
              </a:rPr>
              <a:t> </a:t>
            </a:r>
            <a:r>
              <a:rPr lang="it-IT" dirty="0" err="1" smtClean="0">
                <a:sym typeface="Wingdings" panose="05000000000000000000" pitchFamily="2" charset="2"/>
              </a:rPr>
              <a:t>rues</a:t>
            </a:r>
            <a:r>
              <a:rPr lang="it-IT" dirty="0" smtClean="0">
                <a:sym typeface="Wingdings" panose="05000000000000000000" pitchFamily="2" charset="2"/>
              </a:rPr>
              <a:t>, </a:t>
            </a:r>
            <a:r>
              <a:rPr lang="it-IT" dirty="0" err="1" smtClean="0">
                <a:sym typeface="Wingdings" panose="05000000000000000000" pitchFamily="2" charset="2"/>
              </a:rPr>
              <a:t>médias</a:t>
            </a:r>
            <a:r>
              <a:rPr lang="it-IT" dirty="0" smtClean="0">
                <a:sym typeface="Wingdings" panose="05000000000000000000" pitchFamily="2" charset="2"/>
              </a:rPr>
              <a:t>, </a:t>
            </a:r>
            <a:r>
              <a:rPr lang="it-IT" dirty="0" err="1" smtClean="0">
                <a:sym typeface="Wingdings" panose="05000000000000000000" pitchFamily="2" charset="2"/>
              </a:rPr>
              <a:t>cybernautes</a:t>
            </a:r>
            <a:r>
              <a:rPr lang="it-IT" dirty="0" smtClean="0">
                <a:sym typeface="Wingdings" panose="05000000000000000000" pitchFamily="2" charset="2"/>
              </a:rPr>
              <a:t>, </a:t>
            </a:r>
            <a:r>
              <a:rPr lang="it-IT" dirty="0" err="1" smtClean="0">
                <a:sym typeface="Wingdings" panose="05000000000000000000" pitchFamily="2" charset="2"/>
              </a:rPr>
              <a:t>immigrés</a:t>
            </a:r>
            <a:r>
              <a:rPr lang="it-IT" dirty="0" smtClean="0">
                <a:sym typeface="Wingdings" panose="05000000000000000000" pitchFamily="2" charset="2"/>
              </a:rPr>
              <a:t> </a:t>
            </a:r>
            <a:r>
              <a:rPr lang="it-IT" dirty="0" err="1" smtClean="0">
                <a:sym typeface="Wingdings" panose="05000000000000000000" pitchFamily="2" charset="2"/>
              </a:rPr>
              <a:t>contribuent</a:t>
            </a:r>
            <a:r>
              <a:rPr lang="it-IT" dirty="0" smtClean="0">
                <a:sym typeface="Wingdings" panose="05000000000000000000" pitchFamily="2" charset="2"/>
              </a:rPr>
              <a:t>, </a:t>
            </a:r>
            <a:r>
              <a:rPr lang="it-IT" dirty="0" err="1" smtClean="0">
                <a:sym typeface="Wingdings" panose="05000000000000000000" pitchFamily="2" charset="2"/>
              </a:rPr>
              <a:t>chacun</a:t>
            </a:r>
            <a:r>
              <a:rPr lang="it-IT" dirty="0" smtClean="0">
                <a:sym typeface="Wingdings" panose="05000000000000000000" pitchFamily="2" charset="2"/>
              </a:rPr>
              <a:t> à sa façon</a:t>
            </a:r>
            <a:r>
              <a:rPr lang="it-IT" dirty="0">
                <a:sym typeface="Wingdings" panose="05000000000000000000" pitchFamily="2" charset="2"/>
              </a:rPr>
              <a:t>, </a:t>
            </a:r>
            <a:r>
              <a:rPr lang="it-IT" dirty="0" err="1">
                <a:sym typeface="Wingdings" panose="05000000000000000000" pitchFamily="2" charset="2"/>
              </a:rPr>
              <a:t>participent</a:t>
            </a:r>
            <a:r>
              <a:rPr lang="it-IT" dirty="0">
                <a:sym typeface="Wingdings" panose="05000000000000000000" pitchFamily="2" charset="2"/>
              </a:rPr>
              <a:t> </a:t>
            </a:r>
            <a:r>
              <a:rPr lang="it-IT" dirty="0" smtClean="0">
                <a:sym typeface="Wingdings" panose="05000000000000000000" pitchFamily="2" charset="2"/>
              </a:rPr>
              <a:t>à sa </a:t>
            </a:r>
            <a:r>
              <a:rPr lang="it-IT" dirty="0" err="1" smtClean="0">
                <a:sym typeface="Wingdings" panose="05000000000000000000" pitchFamily="2" charset="2"/>
              </a:rPr>
              <a:t>richesse</a:t>
            </a:r>
            <a:r>
              <a:rPr lang="it-IT" dirty="0" smtClean="0">
                <a:sym typeface="Wingdings" panose="05000000000000000000" pitchFamily="2" charset="2"/>
              </a:rPr>
              <a:t> </a:t>
            </a:r>
            <a:r>
              <a:rPr lang="it-IT" dirty="0" err="1" smtClean="0">
                <a:sym typeface="Wingdings" panose="05000000000000000000" pitchFamily="2" charset="2"/>
              </a:rPr>
              <a:t>plurielle</a:t>
            </a:r>
            <a:endParaRPr lang="it-IT" dirty="0" smtClean="0"/>
          </a:p>
          <a:p>
            <a:pPr lvl="1"/>
            <a:endParaRPr lang="it-IT" dirty="0" smtClean="0"/>
          </a:p>
          <a:p>
            <a:endParaRPr lang="fr-FR" dirty="0"/>
          </a:p>
        </p:txBody>
      </p:sp>
    </p:spTree>
    <p:extLst>
      <p:ext uri="{BB962C8B-B14F-4D97-AF65-F5344CB8AC3E}">
        <p14:creationId xmlns:p14="http://schemas.microsoft.com/office/powerpoint/2010/main" xmlns="" val="469659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274321"/>
            <a:ext cx="10515600" cy="927462"/>
          </a:xfrm>
        </p:spPr>
        <p:txBody>
          <a:bodyPr/>
          <a:lstStyle/>
          <a:p>
            <a:pPr algn="ctr"/>
            <a:r>
              <a:rPr lang="it-IT" b="1" dirty="0" err="1" smtClean="0"/>
              <a:t>Introduction</a:t>
            </a:r>
            <a:r>
              <a:rPr lang="it-IT" b="1" dirty="0" smtClean="0"/>
              <a:t> </a:t>
            </a:r>
            <a:endParaRPr lang="it-IT" b="1" dirty="0"/>
          </a:p>
        </p:txBody>
      </p:sp>
      <p:sp>
        <p:nvSpPr>
          <p:cNvPr id="3" name="Segnaposto contenuto 2"/>
          <p:cNvSpPr>
            <a:spLocks noGrp="1"/>
          </p:cNvSpPr>
          <p:nvPr>
            <p:ph idx="1"/>
          </p:nvPr>
        </p:nvSpPr>
        <p:spPr>
          <a:xfrm>
            <a:off x="509451" y="1175657"/>
            <a:ext cx="11168743" cy="5525589"/>
          </a:xfrm>
        </p:spPr>
        <p:txBody>
          <a:bodyPr>
            <a:normAutofit fontScale="85000" lnSpcReduction="20000"/>
          </a:bodyPr>
          <a:lstStyle/>
          <a:p>
            <a:r>
              <a:rPr lang="fr-FR" dirty="0" smtClean="0"/>
              <a:t>Le langage est commun à tous les hommes. Il n’y a pas de différence de nature entre les langues. Il n’y a que des différences culturelles. Il n’y a pas de langues « simples » et de langues « complexes ». Toutes sont également simples et complexes […].</a:t>
            </a:r>
            <a:endParaRPr lang="it-IT" dirty="0" smtClean="0"/>
          </a:p>
          <a:p>
            <a:r>
              <a:rPr lang="fr-FR" dirty="0" smtClean="0"/>
              <a:t>Toutes les langues ont en commun certaines propriétés et caractéristiques « universelles » qui définissent le langage […].</a:t>
            </a:r>
            <a:endParaRPr lang="it-IT" dirty="0" smtClean="0"/>
          </a:p>
          <a:p>
            <a:r>
              <a:rPr lang="fr-FR" dirty="0" smtClean="0"/>
              <a:t>Toutes les langues possèdent une double articulation en unités de sens (mots ou morphèmes) et en unités phoniques (voyelles et consonnes). Toutes constituent des systèmes dont les unités se définissent par rapport à l’ensemble du système organisé par sa structure. Le son entretient avec le sens une relation qui est dite </a:t>
            </a:r>
            <a:r>
              <a:rPr lang="fr-FR" i="1" dirty="0" smtClean="0"/>
              <a:t>arbitraire</a:t>
            </a:r>
            <a:r>
              <a:rPr lang="fr-FR" dirty="0" smtClean="0"/>
              <a:t> (= conventionnelle). Toutes les langues comportent de la </a:t>
            </a:r>
            <a:r>
              <a:rPr lang="fr-FR" i="1" dirty="0" smtClean="0"/>
              <a:t>redondance</a:t>
            </a:r>
            <a:r>
              <a:rPr lang="fr-FR" dirty="0" smtClean="0"/>
              <a:t> (un excès de moyens par rapport à l’information transmise), de l’ambigüité, des dissymétries, des irrégularités, toutes ont la possibilité, à partir d’un nombre de signes théoriquement </a:t>
            </a:r>
            <a:r>
              <a:rPr lang="fr-FR" i="1" dirty="0" smtClean="0"/>
              <a:t>fini</a:t>
            </a:r>
            <a:r>
              <a:rPr lang="fr-FR" dirty="0" smtClean="0"/>
              <a:t>, de produire des énoncés en nombre </a:t>
            </a:r>
            <a:r>
              <a:rPr lang="fr-FR" i="1" dirty="0" smtClean="0"/>
              <a:t>infini</a:t>
            </a:r>
            <a:r>
              <a:rPr lang="fr-FR" dirty="0" smtClean="0"/>
              <a:t>. Toutes ont un caractère </a:t>
            </a:r>
            <a:r>
              <a:rPr lang="fr-FR" i="1" dirty="0" smtClean="0"/>
              <a:t>évolutif</a:t>
            </a:r>
            <a:r>
              <a:rPr lang="fr-FR" dirty="0" smtClean="0"/>
              <a:t> perpétuel dont l’arrêt signifie la mort ; toutes autorisent </a:t>
            </a:r>
            <a:r>
              <a:rPr lang="fr-FR" i="1" dirty="0" smtClean="0"/>
              <a:t>l’invention</a:t>
            </a:r>
            <a:r>
              <a:rPr lang="fr-FR" dirty="0" smtClean="0"/>
              <a:t>, la </a:t>
            </a:r>
            <a:r>
              <a:rPr lang="fr-FR" i="1" dirty="0" smtClean="0"/>
              <a:t>créativité</a:t>
            </a:r>
            <a:r>
              <a:rPr lang="fr-FR" dirty="0" smtClean="0"/>
              <a:t>, les </a:t>
            </a:r>
            <a:r>
              <a:rPr lang="fr-FR" i="1" dirty="0" smtClean="0"/>
              <a:t>déplacements de sens</a:t>
            </a:r>
            <a:r>
              <a:rPr lang="fr-FR" dirty="0" smtClean="0"/>
              <a:t>, les </a:t>
            </a:r>
            <a:r>
              <a:rPr lang="fr-FR" i="1" dirty="0" smtClean="0"/>
              <a:t>figures de style. </a:t>
            </a:r>
            <a:r>
              <a:rPr lang="fr-FR" dirty="0" smtClean="0"/>
              <a:t>Toutes sont structurées à 3 niveaux : celui du </a:t>
            </a:r>
            <a:r>
              <a:rPr lang="fr-FR" i="1" dirty="0" smtClean="0"/>
              <a:t>son</a:t>
            </a:r>
            <a:r>
              <a:rPr lang="fr-FR" dirty="0" smtClean="0"/>
              <a:t>, de </a:t>
            </a:r>
            <a:r>
              <a:rPr lang="fr-FR" i="1" dirty="0" smtClean="0"/>
              <a:t>l’agencement</a:t>
            </a:r>
            <a:r>
              <a:rPr lang="fr-FR" dirty="0" smtClean="0"/>
              <a:t> </a:t>
            </a:r>
            <a:r>
              <a:rPr lang="fr-FR" i="1" dirty="0" smtClean="0"/>
              <a:t>grammatical</a:t>
            </a:r>
            <a:r>
              <a:rPr lang="fr-FR" dirty="0" smtClean="0"/>
              <a:t>, celui du </a:t>
            </a:r>
            <a:r>
              <a:rPr lang="fr-FR" i="1" dirty="0" smtClean="0"/>
              <a:t>sens</a:t>
            </a:r>
            <a:r>
              <a:rPr lang="fr-FR" dirty="0" smtClean="0"/>
              <a:t>. Enfin 2 traits qui semblent aller de soi : le message linguistique est </a:t>
            </a:r>
            <a:r>
              <a:rPr lang="fr-FR" i="1" dirty="0" smtClean="0"/>
              <a:t>linéaire</a:t>
            </a:r>
            <a:r>
              <a:rPr lang="fr-FR" dirty="0" smtClean="0"/>
              <a:t>, les unités linguistiques sont </a:t>
            </a:r>
            <a:r>
              <a:rPr lang="fr-FR" i="1" dirty="0" smtClean="0"/>
              <a:t>discrètes </a:t>
            </a:r>
            <a:r>
              <a:rPr lang="fr-FR" dirty="0" smtClean="0"/>
              <a:t>(=</a:t>
            </a:r>
            <a:r>
              <a:rPr lang="fr-FR" dirty="0" err="1" smtClean="0"/>
              <a:t>is</a:t>
            </a:r>
            <a:r>
              <a:rPr lang="fr-FR" dirty="0" smtClean="0"/>
              <a:t> </a:t>
            </a:r>
            <a:r>
              <a:rPr lang="fr-FR" dirty="0" err="1" smtClean="0"/>
              <a:t>olables</a:t>
            </a:r>
            <a:r>
              <a:rPr lang="fr-FR" dirty="0" smtClean="0"/>
              <a:t> les unes des autres). […]</a:t>
            </a:r>
          </a:p>
          <a:p>
            <a:pPr>
              <a:buNone/>
            </a:pPr>
            <a:r>
              <a:rPr lang="fr-FR" dirty="0" smtClean="0"/>
              <a:t>(tiré de « La tour de Babel», in </a:t>
            </a:r>
            <a:r>
              <a:rPr lang="fr-FR" dirty="0" err="1" smtClean="0"/>
              <a:t>Yaguello</a:t>
            </a:r>
            <a:r>
              <a:rPr lang="fr-FR" dirty="0" smtClean="0"/>
              <a:t> M., 1981,  </a:t>
            </a:r>
            <a:r>
              <a:rPr lang="fr-FR" i="1" dirty="0" smtClean="0"/>
              <a:t>Alice au pays du langage</a:t>
            </a:r>
            <a:r>
              <a:rPr lang="fr-FR" dirty="0" smtClean="0"/>
              <a:t>, p. 39-40)</a:t>
            </a:r>
            <a:endParaRPr lang="it-IT"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err="1" smtClean="0"/>
              <a:t>Sociolinguistique</a:t>
            </a:r>
            <a:endParaRPr lang="fr-FR" b="1" dirty="0"/>
          </a:p>
        </p:txBody>
      </p:sp>
      <p:sp>
        <p:nvSpPr>
          <p:cNvPr id="3" name="Segnaposto contenuto 2"/>
          <p:cNvSpPr>
            <a:spLocks noGrp="1"/>
          </p:cNvSpPr>
          <p:nvPr>
            <p:ph idx="1"/>
          </p:nvPr>
        </p:nvSpPr>
        <p:spPr/>
        <p:txBody>
          <a:bodyPr/>
          <a:lstStyle/>
          <a:p>
            <a:r>
              <a:rPr lang="fr-FR" dirty="0" smtClean="0"/>
              <a:t>La discipline qui considère les langues du point de vue de leur instabilité et de leur hétérogénéité interne.</a:t>
            </a:r>
            <a:endParaRPr lang="it-IT" dirty="0" smtClean="0"/>
          </a:p>
          <a:p>
            <a:r>
              <a:rPr lang="it-IT" dirty="0" err="1" smtClean="0"/>
              <a:t>Domaine</a:t>
            </a:r>
            <a:r>
              <a:rPr lang="it-IT" dirty="0" smtClean="0"/>
              <a:t> qui </a:t>
            </a:r>
            <a:r>
              <a:rPr lang="it-IT" dirty="0" err="1" smtClean="0"/>
              <a:t>tente</a:t>
            </a:r>
            <a:r>
              <a:rPr lang="it-IT" dirty="0" smtClean="0"/>
              <a:t> d’</a:t>
            </a:r>
            <a:r>
              <a:rPr lang="it-IT" dirty="0" err="1" smtClean="0"/>
              <a:t>expliquer</a:t>
            </a:r>
            <a:r>
              <a:rPr lang="it-IT" dirty="0" smtClean="0"/>
              <a:t> </a:t>
            </a:r>
            <a:r>
              <a:rPr lang="it-IT" dirty="0" err="1" smtClean="0"/>
              <a:t>les</a:t>
            </a:r>
            <a:r>
              <a:rPr lang="it-IT" dirty="0" smtClean="0"/>
              <a:t> </a:t>
            </a:r>
            <a:r>
              <a:rPr lang="it-IT" dirty="0" err="1" smtClean="0"/>
              <a:t>variations</a:t>
            </a:r>
            <a:r>
              <a:rPr lang="it-IT" dirty="0" smtClean="0"/>
              <a:t> </a:t>
            </a:r>
            <a:r>
              <a:rPr lang="it-IT" dirty="0" err="1" smtClean="0"/>
              <a:t>dans</a:t>
            </a:r>
            <a:r>
              <a:rPr lang="it-IT" dirty="0" smtClean="0"/>
              <a:t> le </a:t>
            </a:r>
            <a:r>
              <a:rPr lang="it-IT" dirty="0" err="1" smtClean="0"/>
              <a:t>discours</a:t>
            </a:r>
            <a:r>
              <a:rPr lang="it-IT" dirty="0" smtClean="0"/>
              <a:t> par la position de la Norme.</a:t>
            </a:r>
          </a:p>
          <a:p>
            <a:r>
              <a:rPr lang="fr-FR" dirty="0" smtClean="0"/>
              <a:t>La sociolinguistique a donc pour objet le conflit linguistique, qu’il s’agisse  de l’interaction des variétés internes de la langue (dialectes, parlers régionaux, parlers sociaux) ou des langues différentes (pays multilingues). </a:t>
            </a:r>
            <a:endParaRPr lang="it-IT" dirty="0" smtClean="0"/>
          </a:p>
          <a:p>
            <a:r>
              <a:rPr lang="fr-FR" dirty="0" smtClean="0"/>
              <a:t>La communauté sociale constitue donc la base des analyses en sociolinguistique.</a:t>
            </a:r>
          </a:p>
          <a:p>
            <a:endParaRPr lang="fr-FR" dirty="0" smtClean="0"/>
          </a:p>
          <a:p>
            <a:endParaRPr lang="fr-FR" dirty="0"/>
          </a:p>
        </p:txBody>
      </p:sp>
    </p:spTree>
    <p:extLst>
      <p:ext uri="{BB962C8B-B14F-4D97-AF65-F5344CB8AC3E}">
        <p14:creationId xmlns:p14="http://schemas.microsoft.com/office/powerpoint/2010/main" xmlns="" val="2710336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err="1" smtClean="0"/>
              <a:t>Qu’est</a:t>
            </a:r>
            <a:r>
              <a:rPr lang="it-IT" b="1" dirty="0" smtClean="0"/>
              <a:t>-ce </a:t>
            </a:r>
            <a:r>
              <a:rPr lang="it-IT" b="1" dirty="0" err="1" smtClean="0"/>
              <a:t>que</a:t>
            </a:r>
            <a:r>
              <a:rPr lang="it-IT" b="1" dirty="0" smtClean="0"/>
              <a:t> la </a:t>
            </a:r>
            <a:r>
              <a:rPr lang="it-IT" b="1" dirty="0" err="1" smtClean="0"/>
              <a:t>Variation</a:t>
            </a:r>
            <a:r>
              <a:rPr lang="it-IT" dirty="0" smtClean="0"/>
              <a:t> ?</a:t>
            </a:r>
            <a:endParaRPr lang="fr-FR" dirty="0"/>
          </a:p>
        </p:txBody>
      </p:sp>
      <p:sp>
        <p:nvSpPr>
          <p:cNvPr id="3" name="Segnaposto contenuto 2"/>
          <p:cNvSpPr>
            <a:spLocks noGrp="1"/>
          </p:cNvSpPr>
          <p:nvPr>
            <p:ph idx="1"/>
          </p:nvPr>
        </p:nvSpPr>
        <p:spPr/>
        <p:txBody>
          <a:bodyPr/>
          <a:lstStyle/>
          <a:p>
            <a:r>
              <a:rPr lang="it-IT" dirty="0" err="1" smtClean="0"/>
              <a:t>Les</a:t>
            </a:r>
            <a:r>
              <a:rPr lang="it-IT" dirty="0" smtClean="0"/>
              <a:t> </a:t>
            </a:r>
            <a:r>
              <a:rPr lang="it-IT" dirty="0" err="1" smtClean="0"/>
              <a:t>locuteurs</a:t>
            </a:r>
            <a:r>
              <a:rPr lang="it-IT" dirty="0" smtClean="0"/>
              <a:t> d’une </a:t>
            </a:r>
            <a:r>
              <a:rPr lang="it-IT" dirty="0" err="1" smtClean="0"/>
              <a:t>communauté</a:t>
            </a:r>
            <a:r>
              <a:rPr lang="it-IT" dirty="0" smtClean="0"/>
              <a:t> </a:t>
            </a:r>
            <a:r>
              <a:rPr lang="it-IT" dirty="0" err="1" smtClean="0"/>
              <a:t>linguistique</a:t>
            </a:r>
            <a:r>
              <a:rPr lang="it-IT" dirty="0" smtClean="0"/>
              <a:t> n’</a:t>
            </a:r>
            <a:r>
              <a:rPr lang="it-IT" dirty="0" err="1" smtClean="0"/>
              <a:t>ont</a:t>
            </a:r>
            <a:r>
              <a:rPr lang="it-IT" dirty="0" smtClean="0"/>
              <a:t> </a:t>
            </a:r>
            <a:r>
              <a:rPr lang="it-IT" dirty="0" err="1" smtClean="0"/>
              <a:t>pas</a:t>
            </a:r>
            <a:r>
              <a:rPr lang="it-IT" dirty="0" smtClean="0"/>
              <a:t> </a:t>
            </a:r>
            <a:r>
              <a:rPr lang="it-IT" dirty="0" err="1" smtClean="0"/>
              <a:t>toujours</a:t>
            </a:r>
            <a:r>
              <a:rPr lang="it-IT" dirty="0" smtClean="0"/>
              <a:t>, ni </a:t>
            </a:r>
            <a:r>
              <a:rPr lang="it-IT" dirty="0" err="1" smtClean="0"/>
              <a:t>tous</a:t>
            </a:r>
            <a:r>
              <a:rPr lang="it-IT" dirty="0" smtClean="0"/>
              <a:t>, </a:t>
            </a:r>
            <a:r>
              <a:rPr lang="it-IT" dirty="0" err="1" smtClean="0"/>
              <a:t>les</a:t>
            </a:r>
            <a:r>
              <a:rPr lang="it-IT" dirty="0" smtClean="0"/>
              <a:t> </a:t>
            </a:r>
            <a:r>
              <a:rPr lang="it-IT" dirty="0" err="1" smtClean="0"/>
              <a:t>mêmes</a:t>
            </a:r>
            <a:r>
              <a:rPr lang="it-IT" dirty="0" smtClean="0"/>
              <a:t> </a:t>
            </a:r>
            <a:r>
              <a:rPr lang="it-IT" dirty="0" err="1" smtClean="0"/>
              <a:t>usages</a:t>
            </a:r>
            <a:r>
              <a:rPr lang="it-IT" dirty="0" smtClean="0"/>
              <a:t>.</a:t>
            </a:r>
          </a:p>
          <a:p>
            <a:r>
              <a:rPr lang="it-IT" dirty="0" err="1" smtClean="0"/>
              <a:t>Les</a:t>
            </a:r>
            <a:r>
              <a:rPr lang="it-IT" dirty="0" smtClean="0"/>
              <a:t> </a:t>
            </a:r>
            <a:r>
              <a:rPr lang="it-IT" dirty="0" err="1" smtClean="0"/>
              <a:t>langues</a:t>
            </a:r>
            <a:r>
              <a:rPr lang="it-IT" dirty="0" smtClean="0"/>
              <a:t> </a:t>
            </a:r>
            <a:r>
              <a:rPr lang="it-IT" dirty="0" err="1" smtClean="0"/>
              <a:t>manifestent</a:t>
            </a:r>
            <a:r>
              <a:rPr lang="it-IT" dirty="0" smtClean="0"/>
              <a:t> de la </a:t>
            </a:r>
            <a:r>
              <a:rPr lang="it-IT" dirty="0" err="1" smtClean="0"/>
              <a:t>variation</a:t>
            </a:r>
            <a:r>
              <a:rPr lang="it-IT" dirty="0" smtClean="0"/>
              <a:t> et </a:t>
            </a:r>
            <a:r>
              <a:rPr lang="it-IT" dirty="0" err="1" smtClean="0"/>
              <a:t>du</a:t>
            </a:r>
            <a:r>
              <a:rPr lang="it-IT" dirty="0" smtClean="0"/>
              <a:t> </a:t>
            </a:r>
            <a:r>
              <a:rPr lang="it-IT" dirty="0" err="1" smtClean="0"/>
              <a:t>changement</a:t>
            </a:r>
            <a:r>
              <a:rPr lang="it-IT" dirty="0" smtClean="0"/>
              <a:t> </a:t>
            </a:r>
          </a:p>
          <a:p>
            <a:pPr marL="0" indent="0">
              <a:buNone/>
            </a:pPr>
            <a:r>
              <a:rPr lang="it-IT" dirty="0" smtClean="0"/>
              <a:t/>
            </a:r>
            <a:br>
              <a:rPr lang="it-IT" dirty="0" smtClean="0"/>
            </a:br>
            <a:r>
              <a:rPr lang="it-IT" dirty="0" smtClean="0">
                <a:sym typeface="Wingdings" panose="05000000000000000000" pitchFamily="2" charset="2"/>
              </a:rPr>
              <a:t> l’</a:t>
            </a:r>
            <a:r>
              <a:rPr lang="it-IT" dirty="0" err="1" smtClean="0">
                <a:sym typeface="Wingdings" panose="05000000000000000000" pitchFamily="2" charset="2"/>
              </a:rPr>
              <a:t>hétérogénéité</a:t>
            </a:r>
            <a:r>
              <a:rPr lang="it-IT" dirty="0" smtClean="0">
                <a:sym typeface="Wingdings" panose="05000000000000000000" pitchFamily="2" charset="2"/>
              </a:rPr>
              <a:t> est </a:t>
            </a:r>
            <a:r>
              <a:rPr lang="it-IT" dirty="0" err="1" smtClean="0">
                <a:sym typeface="Wingdings" panose="05000000000000000000" pitchFamily="2" charset="2"/>
              </a:rPr>
              <a:t>coextensif</a:t>
            </a:r>
            <a:r>
              <a:rPr lang="it-IT" dirty="0" smtClean="0">
                <a:sym typeface="Wingdings" panose="05000000000000000000" pitchFamily="2" charset="2"/>
              </a:rPr>
              <a:t> à la </a:t>
            </a:r>
            <a:r>
              <a:rPr lang="it-IT" dirty="0" err="1" smtClean="0">
                <a:sym typeface="Wingdings" panose="05000000000000000000" pitchFamily="2" charset="2"/>
              </a:rPr>
              <a:t>notion</a:t>
            </a:r>
            <a:r>
              <a:rPr lang="it-IT" dirty="0" smtClean="0">
                <a:sym typeface="Wingdings" panose="05000000000000000000" pitchFamily="2" charset="2"/>
              </a:rPr>
              <a:t> de langue</a:t>
            </a:r>
          </a:p>
          <a:p>
            <a:pPr marL="0" indent="0">
              <a:buNone/>
            </a:pPr>
            <a:r>
              <a:rPr lang="it-IT" b="1" dirty="0" smtClean="0">
                <a:sym typeface="Wingdings" panose="05000000000000000000" pitchFamily="2" charset="2"/>
              </a:rPr>
              <a:t>Mais</a:t>
            </a:r>
          </a:p>
          <a:p>
            <a:pPr marL="0" indent="0">
              <a:buNone/>
            </a:pPr>
            <a:r>
              <a:rPr lang="it-IT" dirty="0" smtClean="0">
                <a:sym typeface="Wingdings" panose="05000000000000000000" pitchFamily="2" charset="2"/>
              </a:rPr>
              <a:t>			</a:t>
            </a:r>
            <a:r>
              <a:rPr lang="it-IT" dirty="0" err="1" smtClean="0">
                <a:sym typeface="Wingdings" panose="05000000000000000000" pitchFamily="2" charset="2"/>
              </a:rPr>
              <a:t>Variation</a:t>
            </a:r>
            <a:r>
              <a:rPr lang="it-IT" dirty="0" smtClean="0">
                <a:sym typeface="Wingdings" panose="05000000000000000000" pitchFamily="2" charset="2"/>
              </a:rPr>
              <a:t> ≠ </a:t>
            </a:r>
            <a:r>
              <a:rPr lang="it-IT" dirty="0" err="1" smtClean="0">
                <a:sym typeface="Wingdings" panose="05000000000000000000" pitchFamily="2" charset="2"/>
              </a:rPr>
              <a:t>aléatoire</a:t>
            </a:r>
            <a:endParaRPr lang="it-IT" dirty="0" smtClean="0">
              <a:sym typeface="Wingdings" panose="05000000000000000000" pitchFamily="2" charset="2"/>
            </a:endParaRPr>
          </a:p>
          <a:p>
            <a:pPr marL="0" indent="0">
              <a:buNone/>
            </a:pPr>
            <a:r>
              <a:rPr lang="it-IT" dirty="0" smtClean="0">
                <a:sym typeface="Wingdings" panose="05000000000000000000" pitchFamily="2" charset="2"/>
              </a:rPr>
              <a:t>	Il y a de la </a:t>
            </a:r>
            <a:r>
              <a:rPr lang="it-IT" dirty="0" err="1" smtClean="0">
                <a:sym typeface="Wingdings" panose="05000000000000000000" pitchFamily="2" charset="2"/>
              </a:rPr>
              <a:t>régularité</a:t>
            </a:r>
            <a:r>
              <a:rPr lang="it-IT" dirty="0" smtClean="0">
                <a:sym typeface="Wingdings" panose="05000000000000000000" pitchFamily="2" charset="2"/>
              </a:rPr>
              <a:t> et </a:t>
            </a:r>
            <a:r>
              <a:rPr lang="it-IT" dirty="0" err="1" smtClean="0">
                <a:sym typeface="Wingdings" panose="05000000000000000000" pitchFamily="2" charset="2"/>
              </a:rPr>
              <a:t>du</a:t>
            </a:r>
            <a:r>
              <a:rPr lang="it-IT" dirty="0" smtClean="0">
                <a:sym typeface="Wingdings" panose="05000000000000000000" pitchFamily="2" charset="2"/>
              </a:rPr>
              <a:t> </a:t>
            </a:r>
            <a:r>
              <a:rPr lang="it-IT" dirty="0" err="1" smtClean="0">
                <a:sym typeface="Wingdings" panose="05000000000000000000" pitchFamily="2" charset="2"/>
              </a:rPr>
              <a:t>système</a:t>
            </a:r>
            <a:r>
              <a:rPr lang="it-IT" dirty="0" smtClean="0">
                <a:sym typeface="Wingdings" panose="05000000000000000000" pitchFamily="2" charset="2"/>
              </a:rPr>
              <a:t> </a:t>
            </a:r>
            <a:r>
              <a:rPr lang="it-IT" dirty="0" err="1" smtClean="0">
                <a:sym typeface="Wingdings" panose="05000000000000000000" pitchFamily="2" charset="2"/>
              </a:rPr>
              <a:t>dans</a:t>
            </a:r>
            <a:r>
              <a:rPr lang="it-IT" dirty="0" smtClean="0">
                <a:sym typeface="Wingdings" panose="05000000000000000000" pitchFamily="2" charset="2"/>
              </a:rPr>
              <a:t> la </a:t>
            </a:r>
            <a:r>
              <a:rPr lang="it-IT" dirty="0" err="1" smtClean="0">
                <a:sym typeface="Wingdings" panose="05000000000000000000" pitchFamily="2" charset="2"/>
              </a:rPr>
              <a:t>variation</a:t>
            </a:r>
            <a:endParaRPr lang="fr-FR" dirty="0"/>
          </a:p>
        </p:txBody>
      </p:sp>
    </p:spTree>
    <p:extLst>
      <p:ext uri="{BB962C8B-B14F-4D97-AF65-F5344CB8AC3E}">
        <p14:creationId xmlns:p14="http://schemas.microsoft.com/office/powerpoint/2010/main" xmlns="" val="2803593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fr-FR" b="1" dirty="0" smtClean="0"/>
              <a:t>Les termes-clés de la sociolinguistique </a:t>
            </a:r>
            <a:endParaRPr lang="fr-FR" b="1" dirty="0"/>
          </a:p>
        </p:txBody>
      </p:sp>
      <p:sp>
        <p:nvSpPr>
          <p:cNvPr id="3" name="Segnaposto contenuto 2"/>
          <p:cNvSpPr>
            <a:spLocks noGrp="1"/>
          </p:cNvSpPr>
          <p:nvPr>
            <p:ph idx="1"/>
          </p:nvPr>
        </p:nvSpPr>
        <p:spPr/>
        <p:txBody>
          <a:bodyPr/>
          <a:lstStyle/>
          <a:p>
            <a:pPr marL="0" indent="0">
              <a:buNone/>
            </a:pPr>
            <a:endParaRPr lang="fr-FR" dirty="0" smtClean="0"/>
          </a:p>
          <a:p>
            <a:r>
              <a:rPr lang="fr-FR" b="1" dirty="0" smtClean="0"/>
              <a:t>Variété</a:t>
            </a:r>
            <a:r>
              <a:rPr lang="fr-FR" dirty="0" smtClean="0"/>
              <a:t>: tout usage social particulier (par ex le parler des lycéens, le parler populaire parisien, etc.)</a:t>
            </a:r>
          </a:p>
          <a:p>
            <a:r>
              <a:rPr lang="fr-FR" b="1" dirty="0" smtClean="0"/>
              <a:t>Variation</a:t>
            </a:r>
            <a:r>
              <a:rPr lang="fr-FR" dirty="0" smtClean="0"/>
              <a:t>:  qui sert à systématiser les différences observées dans l’ensemble de la langue</a:t>
            </a:r>
          </a:p>
          <a:p>
            <a:r>
              <a:rPr lang="fr-FR" b="1" dirty="0" smtClean="0"/>
              <a:t>Variable</a:t>
            </a:r>
            <a:r>
              <a:rPr lang="fr-FR" dirty="0" smtClean="0"/>
              <a:t>: qui désigne le trait précis que l’on choisit d’analyser et de quantifier</a:t>
            </a:r>
          </a:p>
          <a:p>
            <a:endParaRPr lang="fr-FR" dirty="0"/>
          </a:p>
        </p:txBody>
      </p:sp>
    </p:spTree>
    <p:extLst>
      <p:ext uri="{BB962C8B-B14F-4D97-AF65-F5344CB8AC3E}">
        <p14:creationId xmlns:p14="http://schemas.microsoft.com/office/powerpoint/2010/main" xmlns="" val="2983534065"/>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1012</TotalTime>
  <Words>1439</Words>
  <Application>Microsoft Office PowerPoint</Application>
  <PresentationFormat>Personalizzato</PresentationFormat>
  <Paragraphs>161</Paragraphs>
  <Slides>24</Slides>
  <Notes>0</Notes>
  <HiddenSlides>0</HiddenSlides>
  <MMClips>0</MMClips>
  <ScaleCrop>false</ScaleCrop>
  <HeadingPairs>
    <vt:vector size="4" baseType="variant">
      <vt:variant>
        <vt:lpstr>Tema</vt:lpstr>
      </vt:variant>
      <vt:variant>
        <vt:i4>1</vt:i4>
      </vt:variant>
      <vt:variant>
        <vt:lpstr>Titoli diapositive</vt:lpstr>
      </vt:variant>
      <vt:variant>
        <vt:i4>24</vt:i4>
      </vt:variant>
    </vt:vector>
  </HeadingPairs>
  <TitlesOfParts>
    <vt:vector size="25" baseType="lpstr">
      <vt:lpstr>Tema di Office</vt:lpstr>
      <vt:lpstr>Lingue e letterature straniere - Trieste LINGUA FRANCESE 2LM – 097LM a. a. 2023-2024 Cristina Castellani   </vt:lpstr>
      <vt:lpstr>Considérations introductives</vt:lpstr>
      <vt:lpstr>Réponses</vt:lpstr>
      <vt:lpstr>Structure de l’ouvrage</vt:lpstr>
      <vt:lpstr>Objectifs du cours</vt:lpstr>
      <vt:lpstr>Introduction </vt:lpstr>
      <vt:lpstr>Sociolinguistique</vt:lpstr>
      <vt:lpstr>Qu’est-ce que la Variation ?</vt:lpstr>
      <vt:lpstr>Les termes-clés de la sociolinguistique </vt:lpstr>
      <vt:lpstr>LEXIQUE</vt:lpstr>
      <vt:lpstr>Formation des mots &amp; Morphologie</vt:lpstr>
      <vt:lpstr>Morphologie</vt:lpstr>
      <vt:lpstr>Catégories de diversité linguistique</vt:lpstr>
      <vt:lpstr>Norme et arbitraire linguistique</vt:lpstr>
      <vt:lpstr>Pouvoir de la norme</vt:lpstr>
      <vt:lpstr>Langage normé</vt:lpstr>
      <vt:lpstr>Historiquement</vt:lpstr>
      <vt:lpstr>Aujourd’hui</vt:lpstr>
      <vt:lpstr>Au fil du temps</vt:lpstr>
      <vt:lpstr>Un tournant historique</vt:lpstr>
      <vt:lpstr>Phonétique &amp; Phonologie</vt:lpstr>
      <vt:lpstr>API</vt:lpstr>
      <vt:lpstr>Variétés de français</vt:lpstr>
      <vt:lpstr>Prosodie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Lingue e letterature straniere - Trieste LINGUA FRANCESE 2 a. a. 2021-2022 Cristina Castellani</dc:title>
  <dc:creator>utente</dc:creator>
  <cp:lastModifiedBy>Utente Windows</cp:lastModifiedBy>
  <cp:revision>70</cp:revision>
  <dcterms:created xsi:type="dcterms:W3CDTF">2021-10-16T16:13:56Z</dcterms:created>
  <dcterms:modified xsi:type="dcterms:W3CDTF">2023-09-25T19:58:16Z</dcterms:modified>
</cp:coreProperties>
</file>