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9" r:id="rId3"/>
    <p:sldId id="270" r:id="rId4"/>
    <p:sldId id="271" r:id="rId5"/>
    <p:sldId id="273" r:id="rId6"/>
    <p:sldId id="257" r:id="rId7"/>
    <p:sldId id="266" r:id="rId8"/>
    <p:sldId id="258" r:id="rId9"/>
    <p:sldId id="259" r:id="rId10"/>
    <p:sldId id="260" r:id="rId11"/>
    <p:sldId id="261" r:id="rId12"/>
    <p:sldId id="281" r:id="rId13"/>
    <p:sldId id="262" r:id="rId14"/>
    <p:sldId id="263" r:id="rId15"/>
    <p:sldId id="265" r:id="rId16"/>
    <p:sldId id="280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E916D3-8CE8-0D8D-8BCD-1C9B982E8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EEF45DD-A783-5431-B2BF-6F1EF8483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A8FBD1-BC0F-D2F0-A9BF-BB360880C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C9A029-336F-DF53-252F-E72D893CB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240C53-C3DF-FF98-FB80-C260834FF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009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C0CABC-12D8-9F0D-6B6D-90A66DEB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154263B-DD25-0F89-3B89-CB431F7EC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437374-E697-2BE1-6BD2-1D3C14765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F6D3E0-6B2A-3901-C83F-091569901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2A027B-8784-1B57-312B-A234AB46A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634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1034C3B-3AA2-925D-C5BF-C03D542499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0BBCD9-DA18-A321-504D-E5252F6F7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E4D3CC-3A85-48CF-A973-E3346C88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BB50C7-64CB-4D34-6929-476F87F1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695E7E-FACB-B700-A7B7-D17070B0A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095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32E6B-E6F7-00EA-98CC-25BF444CF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72D4DA-966B-6D36-1723-A20E138F7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EC23A-1804-4274-E7A8-CE67368D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1EED31-7F05-2CA9-A55A-D74EBF52C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1EC824-6374-E8DF-FA63-A49CDDA5B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13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3B99B9-CAC2-DBD6-A9A5-0320C7729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2DEC15-7A96-B5D8-4B07-DB91A5CF6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2569D8-05CD-7E09-C718-F0208C4B1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0BAB8D-F933-2790-EC98-DCAFA210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FDEF79-5681-9F27-F92F-065605E70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60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2E69E9-860F-4F28-672D-80A009422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41408B-9A46-0030-E92A-58994FC7C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79C4CE-EC34-CA28-93BE-6E7FE9370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09EA45-FEE0-7583-9D96-20E3258DC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DF0BB9-D4BE-882A-6966-D5C5260D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BEE384-E824-5DEA-CC2B-B6A44FD4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29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0BCDA3-989F-5D80-639C-AC3E93B9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DD2B4A7-EFA0-7260-BF2B-DFFD4EED1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AF7881-2836-C32C-AEA4-A6F36051A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3AAFFD3-0E13-2532-93DC-B3FA4ECCE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9DECF4-0DB0-B0F9-DC8C-AD651023A0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AE0A8C8-60B0-054A-2243-E53760439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61AA92F-02C1-5473-9030-BB3E8DD42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B32C9A4-9E28-9F6B-178B-FA1489AB7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10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C5B65C-1B41-B558-BA9C-9B183E9A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4ECCD8B-2FC4-8DEC-6F96-FBE4AC9F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CC86B28-5085-F5BA-66B1-B459EBE3C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913E71C-99B4-C20A-29B0-4DBD2E37C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79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7FDEED1-6E0B-6CE9-B6DC-3F09BC5AA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D5B3F66-FD73-F544-1801-49E4A6167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F9F57F-D161-6D98-8B58-161183DB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16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7F62F6-2959-ECA1-8ADF-8430164B7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7E92BD-6A15-6805-88A2-7B4D8CB9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1A2B5D0-9B60-31FE-7C42-BF3CC41FF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97A7348-0832-5A0A-6B1E-0754B5625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213119-236A-1376-66B5-EBA5CCDA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7E17F2-0492-6FF1-2AE8-761706E2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49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3C4FB-A071-34A0-158E-1D6C46922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996EC7A-041F-1AD9-5BD6-85605DAD32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4B7D6D-116F-C4E7-1826-8779008A1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B0E4DE-BC51-A4D4-B63E-DEE7670D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005A4D0-02FA-72A8-28BC-94438A25C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63EEA6-A09E-CF4E-9C77-4F46BA73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3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453B6AB-300A-A9CE-A6B9-0EABA4AC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F8EA76-36E4-72A8-5A98-3D2AB2649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21A03F-367D-98B5-6A75-88BFAFEFB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279B7-9D30-4408-B879-192EFAAF0F0F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45D843-91E1-AD20-2B19-D31BB010F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BF03B9-73D4-DCD3-DA8A-323F417755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37423-E1E8-47D9-83BE-2B57BFA56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11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7A00C5-805F-0274-31D2-5AACD8E54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899"/>
            <a:ext cx="10515600" cy="5338064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Storia dell’Europa Orientale</a:t>
            </a:r>
          </a:p>
          <a:p>
            <a:pPr marL="0" indent="0" algn="ctr">
              <a:buNone/>
            </a:pPr>
            <a:r>
              <a:rPr lang="it-IT" dirty="0"/>
              <a:t>Discipline Storiche e Filosofiche</a:t>
            </a:r>
          </a:p>
          <a:p>
            <a:pPr marL="0" indent="0" algn="ctr">
              <a:buNone/>
            </a:pPr>
            <a:r>
              <a:rPr lang="it-IT" dirty="0"/>
              <a:t>Lingue e letterature straniere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Università degli Studi di Trieste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Prof. Stefano Santoro</a:t>
            </a:r>
          </a:p>
        </p:txBody>
      </p:sp>
    </p:spTree>
    <p:extLst>
      <p:ext uri="{BB962C8B-B14F-4D97-AF65-F5344CB8AC3E}">
        <p14:creationId xmlns:p14="http://schemas.microsoft.com/office/powerpoint/2010/main" val="1067754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45D764-59CC-4FD5-85D7-773FFD0DD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Dopo la seconda guerra mondiale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22BC17-58FF-4FF1-A9B8-B792F5481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L’inizio della «guerra fredda» ha portato ad un diradarsi delle relazioni culturali fra Europa occidentale e orientale, riprese lentamente a partire dal disgelo degli anni Sessanta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La fine del «socialismo reale» e l’integrazione europea dell’Europa dell’Est hanno fatto rinascere l’interesse verso quest’area geografica</a:t>
            </a:r>
          </a:p>
        </p:txBody>
      </p:sp>
    </p:spTree>
    <p:extLst>
      <p:ext uri="{BB962C8B-B14F-4D97-AF65-F5344CB8AC3E}">
        <p14:creationId xmlns:p14="http://schemas.microsoft.com/office/powerpoint/2010/main" val="1763672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0435C6-3986-4FC2-ABCF-07C15A2D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Differenziazioni linguistiche e religiose dell’Europa orientale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A07D0A-85D0-475A-9113-2A848253C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Gruppi linguistici: slavo (orientale e meridionale), baltico (lettone e lituano), ugro-finnico (finlandese, estone, ungherese), germanico, neolatino (romeno e </a:t>
            </a:r>
            <a:r>
              <a:rPr lang="it-IT" dirty="0" err="1"/>
              <a:t>cuzovalacco</a:t>
            </a:r>
            <a:r>
              <a:rPr lang="it-IT" dirty="0"/>
              <a:t>, in Macedonia e Grecia), </a:t>
            </a:r>
            <a:r>
              <a:rPr lang="it-IT" dirty="0" err="1"/>
              <a:t>traco</a:t>
            </a:r>
            <a:r>
              <a:rPr lang="it-IT" dirty="0"/>
              <a:t>-illirico (albanese), neoellenico (Grecia), turanico (turco), rom, yiddish (ebrei ashkenaziti)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Confessioni religiose: Scisma dell’XI secolo fra cattolici e ortodossi</a:t>
            </a:r>
          </a:p>
          <a:p>
            <a:pPr algn="just"/>
            <a:r>
              <a:rPr lang="it-IT" dirty="0"/>
              <a:t>Cattolici: lituani, polacchi, slovacchi, cechi, ungheresi, sloveni e croati</a:t>
            </a:r>
          </a:p>
          <a:p>
            <a:pPr algn="just"/>
            <a:r>
              <a:rPr lang="it-IT" dirty="0"/>
              <a:t>Ortodossi: greci, bulgari, macedoni, serbi, montenegrini, minoranza di albanesi, romeni, ucraini, russi e bielorussi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4151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ationStates • View topic - Which Eastern European Language should I learn?">
            <a:extLst>
              <a:ext uri="{FF2B5EF4-FFF2-40B4-BE49-F238E27FC236}">
                <a16:creationId xmlns:a16="http://schemas.microsoft.com/office/drawing/2014/main" id="{05BCDE57-A055-4537-AEC8-4ED525C33E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873" y="1356369"/>
            <a:ext cx="5598253" cy="4145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875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E37807-5683-4F39-8DEA-B96BAEAFE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Ulteriori evoluzioni successive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8530F7-6F4F-40B3-AA16-04ECCE4DC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Riforma protestante del XVI secolo: luterani i tedeschi dell’Europa orientale (minoranze in Polonia e Transilvania), gran parte di estoni e lettoni, gli ungheresi di Transilvania aderiscono al calvinismo e all’unitarismo</a:t>
            </a:r>
          </a:p>
          <a:p>
            <a:pPr algn="just"/>
            <a:r>
              <a:rPr lang="it-IT" dirty="0"/>
              <a:t>Tra XIV e XVI secolo espansione dell’Impero ottomano nella penisola balcanica: musulmani la maggioranza degli albanesi e una minoranza degli slavi meridionali (Bosnia-Erzegovina)</a:t>
            </a:r>
          </a:p>
          <a:p>
            <a:pPr algn="just"/>
            <a:r>
              <a:rPr lang="it-IT" dirty="0"/>
              <a:t>Fra XVII e XVIII secolo nasce la comunità cristiano cattolica uniate: buona parte degli ucraini in Ucraina occidentale, minoranza di romeni in Transilvania e di greci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5849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051FA8-6FA7-474C-A60E-67155AD7D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Possibile lettura della storia dell’Europa orientale attraverso la categoria della modernizzazione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284084-010E-4485-A3F2-8FD807E0E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algn="just"/>
            <a:r>
              <a:rPr lang="it-IT" dirty="0"/>
              <a:t>Stereotipo della dicotomia fra centro (Europa occidentale) e periferia (Europa orientale)</a:t>
            </a:r>
          </a:p>
          <a:p>
            <a:pPr algn="just"/>
            <a:r>
              <a:rPr lang="it-IT" dirty="0"/>
              <a:t>Importanza del concetto di meticciato</a:t>
            </a:r>
          </a:p>
          <a:p>
            <a:pPr algn="just"/>
            <a:r>
              <a:rPr lang="it-IT" dirty="0"/>
              <a:t>Sviluppo autoctono della modernità: ruolo delle diaspore</a:t>
            </a:r>
          </a:p>
          <a:p>
            <a:pPr algn="just"/>
            <a:r>
              <a:rPr lang="it-IT" dirty="0"/>
              <a:t>Rielaborazione di correnti culturali occidentali</a:t>
            </a:r>
          </a:p>
          <a:p>
            <a:pPr algn="just"/>
            <a:r>
              <a:rPr lang="it-IT" dirty="0"/>
              <a:t>Processi di centralizzazione e burocratizzazione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3549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D97DF6-F5C1-4EB2-A60F-6AEA7DA63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All’inizio dell’Ottocento un contributo alla modernizzazione viene dato dalla Francia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69973E-F0FF-45BD-B31C-EEA096001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Napoleone Bonaparte despota ma anche modernizzatore</a:t>
            </a:r>
          </a:p>
          <a:p>
            <a:pPr algn="just"/>
            <a:r>
              <a:rPr lang="it-IT" dirty="0"/>
              <a:t>La stessa opposizione ai francesi genera modernizzazione: nascita del nazionalismo moderno</a:t>
            </a:r>
          </a:p>
          <a:p>
            <a:pPr algn="just"/>
            <a:r>
              <a:rPr lang="it-IT" dirty="0"/>
              <a:t>Spartizione della Polonia (1795) fra Russia, Prussia e Austria</a:t>
            </a:r>
          </a:p>
          <a:p>
            <a:pPr algn="just"/>
            <a:r>
              <a:rPr lang="it-IT" dirty="0"/>
              <a:t>Creazione delle Province Illiriche (1809), parte dell’Impero francese: Dalmazia, Istria, litorale croato, Carniola, Gorizia, Trieste, parte di Carinzia e Tirolo </a:t>
            </a:r>
          </a:p>
        </p:txBody>
      </p:sp>
    </p:spTree>
    <p:extLst>
      <p:ext uri="{BB962C8B-B14F-4D97-AF65-F5344CB8AC3E}">
        <p14:creationId xmlns:p14="http://schemas.microsoft.com/office/powerpoint/2010/main" val="1112655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1827FC-E665-F713-4764-88D555FC1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/>
              <a:t>Le Province Illiriche</a:t>
            </a:r>
          </a:p>
        </p:txBody>
      </p:sp>
      <p:pic>
        <p:nvPicPr>
          <p:cNvPr id="1026" name="Picture 2" descr="Provinces illyriennes">
            <a:extLst>
              <a:ext uri="{FF2B5EF4-FFF2-40B4-BE49-F238E27FC236}">
                <a16:creationId xmlns:a16="http://schemas.microsoft.com/office/drawing/2014/main" id="{D1E245C3-2E99-43D7-0B6C-D6D98685BB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2" y="2097248"/>
            <a:ext cx="5895975" cy="353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69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C24A5B-B946-4C2A-8E47-7B1A50D30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3673"/>
            <a:ext cx="10515600" cy="536895"/>
          </a:xfrm>
        </p:spPr>
        <p:txBody>
          <a:bodyPr>
            <a:noAutofit/>
          </a:bodyPr>
          <a:lstStyle/>
          <a:p>
            <a:r>
              <a:rPr lang="it-IT" sz="3600" dirty="0"/>
              <a:t>Testi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70D8F1-8F98-43E8-AD10-6988C215D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8466"/>
            <a:ext cx="10515600" cy="4398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 testi da studiare per l’esame sono:</a:t>
            </a:r>
          </a:p>
          <a:p>
            <a:pPr marL="0" indent="0">
              <a:buNone/>
            </a:pP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1. Stefano Bottoni, Un altro Novecento. L’Europa orientale dal 1919 a oggi, Roma, Carocci, 2011</a:t>
            </a:r>
          </a:p>
          <a:p>
            <a:pPr marL="0" indent="0">
              <a:buNone/>
            </a:pPr>
            <a:endParaRPr lang="it-IT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In particolare per i non frequentanti che non utilizzano le registrazioni delle lezioni,</a:t>
            </a:r>
            <a:r>
              <a:rPr lang="it-IT" sz="2400" dirty="0">
                <a:solidFill>
                  <a:srgbClr val="333333"/>
                </a:solidFill>
                <a:ea typeface="Times New Roman" panose="02020603050405020304" pitchFamily="18" charset="0"/>
              </a:rPr>
              <a:t> p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er il periodo 1814-1918, si consiglia: Giulia Lami, Storia dell’Europa orientale. Da Napoleone alla fine della prima guerra mondiale, Milano, Mondadori, 2019</a:t>
            </a:r>
            <a:br>
              <a:rPr lang="it-IT" sz="2400" dirty="0">
                <a:solidFill>
                  <a:srgbClr val="282828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2600" dirty="0">
                <a:solidFill>
                  <a:srgbClr val="282828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1800" dirty="0">
                <a:solidFill>
                  <a:srgbClr val="282828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6854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CA719E-FC63-465D-AC84-A4B7859DE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8565"/>
            <a:ext cx="10515600" cy="538839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2. Un volume a scelta fra i seguenti (solo per 9 cfu):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60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Alberto Basciani, L’illusione della modernità. Il Sud-est dell’Europa tra le due guerre mondiali, Soveria Mannelli, Rubbettino, 2016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60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Alberto Basciani – Egidio </a:t>
            </a:r>
            <a:r>
              <a:rPr lang="it-IT" sz="6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Ivetic</a:t>
            </a: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Italia e Balcani. Storia di una prossimità, Bologna, il Mulino, 2021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60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Marco </a:t>
            </a:r>
            <a:r>
              <a:rPr lang="it-IT" sz="6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Bellabarba</a:t>
            </a: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L'impero asburgico, Bologna, il Mulino, 2014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60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Ivan T. </a:t>
            </a:r>
            <a:r>
              <a:rPr lang="it-IT" sz="6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Berend</a:t>
            </a: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Central and Eastern Europe, 1944-1993. </a:t>
            </a:r>
            <a:r>
              <a:rPr lang="it-IT" sz="6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Detour</a:t>
            </a: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from the </a:t>
            </a:r>
            <a:r>
              <a:rPr lang="it-IT" sz="6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periphery</a:t>
            </a: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to the </a:t>
            </a:r>
            <a:r>
              <a:rPr lang="it-IT" sz="6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periphery</a:t>
            </a: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Cambridge, Cambridge University Press, 1996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60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Stefano Bianchini, Le sfide della modernità. Idee, politiche e percorsi dell’Europa Orientale nel XIX e XX secolo, Soveria Mannelli, Rubbettino, 2009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60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Marina Cattaruzza, L'Italia e il confine orientale 1866-2006, Bologna, il Mulino, 2007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60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Giorgio Del Zanna, La fine dell'impero ottomano, Bologna, il Mulino, 2012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60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Eugenio Di Rienzo, Il conflitto russo-ucraino. Geopolitica del nuovo </a:t>
            </a:r>
            <a:r>
              <a:rPr lang="it-IT" sz="6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dis</a:t>
            </a: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(ordine) mondiale, Soveria Mannelli, Rubbettino, 2015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60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Pasquale Fornaro, L’altra Europa. Temi e problemi di Storia dell’Europa orientale, Soveria Mannelli, Rubbettino, 2008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60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6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Andrea Graziosi, L'Ucraina e Putin tra storia e ideologia, Bari-Roma, Laterza, 2022</a:t>
            </a:r>
          </a:p>
          <a:p>
            <a:pPr marL="0" indent="0">
              <a:buNone/>
            </a:pPr>
            <a:br>
              <a:rPr lang="it-IT" sz="37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it-IT" sz="24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br>
              <a:rPr lang="it-IT" sz="28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43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125F3B-E389-A432-3382-3D0ADD650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2455"/>
            <a:ext cx="10515600" cy="5304508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Francesco Guida, La Russia e l'Europa centro-orientale 1815-1914, Roma, Carocci, 2003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Egidio </a:t>
            </a:r>
            <a:r>
              <a:rPr lang="it-IT" dirty="0" err="1"/>
              <a:t>Ivetic</a:t>
            </a:r>
            <a:r>
              <a:rPr lang="it-IT" dirty="0"/>
              <a:t>, Le guerre balcaniche, Bologna, il Mulino, 2006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Pieter M. Judson, L'Impero asburgico. Una nuova storia, Rovereto (Tn), Keller, 2021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Sabrina P. </a:t>
            </a:r>
            <a:r>
              <a:rPr lang="it-IT" dirty="0" err="1"/>
              <a:t>Ramet</a:t>
            </a:r>
            <a:r>
              <a:rPr lang="it-IT" dirty="0"/>
              <a:t> (ed.), </a:t>
            </a:r>
            <a:r>
              <a:rPr lang="it-IT" dirty="0" err="1"/>
              <a:t>Interwar</a:t>
            </a:r>
            <a:r>
              <a:rPr lang="it-IT" dirty="0"/>
              <a:t> East Central Europe, 1918-1941. The </a:t>
            </a:r>
            <a:r>
              <a:rPr lang="it-IT" dirty="0" err="1"/>
              <a:t>Failure</a:t>
            </a:r>
            <a:r>
              <a:rPr lang="it-IT" dirty="0"/>
              <a:t> of Democracy-building, the Fate of </a:t>
            </a:r>
            <a:r>
              <a:rPr lang="it-IT" dirty="0" err="1"/>
              <a:t>Minorities</a:t>
            </a:r>
            <a:r>
              <a:rPr lang="it-IT" dirty="0"/>
              <a:t>, London-New York, </a:t>
            </a:r>
            <a:r>
              <a:rPr lang="it-IT" dirty="0" err="1"/>
              <a:t>Routledge</a:t>
            </a:r>
            <a:r>
              <a:rPr lang="it-IT" dirty="0"/>
              <a:t>, 2020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Francesca Rolandi, Con ventiquattromila baci. L'influenza della cultura di massa italiana in Jugoslavia (1955-1965), Bologna, Bononia University Press, 2015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Jacques Rupnik, Senza il muro. Le due Europe dopo il crollo del comunismo, Roma, Donzelli, 2019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Stefano Santoro, L'Italia e l'Europa orientale. Diplomazia culturale e propaganda 1918-1943, Milano, FrancoAngeli, 2005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Oliver Jens Schmitt, I Balcani nel Novecento. Una storia </a:t>
            </a:r>
            <a:r>
              <a:rPr lang="it-IT" dirty="0" err="1"/>
              <a:t>postimperiale</a:t>
            </a:r>
            <a:r>
              <a:rPr lang="it-IT" dirty="0"/>
              <a:t>, Bologna, il Mulino, 2021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Hugh </a:t>
            </a:r>
            <a:r>
              <a:rPr lang="it-IT" dirty="0" err="1"/>
              <a:t>Seton</a:t>
            </a:r>
            <a:r>
              <a:rPr lang="it-IT" dirty="0"/>
              <a:t>-Watson, Le democrazie impossibili. L’Europa orientale tra le due guerre mondiali, Soveria Mannelli, Rubbettino, 1992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Timothy </a:t>
            </a:r>
            <a:r>
              <a:rPr lang="it-IT" dirty="0" err="1"/>
              <a:t>Snyder</a:t>
            </a:r>
            <a:r>
              <a:rPr lang="it-IT" dirty="0"/>
              <a:t>, Terre di sangue. L'Europa nella morsa di Hitler e Stalin, Milano, BUR Rizzoli, 2021</a:t>
            </a:r>
          </a:p>
        </p:txBody>
      </p:sp>
    </p:spTree>
    <p:extLst>
      <p:ext uri="{BB962C8B-B14F-4D97-AF65-F5344CB8AC3E}">
        <p14:creationId xmlns:p14="http://schemas.microsoft.com/office/powerpoint/2010/main" val="324843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2303B0-55D7-44F2-9696-3A72D000DC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565" y="763398"/>
            <a:ext cx="10813409" cy="687897"/>
          </a:xfrm>
        </p:spPr>
        <p:txBody>
          <a:bodyPr>
            <a:normAutofit/>
          </a:bodyPr>
          <a:lstStyle/>
          <a:p>
            <a:pPr algn="l"/>
            <a:r>
              <a:rPr lang="it-IT" sz="3600" dirty="0"/>
              <a:t>Identificazione geografica dell’Europa orientale nel tempo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0C1A43B-9659-40D8-9068-59D594D3F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789" y="2298583"/>
            <a:ext cx="10586906" cy="365760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/>
              <a:t>Sovrapposizione all’idea di Mitteleuropa (con riferimento all’eredità asburgica)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/>
              <a:t>Sovrapposizione all’idea dei regimi comunisti durante la «guerra fredda»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/>
              <a:t>In realtà è più appropriato parlare di tre aree distinte: Europa centro-orientale ex asburgica, il sud-est europeo ex ottomano e i territori dell’ex Impero russo</a:t>
            </a:r>
          </a:p>
        </p:txBody>
      </p:sp>
    </p:spTree>
    <p:extLst>
      <p:ext uri="{BB962C8B-B14F-4D97-AF65-F5344CB8AC3E}">
        <p14:creationId xmlns:p14="http://schemas.microsoft.com/office/powerpoint/2010/main" val="4220319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603ABC-6AC4-4DF6-8DE2-33238CAC1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Confini dell’Europa orientale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8AEE33-5D9D-4DD5-9945-A65781E19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Convenzionalmente l’Europa orientale è l’area confinante: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Ad ovest con i paesi di lingua tedesca e italiana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Ad est con la Russia o con gli Urali, includendo quindi i paesi baltici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A sud si affaccia sul Mar Mediterraneo e il Mar Nero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Ma ci sono eccezioni: ad esempio durante la «guerra fredda» la Germania Est era considerata parte dell’Europa orientale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17779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ok at These Maps of the Countries of Eastern Europe | Eastern europe map, Europe  map, Eastern europe">
            <a:extLst>
              <a:ext uri="{FF2B5EF4-FFF2-40B4-BE49-F238E27FC236}">
                <a16:creationId xmlns:a16="http://schemas.microsoft.com/office/drawing/2014/main" id="{BB2BFAD6-3C8A-479E-943C-5AEB53178E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51" y="1090570"/>
            <a:ext cx="5142452" cy="50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991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E4E6E1-B875-493F-BDCB-6D7C85BA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Nascita dell’interesse più ampio dell’Europa occidentale verso l’Europa orientale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F9720E-6097-4601-9E33-1261C0130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Soprattutto durante l’Ottocento, per influenza di Risorgimento e Romanticismo, aumenta l’interesse verso i popoli dell’Europa orientale «oppressi» dagli Imperi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Nasce l’interesse anche accademico per le nazioni dell’Europa orientale, identificate in gran parte con i «popoli slavi»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Dopo la prima guerra mondiale e la nascita sulle ceneri dei disciolti imperi di nuovi stati, teoricamente su base nazionale, aumenta ulteriormente l’interesse politico e culturale verso queste nuove realtà</a:t>
            </a:r>
          </a:p>
        </p:txBody>
      </p:sp>
    </p:spTree>
    <p:extLst>
      <p:ext uri="{BB962C8B-B14F-4D97-AF65-F5344CB8AC3E}">
        <p14:creationId xmlns:p14="http://schemas.microsoft.com/office/powerpoint/2010/main" val="2560532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4E4F87-4DAD-4295-93D3-E34408C0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Nel periodo interbellico sviluppo delle relazioni est-ovest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37961B-6190-47B3-86ED-8F89FA940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Nel primo dopoguerra fondazione di istituzioni culturali dedite allo studio dell’Europa orientale da parte delle grandi potenze europee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Italia: Istituto per l’Europa Orientale</a:t>
            </a:r>
          </a:p>
          <a:p>
            <a:pPr algn="just"/>
            <a:r>
              <a:rPr lang="it-IT" dirty="0"/>
              <a:t>Francia: Institut d’</a:t>
            </a:r>
            <a:r>
              <a:rPr lang="it-IT" dirty="0" err="1"/>
              <a:t>Études</a:t>
            </a:r>
            <a:r>
              <a:rPr lang="it-IT" dirty="0"/>
              <a:t> </a:t>
            </a:r>
            <a:r>
              <a:rPr lang="it-IT" dirty="0" err="1"/>
              <a:t>Slaves</a:t>
            </a:r>
            <a:endParaRPr lang="it-IT" dirty="0"/>
          </a:p>
          <a:p>
            <a:pPr algn="just"/>
            <a:r>
              <a:rPr lang="it-IT" dirty="0"/>
              <a:t>Inghilterra: School of </a:t>
            </a:r>
            <a:r>
              <a:rPr lang="it-IT" dirty="0" err="1"/>
              <a:t>Slavonic</a:t>
            </a:r>
            <a:r>
              <a:rPr lang="it-IT" dirty="0"/>
              <a:t> Studies</a:t>
            </a:r>
          </a:p>
          <a:p>
            <a:pPr algn="just"/>
            <a:r>
              <a:rPr lang="it-IT" dirty="0"/>
              <a:t>Germania: </a:t>
            </a:r>
            <a:r>
              <a:rPr lang="it-IT" dirty="0" err="1"/>
              <a:t>Osteuropa</a:t>
            </a:r>
            <a:r>
              <a:rPr lang="it-IT" dirty="0"/>
              <a:t>-Institut</a:t>
            </a:r>
          </a:p>
        </p:txBody>
      </p:sp>
    </p:spTree>
    <p:extLst>
      <p:ext uri="{BB962C8B-B14F-4D97-AF65-F5344CB8AC3E}">
        <p14:creationId xmlns:p14="http://schemas.microsoft.com/office/powerpoint/2010/main" val="3938984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1142</Words>
  <Application>Microsoft Office PowerPoint</Application>
  <PresentationFormat>Widescreen</PresentationFormat>
  <Paragraphs>112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Open Sans</vt:lpstr>
      <vt:lpstr>Tema di Office</vt:lpstr>
      <vt:lpstr>Presentazione standard di PowerPoint</vt:lpstr>
      <vt:lpstr>Testi</vt:lpstr>
      <vt:lpstr>Presentazione standard di PowerPoint</vt:lpstr>
      <vt:lpstr>Presentazione standard di PowerPoint</vt:lpstr>
      <vt:lpstr>Identificazione geografica dell’Europa orientale nel tempo</vt:lpstr>
      <vt:lpstr>Confini dell’Europa orientale</vt:lpstr>
      <vt:lpstr>Presentazione standard di PowerPoint</vt:lpstr>
      <vt:lpstr>Nascita dell’interesse più ampio dell’Europa occidentale verso l’Europa orientale</vt:lpstr>
      <vt:lpstr>Nel periodo interbellico sviluppo delle relazioni est-ovest</vt:lpstr>
      <vt:lpstr>Dopo la seconda guerra mondiale</vt:lpstr>
      <vt:lpstr>Differenziazioni linguistiche e religiose dell’Europa orientale</vt:lpstr>
      <vt:lpstr>Presentazione standard di PowerPoint</vt:lpstr>
      <vt:lpstr>Ulteriori evoluzioni successive</vt:lpstr>
      <vt:lpstr>Possibile lettura della storia dell’Europa orientale attraverso la categoria della modernizzazione</vt:lpstr>
      <vt:lpstr>All’inizio dell’Ottocento un contributo alla modernizzazione viene dato dalla Francia</vt:lpstr>
      <vt:lpstr>Le Province Illiriche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SANTORO STEFANO</dc:creator>
  <cp:lastModifiedBy>SANTORO STEFANO</cp:lastModifiedBy>
  <cp:revision>1</cp:revision>
  <dcterms:created xsi:type="dcterms:W3CDTF">2023-10-04T06:19:04Z</dcterms:created>
  <dcterms:modified xsi:type="dcterms:W3CDTF">2023-10-04T06:20:07Z</dcterms:modified>
</cp:coreProperties>
</file>