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2" r:id="rId3"/>
    <p:sldId id="283" r:id="rId4"/>
    <p:sldId id="298" r:id="rId5"/>
    <p:sldId id="288" r:id="rId6"/>
    <p:sldId id="274" r:id="rId7"/>
    <p:sldId id="287" r:id="rId8"/>
    <p:sldId id="289" r:id="rId9"/>
    <p:sldId id="29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9F9134-F0AB-131E-3878-693C679D1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367AB31-38EC-15B9-C183-7B3DD201E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F64981-63F4-6B63-676E-C0B0AEC7C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1265-C071-4748-BE9E-03BDF28FEA2C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85D099-686C-C85F-A478-78747643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7B970B-B408-2332-7CF2-C84484BA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E087-ECDB-4E3F-91A1-93B83009C2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24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76D9DC-9FC6-CD1F-563B-287C1CE8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F2F836-5BD9-5369-48EA-2094A3098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5659B9D-6FCB-BE77-F54B-E542ABCD6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1265-C071-4748-BE9E-03BDF28FEA2C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AA712B-C0A5-E523-5BA7-A21C414E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E6C962-2795-CB62-B99A-D16DA13F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E087-ECDB-4E3F-91A1-93B83009C2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07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C849430-6934-E78A-1F2D-C5C18D4E8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C23591-E99F-BCA7-F490-39DB27163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72C28F-CBC5-B1A3-D8B4-B016E593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1265-C071-4748-BE9E-03BDF28FEA2C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FD2AD9-D25F-DD80-0B7A-21D0A107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B07783-905D-78B0-836A-12B1DE59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E087-ECDB-4E3F-91A1-93B83009C2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59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083C69-AD68-36B2-C4C0-8ED33A61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56A494-0409-6D43-2E47-303975DA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92A373-F2F5-B845-A5AC-87E014C2C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1265-C071-4748-BE9E-03BDF28FEA2C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4AD055-EB81-FEA7-D117-87847754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860929-716B-001F-E0DB-8FAC0DC1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E087-ECDB-4E3F-91A1-93B83009C2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784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00259A-49E6-E6DF-F2A4-324D201B9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C64391-AB8D-C6C5-A3AF-80D45D78E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7D9AC6-8C03-9C60-FD83-4AC1EC310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1265-C071-4748-BE9E-03BDF28FEA2C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4B7A3D-E1B9-A191-976F-F4CEE8A14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04491F-8C41-E183-DE5E-491861B38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E087-ECDB-4E3F-91A1-93B83009C2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13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199670-037E-17D2-0124-5F351094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AB8F11-406E-4F8E-7147-2EE01C3102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49316C6-47FC-C661-C5EB-85C6109A3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972D45B-7B39-2D25-E6AA-315CB710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1265-C071-4748-BE9E-03BDF28FEA2C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943B08-A15D-614D-CF2B-C121147C5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B32159-539D-251D-EA04-BC86386B7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E087-ECDB-4E3F-91A1-93B83009C2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08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DEDDBE-C72E-30AD-1878-6C5D3FC7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C079DE-EA88-CF30-536E-A8E8A04E4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3E67AB0-6EFA-7F0B-9040-68FF4F0B7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AD7BB76-3DD8-F38C-D7E0-E4342BAD5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F335F27-FB14-34D3-7DC8-930796262F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E5A0823-7B23-B6B1-7A6A-E860B3ED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1265-C071-4748-BE9E-03BDF28FEA2C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F35EA82-C56E-7CC7-B2B5-8ADFFCF1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5AFCF9E-6724-7853-4248-AD300357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E087-ECDB-4E3F-91A1-93B83009C2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10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6CF199-A809-672C-8C06-A180077A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8881531-072D-37F4-EBE1-D9539251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1265-C071-4748-BE9E-03BDF28FEA2C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098C56-F5E6-6F21-B901-0A6E7819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016CC0-4447-1C6D-C11B-5BFD5373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E087-ECDB-4E3F-91A1-93B83009C2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24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2566C61-DCD1-585A-A40D-F58342CD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1265-C071-4748-BE9E-03BDF28FEA2C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A81917-AC65-3225-C9D1-CF1E81333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8E476B3-BFD4-8778-1E83-7A79013F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E087-ECDB-4E3F-91A1-93B83009C2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30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E33333-25E4-0514-4065-021E294B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FC38AE-7DF7-E7E5-93FB-B5BFC775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E202F9-9817-C038-5EF8-432F7E9DF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252039-5EA5-B24D-94F7-E3B7E8BA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1265-C071-4748-BE9E-03BDF28FEA2C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F0C4459-4EDE-4A67-66A4-4C66298F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D0F8678-BAC4-C248-3CD4-D0FB919D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E087-ECDB-4E3F-91A1-93B83009C2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653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88D041-53E4-A093-60FD-24805933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E98DFBC-4515-E593-F864-490D076F4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0AA218-F340-C5C5-04D2-FADDE2F5E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5850811-9D8A-EF02-BDB7-5AC515DE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1265-C071-4748-BE9E-03BDF28FEA2C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9E7A71-71F1-6C0C-7317-F0DCA48FD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540A21-D7EA-529F-5733-229851F01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E087-ECDB-4E3F-91A1-93B83009C2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13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7C9CF20-5263-4820-D6C7-BD167D2F1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41E8C4-5346-A863-8F9E-7BFE11CA8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8CE813-4DD5-1B69-A740-5E9A9347C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1265-C071-4748-BE9E-03BDF28FEA2C}" type="datetimeFigureOut">
              <a:rPr lang="it-IT" smtClean="0"/>
              <a:t>05/10/2023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7615B6-60A1-494A-F389-E86FCF429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473FB2-6A5E-58B1-CBA2-39B9A21325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BE087-ECDB-4E3F-91A1-93B83009C2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17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432BD1-0B9B-4B07-BA49-949ECE9A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Restaurazione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A263DB-8211-4A2A-BD75-51AB7782C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Congresso di Vienna (1814-15) e principio di legittimità</a:t>
            </a:r>
          </a:p>
          <a:p>
            <a:pPr algn="just"/>
            <a:r>
              <a:rPr lang="it-IT" dirty="0"/>
              <a:t>Santa Alleanza fra Austria, Russia e Prussia</a:t>
            </a:r>
          </a:p>
          <a:p>
            <a:pPr algn="just"/>
            <a:r>
              <a:rPr lang="it-IT" dirty="0"/>
              <a:t>Quadruplice Alleanza fra Austria, Russia, Prussia e Regno Unito</a:t>
            </a:r>
          </a:p>
          <a:p>
            <a:pPr algn="just"/>
            <a:r>
              <a:rPr lang="it-IT" dirty="0"/>
              <a:t>Confermata la spartizione del territorio polacco, annesso in gran parte dall’Impero russo come Regno di Polonia, con una limitata autonomia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Epoca del «concerto» fra le nazioni europee: equilibrio e funzione antirivoluzionaria</a:t>
            </a:r>
          </a:p>
        </p:txBody>
      </p:sp>
    </p:spTree>
    <p:extLst>
      <p:ext uri="{BB962C8B-B14F-4D97-AF65-F5344CB8AC3E}">
        <p14:creationId xmlns:p14="http://schemas.microsoft.com/office/powerpoint/2010/main" val="79975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DB977679-870E-4B56-91BD-BBEBDA693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/>
              <a:t>L’Europa dopo il Congresso di Vienna</a:t>
            </a:r>
          </a:p>
        </p:txBody>
      </p:sp>
      <p:pic>
        <p:nvPicPr>
          <p:cNvPr id="1028" name="Picture 4" descr="La Restaurazione, l'inizio dell'epoca contemporanea - Questione Civile XXI">
            <a:extLst>
              <a:ext uri="{FF2B5EF4-FFF2-40B4-BE49-F238E27FC236}">
                <a16:creationId xmlns:a16="http://schemas.microsoft.com/office/drawing/2014/main" id="{29EA3153-7E7A-457F-9488-5CD2CA8A04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3122" y="1825625"/>
            <a:ext cx="6055539" cy="4351338"/>
          </a:xfrm>
        </p:spPr>
      </p:pic>
    </p:spTree>
    <p:extLst>
      <p:ext uri="{BB962C8B-B14F-4D97-AF65-F5344CB8AC3E}">
        <p14:creationId xmlns:p14="http://schemas.microsoft.com/office/powerpoint/2010/main" val="189037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F72EF2-3A5A-4603-A571-E66C1601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L’Impero russo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647B75-B2E0-4492-9DC3-2D800C915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Alessandro I Romanov: sistema di potere autocratico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Società fortemente gerarchica, arretrata, in gran parte rurale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Tripartizione sociale: nobiltà, clero e contadini servi della gleba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Ruolo centrale della Chiesa ortodossa, sottoposta dai tempi di Pietro il Grande (1721) all’autorità dello zar tramite il Santo Sinodo</a:t>
            </a:r>
          </a:p>
        </p:txBody>
      </p:sp>
    </p:spTree>
    <p:extLst>
      <p:ext uri="{BB962C8B-B14F-4D97-AF65-F5344CB8AC3E}">
        <p14:creationId xmlns:p14="http://schemas.microsoft.com/office/powerpoint/2010/main" val="291597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1DBE1D-A05E-7E98-C822-A3613467C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9058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Espansione russa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B7ED56F8-1AC6-334A-08AD-EE172204F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2406" y="1384184"/>
            <a:ext cx="6087187" cy="468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1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207B2D-A1F2-49BB-9439-937882C64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L’Impero austriaco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EC0F09-AB93-447D-964E-D419FD66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Comprendeva territori che andavano dall’Austria all’Ungheria, al Banato e alla Transilvania, a Slovacchia, Boemia e Moravia, Galizia, Tirolo italiano (Trentino-Alto Adige), Lombardo-Veneto, Trieste, Slovenia, Croazia e la costa dalmata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Monarchia assoluta sovranazionale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Permanenza tuttavia delle «nazioni storiche»: Ungheria, Boemia, Croazia, Polonia</a:t>
            </a:r>
          </a:p>
        </p:txBody>
      </p:sp>
    </p:spTree>
    <p:extLst>
      <p:ext uri="{BB962C8B-B14F-4D97-AF65-F5344CB8AC3E}">
        <p14:creationId xmlns:p14="http://schemas.microsoft.com/office/powerpoint/2010/main" val="270160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0D4038-1679-422D-AA7B-8827112CA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7288"/>
            <a:ext cx="10515600" cy="5329675"/>
          </a:xfrm>
        </p:spPr>
        <p:txBody>
          <a:bodyPr/>
          <a:lstStyle/>
          <a:p>
            <a:pPr algn="just"/>
            <a:r>
              <a:rPr lang="it-IT" dirty="0"/>
              <a:t>Alcuni gruppi nazionali erano invece spesso subordinati ad un altro gruppo nazionale dominante, che faceva capo ad una «nazione storica»: ad esempio gli slovacchi e i romeni rispetto agli ungheresi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L’Austria, come la Russia, seguiva la logica della «cooptazione delle élites», prime fra tutte quelle nobiliari delle «nazioni storiche»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Socialmente anche l’Impero asburgico era largamente rurale: sistema delle </a:t>
            </a:r>
            <a:r>
              <a:rPr lang="it-IT" dirty="0" err="1"/>
              <a:t>corvées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859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89AD0D-F24D-4DCB-8913-D1583D87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114"/>
          </a:xfrm>
        </p:spPr>
        <p:txBody>
          <a:bodyPr>
            <a:normAutofit/>
          </a:bodyPr>
          <a:lstStyle/>
          <a:p>
            <a:pPr algn="ctr"/>
            <a:r>
              <a:rPr lang="it-IT" sz="3600" dirty="0"/>
              <a:t>Impero austriaco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61DEBF9-ED8B-4A38-AA6E-E8591FCE5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89" y="1501630"/>
            <a:ext cx="7298422" cy="465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6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4C5221-42B7-4B53-8ED9-FAECF498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L’Impero ottomano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E9A636-DB88-462C-9F21-76648C8AD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Fra il XIV e il XV secolo l’Impero ottomano, il cui primo nucleo era l’Anatolia, si espanse ai danni dell’Impero romano d’Oriente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Espansione nei Balcani e conquista di Costantinopoli (1453)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Massima espansione territoriale nel XVII secolo e dalla pace di </a:t>
            </a:r>
            <a:r>
              <a:rPr lang="it-IT" dirty="0" err="1"/>
              <a:t>Carlowitz</a:t>
            </a:r>
            <a:r>
              <a:rPr lang="it-IT" dirty="0"/>
              <a:t> (1699) lenta ritirata</a:t>
            </a:r>
          </a:p>
        </p:txBody>
      </p:sp>
    </p:spTree>
    <p:extLst>
      <p:ext uri="{BB962C8B-B14F-4D97-AF65-F5344CB8AC3E}">
        <p14:creationId xmlns:p14="http://schemas.microsoft.com/office/powerpoint/2010/main" val="1208884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A6522-077A-475D-B4FA-ACFE7F2A5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4066"/>
            <a:ext cx="10515600" cy="5312897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/>
              <a:t>Rivalità fra Impero ottomano e Impero russo: con il trattato di Bucarest (1812) la Russia occupa la Bessarabia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Nel corso del XIX secolo l’Impero ottomano tenta di modernizzarsi, attraverso delle riforme basate sul modello dell’assolutismo illuminato (</a:t>
            </a:r>
            <a:r>
              <a:rPr lang="it-IT" dirty="0" err="1"/>
              <a:t>Tanzìmat</a:t>
            </a:r>
            <a:r>
              <a:rPr lang="it-IT" dirty="0"/>
              <a:t>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modernizzazione, che porta ad una centralizzazione burocratica sul modello occidentale, si scontra con la struttura «plurale» dell’Impero, dal punto di vista etnico e religioso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Sistema del </a:t>
            </a:r>
            <a:r>
              <a:rPr lang="it-IT" dirty="0" err="1"/>
              <a:t>millet</a:t>
            </a:r>
            <a:r>
              <a:rPr lang="it-IT" dirty="0"/>
              <a:t>: comunità religiosa non musulmana, libera di professare la propria fede, riconoscendo l’autorità della Sublime Porta</a:t>
            </a:r>
          </a:p>
        </p:txBody>
      </p:sp>
    </p:spTree>
    <p:extLst>
      <p:ext uri="{BB962C8B-B14F-4D97-AF65-F5344CB8AC3E}">
        <p14:creationId xmlns:p14="http://schemas.microsoft.com/office/powerpoint/2010/main" val="1746941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Restaurazione</vt:lpstr>
      <vt:lpstr>L’Europa dopo il Congresso di Vienna</vt:lpstr>
      <vt:lpstr>L’Impero russo</vt:lpstr>
      <vt:lpstr>Espansione russa</vt:lpstr>
      <vt:lpstr>L’Impero austriaco</vt:lpstr>
      <vt:lpstr>Presentazione standard di PowerPoint</vt:lpstr>
      <vt:lpstr>Impero austriaco</vt:lpstr>
      <vt:lpstr>L’Impero ottomano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Restaurazione</dc:title>
  <dc:creator>SANTORO STEFANO</dc:creator>
  <cp:lastModifiedBy>SANTORO STEFANO</cp:lastModifiedBy>
  <cp:revision>1</cp:revision>
  <dcterms:created xsi:type="dcterms:W3CDTF">2023-10-05T06:45:32Z</dcterms:created>
  <dcterms:modified xsi:type="dcterms:W3CDTF">2023-10-05T06:46:06Z</dcterms:modified>
</cp:coreProperties>
</file>