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sldIdLst>
    <p:sldId id="256" r:id="rId5"/>
    <p:sldId id="257" r:id="rId6"/>
    <p:sldId id="284" r:id="rId7"/>
    <p:sldId id="258" r:id="rId8"/>
    <p:sldId id="294" r:id="rId9"/>
    <p:sldId id="259" r:id="rId10"/>
    <p:sldId id="276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8" r:id="rId19"/>
    <p:sldId id="287" r:id="rId20"/>
    <p:sldId id="288" r:id="rId21"/>
    <p:sldId id="305" r:id="rId22"/>
    <p:sldId id="292" r:id="rId23"/>
    <p:sldId id="270" r:id="rId24"/>
    <p:sldId id="269" r:id="rId25"/>
    <p:sldId id="299" r:id="rId26"/>
    <p:sldId id="274" r:id="rId27"/>
    <p:sldId id="272" r:id="rId28"/>
    <p:sldId id="309" r:id="rId29"/>
    <p:sldId id="310" r:id="rId30"/>
    <p:sldId id="311" r:id="rId31"/>
    <p:sldId id="283" r:id="rId32"/>
    <p:sldId id="273" r:id="rId33"/>
    <p:sldId id="307" r:id="rId34"/>
    <p:sldId id="308" r:id="rId35"/>
    <p:sldId id="300" r:id="rId36"/>
    <p:sldId id="302" r:id="rId37"/>
    <p:sldId id="313" r:id="rId38"/>
    <p:sldId id="312" r:id="rId39"/>
    <p:sldId id="315" r:id="rId40"/>
    <p:sldId id="314" r:id="rId41"/>
    <p:sldId id="304" r:id="rId4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9E6990-FCD3-4112-911D-DC72B3B76E89}" v="1" dt="2023-10-04T09:05:18.171"/>
    <p1510:client id="{8317881B-BA14-4ACD-8582-468529A1D9DC}" v="1" dt="2023-10-09T07:57:36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41"/>
    <p:restoredTop sz="92991"/>
  </p:normalViewPr>
  <p:slideViewPr>
    <p:cSldViewPr>
      <p:cViewPr varScale="1">
        <p:scale>
          <a:sx n="103" d="100"/>
          <a:sy n="103" d="100"/>
        </p:scale>
        <p:origin x="228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RETTI NICOLO' [GI0104615]" userId="S::s297716@ds.units.it::1c21c429-7e50-4cf3-af26-80b8f91e222c" providerId="AD" clId="Web-{8317881B-BA14-4ACD-8582-468529A1D9DC}"/>
    <pc:docChg chg="sldOrd">
      <pc:chgData name="STRETTI NICOLO' [GI0104615]" userId="S::s297716@ds.units.it::1c21c429-7e50-4cf3-af26-80b8f91e222c" providerId="AD" clId="Web-{8317881B-BA14-4ACD-8582-468529A1D9DC}" dt="2023-10-09T07:57:36.164" v="0"/>
      <pc:docMkLst>
        <pc:docMk/>
      </pc:docMkLst>
      <pc:sldChg chg="ord">
        <pc:chgData name="STRETTI NICOLO' [GI0104615]" userId="S::s297716@ds.units.it::1c21c429-7e50-4cf3-af26-80b8f91e222c" providerId="AD" clId="Web-{8317881B-BA14-4ACD-8582-468529A1D9DC}" dt="2023-10-09T07:57:36.164" v="0"/>
        <pc:sldMkLst>
          <pc:docMk/>
          <pc:sldMk cId="2736272944" sldId="312"/>
        </pc:sldMkLst>
      </pc:sldChg>
    </pc:docChg>
  </pc:docChgLst>
  <pc:docChgLst>
    <pc:chgData name="BORGATTI GIOVANNI [PS0102881]" userId="S::s308471@ds.units.it::3b528b14-651f-45ef-b724-5beec62efea0" providerId="AD" clId="Web-{219E6990-FCD3-4112-911D-DC72B3B76E89}"/>
    <pc:docChg chg="sldOrd">
      <pc:chgData name="BORGATTI GIOVANNI [PS0102881]" userId="S::s308471@ds.units.it::3b528b14-651f-45ef-b724-5beec62efea0" providerId="AD" clId="Web-{219E6990-FCD3-4112-911D-DC72B3B76E89}" dt="2023-10-04T09:05:18.171" v="0"/>
      <pc:docMkLst>
        <pc:docMk/>
      </pc:docMkLst>
      <pc:sldChg chg="ord">
        <pc:chgData name="BORGATTI GIOVANNI [PS0102881]" userId="S::s308471@ds.units.it::3b528b14-651f-45ef-b724-5beec62efea0" providerId="AD" clId="Web-{219E6990-FCD3-4112-911D-DC72B3B76E89}" dt="2023-10-04T09:05:18.171" v="0"/>
        <pc:sldMkLst>
          <pc:docMk/>
          <pc:sldMk cId="1247832243" sldId="31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2981B-71B7-0BEE-2F4F-95D3466F66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23E5F8-9A60-3ED0-4B91-DFC960107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A71961-06F4-C302-205E-5E5ACED313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9F78B-5075-6048-B6A8-F3F9608FDC69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05509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108015-44CB-C342-B4E1-EDBFBF9381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7F7FAC-AD1B-F973-6800-E96332DDEF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0BAAA-0669-C218-7175-EA6D78D58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9546A-D3F9-6E43-8B1E-7300D54C2AB0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905439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BB7CF4-F6F4-AAC1-0EFB-B798E843FB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CE2A87-D991-592F-C8CA-4EB638F53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7EC10C-C7EA-FDF3-343F-885B34E7F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EA419-6932-7D44-B849-CD77B5393D80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5858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F2CF95-4929-069F-AA4B-E3D20230C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A719A7-2078-C1BC-96E2-301E04F2C4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FCA5A-52D7-2BF6-F54E-85F564FF1A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F34E5-073D-F545-9531-91BCE6F9A379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85465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AF81D4-D915-CCE1-DD75-EF14F8262E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954D27-3F14-AB1F-9D3A-8CF3F0D949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E92C3-DD70-700E-7202-8DCA93C88D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9BC5A-1F20-8D4A-A1CC-18C2883338C9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08236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A2FAE0-9A6C-799D-413F-09D3C899B7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0A0876-84AF-0BDB-5ED1-EA63AD304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F8E717-50EB-B361-6AF1-398E914711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7BDF5-6C69-0D46-A1EF-76D090F55DE9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35561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988E305-36DB-699F-FBEB-0AA2C85EE3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629920-483E-7184-E005-CE3FEBC09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2683FBF-6CDD-7B37-0149-087AC7DDE0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31CF7-0E09-7D4F-904B-D7D4E4E32E36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31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D751A8D-319A-AD34-BD32-44BB1C46D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A42222-9305-F6E0-0FBE-19902A9153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C5CC3C-AD2B-3572-DBE3-366118B5B6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2C8D3-E66A-8C4C-83D8-52C7A3312248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99478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686E0E7-F93D-2CC8-CAFA-48C1EDB2F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DE78E4-7A03-4763-6417-607F9CF46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969384-16BA-0D86-F191-D00EF9325F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6C3AE-58D5-0943-9E29-B32EE3C3B789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4606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30A887-33A5-DD14-35B7-C08BEC6F28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CFB8B8-DF88-1777-A20F-8F69E6EE1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877E06-B4E2-917D-D406-7DD771DA19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BFB3E-90BC-404E-90C9-EF71D3D13322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36353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FCA2B6-2EAD-6BFF-69BB-E4F68E90FA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53F4FF-5EB0-E2F7-D865-42073491CF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6D3255-732A-7C1F-2BF6-EFE6F8808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989C1-8277-9D4D-8CF2-B340A2F084DA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55111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5C1155F-F303-4C5B-1FBB-D4F383B25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Fare clic per modificare stile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39F226-7F07-7697-BDE9-9625C41A7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Fare clic per modificare gli stili del testo dello schema</a:t>
            </a:r>
          </a:p>
          <a:p>
            <a:pPr lvl="1"/>
            <a:r>
              <a:rPr lang="en-US" altLang="it-IT"/>
              <a:t>Secondo livello</a:t>
            </a:r>
          </a:p>
          <a:p>
            <a:pPr lvl="2"/>
            <a:r>
              <a:rPr lang="en-US" altLang="it-IT"/>
              <a:t>Terzo livello</a:t>
            </a:r>
          </a:p>
          <a:p>
            <a:pPr lvl="3"/>
            <a:r>
              <a:rPr lang="en-US" altLang="it-IT"/>
              <a:t>Quarto livello</a:t>
            </a:r>
          </a:p>
          <a:p>
            <a:pPr lvl="4"/>
            <a:r>
              <a:rPr lang="en-US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C13EB0-06D7-6569-9AA4-E1D1A5600B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38EC57C-4560-06B7-5DE5-F6201C6ABE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DAA8E86-080F-50B2-2D00-2CA29C74E1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A5B715B-8974-BC48-938D-9DAFC6E59F5F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carnaghi@units.i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55D5BE08-334C-F00B-49B4-3A2BCAA61A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/>
              <a:t>Psicologia sociale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C09A0BE7-D693-766F-1C51-4F835ED7591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(50h)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AA9DABA1-DD1E-92A5-1B24-DAE4D2219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Programma</a:t>
            </a:r>
            <a:endParaRPr lang="en-US" altLang="it-IT" dirty="0"/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E0E6B86E-4D4A-EDBC-FA88-5790F7563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b="1">
                <a:latin typeface="Times New Roman" panose="02020603050405020304" pitchFamily="18" charset="0"/>
              </a:rPr>
              <a:t>3 Categorie Sociali e Categorizzazione</a:t>
            </a:r>
            <a:r>
              <a:rPr lang="it-IT" altLang="it-IT">
                <a:latin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a. processi di categorizzazione</a:t>
            </a: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b. salienza e accessibilità categoriale</a:t>
            </a: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c. natura automatica o condizionale del processo di categorizzazione</a:t>
            </a:r>
          </a:p>
          <a:p>
            <a:pPr eaLnBrk="1" hangingPunct="1"/>
            <a:endParaRPr lang="en-US" alt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09461693-0B3E-BD7B-8003-735F41B33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Programma</a:t>
            </a:r>
            <a:endParaRPr lang="en-US" altLang="it-IT" dirty="0"/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57514004-E39E-A1E3-3314-711AB98E62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 b="1" dirty="0">
                <a:latin typeface="Times New Roman" panose="02020603050405020304" pitchFamily="18" charset="0"/>
              </a:rPr>
              <a:t>4 Categorizzazione e relazioni intergruppo</a:t>
            </a:r>
            <a:endParaRPr lang="it-IT" altLang="it-IT" sz="28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it-IT" sz="2800" dirty="0">
                <a:latin typeface="Times New Roman" panose="02020603050405020304" pitchFamily="18" charset="0"/>
              </a:rPr>
              <a:t>	a. La dimensione valutativa del processo di categorizzazione</a:t>
            </a:r>
          </a:p>
          <a:p>
            <a:pPr eaLnBrk="1" hangingPunct="1"/>
            <a:r>
              <a:rPr lang="it-IT" altLang="it-IT" sz="2800" dirty="0">
                <a:latin typeface="Times New Roman" panose="02020603050405020304" pitchFamily="18" charset="0"/>
              </a:rPr>
              <a:t>	b. Tecniche di misurazione esplicita ed implicita del pregiudizio</a:t>
            </a:r>
          </a:p>
          <a:p>
            <a:pPr eaLnBrk="1" hangingPunct="1"/>
            <a:r>
              <a:rPr lang="it-IT" altLang="it-IT" sz="2800" dirty="0">
                <a:latin typeface="Times New Roman" panose="02020603050405020304" pitchFamily="18" charset="0"/>
              </a:rPr>
              <a:t>	c. </a:t>
            </a:r>
            <a:r>
              <a:rPr lang="it-IT" altLang="it-IT" sz="2800" dirty="0" err="1">
                <a:latin typeface="Times New Roman" panose="02020603050405020304" pitchFamily="18" charset="0"/>
              </a:rPr>
              <a:t>Infraumanizzazione</a:t>
            </a:r>
            <a:r>
              <a:rPr lang="it-IT" altLang="it-IT" sz="2800" dirty="0">
                <a:latin typeface="Times New Roman" panose="02020603050405020304" pitchFamily="18" charset="0"/>
              </a:rPr>
              <a:t> e </a:t>
            </a:r>
            <a:r>
              <a:rPr lang="it-IT" altLang="it-IT" sz="2800" dirty="0" err="1">
                <a:latin typeface="Times New Roman" panose="02020603050405020304" pitchFamily="18" charset="0"/>
              </a:rPr>
              <a:t>Deumanizzazione</a:t>
            </a:r>
            <a:r>
              <a:rPr lang="it-IT" altLang="it-IT" sz="2800" dirty="0">
                <a:latin typeface="Times New Roman" panose="02020603050405020304" pitchFamily="18" charset="0"/>
              </a:rPr>
              <a:t> dell</a:t>
            </a:r>
            <a:r>
              <a:rPr lang="it-IT" altLang="en-GB" sz="2800" dirty="0"/>
              <a:t>’</a:t>
            </a:r>
            <a:r>
              <a:rPr lang="it-IT" altLang="ja-JP" sz="2800" dirty="0" err="1">
                <a:latin typeface="Times New Roman" panose="02020603050405020304" pitchFamily="18" charset="0"/>
              </a:rPr>
              <a:t>outgroup</a:t>
            </a:r>
            <a:endParaRPr lang="it-IT" altLang="ja-JP" sz="2800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it-IT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B91FB1EF-EA60-A293-68CE-002BEC233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Programma</a:t>
            </a:r>
            <a:endParaRPr lang="en-US" altLang="it-IT" dirty="0"/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AE7014C2-06C5-C046-EC76-2E890494C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b="1">
                <a:latin typeface="Times New Roman" panose="02020603050405020304" pitchFamily="18" charset="0"/>
              </a:rPr>
              <a:t>5 Stereotipi e stereotipizzazione</a:t>
            </a:r>
            <a:endParaRPr lang="it-IT" altLang="it-IT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a. Processi di attivazione, attivazione e inibizione motivata degli stereotipi</a:t>
            </a: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b. Applicazione degli stereotipi</a:t>
            </a:r>
          </a:p>
          <a:p>
            <a:pPr eaLnBrk="1" hangingPunct="1"/>
            <a:endParaRPr lang="it-IT" altLang="it-IT">
              <a:latin typeface="Times New Roman" panose="02020603050405020304" pitchFamily="18" charset="0"/>
            </a:endParaRPr>
          </a:p>
          <a:p>
            <a:pPr eaLnBrk="1" hangingPunct="1"/>
            <a:endParaRPr lang="en-US" alt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47E2C593-FB73-7D07-FDA3-F824BCA31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Programma</a:t>
            </a:r>
            <a:endParaRPr lang="en-US" altLang="it-IT" dirty="0"/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5217653A-ECDA-3AD5-4128-A059729E5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b="1">
                <a:latin typeface="Times New Roman" panose="02020603050405020304" pitchFamily="18" charset="0"/>
              </a:rPr>
              <a:t>6 Soppressione degli stereotipi</a:t>
            </a:r>
            <a:endParaRPr lang="it-IT" altLang="it-IT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a. l</a:t>
            </a:r>
            <a:r>
              <a:rPr lang="it-IT" altLang="en-GB"/>
              <a:t>’</a:t>
            </a:r>
            <a:r>
              <a:rPr lang="it-IT" altLang="ja-JP">
                <a:latin typeface="Times New Roman" panose="02020603050405020304" pitchFamily="18" charset="0"/>
              </a:rPr>
              <a:t>effetto rebound: memoria</a:t>
            </a: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b. l</a:t>
            </a:r>
            <a:r>
              <a:rPr lang="it-IT" altLang="en-GB"/>
              <a:t>’</a:t>
            </a:r>
            <a:r>
              <a:rPr lang="it-IT" altLang="ja-JP">
                <a:latin typeface="Times New Roman" panose="02020603050405020304" pitchFamily="18" charset="0"/>
              </a:rPr>
              <a:t>effetto rebound: formazione di impressione</a:t>
            </a:r>
          </a:p>
          <a:p>
            <a:pPr eaLnBrk="1" hangingPunct="1"/>
            <a:endParaRPr lang="en-US" alt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338A6B84-DEA9-BD43-8B3F-50A6CEAD7A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Programma</a:t>
            </a:r>
            <a:endParaRPr lang="en-US" altLang="it-IT" dirty="0"/>
          </a:p>
        </p:txBody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A5A39DC1-E244-29E9-0C33-78837E5E2C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b="1">
                <a:latin typeface="Times New Roman" panose="02020603050405020304" pitchFamily="18" charset="0"/>
              </a:rPr>
              <a:t>7 Linguaggio e cognizione sociale</a:t>
            </a:r>
            <a:endParaRPr lang="it-IT" altLang="it-IT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>
                <a:latin typeface="Times New Roman" panose="02020603050405020304" pitchFamily="18" charset="0"/>
              </a:rPr>
              <a:t>	a. Il modello delle categorie linguistiche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>
                <a:latin typeface="Times New Roman" panose="02020603050405020304" pitchFamily="18" charset="0"/>
              </a:rPr>
              <a:t>	b. Il modello del language inter-group bias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>
                <a:latin typeface="Times New Roman" panose="02020603050405020304" pitchFamily="18" charset="0"/>
              </a:rPr>
              <a:t>	c. Il linguaggio politicamente scorretto: il linguaggio sessista e le etichette denigratorie</a:t>
            </a:r>
          </a:p>
          <a:p>
            <a:pPr eaLnBrk="1" hangingPunct="1">
              <a:lnSpc>
                <a:spcPct val="90000"/>
              </a:lnSpc>
            </a:pPr>
            <a:endParaRPr lang="en-US" alt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4BF44DFE-38A3-822D-2C43-6546AD528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Esame di fine corso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DC783CFC-F775-DEE0-4CD8-405D683AB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altLang="it-IT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>
                <a:latin typeface="Times New Roman" panose="02020603050405020304" pitchFamily="18" charset="0"/>
              </a:rPr>
              <a:t>L</a:t>
            </a:r>
            <a:r>
              <a:rPr lang="it-IT" altLang="en-GB" sz="2800">
                <a:latin typeface="Times New Roman" panose="02020603050405020304" pitchFamily="18" charset="0"/>
              </a:rPr>
              <a:t>’</a:t>
            </a:r>
            <a:r>
              <a:rPr lang="it-IT" altLang="it-IT" sz="2800">
                <a:latin typeface="Times New Roman" panose="02020603050405020304" pitchFamily="18" charset="0"/>
              </a:rPr>
              <a:t>esame si svolge in forma scritta ed è costituito da due parti. </a:t>
            </a:r>
          </a:p>
          <a:p>
            <a:pPr eaLnBrk="1" hangingPunct="1">
              <a:lnSpc>
                <a:spcPct val="90000"/>
              </a:lnSpc>
            </a:pPr>
            <a:endParaRPr lang="en-US" altLang="it-IT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AAD7FA56-73C0-B1AA-88D8-7BE4AC69F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Esame di fine corso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34B639C3-E1DE-CF31-2FB3-E70C90129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altLang="it-IT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u="sng">
                <a:latin typeface="Times New Roman" panose="02020603050405020304" pitchFamily="18" charset="0"/>
              </a:rPr>
              <a:t>La prima parte</a:t>
            </a:r>
            <a:r>
              <a:rPr lang="it-IT" altLang="it-IT" sz="2800">
                <a:latin typeface="Times New Roman" panose="02020603050405020304" pitchFamily="18" charset="0"/>
              </a:rPr>
              <a:t> mira a verificare le conoscenze metodologiche apprese durante il corso. Il/a candidato/a dovrà leggere un esperimento, identificare e classificare le variabili. </a:t>
            </a:r>
          </a:p>
          <a:p>
            <a:pPr eaLnBrk="1" hangingPunct="1">
              <a:lnSpc>
                <a:spcPct val="90000"/>
              </a:lnSpc>
            </a:pPr>
            <a:endParaRPr lang="it-IT" altLang="it-IT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E5BB0B0B-FF7C-7711-D52E-29997F046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Esame di fine corso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137C3907-C293-47D6-EB7E-87260F95C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altLang="it-IT" sz="2800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2800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u="sng" dirty="0">
                <a:latin typeface="Times New Roman" panose="02020603050405020304" pitchFamily="18" charset="0"/>
              </a:rPr>
              <a:t>La seconda parte</a:t>
            </a:r>
            <a:r>
              <a:rPr lang="it-IT" altLang="it-IT" sz="2800" dirty="0">
                <a:latin typeface="Times New Roman" panose="02020603050405020304" pitchFamily="18" charset="0"/>
              </a:rPr>
              <a:t> è costituita da domande a scelta multipla che verificano la conoscenza e la comprensione delle tematiche affrontate nel corso.</a:t>
            </a:r>
          </a:p>
          <a:p>
            <a:pPr eaLnBrk="1" hangingPunct="1">
              <a:lnSpc>
                <a:spcPct val="90000"/>
              </a:lnSpc>
            </a:pPr>
            <a:endParaRPr lang="it-IT" altLang="it-IT" sz="2800" dirty="0"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>
                <a:latin typeface="Times New Roman" panose="02020603050405020304" pitchFamily="18" charset="0"/>
              </a:rPr>
              <a:t>Nello studio di X &amp; Y è stato dimostrato che: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>
                <a:latin typeface="Times New Roman" panose="02020603050405020304" pitchFamily="18" charset="0"/>
              </a:rPr>
              <a:t>A) no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>
                <a:latin typeface="Times New Roman" panose="02020603050405020304" pitchFamily="18" charset="0"/>
              </a:rPr>
              <a:t>B) si</a:t>
            </a:r>
          </a:p>
          <a:p>
            <a:pPr lvl="2" eaLnBrk="1" hangingPunct="1">
              <a:lnSpc>
                <a:spcPct val="90000"/>
              </a:lnSpc>
            </a:pPr>
            <a:r>
              <a:rPr lang="it-IT" altLang="it-IT" sz="2000" dirty="0">
                <a:latin typeface="Times New Roman" panose="02020603050405020304" pitchFamily="18" charset="0"/>
              </a:rPr>
              <a:t>C) no</a:t>
            </a:r>
          </a:p>
          <a:p>
            <a:pPr eaLnBrk="1" hangingPunct="1">
              <a:lnSpc>
                <a:spcPct val="90000"/>
              </a:lnSpc>
            </a:pPr>
            <a:endParaRPr lang="it-IT" altLang="it-IT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E5BB0B0B-FF7C-7711-D52E-29997F046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Esame di fine corso</a:t>
            </a:r>
          </a:p>
        </p:txBody>
      </p:sp>
      <p:sp>
        <p:nvSpPr>
          <p:cNvPr id="31746" name="Rectangle 3">
            <a:extLst>
              <a:ext uri="{FF2B5EF4-FFF2-40B4-BE49-F238E27FC236}">
                <a16:creationId xmlns:a16="http://schemas.microsoft.com/office/drawing/2014/main" id="{137C3907-C293-47D6-EB7E-87260F95C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altLang="it-IT" sz="2800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2800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u="sng" dirty="0">
                <a:latin typeface="Times New Roman" panose="02020603050405020304" pitchFamily="18" charset="0"/>
              </a:rPr>
              <a:t>Punteggio 1</a:t>
            </a:r>
            <a:r>
              <a:rPr lang="it-IT" altLang="it-IT" sz="2800" dirty="0">
                <a:latin typeface="Times New Roman" panose="02020603050405020304" pitchFamily="18" charset="0"/>
              </a:rPr>
              <a:t> per risposta corretta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Times New Roman" panose="02020603050405020304" pitchFamily="18" charset="0"/>
              </a:rPr>
              <a:t>(non viene tolto 1 punto per risposta errata)</a:t>
            </a:r>
            <a:endParaRPr lang="it-IT" altLang="it-IT" sz="20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450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olo 1">
            <a:extLst>
              <a:ext uri="{FF2B5EF4-FFF2-40B4-BE49-F238E27FC236}">
                <a16:creationId xmlns:a16="http://schemas.microsoft.com/office/drawing/2014/main" id="{FCB5F7CD-252E-2605-ABB5-A07EA1FAE1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Prove di autovalutazione</a:t>
            </a:r>
          </a:p>
        </p:txBody>
      </p:sp>
      <p:sp>
        <p:nvSpPr>
          <p:cNvPr id="32770" name="Segnaposto contenuto 2">
            <a:extLst>
              <a:ext uri="{FF2B5EF4-FFF2-40B4-BE49-F238E27FC236}">
                <a16:creationId xmlns:a16="http://schemas.microsoft.com/office/drawing/2014/main" id="{F56EDEDE-A42B-284F-1F32-2A1F2CF5CB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altLang="it-IT"/>
          </a:p>
          <a:p>
            <a:r>
              <a:rPr lang="it-IT" altLang="it-IT"/>
              <a:t>Verranno effettuate in aula delle prove di autovalutazione sia per la parte metodologica sia per la parte teorica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32B63F19-7467-C51F-B45B-78BDD0E0D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Docente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45B8D1D8-4161-C9CB-69F6-1F0A0CC2DE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 eaLnBrk="1" hangingPunct="1"/>
            <a:r>
              <a:rPr lang="en-US" altLang="it-IT"/>
              <a:t>Prof. Andrea Carnaghi</a:t>
            </a:r>
          </a:p>
          <a:p>
            <a:pPr eaLnBrk="1" hangingPunct="1"/>
            <a:r>
              <a:rPr lang="en-US" altLang="it-IT">
                <a:hlinkClick r:id="rId2"/>
              </a:rPr>
              <a:t>acarnaghi@units.it</a:t>
            </a:r>
            <a:endParaRPr lang="en-US" altLang="it-IT"/>
          </a:p>
          <a:p>
            <a:pPr eaLnBrk="1" hangingPunct="1"/>
            <a:r>
              <a:rPr lang="en-US" altLang="it-IT"/>
              <a:t>Palazzina W </a:t>
            </a:r>
            <a:r>
              <a:rPr lang="mr-IN" altLang="it-IT">
                <a:latin typeface="ＭＳ Ｐゴシック" panose="020B0600070205080204" pitchFamily="34" charset="-128"/>
              </a:rPr>
              <a:t>–</a:t>
            </a:r>
            <a:r>
              <a:rPr lang="en-US" altLang="it-IT"/>
              <a:t> Comprensorio di San Giovanni.</a:t>
            </a:r>
          </a:p>
          <a:p>
            <a:pPr eaLnBrk="1" hangingPunct="1"/>
            <a:endParaRPr lang="en-US" altLang="it-IT"/>
          </a:p>
          <a:p>
            <a:pPr lvl="2" eaLnBrk="1" hangingPunct="1"/>
            <a:endParaRPr lang="en-US" altLang="it-IT"/>
          </a:p>
          <a:p>
            <a:pPr lvl="2" eaLnBrk="1" hangingPunct="1">
              <a:buFontTx/>
              <a:buNone/>
            </a:pPr>
            <a:endParaRPr lang="en-US" altLang="it-IT"/>
          </a:p>
          <a:p>
            <a:pPr eaLnBrk="1" hangingPunct="1"/>
            <a:endParaRPr lang="en-US" alt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502FBFB6-A7F2-B8D2-36BB-49A38AB64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Esame: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14575A17-A2C6-DD99-6F9A-1F3432B403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1752600"/>
            <a:ext cx="7772400" cy="4629150"/>
          </a:xfrm>
        </p:spPr>
        <p:txBody>
          <a:bodyPr/>
          <a:lstStyle/>
          <a:p>
            <a:pPr eaLnBrk="1" hangingPunct="1"/>
            <a:r>
              <a:rPr lang="en-US" altLang="it-IT"/>
              <a:t>Testi consigliati</a:t>
            </a:r>
          </a:p>
          <a:p>
            <a:pPr eaLnBrk="1" hangingPunct="1"/>
            <a:r>
              <a:rPr lang="en-US" altLang="it-IT"/>
              <a:t>Esercizi in classe</a:t>
            </a:r>
          </a:p>
          <a:p>
            <a:pPr eaLnBrk="1" hangingPunct="1"/>
            <a:r>
              <a:rPr lang="en-US" altLang="it-IT"/>
              <a:t>Appunti delle lezioni (non sempre supportati da .ppt)</a:t>
            </a:r>
          </a:p>
          <a:p>
            <a:pPr eaLnBrk="1" hangingPunct="1"/>
            <a:endParaRPr lang="en-US" altLang="it-IT"/>
          </a:p>
          <a:p>
            <a:pPr eaLnBrk="1" hangingPunct="1"/>
            <a:r>
              <a:rPr lang="en-US" altLang="it-IT"/>
              <a:t>DATE: decise dalla segreteria</a:t>
            </a:r>
          </a:p>
          <a:p>
            <a:pPr eaLnBrk="1" hangingPunct="1"/>
            <a:r>
              <a:rPr lang="en-US" altLang="it-IT"/>
              <a:t>Linee guida di Ateneo – variazioni contestuali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AFBB49DA-04F7-DB5C-31F9-97C565258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Differenze?</a:t>
            </a:r>
          </a:p>
        </p:txBody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8A498296-2DD5-D49D-85F1-C4CFE4F2F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t-IT" dirty="0"/>
              <a:t>Non </a:t>
            </a:r>
            <a:r>
              <a:rPr lang="en-US" altLang="it-IT" dirty="0" err="1"/>
              <a:t>esistono</a:t>
            </a:r>
            <a:r>
              <a:rPr lang="en-US" altLang="it-IT" dirty="0"/>
              <a:t> </a:t>
            </a:r>
            <a:r>
              <a:rPr lang="en-US" altLang="it-IT" dirty="0" err="1"/>
              <a:t>differenze</a:t>
            </a:r>
            <a:r>
              <a:rPr lang="en-US" altLang="it-IT" dirty="0"/>
              <a:t> </a:t>
            </a:r>
            <a:r>
              <a:rPr lang="en-US" altLang="it-IT" dirty="0" err="1"/>
              <a:t>tra</a:t>
            </a:r>
            <a:r>
              <a:rPr lang="en-US" altLang="it-IT" dirty="0"/>
              <a:t> </a:t>
            </a:r>
            <a:r>
              <a:rPr lang="en-US" altLang="it-IT" dirty="0" err="1"/>
              <a:t>frequentanti</a:t>
            </a:r>
            <a:r>
              <a:rPr lang="en-US" altLang="it-IT" dirty="0"/>
              <a:t> e non </a:t>
            </a:r>
            <a:r>
              <a:rPr lang="en-US" altLang="it-IT" dirty="0" err="1"/>
              <a:t>frequentanti</a:t>
            </a:r>
            <a:r>
              <a:rPr lang="en-US" altLang="it-IT" dirty="0"/>
              <a:t> per la </a:t>
            </a:r>
            <a:r>
              <a:rPr lang="en-US" altLang="it-IT" dirty="0" err="1"/>
              <a:t>modalità</a:t>
            </a:r>
            <a:r>
              <a:rPr lang="en-US" altLang="it-IT" dirty="0"/>
              <a:t> di </a:t>
            </a:r>
            <a:r>
              <a:rPr lang="en-US" altLang="it-IT" dirty="0" err="1"/>
              <a:t>esame</a:t>
            </a:r>
            <a:r>
              <a:rPr lang="en-US" altLang="it-IT" dirty="0"/>
              <a:t>…</a:t>
            </a:r>
          </a:p>
          <a:p>
            <a:pPr eaLnBrk="1" hangingPunct="1">
              <a:buFontTx/>
              <a:buNone/>
            </a:pPr>
            <a:endParaRPr lang="en-US" altLang="it-IT" dirty="0"/>
          </a:p>
          <a:p>
            <a:pPr lvl="1" eaLnBrk="1" hangingPunct="1"/>
            <a:r>
              <a:rPr lang="en-US" altLang="it-IT" dirty="0"/>
              <a:t>Né in termini di </a:t>
            </a:r>
            <a:r>
              <a:rPr lang="en-US" altLang="it-IT" dirty="0" err="1"/>
              <a:t>bibliografia</a:t>
            </a:r>
            <a:endParaRPr lang="en-US" altLang="ja-JP" dirty="0"/>
          </a:p>
          <a:p>
            <a:pPr lvl="1" eaLnBrk="1" hangingPunct="1"/>
            <a:r>
              <a:rPr lang="en-US" altLang="it-IT" dirty="0"/>
              <a:t>Né in termini di </a:t>
            </a:r>
            <a:r>
              <a:rPr lang="en-US" altLang="it-IT" dirty="0" err="1"/>
              <a:t>modalità</a:t>
            </a:r>
            <a:endParaRPr lang="en-US" alt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>
            <a:extLst>
              <a:ext uri="{FF2B5EF4-FFF2-40B4-BE49-F238E27FC236}">
                <a16:creationId xmlns:a16="http://schemas.microsoft.com/office/drawing/2014/main" id="{7DF12EC1-96B2-8412-6364-AE109F120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Dove trovo il materiale del corso?</a:t>
            </a:r>
          </a:p>
        </p:txBody>
      </p:sp>
      <p:sp>
        <p:nvSpPr>
          <p:cNvPr id="35842" name="Segnaposto contenuto 2">
            <a:extLst>
              <a:ext uri="{FF2B5EF4-FFF2-40B4-BE49-F238E27FC236}">
                <a16:creationId xmlns:a16="http://schemas.microsoft.com/office/drawing/2014/main" id="{A790F228-5E37-616D-E2C5-BF7400F909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defRPr/>
            </a:pPr>
            <a:r>
              <a:rPr lang="it-IT" altLang="it-IT" sz="2400" dirty="0"/>
              <a:t>Materiale delle lezioni:</a:t>
            </a:r>
          </a:p>
          <a:p>
            <a:pPr lvl="1">
              <a:defRPr/>
            </a:pPr>
            <a:r>
              <a:rPr lang="it-IT" altLang="it-IT" sz="2400" dirty="0"/>
              <a:t>Teams: registrazione + Slide</a:t>
            </a:r>
          </a:p>
          <a:p>
            <a:pPr lvl="1">
              <a:defRPr/>
            </a:pPr>
            <a:r>
              <a:rPr lang="it-IT" altLang="it-IT" sz="2400" dirty="0"/>
              <a:t>Moodle2: Slide </a:t>
            </a:r>
          </a:p>
          <a:p>
            <a:pPr lvl="1">
              <a:defRPr/>
            </a:pPr>
            <a:r>
              <a:rPr lang="it-IT" altLang="it-IT" sz="2400" dirty="0"/>
              <a:t>Le slide vengono </a:t>
            </a:r>
            <a:r>
              <a:rPr lang="it-IT" altLang="it-IT" sz="2400" dirty="0" err="1"/>
              <a:t>uploaded</a:t>
            </a:r>
            <a:r>
              <a:rPr lang="it-IT" altLang="it-IT" sz="2400" dirty="0"/>
              <a:t> dopo essere state illustrate e discusse in aula, non prima</a:t>
            </a:r>
          </a:p>
          <a:p>
            <a:pPr marL="457200" lvl="1" indent="0">
              <a:buFontTx/>
              <a:buNone/>
              <a:defRPr/>
            </a:pPr>
            <a:endParaRPr lang="it-IT" altLang="it-IT" sz="2400" dirty="0"/>
          </a:p>
          <a:p>
            <a:pPr>
              <a:defRPr/>
            </a:pPr>
            <a:r>
              <a:rPr lang="it-IT" altLang="it-IT" sz="2400" dirty="0"/>
              <a:t>Programma del corso: </a:t>
            </a:r>
            <a:r>
              <a:rPr lang="it-IT" altLang="it-IT" sz="2400" dirty="0" err="1"/>
              <a:t>Syllabus</a:t>
            </a:r>
            <a:r>
              <a:rPr lang="it-IT" altLang="it-IT" sz="2400" dirty="0"/>
              <a:t> (slide attuale)</a:t>
            </a:r>
          </a:p>
          <a:p>
            <a:pPr>
              <a:defRPr/>
            </a:pPr>
            <a:r>
              <a:rPr lang="it-IT" altLang="it-IT" sz="2400" dirty="0"/>
              <a:t>Modalità di esame: </a:t>
            </a:r>
            <a:r>
              <a:rPr lang="it-IT" altLang="it-IT" sz="2400" dirty="0" err="1"/>
              <a:t>Syllabus</a:t>
            </a:r>
            <a:r>
              <a:rPr lang="it-IT" altLang="it-IT" sz="2400" dirty="0"/>
              <a:t> (slide attuale)</a:t>
            </a:r>
          </a:p>
          <a:p>
            <a:pPr>
              <a:defRPr/>
            </a:pPr>
            <a:endParaRPr lang="it-IT" alt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A3B41393-9CE3-E13C-8114-759B0C946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Esercitazioni</a:t>
            </a:r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A60D2EBB-03B8-807D-86A6-BF41684677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altLang="it-IT"/>
          </a:p>
          <a:p>
            <a:endParaRPr lang="it-IT" altLang="it-IT"/>
          </a:p>
          <a:p>
            <a:r>
              <a:rPr lang="it-IT" altLang="it-IT"/>
              <a:t>Il programma prevede delle esercitazioni pratiche</a:t>
            </a:r>
          </a:p>
          <a:p>
            <a:endParaRPr lang="it-IT" altLang="it-IT"/>
          </a:p>
          <a:p>
            <a:pPr lvl="2"/>
            <a:endParaRPr lang="it-IT" alt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BA53A84A-05D2-4BD2-1AC5-8FAAAED98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Esercitazioni: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392F4830-54D1-8572-8059-A10E4721B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Partecipare a diverse fasi della ricerca</a:t>
            </a:r>
          </a:p>
          <a:p>
            <a:pPr lvl="1" eaLnBrk="1" hangingPunct="1"/>
            <a:r>
              <a:rPr lang="en-US" altLang="it-IT"/>
              <a:t>come sperimentatore (esercitazioni in classe)</a:t>
            </a:r>
          </a:p>
          <a:p>
            <a:pPr lvl="1" eaLnBrk="1" hangingPunct="1">
              <a:buFontTx/>
              <a:buNone/>
            </a:pPr>
            <a:endParaRPr lang="en-US" altLang="it-IT"/>
          </a:p>
          <a:p>
            <a:pPr lvl="1" eaLnBrk="1" hangingPunct="1"/>
            <a:r>
              <a:rPr lang="en-US" altLang="it-IT"/>
              <a:t>come partecipante: possibilità di vedere da dentro come si svolge una ricerca</a:t>
            </a:r>
          </a:p>
          <a:p>
            <a:pPr lvl="1" eaLnBrk="1" hangingPunct="1">
              <a:buFontTx/>
              <a:buNone/>
            </a:pPr>
            <a:endParaRPr lang="en-US" altLang="it-IT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BA53A84A-05D2-4BD2-1AC5-8FAAAED98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Esercitazioni</a:t>
            </a:r>
            <a:r>
              <a:rPr lang="en-US" altLang="it-IT" dirty="0"/>
              <a:t>: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392F4830-54D1-8572-8059-A10E4721B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Partecipare</a:t>
            </a:r>
            <a:r>
              <a:rPr lang="en-US" altLang="it-IT" dirty="0"/>
              <a:t> a diverse </a:t>
            </a:r>
            <a:r>
              <a:rPr lang="en-US" altLang="it-IT" dirty="0" err="1"/>
              <a:t>fasi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ricerca</a:t>
            </a:r>
            <a:endParaRPr lang="en-US" altLang="it-IT" dirty="0"/>
          </a:p>
          <a:p>
            <a:pPr lvl="1" eaLnBrk="1" hangingPunct="1"/>
            <a:r>
              <a:rPr lang="en-US" altLang="it-IT" dirty="0">
                <a:solidFill>
                  <a:srgbClr val="FF0000"/>
                </a:solidFill>
              </a:rPr>
              <a:t>come </a:t>
            </a:r>
            <a:r>
              <a:rPr lang="en-US" altLang="it-IT" dirty="0" err="1">
                <a:solidFill>
                  <a:srgbClr val="FF0000"/>
                </a:solidFill>
              </a:rPr>
              <a:t>sperimentatore</a:t>
            </a:r>
            <a:r>
              <a:rPr lang="en-US" altLang="it-IT" dirty="0">
                <a:solidFill>
                  <a:srgbClr val="FF0000"/>
                </a:solidFill>
              </a:rPr>
              <a:t> (</a:t>
            </a:r>
            <a:r>
              <a:rPr lang="en-US" altLang="it-IT" dirty="0" err="1">
                <a:solidFill>
                  <a:srgbClr val="FF0000"/>
                </a:solidFill>
              </a:rPr>
              <a:t>esercitazioni</a:t>
            </a:r>
            <a:r>
              <a:rPr lang="en-US" altLang="it-IT" dirty="0">
                <a:solidFill>
                  <a:srgbClr val="FF0000"/>
                </a:solidFill>
              </a:rPr>
              <a:t> in </a:t>
            </a:r>
            <a:r>
              <a:rPr lang="en-US" altLang="it-IT" dirty="0" err="1">
                <a:solidFill>
                  <a:srgbClr val="FF0000"/>
                </a:solidFill>
              </a:rPr>
              <a:t>classe</a:t>
            </a:r>
            <a:r>
              <a:rPr lang="en-US" altLang="it-IT" dirty="0">
                <a:solidFill>
                  <a:srgbClr val="FF0000"/>
                </a:solidFill>
              </a:rPr>
              <a:t>)</a:t>
            </a:r>
          </a:p>
          <a:p>
            <a:pPr lvl="1" eaLnBrk="1" hangingPunct="1">
              <a:buFontTx/>
              <a:buNone/>
            </a:pPr>
            <a:endParaRPr lang="en-US" altLang="it-IT" dirty="0"/>
          </a:p>
          <a:p>
            <a:pPr lvl="1" eaLnBrk="1" hangingPunct="1"/>
            <a:r>
              <a:rPr lang="en-US" altLang="it-IT" dirty="0"/>
              <a:t>come </a:t>
            </a:r>
            <a:r>
              <a:rPr lang="en-US" altLang="it-IT" dirty="0" err="1"/>
              <a:t>partecipante</a:t>
            </a:r>
            <a:r>
              <a:rPr lang="en-US" altLang="it-IT" dirty="0"/>
              <a:t>: </a:t>
            </a:r>
            <a:r>
              <a:rPr lang="en-US" altLang="it-IT" dirty="0" err="1"/>
              <a:t>possibilità</a:t>
            </a:r>
            <a:r>
              <a:rPr lang="en-US" altLang="it-IT" dirty="0"/>
              <a:t> di </a:t>
            </a:r>
            <a:r>
              <a:rPr lang="en-US" altLang="it-IT" dirty="0" err="1"/>
              <a:t>vedere</a:t>
            </a:r>
            <a:r>
              <a:rPr lang="en-US" altLang="it-IT" dirty="0"/>
              <a:t> da </a:t>
            </a:r>
            <a:r>
              <a:rPr lang="en-US" altLang="it-IT" dirty="0" err="1"/>
              <a:t>dentro</a:t>
            </a:r>
            <a:r>
              <a:rPr lang="en-US" altLang="it-IT" dirty="0"/>
              <a:t> come </a:t>
            </a:r>
            <a:r>
              <a:rPr lang="en-US" altLang="it-IT" dirty="0" err="1"/>
              <a:t>si</a:t>
            </a:r>
            <a:r>
              <a:rPr lang="en-US" altLang="it-IT" dirty="0"/>
              <a:t> </a:t>
            </a:r>
            <a:r>
              <a:rPr lang="en-US" altLang="it-IT" dirty="0" err="1"/>
              <a:t>svolge</a:t>
            </a:r>
            <a:r>
              <a:rPr lang="en-US" altLang="it-IT" dirty="0"/>
              <a:t> </a:t>
            </a:r>
            <a:r>
              <a:rPr lang="en-US" altLang="it-IT" dirty="0" err="1"/>
              <a:t>una</a:t>
            </a:r>
            <a:r>
              <a:rPr lang="en-US" altLang="it-IT" dirty="0"/>
              <a:t> </a:t>
            </a:r>
            <a:r>
              <a:rPr lang="en-US" altLang="it-IT" dirty="0" err="1"/>
              <a:t>ricerca</a:t>
            </a:r>
            <a:endParaRPr lang="en-US" altLang="it-IT" dirty="0"/>
          </a:p>
          <a:p>
            <a:pPr lvl="1" eaLnBrk="1" hangingPunct="1">
              <a:buFontTx/>
              <a:buNone/>
            </a:pP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810614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FADFAA-999A-CC61-070D-D39043EE0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/>
              <a:t>Esercitazioni</a:t>
            </a:r>
            <a:r>
              <a:rPr lang="en-US" altLang="it-IT" dirty="0"/>
              <a:t>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488715-4515-BC88-9833-7CB35D20A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della struttura metodologica degli esperimenti</a:t>
            </a:r>
          </a:p>
          <a:p>
            <a:endParaRPr lang="it-IT" dirty="0"/>
          </a:p>
          <a:p>
            <a:r>
              <a:rPr lang="it-IT" dirty="0"/>
              <a:t>Creazione/ideazione di esperimenti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8465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BA53A84A-05D2-4BD2-1AC5-8FAAAED98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Esercitazioni</a:t>
            </a:r>
            <a:r>
              <a:rPr lang="en-US" altLang="it-IT" dirty="0"/>
              <a:t>:</a:t>
            </a:r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392F4830-54D1-8572-8059-A10E4721B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Partecipare</a:t>
            </a:r>
            <a:r>
              <a:rPr lang="en-US" altLang="it-IT" dirty="0"/>
              <a:t> a diverse </a:t>
            </a:r>
            <a:r>
              <a:rPr lang="en-US" altLang="it-IT" dirty="0" err="1"/>
              <a:t>fasi</a:t>
            </a:r>
            <a:r>
              <a:rPr lang="en-US" altLang="it-IT" dirty="0"/>
              <a:t> </a:t>
            </a:r>
            <a:r>
              <a:rPr lang="en-US" altLang="it-IT" dirty="0" err="1"/>
              <a:t>della</a:t>
            </a:r>
            <a:r>
              <a:rPr lang="en-US" altLang="it-IT" dirty="0"/>
              <a:t> </a:t>
            </a:r>
            <a:r>
              <a:rPr lang="en-US" altLang="it-IT" dirty="0" err="1"/>
              <a:t>ricerca</a:t>
            </a:r>
            <a:endParaRPr lang="en-US" altLang="it-IT" dirty="0"/>
          </a:p>
          <a:p>
            <a:pPr lvl="1" eaLnBrk="1" hangingPunct="1"/>
            <a:r>
              <a:rPr lang="en-US" altLang="it-IT" dirty="0"/>
              <a:t>come </a:t>
            </a:r>
            <a:r>
              <a:rPr lang="en-US" altLang="it-IT" dirty="0" err="1"/>
              <a:t>sperimentatore</a:t>
            </a:r>
            <a:r>
              <a:rPr lang="en-US" altLang="it-IT" dirty="0"/>
              <a:t> (</a:t>
            </a:r>
            <a:r>
              <a:rPr lang="en-US" altLang="it-IT" dirty="0" err="1"/>
              <a:t>esercitazioni</a:t>
            </a:r>
            <a:r>
              <a:rPr lang="en-US" altLang="it-IT" dirty="0"/>
              <a:t> in </a:t>
            </a:r>
            <a:r>
              <a:rPr lang="en-US" altLang="it-IT" dirty="0" err="1"/>
              <a:t>classe</a:t>
            </a:r>
            <a:r>
              <a:rPr lang="en-US" altLang="it-IT" dirty="0"/>
              <a:t>)</a:t>
            </a:r>
          </a:p>
          <a:p>
            <a:pPr lvl="1" eaLnBrk="1" hangingPunct="1">
              <a:buFontTx/>
              <a:buNone/>
            </a:pPr>
            <a:endParaRPr lang="en-US" altLang="it-IT" dirty="0"/>
          </a:p>
          <a:p>
            <a:pPr lvl="1" eaLnBrk="1" hangingPunct="1"/>
            <a:r>
              <a:rPr lang="en-US" altLang="it-IT" dirty="0">
                <a:solidFill>
                  <a:srgbClr val="FF0000"/>
                </a:solidFill>
              </a:rPr>
              <a:t>come </a:t>
            </a:r>
            <a:r>
              <a:rPr lang="en-US" altLang="it-IT" dirty="0" err="1">
                <a:solidFill>
                  <a:srgbClr val="FF0000"/>
                </a:solidFill>
              </a:rPr>
              <a:t>partecipante</a:t>
            </a:r>
            <a:r>
              <a:rPr lang="en-US" altLang="it-IT" dirty="0">
                <a:solidFill>
                  <a:srgbClr val="FF0000"/>
                </a:solidFill>
              </a:rPr>
              <a:t>: </a:t>
            </a:r>
            <a:r>
              <a:rPr lang="en-US" altLang="it-IT" dirty="0" err="1">
                <a:solidFill>
                  <a:srgbClr val="FF0000"/>
                </a:solidFill>
              </a:rPr>
              <a:t>possibilità</a:t>
            </a:r>
            <a:r>
              <a:rPr lang="en-US" altLang="it-IT" dirty="0">
                <a:solidFill>
                  <a:srgbClr val="FF0000"/>
                </a:solidFill>
              </a:rPr>
              <a:t> di </a:t>
            </a:r>
            <a:r>
              <a:rPr lang="en-US" altLang="it-IT" dirty="0" err="1">
                <a:solidFill>
                  <a:srgbClr val="FF0000"/>
                </a:solidFill>
              </a:rPr>
              <a:t>vedere</a:t>
            </a:r>
            <a:r>
              <a:rPr lang="en-US" altLang="it-IT" dirty="0">
                <a:solidFill>
                  <a:srgbClr val="FF0000"/>
                </a:solidFill>
              </a:rPr>
              <a:t> da </a:t>
            </a:r>
            <a:r>
              <a:rPr lang="en-US" altLang="it-IT" dirty="0" err="1">
                <a:solidFill>
                  <a:srgbClr val="FF0000"/>
                </a:solidFill>
              </a:rPr>
              <a:t>dentro</a:t>
            </a:r>
            <a:r>
              <a:rPr lang="en-US" altLang="it-IT" dirty="0">
                <a:solidFill>
                  <a:srgbClr val="FF0000"/>
                </a:solidFill>
              </a:rPr>
              <a:t> come </a:t>
            </a:r>
            <a:r>
              <a:rPr lang="en-US" altLang="it-IT" dirty="0" err="1">
                <a:solidFill>
                  <a:srgbClr val="FF0000"/>
                </a:solidFill>
              </a:rPr>
              <a:t>si</a:t>
            </a:r>
            <a:r>
              <a:rPr lang="en-US" altLang="it-IT" dirty="0">
                <a:solidFill>
                  <a:srgbClr val="FF0000"/>
                </a:solidFill>
              </a:rPr>
              <a:t> </a:t>
            </a:r>
            <a:r>
              <a:rPr lang="en-US" altLang="it-IT" dirty="0" err="1">
                <a:solidFill>
                  <a:srgbClr val="FF0000"/>
                </a:solidFill>
              </a:rPr>
              <a:t>svolge</a:t>
            </a:r>
            <a:r>
              <a:rPr lang="en-US" altLang="it-IT" dirty="0">
                <a:solidFill>
                  <a:srgbClr val="FF0000"/>
                </a:solidFill>
              </a:rPr>
              <a:t> </a:t>
            </a:r>
            <a:r>
              <a:rPr lang="en-US" altLang="it-IT" dirty="0" err="1">
                <a:solidFill>
                  <a:srgbClr val="FF0000"/>
                </a:solidFill>
              </a:rPr>
              <a:t>una</a:t>
            </a:r>
            <a:r>
              <a:rPr lang="en-US" altLang="it-IT" dirty="0">
                <a:solidFill>
                  <a:srgbClr val="FF0000"/>
                </a:solidFill>
              </a:rPr>
              <a:t> </a:t>
            </a:r>
            <a:r>
              <a:rPr lang="en-US" altLang="it-IT" dirty="0" err="1">
                <a:solidFill>
                  <a:srgbClr val="FF0000"/>
                </a:solidFill>
              </a:rPr>
              <a:t>ricerca</a:t>
            </a:r>
            <a:endParaRPr lang="en-US" altLang="it-IT" dirty="0">
              <a:solidFill>
                <a:srgbClr val="FF0000"/>
              </a:solidFill>
            </a:endParaRPr>
          </a:p>
          <a:p>
            <a:pPr lvl="1" eaLnBrk="1" hangingPunct="1">
              <a:buFontTx/>
              <a:buNone/>
            </a:pP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367936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06F00395-7664-F0CA-A81D-05E1FCAD3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/>
              <a:t>Esercitazioni</a:t>
            </a:r>
            <a:r>
              <a:rPr lang="en-US" altLang="it-IT" dirty="0"/>
              <a:t>:</a:t>
            </a:r>
            <a:endParaRPr lang="en-US" altLang="it-IT" dirty="0">
              <a:solidFill>
                <a:schemeClr val="tx1"/>
              </a:solidFill>
            </a:endParaRP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336317B0-A714-D0CE-DC12-F663D91DF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terranno</a:t>
            </a:r>
            <a:r>
              <a:rPr lang="en-US" dirty="0"/>
              <a:t> in aula</a:t>
            </a:r>
          </a:p>
          <a:p>
            <a:pPr>
              <a:defRPr/>
            </a:pPr>
            <a:r>
              <a:rPr lang="en-US" dirty="0" err="1"/>
              <a:t>verranno</a:t>
            </a:r>
            <a:r>
              <a:rPr lang="en-US" dirty="0"/>
              <a:t> </a:t>
            </a:r>
            <a:r>
              <a:rPr lang="en-US" dirty="0" err="1"/>
              <a:t>utilizzati</a:t>
            </a:r>
            <a:r>
              <a:rPr lang="en-US" dirty="0"/>
              <a:t> per </a:t>
            </a:r>
            <a:r>
              <a:rPr lang="en-US" dirty="0" err="1"/>
              <a:t>analizzarne</a:t>
            </a:r>
            <a:r>
              <a:rPr lang="en-US" dirty="0"/>
              <a:t> il </a:t>
            </a:r>
            <a:r>
              <a:rPr lang="en-US" dirty="0" err="1"/>
              <a:t>metodo</a:t>
            </a:r>
            <a:endParaRPr lang="en-US" dirty="0"/>
          </a:p>
          <a:p>
            <a:pPr>
              <a:defRPr/>
            </a:pPr>
            <a:r>
              <a:rPr lang="en-US" dirty="0" err="1"/>
              <a:t>legati</a:t>
            </a:r>
            <a:r>
              <a:rPr lang="en-US" dirty="0"/>
              <a:t> </a:t>
            </a:r>
            <a:r>
              <a:rPr lang="en-US" dirty="0" err="1"/>
              <a:t>agli</a:t>
            </a:r>
            <a:r>
              <a:rPr lang="en-US" dirty="0"/>
              <a:t> </a:t>
            </a:r>
            <a:r>
              <a:rPr lang="en-US" dirty="0" err="1"/>
              <a:t>argomenti</a:t>
            </a:r>
            <a:r>
              <a:rPr lang="en-US" dirty="0"/>
              <a:t> di </a:t>
            </a:r>
            <a:r>
              <a:rPr lang="en-US" dirty="0" err="1"/>
              <a:t>esame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31295104-D1F2-35A6-85EF-EDE913C3C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Esercitazioni</a:t>
            </a:r>
            <a:r>
              <a:rPr lang="en-US" altLang="it-IT" dirty="0"/>
              <a:t>:</a:t>
            </a:r>
            <a:endParaRPr lang="en-US" altLang="it-IT" dirty="0">
              <a:solidFill>
                <a:schemeClr val="tx1"/>
              </a:solidFill>
            </a:endParaRP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6290DA2B-57C8-8554-E0E1-37D5FBD9F7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897437"/>
          </a:xfrm>
        </p:spPr>
        <p:txBody>
          <a:bodyPr/>
          <a:lstStyle/>
          <a:p>
            <a:pPr eaLnBrk="1" hangingPunct="1"/>
            <a:r>
              <a:rPr lang="en-US" altLang="it-IT" dirty="0" err="1"/>
              <a:t>Procedura</a:t>
            </a:r>
            <a:r>
              <a:rPr lang="en-US" altLang="it-IT" dirty="0"/>
              <a:t>: </a:t>
            </a:r>
          </a:p>
          <a:p>
            <a:pPr lvl="1" eaLnBrk="1" hangingPunct="1"/>
            <a:r>
              <a:rPr lang="en-US" altLang="it-IT" dirty="0" err="1"/>
              <a:t>Partecipazione</a:t>
            </a:r>
            <a:r>
              <a:rPr lang="en-US" altLang="it-IT" dirty="0"/>
              <a:t> ad un </a:t>
            </a:r>
            <a:r>
              <a:rPr lang="en-US" altLang="it-IT" dirty="0" err="1"/>
              <a:t>esperimento</a:t>
            </a:r>
            <a:r>
              <a:rPr lang="en-US" altLang="it-IT" dirty="0"/>
              <a:t> </a:t>
            </a:r>
            <a:r>
              <a:rPr lang="en-US" altLang="it-IT" dirty="0" err="1"/>
              <a:t>tramite</a:t>
            </a:r>
            <a:r>
              <a:rPr lang="en-US" altLang="it-IT" dirty="0"/>
              <a:t> un </a:t>
            </a:r>
            <a:r>
              <a:rPr lang="en-US" altLang="it-IT" dirty="0" err="1"/>
              <a:t>applicativo</a:t>
            </a:r>
            <a:r>
              <a:rPr lang="en-US" altLang="it-IT" dirty="0"/>
              <a:t> online</a:t>
            </a:r>
          </a:p>
          <a:p>
            <a:pPr lvl="1" eaLnBrk="1" hangingPunct="1"/>
            <a:r>
              <a:rPr lang="en-US" altLang="it-IT" dirty="0"/>
              <a:t>Al </a:t>
            </a:r>
            <a:r>
              <a:rPr lang="en-US" altLang="it-IT" dirty="0" err="1"/>
              <a:t>termine</a:t>
            </a:r>
            <a:r>
              <a:rPr lang="en-US" altLang="it-IT" dirty="0"/>
              <a:t> del </a:t>
            </a:r>
            <a:r>
              <a:rPr lang="en-US" altLang="it-IT" dirty="0" err="1"/>
              <a:t>questionario</a:t>
            </a:r>
            <a:r>
              <a:rPr lang="en-US" altLang="it-IT" dirty="0"/>
              <a:t> </a:t>
            </a:r>
            <a:r>
              <a:rPr lang="en-US" altLang="it-IT" dirty="0" err="1"/>
              <a:t>troverete</a:t>
            </a:r>
            <a:r>
              <a:rPr lang="en-US" altLang="it-IT" dirty="0"/>
              <a:t> un link </a:t>
            </a:r>
            <a:r>
              <a:rPr lang="en-US" altLang="it-IT" dirty="0" err="1"/>
              <a:t>collegato</a:t>
            </a:r>
            <a:r>
              <a:rPr lang="en-US" altLang="it-IT" dirty="0"/>
              <a:t> ad un form </a:t>
            </a:r>
            <a:r>
              <a:rPr lang="en-US" altLang="it-IT" dirty="0" err="1"/>
              <a:t>su</a:t>
            </a:r>
            <a:r>
              <a:rPr lang="en-US" altLang="it-IT" dirty="0"/>
              <a:t> Google Moduli</a:t>
            </a:r>
          </a:p>
          <a:p>
            <a:pPr lvl="1" eaLnBrk="1" hangingPunct="1"/>
            <a:r>
              <a:rPr lang="en-US" altLang="it-IT" dirty="0"/>
              <a:t>Nel form </a:t>
            </a:r>
            <a:r>
              <a:rPr lang="en-US" altLang="it-IT" dirty="0" err="1"/>
              <a:t>dovrete</a:t>
            </a:r>
            <a:r>
              <a:rPr lang="en-US" altLang="it-IT" dirty="0"/>
              <a:t> </a:t>
            </a:r>
            <a:r>
              <a:rPr lang="en-US" altLang="it-IT" dirty="0" err="1"/>
              <a:t>inserire</a:t>
            </a:r>
            <a:r>
              <a:rPr lang="en-US" altLang="it-IT" dirty="0"/>
              <a:t> Nome, </a:t>
            </a:r>
            <a:r>
              <a:rPr lang="en-US" altLang="it-IT" dirty="0" err="1"/>
              <a:t>Cognome</a:t>
            </a:r>
            <a:r>
              <a:rPr lang="en-US" altLang="it-IT" dirty="0"/>
              <a:t> e mail </a:t>
            </a:r>
            <a:r>
              <a:rPr lang="en-US" altLang="it-IT" dirty="0" err="1"/>
              <a:t>istituzionale</a:t>
            </a:r>
            <a:r>
              <a:rPr lang="en-US" altLang="it-IT" dirty="0"/>
              <a:t> (e.g. </a:t>
            </a:r>
            <a:r>
              <a:rPr lang="en-US" altLang="it-IT" dirty="0" err="1"/>
              <a:t>nome.cognome@ds.units.it</a:t>
            </a:r>
            <a:r>
              <a:rPr lang="en-US" altLang="it-IT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E0CF8C1F-99BB-B0C5-44A0-72AABF1347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t-IT" altLang="it-IT"/>
          </a:p>
        </p:txBody>
      </p:sp>
      <p:sp>
        <p:nvSpPr>
          <p:cNvPr id="15362" name="Content Placeholder 2">
            <a:extLst>
              <a:ext uri="{FF2B5EF4-FFF2-40B4-BE49-F238E27FC236}">
                <a16:creationId xmlns:a16="http://schemas.microsoft.com/office/drawing/2014/main" id="{54083FD9-1097-B655-83B2-85B2EDE7F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err="1"/>
              <a:t>Collaboratori</a:t>
            </a:r>
            <a:r>
              <a:rPr lang="en-US" dirty="0"/>
              <a:t>: </a:t>
            </a:r>
          </a:p>
          <a:p>
            <a:pPr lvl="1" eaLnBrk="1" hangingPunct="1">
              <a:defRPr/>
            </a:pPr>
            <a:endParaRPr lang="en-US" dirty="0"/>
          </a:p>
          <a:p>
            <a:pPr lvl="2" eaLnBrk="1" hangingPunct="1">
              <a:defRPr/>
            </a:pPr>
            <a:r>
              <a:rPr lang="en-US" dirty="0" err="1"/>
              <a:t>dott.ssa</a:t>
            </a:r>
            <a:r>
              <a:rPr lang="en-US" dirty="0"/>
              <a:t> </a:t>
            </a:r>
            <a:r>
              <a:rPr lang="en-US" dirty="0" err="1"/>
              <a:t>Valentina</a:t>
            </a:r>
            <a:r>
              <a:rPr lang="en-US" dirty="0"/>
              <a:t> </a:t>
            </a:r>
            <a:r>
              <a:rPr lang="en-US" dirty="0" err="1"/>
              <a:t>Piccoli</a:t>
            </a:r>
            <a:r>
              <a:rPr lang="en-US" dirty="0"/>
              <a:t> (</a:t>
            </a:r>
            <a:r>
              <a:rPr lang="en-US" dirty="0" err="1"/>
              <a:t>Cultrice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materia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 err="1"/>
              <a:t>dott.ssa</a:t>
            </a:r>
            <a:r>
              <a:rPr lang="en-US" dirty="0"/>
              <a:t> </a:t>
            </a:r>
            <a:r>
              <a:rPr lang="en-US" dirty="0" err="1"/>
              <a:t>Rosandra</a:t>
            </a:r>
            <a:r>
              <a:rPr lang="en-US" dirty="0"/>
              <a:t> </a:t>
            </a:r>
            <a:r>
              <a:rPr lang="en-US" dirty="0" err="1"/>
              <a:t>Coladonato</a:t>
            </a:r>
            <a:endParaRPr lang="en-US" dirty="0"/>
          </a:p>
          <a:p>
            <a:pPr marL="914400" lvl="2" indent="0" eaLnBrk="1" hangingPunct="1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31295104-D1F2-35A6-85EF-EDE913C3C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Esercitazioni</a:t>
            </a:r>
            <a:r>
              <a:rPr lang="en-US" altLang="it-IT" dirty="0"/>
              <a:t>:</a:t>
            </a:r>
            <a:endParaRPr lang="en-US" altLang="it-IT" dirty="0">
              <a:solidFill>
                <a:schemeClr val="tx1"/>
              </a:solidFill>
            </a:endParaRP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6290DA2B-57C8-8554-E0E1-37D5FBD9F7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897437"/>
          </a:xfrm>
        </p:spPr>
        <p:txBody>
          <a:bodyPr/>
          <a:lstStyle/>
          <a:p>
            <a:pPr eaLnBrk="1" hangingPunct="1"/>
            <a:r>
              <a:rPr lang="en-US" altLang="it-IT" dirty="0" err="1"/>
              <a:t>Procedura</a:t>
            </a:r>
            <a:r>
              <a:rPr lang="en-US" altLang="it-IT" dirty="0"/>
              <a:t>: </a:t>
            </a:r>
          </a:p>
          <a:p>
            <a:pPr lvl="1" eaLnBrk="1" hangingPunct="1"/>
            <a:r>
              <a:rPr lang="en-US" altLang="it-IT" dirty="0"/>
              <a:t>Non </a:t>
            </a:r>
            <a:r>
              <a:rPr lang="en-US" altLang="it-IT" dirty="0" err="1"/>
              <a:t>sarà</a:t>
            </a:r>
            <a:r>
              <a:rPr lang="en-US" altLang="it-IT" dirty="0"/>
              <a:t> in </a:t>
            </a:r>
            <a:r>
              <a:rPr lang="en-US" altLang="it-IT" dirty="0" err="1"/>
              <a:t>alcun</a:t>
            </a:r>
            <a:r>
              <a:rPr lang="en-US" altLang="it-IT" dirty="0"/>
              <a:t> modo </a:t>
            </a:r>
            <a:r>
              <a:rPr lang="en-US" altLang="it-IT" dirty="0" err="1"/>
              <a:t>possibile</a:t>
            </a:r>
            <a:r>
              <a:rPr lang="en-US" altLang="it-IT" dirty="0"/>
              <a:t> </a:t>
            </a:r>
            <a:r>
              <a:rPr lang="en-US" altLang="it-IT" dirty="0" err="1"/>
              <a:t>associare</a:t>
            </a:r>
            <a:r>
              <a:rPr lang="en-US" altLang="it-IT" dirty="0"/>
              <a:t> </a:t>
            </a:r>
            <a:r>
              <a:rPr lang="en-US" altLang="it-IT" dirty="0" err="1"/>
              <a:t>lista</a:t>
            </a:r>
            <a:r>
              <a:rPr lang="en-US" altLang="it-IT" dirty="0"/>
              <a:t> </a:t>
            </a:r>
            <a:r>
              <a:rPr lang="en-US" altLang="it-IT" dirty="0" err="1"/>
              <a:t>dei</a:t>
            </a:r>
            <a:r>
              <a:rPr lang="en-US" altLang="it-IT" dirty="0"/>
              <a:t> </a:t>
            </a:r>
            <a:r>
              <a:rPr lang="en-US" altLang="it-IT" dirty="0" err="1"/>
              <a:t>nominativi</a:t>
            </a:r>
            <a:r>
              <a:rPr lang="en-US" altLang="it-IT" dirty="0"/>
              <a:t> e </a:t>
            </a:r>
            <a:r>
              <a:rPr lang="en-US" altLang="it-IT" dirty="0" err="1"/>
              <a:t>questionari</a:t>
            </a:r>
            <a:r>
              <a:rPr lang="en-US" altLang="it-IT" dirty="0"/>
              <a:t> in </a:t>
            </a:r>
            <a:r>
              <a:rPr lang="en-US" altLang="it-IT" dirty="0" err="1"/>
              <a:t>quanto</a:t>
            </a:r>
            <a:r>
              <a:rPr lang="en-US" altLang="it-IT" dirty="0"/>
              <a:t> le </a:t>
            </a:r>
            <a:r>
              <a:rPr lang="en-US" altLang="it-IT" dirty="0" err="1"/>
              <a:t>informazioni</a:t>
            </a:r>
            <a:r>
              <a:rPr lang="en-US" altLang="it-IT" dirty="0"/>
              <a:t> </a:t>
            </a:r>
            <a:r>
              <a:rPr lang="en-US" altLang="it-IT" dirty="0" err="1"/>
              <a:t>sono</a:t>
            </a:r>
            <a:r>
              <a:rPr lang="en-US" altLang="it-IT" dirty="0"/>
              <a:t> </a:t>
            </a:r>
            <a:r>
              <a:rPr lang="en-US" altLang="it-IT" dirty="0" err="1"/>
              <a:t>raccolte</a:t>
            </a:r>
            <a:r>
              <a:rPr lang="en-US" altLang="it-IT" dirty="0"/>
              <a:t> </a:t>
            </a:r>
            <a:r>
              <a:rPr lang="en-US" altLang="it-IT" dirty="0" err="1"/>
              <a:t>separatamente</a:t>
            </a:r>
            <a:r>
              <a:rPr lang="en-US" altLang="it-IT" dirty="0"/>
              <a:t> in due </a:t>
            </a:r>
            <a:r>
              <a:rPr lang="en-US" altLang="it-IT" dirty="0" err="1"/>
              <a:t>piattaforme</a:t>
            </a:r>
            <a:r>
              <a:rPr lang="en-US" altLang="it-IT" dirty="0"/>
              <a:t> diverse</a:t>
            </a:r>
          </a:p>
          <a:p>
            <a:pPr lvl="1" eaLnBrk="1" hangingPunct="1"/>
            <a:r>
              <a:rPr lang="en-US" altLang="it-IT" dirty="0"/>
              <a:t>Auto-</a:t>
            </a:r>
            <a:r>
              <a:rPr lang="en-US" altLang="it-IT" dirty="0" err="1"/>
              <a:t>compilazione</a:t>
            </a:r>
            <a:r>
              <a:rPr lang="en-US" altLang="it-IT" dirty="0"/>
              <a:t> modulo e </a:t>
            </a:r>
            <a:r>
              <a:rPr lang="en-US" altLang="it-IT" dirty="0" err="1"/>
              <a:t>attribuzione</a:t>
            </a:r>
            <a:r>
              <a:rPr lang="en-US" altLang="it-IT" dirty="0"/>
              <a:t> </a:t>
            </a:r>
            <a:r>
              <a:rPr lang="en-US" altLang="it-IT" dirty="0" err="1"/>
              <a:t>crediti</a:t>
            </a:r>
            <a:endParaRPr lang="en-US" altLang="it-IT" dirty="0"/>
          </a:p>
          <a:p>
            <a:pPr lvl="1" eaLnBrk="1" hangingPunct="1"/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42551347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31295104-D1F2-35A6-85EF-EDE913C3C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Esercitazioni</a:t>
            </a:r>
            <a:r>
              <a:rPr lang="en-US" altLang="it-IT" dirty="0"/>
              <a:t>:</a:t>
            </a:r>
            <a:endParaRPr lang="en-US" altLang="it-IT" dirty="0">
              <a:solidFill>
                <a:schemeClr val="tx1"/>
              </a:solidFill>
            </a:endParaRP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6290DA2B-57C8-8554-E0E1-37D5FBD9F7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1484313"/>
            <a:ext cx="7772400" cy="4897437"/>
          </a:xfrm>
        </p:spPr>
        <p:txBody>
          <a:bodyPr/>
          <a:lstStyle/>
          <a:p>
            <a:pPr eaLnBrk="1" hangingPunct="1"/>
            <a:r>
              <a:rPr lang="en-US" altLang="it-IT" dirty="0" err="1"/>
              <a:t>Procedura</a:t>
            </a:r>
            <a:r>
              <a:rPr lang="en-US" altLang="it-IT" dirty="0"/>
              <a:t>: </a:t>
            </a:r>
          </a:p>
          <a:p>
            <a:pPr lvl="1" eaLnBrk="1" hangingPunct="1">
              <a:defRPr/>
            </a:pPr>
            <a:r>
              <a:rPr lang="en-US" altLang="it-IT" dirty="0" err="1"/>
              <a:t>Sommatoria</a:t>
            </a:r>
            <a:r>
              <a:rPr lang="en-US" altLang="it-IT" dirty="0"/>
              <a:t> del tempo per </a:t>
            </a:r>
            <a:r>
              <a:rPr lang="en-US" altLang="it-IT" dirty="0" err="1"/>
              <a:t>ogni</a:t>
            </a:r>
            <a:r>
              <a:rPr lang="en-US" altLang="it-IT" dirty="0"/>
              <a:t> </a:t>
            </a:r>
            <a:r>
              <a:rPr lang="en-US" altLang="it-IT" dirty="0" err="1"/>
              <a:t>esperimento</a:t>
            </a:r>
            <a:r>
              <a:rPr lang="en-US" altLang="it-IT" dirty="0"/>
              <a:t> (a fine </a:t>
            </a:r>
            <a:r>
              <a:rPr lang="en-US" altLang="it-IT" dirty="0" err="1"/>
              <a:t>corso</a:t>
            </a:r>
            <a:r>
              <a:rPr lang="en-US" altLang="it-IT" dirty="0"/>
              <a:t>)</a:t>
            </a:r>
          </a:p>
          <a:p>
            <a:pPr lvl="1" eaLnBrk="1" hangingPunct="1">
              <a:defRPr/>
            </a:pPr>
            <a:r>
              <a:rPr lang="en-US" altLang="it-IT" dirty="0"/>
              <a:t>25h = 1 </a:t>
            </a:r>
            <a:r>
              <a:rPr lang="en-US" altLang="it-IT" dirty="0" err="1"/>
              <a:t>Credito</a:t>
            </a:r>
            <a:endParaRPr lang="en-US" altLang="it-IT" dirty="0"/>
          </a:p>
          <a:p>
            <a:pPr lvl="1" eaLnBrk="1" hangingPunct="1">
              <a:defRPr/>
            </a:pPr>
            <a:r>
              <a:rPr lang="en-US" altLang="it-IT" dirty="0" err="1"/>
              <a:t>Comunicazione</a:t>
            </a:r>
            <a:r>
              <a:rPr lang="en-US" altLang="it-IT" dirty="0"/>
              <a:t> in </a:t>
            </a:r>
            <a:r>
              <a:rPr lang="en-US" altLang="it-IT" dirty="0" err="1"/>
              <a:t>segreteria</a:t>
            </a:r>
            <a:r>
              <a:rPr lang="en-US" altLang="it-IT" dirty="0"/>
              <a:t> </a:t>
            </a:r>
            <a:r>
              <a:rPr lang="en-US" altLang="it-IT" dirty="0" err="1"/>
              <a:t>delle</a:t>
            </a:r>
            <a:r>
              <a:rPr lang="en-US" altLang="it-IT" dirty="0"/>
              <a:t> ore </a:t>
            </a:r>
            <a:r>
              <a:rPr lang="en-US" altLang="it-IT" dirty="0" err="1"/>
              <a:t>totali</a:t>
            </a:r>
            <a:r>
              <a:rPr lang="en-US" altLang="it-IT" dirty="0"/>
              <a:t> </a:t>
            </a:r>
            <a:r>
              <a:rPr lang="en-US" altLang="it-IT" dirty="0" err="1"/>
              <a:t>riconosciute</a:t>
            </a:r>
            <a:r>
              <a:rPr lang="en-US" altLang="it-IT" dirty="0"/>
              <a:t> per la </a:t>
            </a:r>
            <a:r>
              <a:rPr lang="en-US" altLang="it-IT" dirty="0" err="1"/>
              <a:t>partecipazione</a:t>
            </a:r>
            <a:r>
              <a:rPr lang="en-US" altLang="it-IT" dirty="0"/>
              <a:t> </a:t>
            </a:r>
            <a:r>
              <a:rPr lang="en-US" altLang="it-IT" dirty="0" err="1"/>
              <a:t>agli</a:t>
            </a:r>
            <a:r>
              <a:rPr lang="en-US" altLang="it-IT" dirty="0"/>
              <a:t> </a:t>
            </a:r>
            <a:r>
              <a:rPr lang="en-US" altLang="it-IT" dirty="0" err="1"/>
              <a:t>esperimenti</a:t>
            </a:r>
            <a:endParaRPr lang="en-US" altLang="it-IT" dirty="0"/>
          </a:p>
          <a:p>
            <a:pPr lvl="1" eaLnBrk="1" hangingPunct="1"/>
            <a:endParaRPr lang="en-US" altLang="it-IT" dirty="0"/>
          </a:p>
          <a:p>
            <a:pPr lvl="1" eaLnBrk="1" hangingPunct="1"/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627382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>
            <a:extLst>
              <a:ext uri="{FF2B5EF4-FFF2-40B4-BE49-F238E27FC236}">
                <a16:creationId xmlns:a16="http://schemas.microsoft.com/office/drawing/2014/main" id="{A989BDE0-FB02-50DA-A2E0-E8F6716D4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Orario</a:t>
            </a:r>
          </a:p>
        </p:txBody>
      </p:sp>
      <p:sp>
        <p:nvSpPr>
          <p:cNvPr id="45058" name="Segnaposto contenuto 2">
            <a:extLst>
              <a:ext uri="{FF2B5EF4-FFF2-40B4-BE49-F238E27FC236}">
                <a16:creationId xmlns:a16="http://schemas.microsoft.com/office/drawing/2014/main" id="{F8B48360-5241-BE7C-35D3-C447C6273D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Martedì: 11.00 - 13.00 (12h30)</a:t>
            </a:r>
          </a:p>
          <a:p>
            <a:pPr lvl="1"/>
            <a:r>
              <a:rPr lang="it-IT" altLang="it-IT" dirty="0"/>
              <a:t>45min ora accademica - lezione</a:t>
            </a:r>
          </a:p>
          <a:p>
            <a:pPr lvl="1"/>
            <a:r>
              <a:rPr lang="it-IT" altLang="it-IT" dirty="0"/>
              <a:t>45min ora accademica - lezione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olo 1">
            <a:extLst>
              <a:ext uri="{FF2B5EF4-FFF2-40B4-BE49-F238E27FC236}">
                <a16:creationId xmlns:a16="http://schemas.microsoft.com/office/drawing/2014/main" id="{436E4FDE-7D98-4318-A5DC-AF2B3060F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Orario</a:t>
            </a:r>
          </a:p>
        </p:txBody>
      </p:sp>
      <p:sp>
        <p:nvSpPr>
          <p:cNvPr id="46082" name="Segnaposto contenuto 2">
            <a:extLst>
              <a:ext uri="{FF2B5EF4-FFF2-40B4-BE49-F238E27FC236}">
                <a16:creationId xmlns:a16="http://schemas.microsoft.com/office/drawing/2014/main" id="{48F5FB7F-F746-4E97-AA8B-6657CEA5B3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Mercoledì: 13.00 - 14.00 (13h45)</a:t>
            </a:r>
          </a:p>
          <a:p>
            <a:pPr lvl="1"/>
            <a:r>
              <a:rPr lang="it-IT" altLang="it-IT" dirty="0"/>
              <a:t>45min ora accademica - lezione</a:t>
            </a:r>
          </a:p>
          <a:p>
            <a:endParaRPr lang="it-IT" alt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>
            <a:extLst>
              <a:ext uri="{FF2B5EF4-FFF2-40B4-BE49-F238E27FC236}">
                <a16:creationId xmlns:a16="http://schemas.microsoft.com/office/drawing/2014/main" id="{A989BDE0-FB02-50DA-A2E0-E8F6716D4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Orario</a:t>
            </a:r>
          </a:p>
        </p:txBody>
      </p:sp>
      <p:sp>
        <p:nvSpPr>
          <p:cNvPr id="45058" name="Segnaposto contenuto 2">
            <a:extLst>
              <a:ext uri="{FF2B5EF4-FFF2-40B4-BE49-F238E27FC236}">
                <a16:creationId xmlns:a16="http://schemas.microsoft.com/office/drawing/2014/main" id="{F8B48360-5241-BE7C-35D3-C447C6273D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Martedì: 11.00 - 13.00 (12h30)</a:t>
            </a:r>
          </a:p>
          <a:p>
            <a:r>
              <a:rPr lang="it-IT" altLang="it-IT" dirty="0"/>
              <a:t>Mercoledì: 13.00 - 14.00 (13h45 </a:t>
            </a:r>
            <a:r>
              <a:rPr lang="it-IT" altLang="it-IT" sz="2000" dirty="0">
                <a:highlight>
                  <a:srgbClr val="00FF00"/>
                </a:highlight>
              </a:rPr>
              <a:t>+15min</a:t>
            </a:r>
            <a:r>
              <a:rPr lang="it-IT" altLang="it-IT" dirty="0"/>
              <a:t>)</a:t>
            </a:r>
          </a:p>
          <a:p>
            <a:r>
              <a:rPr lang="it-IT" altLang="it-IT" dirty="0"/>
              <a:t>Giovedì: 14.00 - 16.00 (15h30)</a:t>
            </a:r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589403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olo 1">
            <a:extLst>
              <a:ext uri="{FF2B5EF4-FFF2-40B4-BE49-F238E27FC236}">
                <a16:creationId xmlns:a16="http://schemas.microsoft.com/office/drawing/2014/main" id="{436E4FDE-7D98-4318-A5DC-AF2B3060F1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Orario</a:t>
            </a:r>
          </a:p>
        </p:txBody>
      </p:sp>
      <p:sp>
        <p:nvSpPr>
          <p:cNvPr id="46082" name="Segnaposto contenuto 2">
            <a:extLst>
              <a:ext uri="{FF2B5EF4-FFF2-40B4-BE49-F238E27FC236}">
                <a16:creationId xmlns:a16="http://schemas.microsoft.com/office/drawing/2014/main" id="{48F5FB7F-F746-4E97-AA8B-6657CEA5B3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Giovedì: 14.00 - 16.00 (15h30)</a:t>
            </a:r>
          </a:p>
          <a:p>
            <a:pPr lvl="1"/>
            <a:r>
              <a:rPr lang="it-IT" altLang="it-IT" dirty="0"/>
              <a:t>45min ora accademica – lezione</a:t>
            </a:r>
          </a:p>
          <a:p>
            <a:pPr lvl="1"/>
            <a:r>
              <a:rPr lang="it-IT" altLang="it-IT" dirty="0"/>
              <a:t>45min ora accademica - lezione</a:t>
            </a:r>
          </a:p>
          <a:p>
            <a:pPr lvl="1"/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36272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>
            <a:extLst>
              <a:ext uri="{FF2B5EF4-FFF2-40B4-BE49-F238E27FC236}">
                <a16:creationId xmlns:a16="http://schemas.microsoft.com/office/drawing/2014/main" id="{A989BDE0-FB02-50DA-A2E0-E8F6716D4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Orario</a:t>
            </a:r>
          </a:p>
        </p:txBody>
      </p:sp>
      <p:sp>
        <p:nvSpPr>
          <p:cNvPr id="45058" name="Segnaposto contenuto 2">
            <a:extLst>
              <a:ext uri="{FF2B5EF4-FFF2-40B4-BE49-F238E27FC236}">
                <a16:creationId xmlns:a16="http://schemas.microsoft.com/office/drawing/2014/main" id="{F8B48360-5241-BE7C-35D3-C447C6273D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Martedì: 11.00 - 13.00 (12h30)</a:t>
            </a:r>
          </a:p>
          <a:p>
            <a:r>
              <a:rPr lang="it-IT" altLang="it-IT" dirty="0"/>
              <a:t>Mercoledì: 13.00 - 14.00 (13h45)</a:t>
            </a:r>
          </a:p>
          <a:p>
            <a:r>
              <a:rPr lang="it-IT" altLang="it-IT" dirty="0"/>
              <a:t>Giovedì: 14.00 - 16.00 (15h30 </a:t>
            </a:r>
            <a:r>
              <a:rPr lang="it-IT" altLang="it-IT" sz="2000" dirty="0">
                <a:highlight>
                  <a:srgbClr val="00FF00"/>
                </a:highlight>
              </a:rPr>
              <a:t>+15min</a:t>
            </a:r>
            <a:r>
              <a:rPr lang="it-IT" altLang="it-IT" dirty="0"/>
              <a:t>)</a:t>
            </a:r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12478322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olo 1">
            <a:extLst>
              <a:ext uri="{FF2B5EF4-FFF2-40B4-BE49-F238E27FC236}">
                <a16:creationId xmlns:a16="http://schemas.microsoft.com/office/drawing/2014/main" id="{A989BDE0-FB02-50DA-A2E0-E8F6716D4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Orario</a:t>
            </a:r>
          </a:p>
        </p:txBody>
      </p:sp>
      <p:sp>
        <p:nvSpPr>
          <p:cNvPr id="45058" name="Segnaposto contenuto 2">
            <a:extLst>
              <a:ext uri="{FF2B5EF4-FFF2-40B4-BE49-F238E27FC236}">
                <a16:creationId xmlns:a16="http://schemas.microsoft.com/office/drawing/2014/main" id="{F8B48360-5241-BE7C-35D3-C447C6273D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Martedì: 11.00 - 13.00 (12h30 </a:t>
            </a:r>
            <a:r>
              <a:rPr lang="it-IT" altLang="it-IT" sz="2400" dirty="0">
                <a:highlight>
                  <a:srgbClr val="00FF00"/>
                </a:highlight>
              </a:rPr>
              <a:t>+15min</a:t>
            </a:r>
            <a:r>
              <a:rPr lang="it-IT" altLang="it-IT" dirty="0"/>
              <a:t>)</a:t>
            </a:r>
          </a:p>
          <a:p>
            <a:r>
              <a:rPr lang="it-IT" altLang="it-IT" dirty="0"/>
              <a:t>Mercoledì: 13.00 - 14.00 (13h45)</a:t>
            </a:r>
          </a:p>
          <a:p>
            <a:r>
              <a:rPr lang="it-IT" altLang="it-IT" dirty="0"/>
              <a:t>Giovedì: 14.00 - 16.00 (15h30)</a:t>
            </a:r>
          </a:p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7181253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olo 1">
            <a:extLst>
              <a:ext uri="{FF2B5EF4-FFF2-40B4-BE49-F238E27FC236}">
                <a16:creationId xmlns:a16="http://schemas.microsoft.com/office/drawing/2014/main" id="{9B0F43AA-FE38-C873-88C4-6A63A8F3B3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Orario</a:t>
            </a:r>
          </a:p>
        </p:txBody>
      </p:sp>
      <p:sp>
        <p:nvSpPr>
          <p:cNvPr id="49154" name="Segnaposto contenuto 2">
            <a:extLst>
              <a:ext uri="{FF2B5EF4-FFF2-40B4-BE49-F238E27FC236}">
                <a16:creationId xmlns:a16="http://schemas.microsoft.com/office/drawing/2014/main" id="{D7F64295-FA79-8A60-288C-83C648F8F7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dirty="0"/>
              <a:t>Da concordare</a:t>
            </a:r>
          </a:p>
          <a:p>
            <a:r>
              <a:rPr lang="it-IT" altLang="it-IT" i="1" dirty="0" err="1">
                <a:solidFill>
                  <a:srgbClr val="00B050"/>
                </a:solidFill>
              </a:rPr>
              <a:t>Question</a:t>
            </a:r>
            <a:r>
              <a:rPr lang="it-IT" altLang="it-IT" i="1" dirty="0">
                <a:solidFill>
                  <a:srgbClr val="00B050"/>
                </a:solidFill>
              </a:rPr>
              <a:t> time </a:t>
            </a:r>
            <a:r>
              <a:rPr lang="it-IT" altLang="it-IT" dirty="0">
                <a:solidFill>
                  <a:srgbClr val="00B050"/>
                </a:solidFill>
              </a:rPr>
              <a:t>a gennaio dopo aver studiato e prima dell’esame</a:t>
            </a:r>
          </a:p>
          <a:p>
            <a:endParaRPr lang="it-IT" alt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55893A69-8143-E65A-0943-0F592CABC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11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it-IT"/>
              <a:t>Ricevimento online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A12F5EC0-3FA3-8051-8CE0-558A68EC51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362075"/>
            <a:ext cx="7772400" cy="5184775"/>
          </a:xfrm>
        </p:spPr>
        <p:txBody>
          <a:bodyPr/>
          <a:lstStyle/>
          <a:p>
            <a:pPr eaLnBrk="1" hangingPunct="1"/>
            <a:r>
              <a:rPr lang="en-US" altLang="it-IT" sz="2400" dirty="0" err="1"/>
              <a:t>Giovedì</a:t>
            </a:r>
            <a:r>
              <a:rPr lang="en-US" altLang="it-IT" sz="2400" dirty="0"/>
              <a:t> </a:t>
            </a:r>
            <a:r>
              <a:rPr lang="en-US" altLang="it-IT" sz="2400" dirty="0" err="1"/>
              <a:t>dalle</a:t>
            </a:r>
            <a:r>
              <a:rPr lang="en-US" altLang="it-IT" sz="2400" dirty="0"/>
              <a:t> 9h45 alle 11h30</a:t>
            </a:r>
          </a:p>
          <a:p>
            <a:pPr lvl="1" eaLnBrk="1" hangingPunct="1"/>
            <a:r>
              <a:rPr lang="en-US" altLang="it-IT" sz="2400" dirty="0" err="1"/>
              <a:t>Appuntamento</a:t>
            </a:r>
            <a:r>
              <a:rPr lang="en-US" altLang="it-IT" sz="2400" dirty="0"/>
              <a:t> </a:t>
            </a:r>
            <a:r>
              <a:rPr lang="en-US" altLang="it-IT" sz="2400" dirty="0" err="1"/>
              <a:t>tramite</a:t>
            </a:r>
            <a:r>
              <a:rPr lang="en-US" altLang="it-IT" sz="2400" dirty="0"/>
              <a:t> e-mail </a:t>
            </a:r>
            <a:r>
              <a:rPr lang="en-US" altLang="it-IT" sz="2400" dirty="0" err="1"/>
              <a:t>almeno</a:t>
            </a:r>
            <a:r>
              <a:rPr lang="en-US" altLang="it-IT" sz="2400" dirty="0"/>
              <a:t> 3 </a:t>
            </a:r>
            <a:r>
              <a:rPr lang="en-US" altLang="it-IT" sz="2400" dirty="0" err="1"/>
              <a:t>giorni</a:t>
            </a:r>
            <a:r>
              <a:rPr lang="en-US" altLang="it-IT" sz="2400" dirty="0"/>
              <a:t> prima </a:t>
            </a:r>
            <a:r>
              <a:rPr lang="en-US" altLang="it-IT" sz="2400" dirty="0" err="1"/>
              <a:t>della</a:t>
            </a:r>
            <a:r>
              <a:rPr lang="en-US" altLang="it-IT" sz="2400" dirty="0"/>
              <a:t> data di </a:t>
            </a:r>
            <a:r>
              <a:rPr lang="en-US" altLang="it-IT" sz="2400" dirty="0" err="1"/>
              <a:t>ricevimento</a:t>
            </a:r>
            <a:endParaRPr lang="en-US" altLang="it-IT" sz="2400" dirty="0"/>
          </a:p>
          <a:p>
            <a:pPr lvl="1" eaLnBrk="1" hangingPunct="1"/>
            <a:r>
              <a:rPr lang="en-US" altLang="it-IT" sz="2400" dirty="0" err="1"/>
              <a:t>Piattaforma</a:t>
            </a:r>
            <a:r>
              <a:rPr lang="en-US" altLang="it-IT" sz="2400" dirty="0"/>
              <a:t>: Teams</a:t>
            </a:r>
          </a:p>
          <a:p>
            <a:pPr lvl="1" eaLnBrk="1" hangingPunct="1"/>
            <a:r>
              <a:rPr lang="en-US" altLang="it-IT" sz="2400" dirty="0" err="1"/>
              <a:t>Inviare</a:t>
            </a:r>
            <a:r>
              <a:rPr lang="en-US" altLang="it-IT" sz="2400" dirty="0"/>
              <a:t> </a:t>
            </a:r>
            <a:r>
              <a:rPr lang="en-US" altLang="it-IT" sz="2400" dirty="0" err="1"/>
              <a:t>richiesta</a:t>
            </a:r>
            <a:r>
              <a:rPr lang="en-US" altLang="it-IT" sz="2400" dirty="0"/>
              <a:t> di </a:t>
            </a:r>
            <a:r>
              <a:rPr lang="en-US" altLang="it-IT" sz="2400" dirty="0" err="1"/>
              <a:t>contatto</a:t>
            </a:r>
            <a:r>
              <a:rPr lang="en-US" altLang="it-IT" sz="2400" dirty="0"/>
              <a:t> a: </a:t>
            </a:r>
            <a:r>
              <a:rPr lang="en-US" altLang="it-IT" sz="2400" dirty="0" err="1"/>
              <a:t>andrecarnaghi@units.it</a:t>
            </a:r>
            <a:endParaRPr lang="en-US" altLang="it-IT" sz="2400" dirty="0"/>
          </a:p>
          <a:p>
            <a:pPr lvl="1" eaLnBrk="1" hangingPunct="1"/>
            <a:r>
              <a:rPr lang="en-US" altLang="it-IT" sz="2400" dirty="0"/>
              <a:t>Il </a:t>
            </a:r>
            <a:r>
              <a:rPr lang="en-US" altLang="it-IT" sz="2400" dirty="0" err="1"/>
              <a:t>giorno</a:t>
            </a:r>
            <a:r>
              <a:rPr lang="en-US" altLang="it-IT" sz="2400" dirty="0"/>
              <a:t> del </a:t>
            </a:r>
            <a:r>
              <a:rPr lang="en-US" altLang="it-IT" sz="2400" dirty="0" err="1"/>
              <a:t>ricevimento</a:t>
            </a:r>
            <a:r>
              <a:rPr lang="en-US" altLang="it-IT" sz="2400" dirty="0"/>
              <a:t>, </a:t>
            </a:r>
            <a:r>
              <a:rPr lang="en-US" altLang="it-IT" sz="2400" dirty="0" err="1"/>
              <a:t>inviare</a:t>
            </a:r>
            <a:r>
              <a:rPr lang="en-US" altLang="it-IT" sz="2400" dirty="0"/>
              <a:t> in chat “</a:t>
            </a:r>
            <a:r>
              <a:rPr lang="en-US" altLang="it-IT" sz="2400" dirty="0" err="1"/>
              <a:t>disponibile</a:t>
            </a:r>
            <a:r>
              <a:rPr lang="en-US" altLang="it-IT" sz="2400" dirty="0"/>
              <a:t> per il </a:t>
            </a:r>
            <a:r>
              <a:rPr lang="en-US" altLang="it-IT" sz="2400" dirty="0" err="1"/>
              <a:t>ricevimento</a:t>
            </a:r>
            <a:r>
              <a:rPr lang="en-US" altLang="it-IT" sz="2400" dirty="0"/>
              <a:t>”</a:t>
            </a:r>
          </a:p>
          <a:p>
            <a:pPr lvl="1" eaLnBrk="1" hangingPunct="1"/>
            <a:r>
              <a:rPr lang="en-US" altLang="it-IT" sz="2400" dirty="0" err="1"/>
              <a:t>Rimanere</a:t>
            </a:r>
            <a:r>
              <a:rPr lang="en-US" altLang="it-IT" sz="2400" dirty="0"/>
              <a:t> online </a:t>
            </a:r>
            <a:r>
              <a:rPr lang="en-US" altLang="it-IT" sz="2400" dirty="0" err="1"/>
              <a:t>dalle</a:t>
            </a:r>
            <a:r>
              <a:rPr lang="en-US" altLang="it-IT" sz="2400" dirty="0"/>
              <a:t> 9h45 – </a:t>
            </a:r>
            <a:r>
              <a:rPr lang="en-US" altLang="it-IT" sz="2400" dirty="0" err="1"/>
              <a:t>chiamo</a:t>
            </a:r>
            <a:r>
              <a:rPr lang="en-US" altLang="it-IT" sz="2400" dirty="0"/>
              <a:t> in </a:t>
            </a:r>
            <a:r>
              <a:rPr lang="en-US" altLang="it-IT" sz="2400" dirty="0" err="1"/>
              <a:t>ordine</a:t>
            </a:r>
            <a:r>
              <a:rPr lang="en-US" altLang="it-IT" sz="2400" dirty="0"/>
              <a:t> di </a:t>
            </a:r>
            <a:r>
              <a:rPr lang="en-US" altLang="it-IT" sz="2400" dirty="0" err="1"/>
              <a:t>prenotazione</a:t>
            </a:r>
            <a:r>
              <a:rPr lang="en-US" altLang="it-IT" dirty="0"/>
              <a:t>.</a:t>
            </a:r>
          </a:p>
          <a:p>
            <a:pPr eaLnBrk="1" hangingPunct="1"/>
            <a:endParaRPr lang="en-US" altLang="it-IT" dirty="0"/>
          </a:p>
          <a:p>
            <a:pPr eaLnBrk="1" hangingPunct="1"/>
            <a:endParaRPr lang="en-US" alt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F8B5A35C-2587-A541-D04A-055227629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/>
              <a:t>Ricevimento online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46B41769-2D4D-8737-DB3A-A4C09D53E2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Giovedì</a:t>
            </a:r>
            <a:endParaRPr lang="en-US" altLang="it-IT" dirty="0"/>
          </a:p>
          <a:p>
            <a:pPr eaLnBrk="1" hangingPunct="1"/>
            <a:r>
              <a:rPr lang="en-US" altLang="it-IT" dirty="0" err="1"/>
              <a:t>Dalle</a:t>
            </a:r>
            <a:r>
              <a:rPr lang="en-US" altLang="it-IT" dirty="0"/>
              <a:t> 9h45 alle 11h30</a:t>
            </a:r>
          </a:p>
          <a:p>
            <a:pPr eaLnBrk="1" hangingPunct="1"/>
            <a:endParaRPr lang="en-US" altLang="it-IT" dirty="0"/>
          </a:p>
          <a:p>
            <a:pPr eaLnBrk="1" hangingPunct="1"/>
            <a:r>
              <a:rPr lang="en-US" altLang="it-IT" dirty="0"/>
              <a:t>Cosa serve?</a:t>
            </a:r>
          </a:p>
          <a:p>
            <a:pPr eaLnBrk="1" hangingPunct="1"/>
            <a:endParaRPr lang="en-US" altLang="it-IT" dirty="0"/>
          </a:p>
          <a:p>
            <a:pPr eaLnBrk="1" hangingPunct="1"/>
            <a:r>
              <a:rPr lang="en-US" altLang="it-IT" dirty="0" err="1"/>
              <a:t>Firma</a:t>
            </a:r>
            <a:r>
              <a:rPr lang="en-US" altLang="it-IT" dirty="0"/>
              <a:t> </a:t>
            </a:r>
            <a:r>
              <a:rPr lang="en-US" altLang="it-IT" dirty="0" err="1"/>
              <a:t>documenti</a:t>
            </a:r>
            <a:r>
              <a:rPr lang="en-US" altLang="it-IT" dirty="0"/>
              <a:t>, </a:t>
            </a:r>
            <a:r>
              <a:rPr lang="en-US" altLang="it-IT" dirty="0" err="1"/>
              <a:t>acqusizioni</a:t>
            </a:r>
            <a:r>
              <a:rPr lang="en-US" altLang="it-IT" dirty="0"/>
              <a:t> </a:t>
            </a:r>
            <a:r>
              <a:rPr lang="en-US" altLang="it-IT" dirty="0" err="1"/>
              <a:t>informazioni</a:t>
            </a:r>
            <a:r>
              <a:rPr lang="en-US" altLang="it-IT" dirty="0"/>
              <a:t> </a:t>
            </a:r>
            <a:r>
              <a:rPr lang="en-US" altLang="it-IT" dirty="0" err="1"/>
              <a:t>sul</a:t>
            </a:r>
            <a:r>
              <a:rPr lang="en-US" altLang="it-IT" dirty="0"/>
              <a:t> </a:t>
            </a:r>
            <a:r>
              <a:rPr lang="en-US" altLang="it-IT" dirty="0" err="1"/>
              <a:t>corso</a:t>
            </a:r>
            <a:r>
              <a:rPr lang="mr-IN" altLang="it-IT" dirty="0"/>
              <a:t>…</a:t>
            </a:r>
            <a:r>
              <a:rPr lang="it-IT" altLang="it-IT" dirty="0" err="1"/>
              <a:t>ecc</a:t>
            </a:r>
            <a:r>
              <a:rPr lang="mr-IN" altLang="it-IT" dirty="0"/>
              <a:t>…</a:t>
            </a:r>
            <a:endParaRPr lang="en-US" altLang="it-IT" dirty="0"/>
          </a:p>
          <a:p>
            <a:pPr eaLnBrk="1" hangingPunct="1"/>
            <a:endParaRPr lang="en-US" altLang="it-IT" dirty="0"/>
          </a:p>
          <a:p>
            <a:pPr eaLnBrk="1" hangingPunct="1"/>
            <a:endParaRPr lang="en-US" alt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A226EA71-87AB-B7EC-3E9A-014B137A2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b="1">
                <a:latin typeface="Times New Roman" panose="02020603050405020304" pitchFamily="18" charset="0"/>
              </a:rPr>
              <a:t>Testi di riferimento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5DF371DE-E9F8-8793-F3D8-ED0B121B8D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7918450" cy="5624513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endParaRPr lang="en-US" altLang="it-IT" sz="2400" dirty="0"/>
          </a:p>
          <a:p>
            <a:pPr marL="457200" indent="-457200">
              <a:buFontTx/>
              <a:buAutoNum type="arabicPeriod"/>
            </a:pPr>
            <a:r>
              <a:rPr lang="en-US" altLang="it-IT" sz="2400" dirty="0" err="1"/>
              <a:t>Titolo</a:t>
            </a:r>
            <a:r>
              <a:rPr lang="en-US" altLang="it-IT" sz="2400" dirty="0"/>
              <a:t>: Parole e </a:t>
            </a:r>
            <a:r>
              <a:rPr lang="en-US" altLang="it-IT" sz="2400" dirty="0" err="1"/>
              <a:t>Categorie</a:t>
            </a:r>
            <a:r>
              <a:rPr lang="en-US" altLang="it-IT" sz="2400" dirty="0"/>
              <a:t>, La </a:t>
            </a:r>
            <a:r>
              <a:rPr lang="en-US" altLang="it-IT" sz="2400" dirty="0" err="1"/>
              <a:t>cognizione</a:t>
            </a:r>
            <a:r>
              <a:rPr lang="en-US" altLang="it-IT" sz="2400" dirty="0"/>
              <a:t> </a:t>
            </a:r>
            <a:r>
              <a:rPr lang="en-US" altLang="it-IT" sz="2400" dirty="0" err="1"/>
              <a:t>sociale</a:t>
            </a:r>
            <a:r>
              <a:rPr lang="en-US" altLang="it-IT" sz="2400" dirty="0"/>
              <a:t> </a:t>
            </a:r>
            <a:r>
              <a:rPr lang="en-US" altLang="it-IT" sz="2400" dirty="0" err="1"/>
              <a:t>nei</a:t>
            </a:r>
            <a:r>
              <a:rPr lang="en-US" altLang="it-IT" sz="2400" dirty="0"/>
              <a:t> </a:t>
            </a:r>
            <a:r>
              <a:rPr lang="en-US" altLang="it-IT" sz="2400" dirty="0" err="1"/>
              <a:t>contesti</a:t>
            </a:r>
            <a:r>
              <a:rPr lang="en-US" altLang="it-IT" sz="2400" dirty="0"/>
              <a:t> </a:t>
            </a:r>
            <a:r>
              <a:rPr lang="en-US" altLang="it-IT" sz="2400" dirty="0" err="1"/>
              <a:t>intergruppo</a:t>
            </a:r>
            <a:endParaRPr lang="en-US" altLang="it-IT" sz="2400" dirty="0"/>
          </a:p>
          <a:p>
            <a:pPr marL="457200" indent="-457200">
              <a:buFontTx/>
              <a:buAutoNum type="arabicPeriod"/>
            </a:pPr>
            <a:endParaRPr lang="en-US" altLang="it-IT" sz="2400" dirty="0"/>
          </a:p>
          <a:p>
            <a:pPr marL="457200" indent="-457200">
              <a:buFontTx/>
              <a:buNone/>
            </a:pPr>
            <a:endParaRPr lang="en-US" altLang="it-IT" sz="2400" dirty="0"/>
          </a:p>
          <a:p>
            <a:pPr marL="457200" indent="-457200">
              <a:buFontTx/>
              <a:buNone/>
            </a:pPr>
            <a:r>
              <a:rPr lang="en-US" altLang="it-IT" sz="2400" dirty="0"/>
              <a:t>	</a:t>
            </a:r>
            <a:r>
              <a:rPr lang="en-US" altLang="it-IT" sz="2400" dirty="0" err="1"/>
              <a:t>Autori</a:t>
            </a:r>
            <a:r>
              <a:rPr lang="en-US" altLang="it-IT" sz="2400" dirty="0"/>
              <a:t>: A. Carnaghi, L. Arcuri</a:t>
            </a:r>
          </a:p>
          <a:p>
            <a:pPr marL="457200" indent="-457200">
              <a:buFontTx/>
              <a:buNone/>
            </a:pPr>
            <a:r>
              <a:rPr lang="en-US" altLang="it-IT" sz="2400" dirty="0"/>
              <a:t>	Casa ed.: </a:t>
            </a:r>
            <a:r>
              <a:rPr lang="en-US" altLang="it-IT" sz="2400" dirty="0" err="1"/>
              <a:t>Raffaello</a:t>
            </a:r>
            <a:r>
              <a:rPr lang="en-US" altLang="it-IT" sz="2400" dirty="0"/>
              <a:t> Cortina, Milano</a:t>
            </a:r>
          </a:p>
          <a:p>
            <a:pPr marL="457200" indent="-457200">
              <a:buFontTx/>
              <a:buNone/>
            </a:pPr>
            <a:r>
              <a:rPr lang="en-US" altLang="it-IT" sz="2400" dirty="0"/>
              <a:t> 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it-IT" altLang="it-IT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77852D6E-B832-A11C-483F-F0CE30A30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b="1">
                <a:latin typeface="Times New Roman" panose="02020603050405020304" pitchFamily="18" charset="0"/>
              </a:rPr>
              <a:t>Testi di riferimento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7D5E1A3F-7664-2DB8-836E-D3ECA5175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7918450" cy="5624513"/>
          </a:xfrm>
        </p:spPr>
        <p:txBody>
          <a:bodyPr/>
          <a:lstStyle/>
          <a:p>
            <a:pPr marL="0" indent="0">
              <a:buFontTx/>
              <a:buNone/>
            </a:pPr>
            <a:endParaRPr lang="en-US" altLang="it-IT" sz="2400"/>
          </a:p>
          <a:p>
            <a:pPr marL="0" indent="0">
              <a:buFontTx/>
              <a:buNone/>
            </a:pPr>
            <a:r>
              <a:rPr lang="en-US" altLang="it-IT" sz="2400"/>
              <a:t>2. Titolo: Psicologia sociale cognitiva. CAPITOLI: 2, 3</a:t>
            </a:r>
          </a:p>
          <a:p>
            <a:pPr marL="0" indent="0">
              <a:buFontTx/>
              <a:buNone/>
            </a:pPr>
            <a:endParaRPr lang="en-US" altLang="it-IT" sz="2400"/>
          </a:p>
          <a:p>
            <a:pPr marL="0" indent="0">
              <a:buFontTx/>
              <a:buNone/>
            </a:pPr>
            <a:endParaRPr lang="en-US" altLang="it-IT" sz="2400"/>
          </a:p>
          <a:p>
            <a:pPr marL="0" indent="0">
              <a:buFontTx/>
              <a:buNone/>
            </a:pPr>
            <a:r>
              <a:rPr lang="en-US" altLang="it-IT" sz="2400"/>
              <a:t>Autore: Castelli L.</a:t>
            </a:r>
          </a:p>
          <a:p>
            <a:pPr marL="0" indent="0">
              <a:buFontTx/>
              <a:buNone/>
            </a:pPr>
            <a:r>
              <a:rPr lang="en-US" altLang="it-IT" sz="2400"/>
              <a:t>Casa ed.: Laterza.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2DA51CEE-CD42-2752-53C9-81ED74FAD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Programma</a:t>
            </a:r>
            <a:endParaRPr lang="en-US" altLang="it-IT" dirty="0"/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B6710C8C-C6FF-FA0E-58A1-70478901D3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2800" b="1" dirty="0">
                <a:latin typeface="Times New Roman" charset="0"/>
              </a:rPr>
              <a:t>1</a:t>
            </a:r>
            <a:r>
              <a:rPr lang="it-IT" sz="2800" dirty="0">
                <a:latin typeface="Times New Roman" charset="0"/>
              </a:rPr>
              <a:t> </a:t>
            </a:r>
            <a:r>
              <a:rPr lang="it-IT" sz="2800" b="1" dirty="0">
                <a:latin typeface="Times New Roman" charset="0"/>
              </a:rPr>
              <a:t>Elementi di metodologia della ricerca sperimentale in psicologia sociale</a:t>
            </a:r>
            <a:endParaRPr lang="it-IT" sz="2800" dirty="0">
              <a:latin typeface="Times New Roman" charset="0"/>
            </a:endParaRPr>
          </a:p>
          <a:p>
            <a:pPr eaLnBrk="1" hangingPunct="1">
              <a:defRPr/>
            </a:pPr>
            <a:r>
              <a:rPr lang="it-IT" sz="2800" dirty="0">
                <a:latin typeface="Times New Roman" charset="0"/>
              </a:rPr>
              <a:t>	a. distinzione tra esperimento e altre forme di indagine</a:t>
            </a:r>
          </a:p>
          <a:p>
            <a:pPr eaLnBrk="1" hangingPunct="1">
              <a:defRPr/>
            </a:pPr>
            <a:r>
              <a:rPr lang="it-IT" sz="2800" dirty="0">
                <a:latin typeface="Times New Roman" charset="0"/>
              </a:rPr>
              <a:t>	b. classificazione delle variabili</a:t>
            </a:r>
          </a:p>
          <a:p>
            <a:pPr eaLnBrk="1" hangingPunct="1">
              <a:defRPr/>
            </a:pPr>
            <a:r>
              <a:rPr lang="it-IT" sz="2800" dirty="0">
                <a:latin typeface="Times New Roman" charset="0"/>
              </a:rPr>
              <a:t>	c. effetti principali e effetti di interazione</a:t>
            </a:r>
          </a:p>
          <a:p>
            <a:pPr marL="0" indent="0" eaLnBrk="1" hangingPunct="1">
              <a:buFontTx/>
              <a:buNone/>
              <a:defRPr/>
            </a:pPr>
            <a:endParaRPr lang="it-IT" sz="2800" dirty="0">
              <a:latin typeface="Times New Roman" charset="0"/>
            </a:endParaRPr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FCE38A35-8724-C52D-1D15-48D9E481CF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t-IT" dirty="0" err="1"/>
              <a:t>Programma</a:t>
            </a:r>
            <a:endParaRPr lang="en-US" altLang="it-IT" dirty="0"/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84E622C3-CA6E-3A3B-2B9E-7E2B7EE88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b="1">
                <a:latin typeface="Times New Roman" panose="02020603050405020304" pitchFamily="18" charset="0"/>
              </a:rPr>
              <a:t>2 Formazione di Impressione</a:t>
            </a:r>
            <a:endParaRPr lang="it-IT" altLang="it-IT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a. Processi di attribuzione causale</a:t>
            </a:r>
          </a:p>
          <a:p>
            <a:pPr eaLnBrk="1" hangingPunct="1"/>
            <a:r>
              <a:rPr lang="it-IT" altLang="it-IT">
                <a:latin typeface="Times New Roman" panose="02020603050405020304" pitchFamily="18" charset="0"/>
              </a:rPr>
              <a:t>	b. Applicazioni del modello di attribuzione in ambito clinico: il caso della stima di sé</a:t>
            </a:r>
          </a:p>
          <a:p>
            <a:pPr eaLnBrk="1" hangingPunct="1"/>
            <a:endParaRPr lang="en-US" alt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BB3B9706602CF49BE77175072C318B5" ma:contentTypeVersion="7" ma:contentTypeDescription="Creare un nuovo documento." ma:contentTypeScope="" ma:versionID="7a90064c24d9bf87f6ae3b464baa56b2">
  <xsd:schema xmlns:xsd="http://www.w3.org/2001/XMLSchema" xmlns:xs="http://www.w3.org/2001/XMLSchema" xmlns:p="http://schemas.microsoft.com/office/2006/metadata/properties" xmlns:ns2="edbc49e4-9f9d-4e33-9f71-e2a2db5ca30d" targetNamespace="http://schemas.microsoft.com/office/2006/metadata/properties" ma:root="true" ma:fieldsID="d923df889300c3cde40a286fd4d1ef3c" ns2:_="">
    <xsd:import namespace="edbc49e4-9f9d-4e33-9f71-e2a2db5ca3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bc49e4-9f9d-4e33-9f71-e2a2db5ca3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95CA55-6531-4E20-825E-2C5320283A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bc49e4-9f9d-4e33-9f71-e2a2db5ca3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0EF964-10B4-4ED3-9AD6-5877DC6FCA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3A1FFD-6A63-413E-8F62-B50E169A8C8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1020</Words>
  <Application>Microsoft Office PowerPoint</Application>
  <PresentationFormat>Presentazione su schermo (4:3)</PresentationFormat>
  <Paragraphs>186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Presentazione vuota</vt:lpstr>
      <vt:lpstr>Psicologia sociale</vt:lpstr>
      <vt:lpstr>Docente</vt:lpstr>
      <vt:lpstr>Presentazione standard di PowerPoint</vt:lpstr>
      <vt:lpstr>Ricevimento online</vt:lpstr>
      <vt:lpstr>Ricevimento online</vt:lpstr>
      <vt:lpstr>Testi di riferimento</vt:lpstr>
      <vt:lpstr>Testi di riferimento</vt:lpstr>
      <vt:lpstr>Programma</vt:lpstr>
      <vt:lpstr>Programma</vt:lpstr>
      <vt:lpstr>Programma</vt:lpstr>
      <vt:lpstr>Programma</vt:lpstr>
      <vt:lpstr>Programma</vt:lpstr>
      <vt:lpstr>Programma</vt:lpstr>
      <vt:lpstr>Programma</vt:lpstr>
      <vt:lpstr>Esame di fine corso</vt:lpstr>
      <vt:lpstr>Esame di fine corso</vt:lpstr>
      <vt:lpstr>Esame di fine corso</vt:lpstr>
      <vt:lpstr>Esame di fine corso</vt:lpstr>
      <vt:lpstr>Prove di autovalutazione</vt:lpstr>
      <vt:lpstr>Esame:</vt:lpstr>
      <vt:lpstr>Differenze?</vt:lpstr>
      <vt:lpstr>Dove trovo il materiale del corso?</vt:lpstr>
      <vt:lpstr>Esercitazioni</vt:lpstr>
      <vt:lpstr>Esercitazioni:</vt:lpstr>
      <vt:lpstr>Esercitazioni:</vt:lpstr>
      <vt:lpstr>Esercitazioni:</vt:lpstr>
      <vt:lpstr>Esercitazioni:</vt:lpstr>
      <vt:lpstr>Esercitazioni:</vt:lpstr>
      <vt:lpstr>Esercitazioni:</vt:lpstr>
      <vt:lpstr>Esercitazioni:</vt:lpstr>
      <vt:lpstr>Esercitazioni:</vt:lpstr>
      <vt:lpstr>Orario</vt:lpstr>
      <vt:lpstr>Orario</vt:lpstr>
      <vt:lpstr>Orario</vt:lpstr>
      <vt:lpstr>Orario</vt:lpstr>
      <vt:lpstr>Orario</vt:lpstr>
      <vt:lpstr>Orario</vt:lpstr>
      <vt:lpstr>Orario</vt:lpstr>
    </vt:vector>
  </TitlesOfParts>
  <Company>dpss unipd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sociale</dc:title>
  <dc:creator>dpss unipd</dc:creator>
  <cp:lastModifiedBy>CARNAGHI ANDREA</cp:lastModifiedBy>
  <cp:revision>64</cp:revision>
  <dcterms:created xsi:type="dcterms:W3CDTF">2010-10-04T13:00:58Z</dcterms:created>
  <dcterms:modified xsi:type="dcterms:W3CDTF">2023-10-09T07:57:36Z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0x0101009BB3B9706602CF49BE77175072C318B5</vt:lpwstr>
  </property>
</Properties>
</file>