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86" r:id="rId7"/>
    <p:sldId id="258" r:id="rId8"/>
    <p:sldId id="287" r:id="rId9"/>
    <p:sldId id="284" r:id="rId10"/>
    <p:sldId id="260" r:id="rId11"/>
    <p:sldId id="289" r:id="rId12"/>
    <p:sldId id="288" r:id="rId13"/>
    <p:sldId id="290" r:id="rId14"/>
    <p:sldId id="264" r:id="rId15"/>
    <p:sldId id="263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85" r:id="rId28"/>
    <p:sldId id="279" r:id="rId29"/>
    <p:sldId id="280" r:id="rId30"/>
    <p:sldId id="281" r:id="rId31"/>
    <p:sldId id="265" r:id="rId32"/>
    <p:sldId id="282" r:id="rId33"/>
    <p:sldId id="262" r:id="rId34"/>
    <p:sldId id="283" r:id="rId3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6255C8-353B-49F7-84A7-B6A1B520262F}" v="1" dt="2023-10-03T14:18:35.367"/>
    <p1510:client id="{31FFAECA-CD37-487B-BEC2-FE859A15F3A5}" v="1" dt="2023-10-03T20:33:12.224"/>
    <p1510:client id="{4A321822-2B1F-406C-A93B-049056C6605B}" v="2" dt="2023-10-08T13:21:07.148"/>
    <p1510:client id="{561B8386-9A5C-4187-B8C5-74CD19B275E1}" v="3" dt="2023-10-07T10:49:26.474"/>
    <p1510:client id="{6DB1B02C-696F-4F99-890E-F52307F00C76}" v="2" dt="2023-10-04T09:09:13.803"/>
    <p1510:client id="{B69BE910-88D0-4C32-9CB8-19CD20EC05EE}" v="1" dt="2023-10-04T21:22:34.045"/>
    <p1510:client id="{BCC7D74E-B76E-4580-AE69-688FC308F12A}" v="2" dt="2023-10-04T14:34:58.105"/>
    <p1510:client id="{F6D9CD8C-3A77-4840-AD34-39512F2C29E0}" v="2" dt="2023-10-04T08:58:20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CCARELLA ALICE [PS0102768]" userId="S::s309995@ds.units.it::5734c9c7-6aff-488a-9e84-2177aa1df7ec" providerId="AD" clId="Web-{BCC7D74E-B76E-4580-AE69-688FC308F12A}"/>
    <pc:docChg chg="modSld">
      <pc:chgData name="BUCCARELLA ALICE [PS0102768]" userId="S::s309995@ds.units.it::5734c9c7-6aff-488a-9e84-2177aa1df7ec" providerId="AD" clId="Web-{BCC7D74E-B76E-4580-AE69-688FC308F12A}" dt="2023-10-04T14:34:58.105" v="1"/>
      <pc:docMkLst>
        <pc:docMk/>
      </pc:docMkLst>
      <pc:sldChg chg="addSp delSp modSp">
        <pc:chgData name="BUCCARELLA ALICE [PS0102768]" userId="S::s309995@ds.units.it::5734c9c7-6aff-488a-9e84-2177aa1df7ec" providerId="AD" clId="Web-{BCC7D74E-B76E-4580-AE69-688FC308F12A}" dt="2023-10-04T14:34:58.105" v="1"/>
        <pc:sldMkLst>
          <pc:docMk/>
          <pc:sldMk cId="3900977515" sldId="265"/>
        </pc:sldMkLst>
        <pc:spChg chg="add del mod">
          <ac:chgData name="BUCCARELLA ALICE [PS0102768]" userId="S::s309995@ds.units.it::5734c9c7-6aff-488a-9e84-2177aa1df7ec" providerId="AD" clId="Web-{BCC7D74E-B76E-4580-AE69-688FC308F12A}" dt="2023-10-04T14:34:58.105" v="1"/>
          <ac:spMkLst>
            <pc:docMk/>
            <pc:sldMk cId="3900977515" sldId="265"/>
            <ac:spMk id="5" creationId="{47B747DA-FF55-A32B-A59C-285AC347C76D}"/>
          </ac:spMkLst>
        </pc:spChg>
        <pc:graphicFrameChg chg="add del">
          <ac:chgData name="BUCCARELLA ALICE [PS0102768]" userId="S::s309995@ds.units.it::5734c9c7-6aff-488a-9e84-2177aa1df7ec" providerId="AD" clId="Web-{BCC7D74E-B76E-4580-AE69-688FC308F12A}" dt="2023-10-04T14:34:58.105" v="1"/>
          <ac:graphicFrameMkLst>
            <pc:docMk/>
            <pc:sldMk cId="3900977515" sldId="265"/>
            <ac:graphicFrameMk id="4" creationId="{00000000-0000-0000-0000-000000000000}"/>
          </ac:graphicFrameMkLst>
        </pc:graphicFrameChg>
      </pc:sldChg>
    </pc:docChg>
  </pc:docChgLst>
  <pc:docChgLst>
    <pc:chgData name="DEVNOZASHVILI ANASTASIA [PS0102812]" userId="S::s305467@ds.units.it::3a7e2bb6-e298-4c53-a3ad-b50437bdc96a" providerId="AD" clId="Web-{B69BE910-88D0-4C32-9CB8-19CD20EC05EE}"/>
    <pc:docChg chg="sldOrd">
      <pc:chgData name="DEVNOZASHVILI ANASTASIA [PS0102812]" userId="S::s305467@ds.units.it::3a7e2bb6-e298-4c53-a3ad-b50437bdc96a" providerId="AD" clId="Web-{B69BE910-88D0-4C32-9CB8-19CD20EC05EE}" dt="2023-10-04T21:22:34.045" v="0"/>
      <pc:docMkLst>
        <pc:docMk/>
      </pc:docMkLst>
      <pc:sldChg chg="ord">
        <pc:chgData name="DEVNOZASHVILI ANASTASIA [PS0102812]" userId="S::s305467@ds.units.it::3a7e2bb6-e298-4c53-a3ad-b50437bdc96a" providerId="AD" clId="Web-{B69BE910-88D0-4C32-9CB8-19CD20EC05EE}" dt="2023-10-04T21:22:34.045" v="0"/>
        <pc:sldMkLst>
          <pc:docMk/>
          <pc:sldMk cId="197717949" sldId="262"/>
        </pc:sldMkLst>
      </pc:sldChg>
    </pc:docChg>
  </pc:docChgLst>
  <pc:docChgLst>
    <pc:chgData name="BORGATTI GIOVANNI [PS0102881]" userId="S::s308471@ds.units.it::3b528b14-651f-45ef-b724-5beec62efea0" providerId="AD" clId="Web-{6DB1B02C-696F-4F99-890E-F52307F00C76}"/>
    <pc:docChg chg="sldOrd">
      <pc:chgData name="BORGATTI GIOVANNI [PS0102881]" userId="S::s308471@ds.units.it::3b528b14-651f-45ef-b724-5beec62efea0" providerId="AD" clId="Web-{6DB1B02C-696F-4F99-890E-F52307F00C76}" dt="2023-10-04T09:09:13.803" v="1"/>
      <pc:docMkLst>
        <pc:docMk/>
      </pc:docMkLst>
      <pc:sldChg chg="ord">
        <pc:chgData name="BORGATTI GIOVANNI [PS0102881]" userId="S::s308471@ds.units.it::3b528b14-651f-45ef-b724-5beec62efea0" providerId="AD" clId="Web-{6DB1B02C-696F-4F99-890E-F52307F00C76}" dt="2023-10-04T09:08:58.397" v="0"/>
        <pc:sldMkLst>
          <pc:docMk/>
          <pc:sldMk cId="749935843" sldId="260"/>
        </pc:sldMkLst>
      </pc:sldChg>
      <pc:sldChg chg="ord">
        <pc:chgData name="BORGATTI GIOVANNI [PS0102881]" userId="S::s308471@ds.units.it::3b528b14-651f-45ef-b724-5beec62efea0" providerId="AD" clId="Web-{6DB1B02C-696F-4F99-890E-F52307F00C76}" dt="2023-10-04T09:09:13.803" v="1"/>
        <pc:sldMkLst>
          <pc:docMk/>
          <pc:sldMk cId="3408004343" sldId="263"/>
        </pc:sldMkLst>
      </pc:sldChg>
    </pc:docChg>
  </pc:docChgLst>
  <pc:docChgLst>
    <pc:chgData name="CEOLIN MARCO [PS0102772]" userId="S::s295694@ds.units.it::ea861649-f472-417c-9706-189a4179c09d" providerId="AD" clId="Web-{266255C8-353B-49F7-84A7-B6A1B520262F}"/>
    <pc:docChg chg="sldOrd">
      <pc:chgData name="CEOLIN MARCO [PS0102772]" userId="S::s295694@ds.units.it::ea861649-f472-417c-9706-189a4179c09d" providerId="AD" clId="Web-{266255C8-353B-49F7-84A7-B6A1B520262F}" dt="2023-10-03T14:18:35.367" v="0"/>
      <pc:docMkLst>
        <pc:docMk/>
      </pc:docMkLst>
      <pc:sldChg chg="ord">
        <pc:chgData name="CEOLIN MARCO [PS0102772]" userId="S::s295694@ds.units.it::ea861649-f472-417c-9706-189a4179c09d" providerId="AD" clId="Web-{266255C8-353B-49F7-84A7-B6A1B520262F}" dt="2023-10-03T14:18:35.367" v="0"/>
        <pc:sldMkLst>
          <pc:docMk/>
          <pc:sldMk cId="1056513973" sldId="287"/>
        </pc:sldMkLst>
      </pc:sldChg>
    </pc:docChg>
  </pc:docChgLst>
  <pc:docChgLst>
    <pc:chgData name="PAGANO GIORGIA [T_00304628]" userId="S::s304628@ds.units.it::49389853-6c89-4516-af3b-6d823041baca" providerId="AD" clId="Web-{561B8386-9A5C-4187-B8C5-74CD19B275E1}"/>
    <pc:docChg chg="modSld">
      <pc:chgData name="PAGANO GIORGIA [T_00304628]" userId="S::s304628@ds.units.it::49389853-6c89-4516-af3b-6d823041baca" providerId="AD" clId="Web-{561B8386-9A5C-4187-B8C5-74CD19B275E1}" dt="2023-10-07T10:49:26.474" v="2" actId="20577"/>
      <pc:docMkLst>
        <pc:docMk/>
      </pc:docMkLst>
      <pc:sldChg chg="modSp">
        <pc:chgData name="PAGANO GIORGIA [T_00304628]" userId="S::s304628@ds.units.it::49389853-6c89-4516-af3b-6d823041baca" providerId="AD" clId="Web-{561B8386-9A5C-4187-B8C5-74CD19B275E1}" dt="2023-10-07T10:49:26.474" v="2" actId="20577"/>
        <pc:sldMkLst>
          <pc:docMk/>
          <pc:sldMk cId="1481590660" sldId="282"/>
        </pc:sldMkLst>
        <pc:spChg chg="mod">
          <ac:chgData name="PAGANO GIORGIA [T_00304628]" userId="S::s304628@ds.units.it::49389853-6c89-4516-af3b-6d823041baca" providerId="AD" clId="Web-{561B8386-9A5C-4187-B8C5-74CD19B275E1}" dt="2023-10-07T10:49:26.474" v="2" actId="20577"/>
          <ac:spMkLst>
            <pc:docMk/>
            <pc:sldMk cId="1481590660" sldId="282"/>
            <ac:spMk id="3" creationId="{00000000-0000-0000-0000-000000000000}"/>
          </ac:spMkLst>
        </pc:spChg>
      </pc:sldChg>
    </pc:docChg>
  </pc:docChgLst>
  <pc:docChgLst>
    <pc:chgData name="LACANNA IRENE [T_00307245]" userId="S::s307245@ds.units.it::d25f19a7-b865-4dfa-a1f5-4277aee698cb" providerId="AD" clId="Web-{31FFAECA-CD37-487B-BEC2-FE859A15F3A5}"/>
    <pc:docChg chg="modSld">
      <pc:chgData name="LACANNA IRENE [T_00307245]" userId="S::s307245@ds.units.it::d25f19a7-b865-4dfa-a1f5-4277aee698cb" providerId="AD" clId="Web-{31FFAECA-CD37-487B-BEC2-FE859A15F3A5}" dt="2023-10-03T20:33:12.224" v="0"/>
      <pc:docMkLst>
        <pc:docMk/>
      </pc:docMkLst>
      <pc:sldChg chg="addSp">
        <pc:chgData name="LACANNA IRENE [T_00307245]" userId="S::s307245@ds.units.it::d25f19a7-b865-4dfa-a1f5-4277aee698cb" providerId="AD" clId="Web-{31FFAECA-CD37-487B-BEC2-FE859A15F3A5}" dt="2023-10-03T20:33:12.224" v="0"/>
        <pc:sldMkLst>
          <pc:docMk/>
          <pc:sldMk cId="1222084080" sldId="286"/>
        </pc:sldMkLst>
        <pc:inkChg chg="add">
          <ac:chgData name="LACANNA IRENE [T_00307245]" userId="S::s307245@ds.units.it::d25f19a7-b865-4dfa-a1f5-4277aee698cb" providerId="AD" clId="Web-{31FFAECA-CD37-487B-BEC2-FE859A15F3A5}" dt="2023-10-03T20:33:12.224" v="0"/>
          <ac:inkMkLst>
            <pc:docMk/>
            <pc:sldMk cId="1222084080" sldId="286"/>
            <ac:inkMk id="4" creationId="{4F0FFC94-E779-D9F0-7C33-9C62A2C233E6}"/>
          </ac:inkMkLst>
        </pc:inkChg>
      </pc:sldChg>
    </pc:docChg>
  </pc:docChgLst>
  <pc:docChgLst>
    <pc:chgData name="SIBELJA CHRISTOPHER MARINO [PS0102904]" userId="S::s295767@ds.units.it::856daee8-1e76-43f3-aee6-2a98a2044cb4" providerId="AD" clId="Web-{F6D9CD8C-3A77-4840-AD34-39512F2C29E0}"/>
    <pc:docChg chg="sldOrd">
      <pc:chgData name="SIBELJA CHRISTOPHER MARINO [PS0102904]" userId="S::s295767@ds.units.it::856daee8-1e76-43f3-aee6-2a98a2044cb4" providerId="AD" clId="Web-{F6D9CD8C-3A77-4840-AD34-39512F2C29E0}" dt="2023-10-04T08:58:20.093" v="1"/>
      <pc:docMkLst>
        <pc:docMk/>
      </pc:docMkLst>
      <pc:sldChg chg="ord">
        <pc:chgData name="SIBELJA CHRISTOPHER MARINO [PS0102904]" userId="S::s295767@ds.units.it::856daee8-1e76-43f3-aee6-2a98a2044cb4" providerId="AD" clId="Web-{F6D9CD8C-3A77-4840-AD34-39512F2C29E0}" dt="2023-10-04T08:58:20.093" v="1"/>
        <pc:sldMkLst>
          <pc:docMk/>
          <pc:sldMk cId="749935843" sldId="260"/>
        </pc:sldMkLst>
      </pc:sldChg>
      <pc:sldChg chg="ord">
        <pc:chgData name="SIBELJA CHRISTOPHER MARINO [PS0102904]" userId="S::s295767@ds.units.it::856daee8-1e76-43f3-aee6-2a98a2044cb4" providerId="AD" clId="Web-{F6D9CD8C-3A77-4840-AD34-39512F2C29E0}" dt="2023-10-04T08:57:10.372" v="0"/>
        <pc:sldMkLst>
          <pc:docMk/>
          <pc:sldMk cId="727708587" sldId="288"/>
        </pc:sldMkLst>
      </pc:sldChg>
    </pc:docChg>
  </pc:docChgLst>
  <pc:docChgLst>
    <pc:chgData name="PISCHIANZ ANNA [PS0102839]" userId="S::s307334@ds.units.it::1691daba-140d-453b-89eb-5cb68b75289f" providerId="AD" clId="Web-{54E37E30-F471-41C8-BAD5-14BF5D0B1BDC}"/>
    <pc:docChg chg="modSld">
      <pc:chgData name="PISCHIANZ ANNA [PS0102839]" userId="S::s307334@ds.units.it::1691daba-140d-453b-89eb-5cb68b75289f" providerId="AD" clId="Web-{54E37E30-F471-41C8-BAD5-14BF5D0B1BDC}" dt="2023-10-08T18:02:53.990" v="0" actId="14100"/>
      <pc:docMkLst>
        <pc:docMk/>
      </pc:docMkLst>
      <pc:sldChg chg="modSp">
        <pc:chgData name="PISCHIANZ ANNA [PS0102839]" userId="S::s307334@ds.units.it::1691daba-140d-453b-89eb-5cb68b75289f" providerId="AD" clId="Web-{54E37E30-F471-41C8-BAD5-14BF5D0B1BDC}" dt="2023-10-08T18:02:53.990" v="0" actId="14100"/>
        <pc:sldMkLst>
          <pc:docMk/>
          <pc:sldMk cId="3900977515" sldId="265"/>
        </pc:sldMkLst>
        <pc:graphicFrameChg chg="mod">
          <ac:chgData name="PISCHIANZ ANNA [PS0102839]" userId="S::s307334@ds.units.it::1691daba-140d-453b-89eb-5cb68b75289f" providerId="AD" clId="Web-{54E37E30-F471-41C8-BAD5-14BF5D0B1BDC}" dt="2023-10-08T18:02:53.990" v="0" actId="14100"/>
          <ac:graphicFrameMkLst>
            <pc:docMk/>
            <pc:sldMk cId="3900977515" sldId="265"/>
            <ac:graphicFrameMk id="4" creationId="{00000000-0000-0000-0000-000000000000}"/>
          </ac:graphicFrameMkLst>
        </pc:graphicFrameChg>
      </pc:sldChg>
    </pc:docChg>
  </pc:docChgLst>
  <pc:docChgLst>
    <pc:chgData name="BOMBEN MARTINA EMMA [PS0102762]" userId="S::s306806@ds.units.it::d39d22a7-442d-479a-b213-9c8705b1e6e7" providerId="AD" clId="Web-{83808D27-1F05-434B-A8D4-8E2DDB27FEF2}"/>
    <pc:docChg chg="modSld">
      <pc:chgData name="BOMBEN MARTINA EMMA [PS0102762]" userId="S::s306806@ds.units.it::d39d22a7-442d-479a-b213-9c8705b1e6e7" providerId="AD" clId="Web-{83808D27-1F05-434B-A8D4-8E2DDB27FEF2}" dt="2023-10-03T17:59:11.251" v="1" actId="1076"/>
      <pc:docMkLst>
        <pc:docMk/>
      </pc:docMkLst>
      <pc:sldChg chg="modSp">
        <pc:chgData name="BOMBEN MARTINA EMMA [PS0102762]" userId="S::s306806@ds.units.it::d39d22a7-442d-479a-b213-9c8705b1e6e7" providerId="AD" clId="Web-{83808D27-1F05-434B-A8D4-8E2DDB27FEF2}" dt="2023-10-03T17:59:11.251" v="1" actId="1076"/>
        <pc:sldMkLst>
          <pc:docMk/>
          <pc:sldMk cId="3900977515" sldId="265"/>
        </pc:sldMkLst>
        <pc:graphicFrameChg chg="mod">
          <ac:chgData name="BOMBEN MARTINA EMMA [PS0102762]" userId="S::s306806@ds.units.it::d39d22a7-442d-479a-b213-9c8705b1e6e7" providerId="AD" clId="Web-{83808D27-1F05-434B-A8D4-8E2DDB27FEF2}" dt="2023-10-03T17:59:11.251" v="1" actId="1076"/>
          <ac:graphicFrameMkLst>
            <pc:docMk/>
            <pc:sldMk cId="3900977515" sldId="265"/>
            <ac:graphicFrameMk id="4" creationId="{00000000-0000-0000-0000-000000000000}"/>
          </ac:graphicFrameMkLst>
        </pc:graphicFrameChg>
      </pc:sldChg>
    </pc:docChg>
  </pc:docChgLst>
  <pc:docChgLst>
    <pc:chgData name="DEVNOZASHVILI ANASTASIA [PS0102812]" userId="S::s305467@ds.units.it::3a7e2bb6-e298-4c53-a3ad-b50437bdc96a" providerId="AD" clId="Web-{4A321822-2B1F-406C-A93B-049056C6605B}"/>
    <pc:docChg chg="modSld">
      <pc:chgData name="DEVNOZASHVILI ANASTASIA [PS0102812]" userId="S::s305467@ds.units.it::3a7e2bb6-e298-4c53-a3ad-b50437bdc96a" providerId="AD" clId="Web-{4A321822-2B1F-406C-A93B-049056C6605B}" dt="2023-10-08T13:21:07.148" v="1" actId="20577"/>
      <pc:docMkLst>
        <pc:docMk/>
      </pc:docMkLst>
      <pc:sldChg chg="modSp">
        <pc:chgData name="DEVNOZASHVILI ANASTASIA [PS0102812]" userId="S::s305467@ds.units.it::3a7e2bb6-e298-4c53-a3ad-b50437bdc96a" providerId="AD" clId="Web-{4A321822-2B1F-406C-A93B-049056C6605B}" dt="2023-10-08T13:21:07.148" v="1" actId="20577"/>
        <pc:sldMkLst>
          <pc:docMk/>
          <pc:sldMk cId="1481590660" sldId="282"/>
        </pc:sldMkLst>
        <pc:spChg chg="mod">
          <ac:chgData name="DEVNOZASHVILI ANASTASIA [PS0102812]" userId="S::s305467@ds.units.it::3a7e2bb6-e298-4c53-a3ad-b50437bdc96a" providerId="AD" clId="Web-{4A321822-2B1F-406C-A93B-049056C6605B}" dt="2023-10-08T13:21:07.148" v="1" actId="20577"/>
          <ac:spMkLst>
            <pc:docMk/>
            <pc:sldMk cId="1481590660" sldId="28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Grafico%20in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'[Grafico in Microsoft Office PowerPoint]Foglio1'!$B$1</c:f>
              <c:strCache>
                <c:ptCount val="1"/>
                <c:pt idx="0">
                  <c:v>% di aiuto</c:v>
                </c:pt>
              </c:strCache>
            </c:strRef>
          </c:tx>
          <c:invertIfNegative val="0"/>
          <c:cat>
            <c:strRef>
              <c:f>'[Grafico in Microsoft Office PowerPoint]Foglio1'!$A$2:$A$4</c:f>
              <c:strCache>
                <c:ptCount val="3"/>
                <c:pt idx="0">
                  <c:v>1 parteciapnte</c:v>
                </c:pt>
                <c:pt idx="1">
                  <c:v>2 partecipanti</c:v>
                </c:pt>
                <c:pt idx="2">
                  <c:v>5 partecipanti</c:v>
                </c:pt>
              </c:strCache>
            </c:strRef>
          </c:cat>
          <c:val>
            <c:numRef>
              <c:f>'[Grafico in Microsoft Office PowerPoint]Foglio1'!$B$2:$B$4</c:f>
              <c:numCache>
                <c:formatCode>General</c:formatCode>
                <c:ptCount val="3"/>
                <c:pt idx="0">
                  <c:v>85</c:v>
                </c:pt>
                <c:pt idx="1">
                  <c:v>62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33-474F-B59A-F875A2E5C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441400"/>
        <c:axId val="2086675000"/>
      </c:barChart>
      <c:catAx>
        <c:axId val="2098441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86675000"/>
        <c:crosses val="autoZero"/>
        <c:auto val="1"/>
        <c:lblAlgn val="ctr"/>
        <c:lblOffset val="100"/>
        <c:noMultiLvlLbl val="0"/>
      </c:catAx>
      <c:valAx>
        <c:axId val="2086675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8441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04T08:53:33.6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6501 9208 10559 0 0,'-7'-7'1536'0'0,"-3"-2"-1536"0"0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79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2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09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7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4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1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1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62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77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1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B453F-612A-AA46-8A4E-FC83DAE42487}" type="datetimeFigureOut">
              <a:rPr lang="it-IT" smtClean="0"/>
              <a:t>08/10/2023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633A-5EE2-5B40-AAEF-A7E07BDF1D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22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err="1"/>
              <a:t>Elementi</a:t>
            </a:r>
            <a:r>
              <a:rPr lang="en-GB"/>
              <a:t> di </a:t>
            </a:r>
            <a:r>
              <a:rPr lang="en-GB" err="1"/>
              <a:t>Metodologia</a:t>
            </a:r>
            <a:r>
              <a:rPr lang="en-GB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054052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err="1"/>
              <a:t>Psicologia</a:t>
            </a:r>
            <a:r>
              <a:rPr lang="en-GB" b="1"/>
              <a:t> </a:t>
            </a:r>
            <a:r>
              <a:rPr lang="en-GB" b="1" err="1"/>
              <a:t>Sociale</a:t>
            </a:r>
            <a:endParaRPr lang="en-GB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 b="1"/>
          </a:p>
          <a:p>
            <a:r>
              <a:rPr lang="it-IT"/>
              <a:t>Studio scientifico dei processi sociali e cognitivi che strutturano il modo in cui gli individui si percepiscono e si relazionano tra loro</a:t>
            </a:r>
          </a:p>
        </p:txBody>
      </p:sp>
    </p:spTree>
    <p:extLst>
      <p:ext uri="{BB962C8B-B14F-4D97-AF65-F5344CB8AC3E}">
        <p14:creationId xmlns:p14="http://schemas.microsoft.com/office/powerpoint/2010/main" val="239476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/>
              <a:t>Esempio:</a:t>
            </a:r>
          </a:p>
          <a:p>
            <a:endParaRPr lang="it-IT"/>
          </a:p>
          <a:p>
            <a:r>
              <a:rPr lang="it-IT"/>
              <a:t>Comportamento di aiuto in situazioni di presenza di altre persone</a:t>
            </a:r>
          </a:p>
          <a:p>
            <a:endParaRPr lang="it-IT"/>
          </a:p>
          <a:p>
            <a:endParaRPr lang="it-IT">
              <a:solidFill>
                <a:srgbClr val="BFBFBF"/>
              </a:solidFill>
            </a:endParaRP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50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/>
              <a:t>La scienza psicologica </a:t>
            </a:r>
            <a:r>
              <a:rPr lang="it-IT"/>
              <a:t>si pone come obiettivo:</a:t>
            </a:r>
          </a:p>
          <a:p>
            <a:endParaRPr lang="it-IT"/>
          </a:p>
          <a:p>
            <a:r>
              <a:rPr lang="it-IT"/>
              <a:t>a) la definizione della relazione tra determinate variabili 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004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/>
              <a:t>Esempio:</a:t>
            </a:r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  <a:p>
            <a:r>
              <a:rPr lang="it-IT" err="1"/>
              <a:t>Kitty</a:t>
            </a:r>
            <a:r>
              <a:rPr lang="it-IT"/>
              <a:t> Genovese fu aggredita da Winston </a:t>
            </a:r>
            <a:r>
              <a:rPr lang="it-IT" err="1"/>
              <a:t>Moseley</a:t>
            </a:r>
            <a:r>
              <a:rPr lang="it-IT"/>
              <a:t> nel marzo del 1964 mentre rientrava nel suo appartamento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CB18DB9-6B4E-CD4B-9724-FBFC944F0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257" y="2436211"/>
            <a:ext cx="4508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2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/>
              <a:t>Esempio:</a:t>
            </a:r>
            <a:endParaRPr lang="it-IT"/>
          </a:p>
          <a:p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Kitty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 Genovese fu aggredita da Winston </a:t>
            </a:r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Moseley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 nel marzo del 1964 mentre rientrava nel suo appartamento</a:t>
            </a:r>
          </a:p>
          <a:p>
            <a:r>
              <a:rPr lang="it-IT" err="1"/>
              <a:t>Kitty</a:t>
            </a:r>
            <a:r>
              <a:rPr lang="it-IT"/>
              <a:t> Genovese chiamò aiuto e fu sentita da diverse persone, ma la risposta di aiuto fu scarsa e in ritardo. 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32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endParaRPr lang="it-IT"/>
          </a:p>
          <a:p>
            <a:r>
              <a:rPr lang="it-IT"/>
              <a:t>Mancato intervento è dovuto alla presenza di molti spettatori?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4688B3-4993-E64E-AA5D-472016FA9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328" y="4289425"/>
            <a:ext cx="40386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135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endParaRPr lang="it-IT"/>
          </a:p>
          <a:p>
            <a:r>
              <a:rPr lang="it-IT">
                <a:solidFill>
                  <a:srgbClr val="BFBFBF"/>
                </a:solidFill>
              </a:rPr>
              <a:t>Mancato intervento è dovuto alla presenza di molti spettatori?</a:t>
            </a:r>
          </a:p>
          <a:p>
            <a:r>
              <a:rPr lang="it-IT"/>
              <a:t>Analizzarono la relazione tra comportamento di aiuto e presenza di altre persone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640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/>
              <a:t>Partecipanti credono di prendere parte ad una discussione di gruppo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900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rgbClr val="BFBFBF"/>
                </a:solidFill>
              </a:rPr>
              <a:t>Partecipanti credono di prendere parte ad una discussione di gruppo</a:t>
            </a:r>
          </a:p>
          <a:p>
            <a:r>
              <a:rPr lang="it-IT"/>
              <a:t>Vengono accolti individualmente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013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rgbClr val="BFBFBF"/>
                </a:solidFill>
              </a:rPr>
              <a:t>Partecipanti credono di prendere parte ad una discussione di gruppo</a:t>
            </a:r>
          </a:p>
          <a:p>
            <a:r>
              <a:rPr lang="it-IT">
                <a:solidFill>
                  <a:srgbClr val="BFBFBF"/>
                </a:solidFill>
              </a:rPr>
              <a:t>Vengono accolti individualmente</a:t>
            </a:r>
          </a:p>
          <a:p>
            <a:r>
              <a:rPr lang="it-IT"/>
              <a:t>Siedono in piccole stanze separate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01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err="1"/>
              <a:t>Psicologia</a:t>
            </a:r>
            <a:r>
              <a:rPr lang="en-GB" b="1"/>
              <a:t> </a:t>
            </a:r>
            <a:r>
              <a:rPr lang="en-GB" b="1" err="1"/>
              <a:t>Sociale</a:t>
            </a:r>
            <a:endParaRPr lang="en-GB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 b="1"/>
          </a:p>
          <a:p>
            <a:r>
              <a:rPr lang="it-IT"/>
              <a:t>Studio scientifico dei processi sociali e cognitivi che strutturano il modo in cui gli individui si percepiscono e si relazionano tra loro</a:t>
            </a:r>
          </a:p>
        </p:txBody>
      </p:sp>
    </p:spTree>
    <p:extLst>
      <p:ext uri="{BB962C8B-B14F-4D97-AF65-F5344CB8AC3E}">
        <p14:creationId xmlns:p14="http://schemas.microsoft.com/office/powerpoint/2010/main" val="2705322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rgbClr val="BFBFBF"/>
                </a:solidFill>
              </a:rPr>
              <a:t>Partecipanti credono di prendere parte ad una discussione di gruppo</a:t>
            </a:r>
          </a:p>
          <a:p>
            <a:r>
              <a:rPr lang="it-IT">
                <a:solidFill>
                  <a:srgbClr val="BFBFBF"/>
                </a:solidFill>
              </a:rPr>
              <a:t>Vengono accolti individualmente</a:t>
            </a:r>
          </a:p>
          <a:p>
            <a:r>
              <a:rPr lang="it-IT">
                <a:solidFill>
                  <a:srgbClr val="BFBFBF"/>
                </a:solidFill>
              </a:rPr>
              <a:t>Siedono in piccole stanze separate</a:t>
            </a:r>
          </a:p>
          <a:p>
            <a:r>
              <a:rPr lang="it-IT"/>
              <a:t>Devono riportare la loro opinione su un problema della vita universitaria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013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/>
              <a:t>Viene variato sistematicamente il numero di partecipanti che ‘erano’ presenti alla discussione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764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rgbClr val="BFBFBF"/>
                </a:solidFill>
              </a:rPr>
              <a:t>Viene variato sistematicamente il numero di partecipanti che ‘erano’ presenti alla discussione</a:t>
            </a:r>
          </a:p>
          <a:p>
            <a:r>
              <a:rPr lang="it-IT"/>
              <a:t>Il partecipante credeva ci fossero:</a:t>
            </a:r>
          </a:p>
          <a:p>
            <a:r>
              <a:rPr lang="it-IT"/>
              <a:t>1 altro partecipante</a:t>
            </a:r>
          </a:p>
          <a:p>
            <a:r>
              <a:rPr lang="it-IT"/>
              <a:t>2 altri partecipanti</a:t>
            </a:r>
          </a:p>
          <a:p>
            <a:r>
              <a:rPr lang="it-IT"/>
              <a:t>5 altri partecipanti 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150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/>
              <a:t>Indipendentemente da quanti ‘partecipanti’ veniva fatto credere fossero presenti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199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chemeClr val="bg1">
                    <a:lumMod val="75000"/>
                  </a:schemeClr>
                </a:solidFill>
              </a:rPr>
              <a:t>Indipendentemente da quanti ‘partecipanti’ veniva fatto credere fossero presenti</a:t>
            </a:r>
          </a:p>
          <a:p>
            <a:r>
              <a:rPr lang="it-IT"/>
              <a:t>Il partecipante sentiva un altro ‘partecipante’ chiedere aiuto, simulare di stare male</a:t>
            </a:r>
            <a:r>
              <a:rPr lang="mr-IN"/>
              <a:t>…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331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r>
              <a:rPr lang="it-IT">
                <a:solidFill>
                  <a:srgbClr val="BFBFBF"/>
                </a:solidFill>
              </a:rPr>
              <a:t>Indipendentemente da quanti ‘partecipanti’ veniva fatto credere fossero presenti</a:t>
            </a:r>
          </a:p>
          <a:p>
            <a:r>
              <a:rPr lang="it-IT">
                <a:solidFill>
                  <a:srgbClr val="BFBFBF"/>
                </a:solidFill>
              </a:rPr>
              <a:t>Il partecipante sentiva un altro ‘partecipante’ chiedere aiuto, simulare di stare male</a:t>
            </a:r>
            <a:r>
              <a:rPr lang="mr-IN">
                <a:solidFill>
                  <a:srgbClr val="BFBFBF"/>
                </a:solidFill>
              </a:rPr>
              <a:t>…</a:t>
            </a:r>
            <a:endParaRPr lang="it-IT">
              <a:solidFill>
                <a:srgbClr val="BFBFBF"/>
              </a:solidFill>
            </a:endParaRPr>
          </a:p>
          <a:p>
            <a:r>
              <a:rPr lang="it-IT"/>
              <a:t>Tutti i partecipanti riportarono di aver ben capito la richiesta di aiuto e di essersi preoccupati</a:t>
            </a:r>
            <a:r>
              <a:rPr lang="mr-IN"/>
              <a:t>…</a:t>
            </a:r>
            <a:r>
              <a:rPr lang="it-IT"/>
              <a:t>ma..</a:t>
            </a:r>
          </a:p>
        </p:txBody>
      </p:sp>
    </p:spTree>
    <p:extLst>
      <p:ext uri="{BB962C8B-B14F-4D97-AF65-F5344CB8AC3E}">
        <p14:creationId xmlns:p14="http://schemas.microsoft.com/office/powerpoint/2010/main" val="3845607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</a:t>
            </a:r>
          </a:p>
          <a:p>
            <a:endParaRPr lang="it-IT"/>
          </a:p>
          <a:p>
            <a:r>
              <a:rPr lang="it-IT"/>
              <a:t>Contarono (misurarono) quanti partecipanti tentavano di intervenire</a:t>
            </a:r>
          </a:p>
        </p:txBody>
      </p:sp>
    </p:spTree>
    <p:extLst>
      <p:ext uri="{BB962C8B-B14F-4D97-AF65-F5344CB8AC3E}">
        <p14:creationId xmlns:p14="http://schemas.microsoft.com/office/powerpoint/2010/main" val="3781135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err="1"/>
              <a:t>Latané</a:t>
            </a:r>
            <a:r>
              <a:rPr lang="it-IT" b="1"/>
              <a:t> &amp; </a:t>
            </a:r>
            <a:r>
              <a:rPr lang="it-IT" b="1" err="1"/>
              <a:t>Darley</a:t>
            </a:r>
            <a:r>
              <a:rPr lang="it-IT" b="1"/>
              <a:t> (1964): Sintesi</a:t>
            </a:r>
          </a:p>
          <a:p>
            <a:endParaRPr lang="it-IT" b="1"/>
          </a:p>
          <a:p>
            <a:r>
              <a:rPr lang="it-IT"/>
              <a:t>Tre condizioni</a:t>
            </a:r>
          </a:p>
          <a:p>
            <a:pPr lvl="1"/>
            <a:r>
              <a:rPr lang="it-IT"/>
              <a:t>1 altro partecipante</a:t>
            </a:r>
          </a:p>
          <a:p>
            <a:pPr lvl="1"/>
            <a:r>
              <a:rPr lang="it-IT"/>
              <a:t>2 altri partecipanti</a:t>
            </a:r>
          </a:p>
          <a:p>
            <a:pPr lvl="1"/>
            <a:r>
              <a:rPr lang="it-IT"/>
              <a:t>5 altri partecipanti </a:t>
            </a:r>
            <a:endParaRPr lang="it-IT" b="1"/>
          </a:p>
          <a:p>
            <a:endParaRPr lang="it-IT"/>
          </a:p>
          <a:p>
            <a:r>
              <a:rPr lang="it-IT"/>
              <a:t>Misura:</a:t>
            </a:r>
          </a:p>
          <a:p>
            <a:r>
              <a:rPr lang="it-IT"/>
              <a:t>Tentativo (si </a:t>
            </a:r>
            <a:r>
              <a:rPr lang="it-IT" err="1"/>
              <a:t>vs</a:t>
            </a:r>
            <a:r>
              <a:rPr lang="it-IT"/>
              <a:t>. no) di intervenire</a:t>
            </a:r>
          </a:p>
        </p:txBody>
      </p:sp>
    </p:spTree>
    <p:extLst>
      <p:ext uri="{BB962C8B-B14F-4D97-AF65-F5344CB8AC3E}">
        <p14:creationId xmlns:p14="http://schemas.microsoft.com/office/powerpoint/2010/main" val="21984902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250173"/>
              </p:ext>
            </p:extLst>
          </p:nvPr>
        </p:nvGraphicFramePr>
        <p:xfrm>
          <a:off x="385314" y="1700841"/>
          <a:ext cx="8301486" cy="4862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977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Video:</a:t>
            </a:r>
          </a:p>
          <a:p>
            <a:endParaRPr lang="en-GB"/>
          </a:p>
          <a:p>
            <a:endParaRPr lang="en-GB"/>
          </a:p>
          <a:p>
            <a:r>
              <a:rPr lang="it-IT" dirty="0" err="1">
                <a:ea typeface="Calibri"/>
                <a:cs typeface="Calibri"/>
              </a:rPr>
              <a:t>https</a:t>
            </a:r>
            <a:r>
              <a:rPr lang="it-IT" dirty="0">
                <a:ea typeface="Calibri"/>
                <a:cs typeface="Calibri"/>
              </a:rPr>
              <a:t>://</a:t>
            </a:r>
            <a:r>
              <a:rPr lang="it-IT" dirty="0" err="1">
                <a:ea typeface="Calibri"/>
                <a:cs typeface="Calibri"/>
              </a:rPr>
              <a:t>www.youtube.com</a:t>
            </a:r>
            <a:r>
              <a:rPr lang="it-IT" dirty="0">
                <a:ea typeface="Calibri"/>
                <a:cs typeface="Calibri"/>
              </a:rPr>
              <a:t>/</a:t>
            </a:r>
            <a:r>
              <a:rPr lang="it-IT" dirty="0" err="1">
                <a:ea typeface="Calibri"/>
                <a:cs typeface="Calibri"/>
              </a:rPr>
              <a:t>watch?v</a:t>
            </a:r>
            <a:r>
              <a:rPr lang="it-IT" dirty="0">
                <a:ea typeface="Calibri"/>
                <a:cs typeface="Calibri"/>
              </a:rPr>
              <a:t>=OSsPfbup0ac</a:t>
            </a:r>
            <a:endParaRPr lang="en-GB">
              <a:ea typeface="Calibri"/>
              <a:cs typeface="Calibri"/>
            </a:endParaRP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9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 b="1"/>
          </a:p>
          <a:p>
            <a:r>
              <a:rPr lang="it-IT" b="1"/>
              <a:t>Studio scientifico </a:t>
            </a:r>
            <a:r>
              <a:rPr lang="it-IT"/>
              <a:t>dei processi sociali e cognitivi che strutturano il modo in cui gli individui si percepiscono e si relazionano tra loro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4F0FFC94-E779-D9F0-7C33-9C62A2C233E6}"/>
                  </a:ext>
                </a:extLst>
              </p14:cNvPr>
              <p14:cNvContentPartPr/>
              <p14:nvPr/>
            </p14:nvContentPartPr>
            <p14:xfrm>
              <a:off x="5656017" y="6140467"/>
              <a:ext cx="22708" cy="22708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4F0FFC94-E779-D9F0-7C33-9C62A2C233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92939" y="6073679"/>
                <a:ext cx="147602" cy="15494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2084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/>
              <a:t>La scienza psicologica </a:t>
            </a:r>
            <a:r>
              <a:rPr lang="it-IT"/>
              <a:t>si pone come obiettivo:</a:t>
            </a:r>
          </a:p>
          <a:p>
            <a:endParaRPr lang="it-IT"/>
          </a:p>
          <a:p>
            <a:r>
              <a:rPr lang="it-IT">
                <a:solidFill>
                  <a:srgbClr val="BFBFBF"/>
                </a:solidFill>
              </a:rPr>
              <a:t>a) la definizione della relazione tra determinate variabili </a:t>
            </a:r>
          </a:p>
          <a:p>
            <a:pPr lvl="1"/>
            <a:r>
              <a:rPr lang="it-IT">
                <a:solidFill>
                  <a:srgbClr val="BFBFBF"/>
                </a:solidFill>
              </a:rPr>
              <a:t>–e.g. comportamento di aiuto e situazioni di gruppo</a:t>
            </a:r>
          </a:p>
          <a:p>
            <a:pPr marL="0" indent="0">
              <a:buNone/>
            </a:pPr>
            <a:endParaRPr lang="it-IT"/>
          </a:p>
          <a:p>
            <a:r>
              <a:rPr lang="it-IT"/>
              <a:t>	b) sistematizzare tale relazione nel corpo di conoscenze proprie alla psicologia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179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428"/>
          </a:xfrm>
        </p:spPr>
        <p:txBody>
          <a:bodyPr>
            <a:normAutofit/>
          </a:bodyPr>
          <a:lstStyle/>
          <a:p>
            <a:r>
              <a:rPr lang="it-IT" b="1"/>
              <a:t>La scienza psicologica </a:t>
            </a:r>
            <a:r>
              <a:rPr lang="it-IT"/>
              <a:t>si pone come obiettivo:</a:t>
            </a:r>
          </a:p>
          <a:p>
            <a:endParaRPr lang="it-IT"/>
          </a:p>
          <a:p>
            <a:r>
              <a:rPr lang="it-IT">
                <a:solidFill>
                  <a:srgbClr val="BFBFBF"/>
                </a:solidFill>
              </a:rPr>
              <a:t>a) la definizione della relazione tra determinate variabili </a:t>
            </a:r>
          </a:p>
          <a:p>
            <a:pPr lvl="1"/>
            <a:r>
              <a:rPr lang="it-IT">
                <a:solidFill>
                  <a:srgbClr val="BFBFBF"/>
                </a:solidFill>
              </a:rPr>
              <a:t>e.g. comportamento di aiuto e situazioni di gruppo</a:t>
            </a:r>
            <a:endParaRPr lang="it-IT"/>
          </a:p>
          <a:p>
            <a:r>
              <a:rPr lang="it-IT"/>
              <a:t>	b) sistematizzare tale relazione nel corpo di conoscenze proprie alla psicologia</a:t>
            </a:r>
          </a:p>
          <a:p>
            <a:pPr lvl="1"/>
            <a:r>
              <a:rPr lang="it-IT"/>
              <a:t>e.g., Norme di Gruppo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89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r>
              <a:rPr lang="it-IT"/>
              <a:t>Come in altre scienze, si raccolgono le conoscenze in modo sistematico per mezzo di particolari </a:t>
            </a:r>
            <a:r>
              <a:rPr lang="it-IT" b="1"/>
              <a:t>metodi scientifici</a:t>
            </a:r>
            <a:r>
              <a:rPr lang="it-IT"/>
              <a:t>. Tali metodi permettono di acquisire conoscenze meno soggette a distorsioni o errori sistematici</a:t>
            </a:r>
          </a:p>
        </p:txBody>
      </p:sp>
    </p:spTree>
    <p:extLst>
      <p:ext uri="{BB962C8B-B14F-4D97-AF65-F5344CB8AC3E}">
        <p14:creationId xmlns:p14="http://schemas.microsoft.com/office/powerpoint/2010/main" val="1161913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err="1"/>
              <a:t>Psicologia</a:t>
            </a:r>
            <a:r>
              <a:rPr lang="en-GB" b="1"/>
              <a:t> </a:t>
            </a:r>
            <a:r>
              <a:rPr lang="en-GB" b="1" err="1"/>
              <a:t>Sociale</a:t>
            </a:r>
            <a:endParaRPr lang="en-GB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 b="1"/>
          </a:p>
          <a:p>
            <a:r>
              <a:rPr lang="it-IT"/>
              <a:t>Studio scientifico </a:t>
            </a:r>
            <a:r>
              <a:rPr lang="it-IT" b="1"/>
              <a:t>dei processi sociali e cognitivi </a:t>
            </a:r>
            <a:r>
              <a:rPr lang="it-IT"/>
              <a:t>che strutturano il modo in cui gli individui si percepiscono e si relazionano tra loro</a:t>
            </a:r>
          </a:p>
        </p:txBody>
      </p:sp>
    </p:spTree>
    <p:extLst>
      <p:ext uri="{BB962C8B-B14F-4D97-AF65-F5344CB8AC3E}">
        <p14:creationId xmlns:p14="http://schemas.microsoft.com/office/powerpoint/2010/main" val="105651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>
                <a:solidFill>
                  <a:schemeClr val="bg1">
                    <a:lumMod val="75000"/>
                  </a:schemeClr>
                </a:solidFill>
              </a:rPr>
              <a:t>Processi cognitivi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: i percorsi di elaborazione delle informazioni (attenzione, percezione, memoria e pensiero) influenzano i nostri pensieri e i nostri comportamenti sociali</a:t>
            </a:r>
          </a:p>
          <a:p>
            <a:r>
              <a:rPr lang="it-IT" b="1"/>
              <a:t>Processi sociali</a:t>
            </a:r>
            <a:r>
              <a:rPr lang="it-IT"/>
              <a:t>: i modi in cui i contesti sociali in cui ci troviamo influenzano i nostri processi cognitivi e i nostri comportamenti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06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Processi cognitivi</a:t>
            </a:r>
            <a:r>
              <a:rPr lang="it-IT"/>
              <a:t>: i percorsi di elaborazione delle informazioni (attenzione, percezione, memoria e pensiero) influenzano i nostri pensieri e i nostri comportamenti sociali</a:t>
            </a:r>
          </a:p>
        </p:txBody>
      </p:sp>
    </p:spTree>
    <p:extLst>
      <p:ext uri="{BB962C8B-B14F-4D97-AF65-F5344CB8AC3E}">
        <p14:creationId xmlns:p14="http://schemas.microsoft.com/office/powerpoint/2010/main" val="74993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Percezione sociale</a:t>
            </a:r>
            <a:r>
              <a:rPr lang="it-IT"/>
              <a:t>: non una fotografia esatta dell’alterità ma una costruzione della rappresentazione dell’altro</a:t>
            </a:r>
          </a:p>
          <a:p>
            <a:r>
              <a:rPr lang="it-IT" b="1"/>
              <a:t>Relazione: </a:t>
            </a:r>
            <a:r>
              <a:rPr lang="it-IT"/>
              <a:t>molteplicità di comportamenti (per es. scelta del partner) anche di tipo problematico (es. comportamenti aggressivi)</a:t>
            </a:r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88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err="1"/>
              <a:t>Psicologia</a:t>
            </a:r>
            <a:r>
              <a:rPr lang="en-GB" b="1"/>
              <a:t> </a:t>
            </a:r>
            <a:r>
              <a:rPr lang="en-GB" b="1" err="1"/>
              <a:t>Sociale</a:t>
            </a:r>
            <a:endParaRPr lang="en-GB" b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 b="1"/>
          </a:p>
          <a:p>
            <a:r>
              <a:rPr lang="it-IT"/>
              <a:t>Studio scientifico dei processi sociali e cognitivi</a:t>
            </a:r>
            <a:r>
              <a:rPr lang="it-IT" b="1"/>
              <a:t> </a:t>
            </a:r>
            <a:r>
              <a:rPr lang="it-IT"/>
              <a:t>che strutturano il modo in cui gli individui si </a:t>
            </a:r>
            <a:r>
              <a:rPr lang="it-IT" b="1"/>
              <a:t>percepiscono e si relazionano tra loro</a:t>
            </a:r>
          </a:p>
        </p:txBody>
      </p:sp>
    </p:spTree>
    <p:extLst>
      <p:ext uri="{BB962C8B-B14F-4D97-AF65-F5344CB8AC3E}">
        <p14:creationId xmlns:p14="http://schemas.microsoft.com/office/powerpoint/2010/main" val="727708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3B9706602CF49BE77175072C318B5" ma:contentTypeVersion="7" ma:contentTypeDescription="Creare un nuovo documento." ma:contentTypeScope="" ma:versionID="7a90064c24d9bf87f6ae3b464baa56b2">
  <xsd:schema xmlns:xsd="http://www.w3.org/2001/XMLSchema" xmlns:xs="http://www.w3.org/2001/XMLSchema" xmlns:p="http://schemas.microsoft.com/office/2006/metadata/properties" xmlns:ns2="edbc49e4-9f9d-4e33-9f71-e2a2db5ca30d" targetNamespace="http://schemas.microsoft.com/office/2006/metadata/properties" ma:root="true" ma:fieldsID="d923df889300c3cde40a286fd4d1ef3c" ns2:_="">
    <xsd:import namespace="edbc49e4-9f9d-4e33-9f71-e2a2db5ca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c49e4-9f9d-4e33-9f71-e2a2db5ca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D3AEE3-4792-45FE-A890-BF390AC6AE6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FB232E-7168-490B-B06F-5388B785A638}">
  <ds:schemaRefs>
    <ds:schemaRef ds:uri="edbc49e4-9f9d-4e33-9f71-e2a2db5ca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7C3835E-4DE8-4E87-937C-5B36F6A843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Presentazione su schermo (4:3)</PresentationFormat>
  <Slides>31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  <vt:lpstr>Psicologia Sociale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</dc:title>
  <dc:creator>Andrea Carnaghi</dc:creator>
  <cp:revision>10</cp:revision>
  <dcterms:created xsi:type="dcterms:W3CDTF">2020-10-13T13:06:37Z</dcterms:created>
  <dcterms:modified xsi:type="dcterms:W3CDTF">2023-10-08T18:02:54Z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0x0101009BB3B9706602CF49BE77175072C318B5</vt:lpwstr>
  </property>
</Properties>
</file>