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4"/>
  </p:notesMasterIdLst>
  <p:sldIdLst>
    <p:sldId id="257" r:id="rId5"/>
    <p:sldId id="258" r:id="rId6"/>
    <p:sldId id="259" r:id="rId7"/>
    <p:sldId id="260" r:id="rId8"/>
    <p:sldId id="338" r:id="rId9"/>
    <p:sldId id="261" r:id="rId10"/>
    <p:sldId id="339" r:id="rId11"/>
    <p:sldId id="262" r:id="rId12"/>
    <p:sldId id="340" r:id="rId13"/>
    <p:sldId id="263" r:id="rId14"/>
    <p:sldId id="341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5" r:id="rId27"/>
    <p:sldId id="277" r:id="rId28"/>
    <p:sldId id="278" r:id="rId29"/>
    <p:sldId id="336" r:id="rId30"/>
    <p:sldId id="280" r:id="rId31"/>
    <p:sldId id="281" r:id="rId32"/>
    <p:sldId id="282" r:id="rId33"/>
    <p:sldId id="283" r:id="rId34"/>
    <p:sldId id="284" r:id="rId35"/>
    <p:sldId id="285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7" r:id="rId45"/>
    <p:sldId id="300" r:id="rId46"/>
    <p:sldId id="299" r:id="rId47"/>
    <p:sldId id="301" r:id="rId48"/>
    <p:sldId id="303" r:id="rId49"/>
    <p:sldId id="302" r:id="rId50"/>
    <p:sldId id="305" r:id="rId51"/>
    <p:sldId id="306" r:id="rId52"/>
    <p:sldId id="307" r:id="rId53"/>
    <p:sldId id="309" r:id="rId54"/>
    <p:sldId id="310" r:id="rId55"/>
    <p:sldId id="311" r:id="rId56"/>
    <p:sldId id="315" r:id="rId57"/>
    <p:sldId id="316" r:id="rId58"/>
    <p:sldId id="317" r:id="rId59"/>
    <p:sldId id="318" r:id="rId60"/>
    <p:sldId id="319" r:id="rId61"/>
    <p:sldId id="308" r:id="rId62"/>
    <p:sldId id="312" r:id="rId63"/>
    <p:sldId id="313" r:id="rId64"/>
    <p:sldId id="314" r:id="rId65"/>
    <p:sldId id="320" r:id="rId66"/>
    <p:sldId id="327" r:id="rId67"/>
    <p:sldId id="328" r:id="rId68"/>
    <p:sldId id="329" r:id="rId69"/>
    <p:sldId id="331" r:id="rId70"/>
    <p:sldId id="337" r:id="rId71"/>
    <p:sldId id="326" r:id="rId72"/>
    <p:sldId id="332" r:id="rId73"/>
    <p:sldId id="343" r:id="rId74"/>
    <p:sldId id="333" r:id="rId75"/>
    <p:sldId id="322" r:id="rId76"/>
    <p:sldId id="321" r:id="rId77"/>
    <p:sldId id="344" r:id="rId78"/>
    <p:sldId id="342" r:id="rId79"/>
    <p:sldId id="345" r:id="rId80"/>
    <p:sldId id="325" r:id="rId81"/>
    <p:sldId id="334" r:id="rId82"/>
    <p:sldId id="330" r:id="rId8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F7E1B-4431-436D-A345-B9936D5D206D}" v="1" dt="2023-10-08T10:11:38.760"/>
    <p1510:client id="{F9D3E102-72F1-1746-9EC7-33A34D068163}" v="5" dt="2023-10-07T18:10:43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5/10/relationships/revisionInfo" Target="revisionInfo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ESTRI SOFIA [GI0104150]" userId="bbdaf180-e961-4e13-ad2f-8612978b7a70" providerId="ADAL" clId="{F9D3E102-72F1-1746-9EC7-33A34D068163}"/>
    <pc:docChg chg="undo custSel modSld">
      <pc:chgData name="SILVESTRI SOFIA [GI0104150]" userId="bbdaf180-e961-4e13-ad2f-8612978b7a70" providerId="ADAL" clId="{F9D3E102-72F1-1746-9EC7-33A34D068163}" dt="2023-10-07T18:10:43.092" v="4" actId="1076"/>
      <pc:docMkLst>
        <pc:docMk/>
      </pc:docMkLst>
      <pc:sldChg chg="modSp">
        <pc:chgData name="SILVESTRI SOFIA [GI0104150]" userId="bbdaf180-e961-4e13-ad2f-8612978b7a70" providerId="ADAL" clId="{F9D3E102-72F1-1746-9EC7-33A34D068163}" dt="2023-10-07T18:10:43.092" v="4" actId="1076"/>
        <pc:sldMkLst>
          <pc:docMk/>
          <pc:sldMk cId="2876507607" sldId="326"/>
        </pc:sldMkLst>
        <pc:spChg chg="mod">
          <ac:chgData name="SILVESTRI SOFIA [GI0104150]" userId="bbdaf180-e961-4e13-ad2f-8612978b7a70" providerId="ADAL" clId="{F9D3E102-72F1-1746-9EC7-33A34D068163}" dt="2023-10-07T18:10:43.092" v="4" actId="1076"/>
          <ac:spMkLst>
            <pc:docMk/>
            <pc:sldMk cId="2876507607" sldId="326"/>
            <ac:spMk id="3" creationId="{00000000-0000-0000-0000-000000000000}"/>
          </ac:spMkLst>
        </pc:spChg>
      </pc:sldChg>
    </pc:docChg>
  </pc:docChgLst>
  <pc:docChgLst>
    <pc:chgData name="VOZZA MARTINA [PS0102884]" userId="S::s308936@ds.units.it::2b1f8a1f-cbcb-4496-a258-1e3f6220e775" providerId="AD" clId="Web-{EB6F7E1B-4431-436D-A345-B9936D5D206D}"/>
    <pc:docChg chg="modSld">
      <pc:chgData name="VOZZA MARTINA [PS0102884]" userId="S::s308936@ds.units.it::2b1f8a1f-cbcb-4496-a258-1e3f6220e775" providerId="AD" clId="Web-{EB6F7E1B-4431-436D-A345-B9936D5D206D}" dt="2023-10-08T10:11:38.760" v="0" actId="1076"/>
      <pc:docMkLst>
        <pc:docMk/>
      </pc:docMkLst>
      <pc:sldChg chg="modSp">
        <pc:chgData name="VOZZA MARTINA [PS0102884]" userId="S::s308936@ds.units.it::2b1f8a1f-cbcb-4496-a258-1e3f6220e775" providerId="AD" clId="Web-{EB6F7E1B-4431-436D-A345-B9936D5D206D}" dt="2023-10-08T10:11:38.760" v="0" actId="1076"/>
        <pc:sldMkLst>
          <pc:docMk/>
          <pc:sldMk cId="976575203" sldId="307"/>
        </pc:sldMkLst>
        <pc:picChg chg="mod">
          <ac:chgData name="VOZZA MARTINA [PS0102884]" userId="S::s308936@ds.units.it::2b1f8a1f-cbcb-4496-a258-1e3f6220e775" providerId="AD" clId="Web-{EB6F7E1B-4431-436D-A345-B9936D5D206D}" dt="2023-10-08T10:11:38.760" v="0" actId="1076"/>
          <ac:picMkLst>
            <pc:docMk/>
            <pc:sldMk cId="976575203" sldId="307"/>
            <ac:picMk id="4" creationId="{00000000-0000-0000-0000-000000000000}"/>
          </ac:picMkLst>
        </pc:picChg>
      </pc:sldChg>
    </pc:docChg>
  </pc:docChgLst>
  <pc:docChgLst>
    <pc:chgData name="SCLISIZZO LUCA [PS0102529]" userId="S::s292267@ds.units.it::a1ae7463-f3e6-4cd0-9b60-8aa04110dfc9" providerId="AD" clId="Web-{66C92C3A-3991-4231-8ED1-5229527EB0D9}"/>
    <pc:docChg chg="modSld">
      <pc:chgData name="SCLISIZZO LUCA [PS0102529]" userId="S::s292267@ds.units.it::a1ae7463-f3e6-4cd0-9b60-8aa04110dfc9" providerId="AD" clId="Web-{66C92C3A-3991-4231-8ED1-5229527EB0D9}" dt="2023-10-05T15:29:04.205" v="0" actId="1076"/>
      <pc:docMkLst>
        <pc:docMk/>
      </pc:docMkLst>
      <pc:sldChg chg="modSp">
        <pc:chgData name="SCLISIZZO LUCA [PS0102529]" userId="S::s292267@ds.units.it::a1ae7463-f3e6-4cd0-9b60-8aa04110dfc9" providerId="AD" clId="Web-{66C92C3A-3991-4231-8ED1-5229527EB0D9}" dt="2023-10-05T15:29:04.205" v="0" actId="1076"/>
        <pc:sldMkLst>
          <pc:docMk/>
          <pc:sldMk cId="2748869994" sldId="345"/>
        </pc:sldMkLst>
        <pc:picChg chg="mod">
          <ac:chgData name="SCLISIZZO LUCA [PS0102529]" userId="S::s292267@ds.units.it::a1ae7463-f3e6-4cd0-9b60-8aa04110dfc9" providerId="AD" clId="Web-{66C92C3A-3991-4231-8ED1-5229527EB0D9}" dt="2023-10-05T15:29:04.205" v="0" actId="1076"/>
          <ac:picMkLst>
            <pc:docMk/>
            <pc:sldMk cId="2748869994" sldId="345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344A6-0BCC-A546-A33A-593386F89CCD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E48FA-A8EA-FA44-A404-DF378ED9E2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7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48FA-A8EA-FA44-A404-DF378ED9E20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6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48FA-A8EA-FA44-A404-DF378ED9E20B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0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7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0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6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1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9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5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1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8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1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7F846-E46E-CD47-8F1C-10DE51A68A91}" type="datetimeFigureOut">
              <a:rPr lang="it-IT" smtClean="0"/>
              <a:t>08/10/2023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B574-34F2-CF4D-A23F-44066DF7EB3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2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ybuE39BpQ8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err="1"/>
              <a:t>Elementi</a:t>
            </a:r>
            <a:r>
              <a:rPr lang="en-GB"/>
              <a:t> di </a:t>
            </a:r>
            <a:r>
              <a:rPr lang="en-GB" err="1"/>
              <a:t>Metodologia</a:t>
            </a:r>
            <a:r>
              <a:rPr lang="en-GB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3502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t-IT"/>
              <a:t>Per ridurre l’impatto di questi ‘ostacoli’ bisogna</a:t>
            </a:r>
            <a:r>
              <a:rPr lang="mr-IN"/>
              <a:t>…</a:t>
            </a:r>
            <a:endParaRPr lang="it-IT"/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6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t-IT"/>
              <a:t>Per ridurre l’impatto di questi ‘ostacoli’ bisogna</a:t>
            </a:r>
            <a:r>
              <a:rPr lang="mr-IN"/>
              <a:t>…</a:t>
            </a:r>
            <a:endParaRPr lang="it-IT"/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a) </a:t>
            </a:r>
            <a:r>
              <a:rPr lang="it-IT" b="1" err="1"/>
              <a:t>operazionalizzare</a:t>
            </a:r>
            <a:r>
              <a:rPr lang="it-IT"/>
              <a:t> le variabili di cui si vuole studiare la relazione</a:t>
            </a:r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6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it-IT"/>
              <a:t>Per ridurre l’impatto di questi ‘ostacoli’ bisogna</a:t>
            </a:r>
            <a:r>
              <a:rPr lang="mr-IN"/>
              <a:t>…</a:t>
            </a:r>
            <a:endParaRPr lang="it-IT"/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  <a:r>
              <a:rPr lang="it-IT">
                <a:solidFill>
                  <a:schemeClr val="bg1">
                    <a:lumMod val="75000"/>
                  </a:schemeClr>
                </a:solidFill>
              </a:rPr>
              <a:t>a) </a:t>
            </a:r>
            <a:r>
              <a:rPr lang="it-IT" b="1" err="1">
                <a:solidFill>
                  <a:schemeClr val="bg1">
                    <a:lumMod val="75000"/>
                  </a:schemeClr>
                </a:solidFill>
              </a:rPr>
              <a:t>operazionalizzare</a:t>
            </a:r>
            <a:r>
              <a:rPr lang="it-IT">
                <a:solidFill>
                  <a:schemeClr val="bg1">
                    <a:lumMod val="75000"/>
                  </a:schemeClr>
                </a:solidFill>
              </a:rPr>
              <a:t> le variabili di cui si vuole studiare la relazione</a:t>
            </a:r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b) costruire situazioni </a:t>
            </a:r>
            <a:r>
              <a:rPr lang="it-IT" b="1"/>
              <a:t>controllate </a:t>
            </a:r>
            <a:r>
              <a:rPr lang="it-IT"/>
              <a:t>per lo studio di tale relazione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 </a:t>
            </a:r>
            <a:endParaRPr lang="it-IT" u="sng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1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it-IT"/>
              <a:t>Per ridurre l’impatto di questi ‘ostacoli’ bisogna</a:t>
            </a:r>
            <a:r>
              <a:rPr lang="mr-IN"/>
              <a:t>…</a:t>
            </a:r>
            <a:endParaRPr lang="it-IT"/>
          </a:p>
          <a:p>
            <a:pPr>
              <a:lnSpc>
                <a:spcPct val="90000"/>
              </a:lnSpc>
              <a:buNone/>
              <a:defRPr/>
            </a:pPr>
            <a:endParaRPr lang="it-IT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>
                <a:solidFill>
                  <a:srgbClr val="BFBFBF"/>
                </a:solidFill>
              </a:rPr>
              <a:t>	a) </a:t>
            </a:r>
            <a:r>
              <a:rPr lang="it-IT" b="1" err="1">
                <a:solidFill>
                  <a:srgbClr val="BFBFBF"/>
                </a:solidFill>
              </a:rPr>
              <a:t>operazionalizzare</a:t>
            </a:r>
            <a:r>
              <a:rPr lang="it-IT">
                <a:solidFill>
                  <a:srgbClr val="BFBFBF"/>
                </a:solidFill>
              </a:rPr>
              <a:t> le variabili di cui si vuole studiare la relazione</a:t>
            </a:r>
          </a:p>
          <a:p>
            <a:pPr>
              <a:lnSpc>
                <a:spcPct val="90000"/>
              </a:lnSpc>
              <a:buNone/>
              <a:defRPr/>
            </a:pPr>
            <a:endParaRPr lang="it-IT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>
                <a:solidFill>
                  <a:srgbClr val="BFBFBF"/>
                </a:solidFill>
              </a:rPr>
              <a:t>	b) costruire situazioni </a:t>
            </a:r>
            <a:r>
              <a:rPr lang="it-IT" b="1">
                <a:solidFill>
                  <a:srgbClr val="BFBFBF"/>
                </a:solidFill>
              </a:rPr>
              <a:t>controllate</a:t>
            </a:r>
            <a:r>
              <a:rPr lang="it-IT">
                <a:solidFill>
                  <a:srgbClr val="BFBFBF"/>
                </a:solidFill>
              </a:rPr>
              <a:t> per lo studio di tale relazione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 </a:t>
            </a:r>
            <a:endParaRPr lang="it-IT" u="sng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c) </a:t>
            </a:r>
            <a:r>
              <a:rPr lang="it-IT" b="1"/>
              <a:t>analizzare</a:t>
            </a:r>
            <a:r>
              <a:rPr lang="it-IT"/>
              <a:t> la relazione di studio attraverso strumenti che garantiscono una certa indipendenza</a:t>
            </a:r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1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it-IT" sz="3000"/>
              <a:t>Passare dal piano teorico a un piano più concreto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105244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it-IT" sz="3000">
                <a:solidFill>
                  <a:srgbClr val="BFBFBF"/>
                </a:solidFill>
              </a:rPr>
              <a:t>Passare dal piano teorico a un piano più concreto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r>
              <a:rPr lang="it-IT" sz="3000"/>
              <a:t>‘tradurre’ un costrutto </a:t>
            </a:r>
            <a:r>
              <a:rPr lang="it-IT" sz="3000" b="1"/>
              <a:t>teorico</a:t>
            </a:r>
            <a:r>
              <a:rPr lang="it-IT" sz="3000"/>
              <a:t> in un costrutto </a:t>
            </a:r>
            <a:r>
              <a:rPr lang="it-IT" sz="3000" b="1"/>
              <a:t>empirico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789943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it-IT" sz="3000"/>
              <a:t>Per </a:t>
            </a:r>
            <a:r>
              <a:rPr lang="it-IT" sz="3000" err="1"/>
              <a:t>operazionalizzazione</a:t>
            </a:r>
            <a:r>
              <a:rPr lang="it-IT" sz="3000"/>
              <a:t> intendiamo la definizione operativa del/i costrutto/i di cui vogliamo analizzare la relazione.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130051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‘DISGUSTO’ = </a:t>
            </a:r>
            <a:r>
              <a:rPr lang="en-GB" err="1"/>
              <a:t>costrutto</a:t>
            </a:r>
            <a:r>
              <a:rPr lang="en-GB"/>
              <a:t> </a:t>
            </a:r>
            <a:r>
              <a:rPr lang="en-GB" err="1"/>
              <a:t>teorico</a:t>
            </a:r>
            <a:endParaRPr lang="en-GB"/>
          </a:p>
          <a:p>
            <a:endParaRPr lang="en-GB"/>
          </a:p>
          <a:p>
            <a:r>
              <a:rPr lang="en-GB" err="1"/>
              <a:t>Emozione</a:t>
            </a:r>
            <a:r>
              <a:rPr lang="en-GB"/>
              <a:t> di base (Darwin, 1872/1965)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40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‘DISGUSTO’ = </a:t>
            </a:r>
            <a:r>
              <a:rPr lang="en-GB" err="1"/>
              <a:t>costrutto</a:t>
            </a:r>
            <a:r>
              <a:rPr lang="en-GB"/>
              <a:t> </a:t>
            </a:r>
            <a:r>
              <a:rPr lang="en-GB" err="1"/>
              <a:t>teorico</a:t>
            </a:r>
            <a:endParaRPr lang="en-GB"/>
          </a:p>
          <a:p>
            <a:endParaRPr lang="en-GB"/>
          </a:p>
          <a:p>
            <a:r>
              <a:rPr lang="en-GB" err="1">
                <a:solidFill>
                  <a:srgbClr val="BFBFBF"/>
                </a:solidFill>
              </a:rPr>
              <a:t>Emozione</a:t>
            </a:r>
            <a:r>
              <a:rPr lang="en-GB">
                <a:solidFill>
                  <a:srgbClr val="BFBFBF"/>
                </a:solidFill>
              </a:rPr>
              <a:t> di base (Darwin, 1872/1965)</a:t>
            </a:r>
          </a:p>
          <a:p>
            <a:endParaRPr lang="en-GB"/>
          </a:p>
          <a:p>
            <a:r>
              <a:rPr lang="en-GB"/>
              <a:t>‘Revulsion at the prospect of incorporation of an offensive object. The offensive objects are contaminants’ (</a:t>
            </a:r>
            <a:r>
              <a:rPr lang="en-GB" err="1"/>
              <a:t>Rozin</a:t>
            </a:r>
            <a:r>
              <a:rPr lang="en-GB"/>
              <a:t> &amp; Fallon, 1987)</a:t>
            </a:r>
          </a:p>
        </p:txBody>
      </p:sp>
    </p:spTree>
    <p:extLst>
      <p:ext uri="{BB962C8B-B14F-4D97-AF65-F5344CB8AC3E}">
        <p14:creationId xmlns:p14="http://schemas.microsoft.com/office/powerpoint/2010/main" val="300209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it-IT" sz="3000">
                <a:solidFill>
                  <a:srgbClr val="BFBFBF"/>
                </a:solidFill>
              </a:rPr>
              <a:t>Passare dal piano teorico a un piano più concreto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r>
              <a:rPr lang="it-IT" sz="3000"/>
              <a:t>‘tradurre’ un costrutto </a:t>
            </a:r>
            <a:r>
              <a:rPr lang="it-IT" sz="3000" b="1"/>
              <a:t>teorico</a:t>
            </a:r>
            <a:r>
              <a:rPr lang="it-IT" sz="3000"/>
              <a:t> in un costrutto </a:t>
            </a:r>
            <a:r>
              <a:rPr lang="it-IT" sz="3000" b="1"/>
              <a:t>empirico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409377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b="1"/>
              <a:t>La scienza psicologica </a:t>
            </a:r>
            <a:r>
              <a:rPr lang="it-IT"/>
              <a:t>si pone come obiettivo:</a:t>
            </a:r>
          </a:p>
          <a:p>
            <a:endParaRPr lang="it-IT"/>
          </a:p>
          <a:p>
            <a:r>
              <a:rPr lang="it-IT">
                <a:solidFill>
                  <a:srgbClr val="000000"/>
                </a:solidFill>
              </a:rPr>
              <a:t>a) la definizione della relazione tra determinate variabili </a:t>
            </a:r>
          </a:p>
          <a:p>
            <a:pPr lvl="1"/>
            <a:r>
              <a:rPr lang="it-IT">
                <a:solidFill>
                  <a:srgbClr val="BFBFBF"/>
                </a:solidFill>
              </a:rPr>
              <a:t>e.g. comportamento di aiuto e situazioni di gruppo</a:t>
            </a:r>
            <a:endParaRPr lang="it-IT"/>
          </a:p>
          <a:p>
            <a:r>
              <a:rPr lang="it-IT"/>
              <a:t>	b) sistematizzare tale relazione nel corpo di conoscenze proprie alla psicologia</a:t>
            </a:r>
          </a:p>
          <a:p>
            <a:pPr lvl="1"/>
            <a:r>
              <a:rPr lang="it-IT">
                <a:solidFill>
                  <a:schemeClr val="bg1">
                    <a:lumMod val="75000"/>
                  </a:schemeClr>
                </a:solidFill>
              </a:rPr>
              <a:t>e.g., Norme di Gruppo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488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  <p:pic>
        <p:nvPicPr>
          <p:cNvPr id="4" name="Immagine 3" descr="3-Figure1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69727" cy="59262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94400" y="6527800"/>
            <a:ext cx="243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Vicario et al. 2017 SCAN</a:t>
            </a:r>
          </a:p>
        </p:txBody>
      </p:sp>
    </p:spTree>
    <p:extLst>
      <p:ext uri="{BB962C8B-B14F-4D97-AF65-F5344CB8AC3E}">
        <p14:creationId xmlns:p14="http://schemas.microsoft.com/office/powerpoint/2010/main" val="291940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 descr="disgus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33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r>
              <a:rPr lang="it-IT" sz="3000"/>
              <a:t>Il disgusto – che è un costrutto teorico</a:t>
            </a:r>
          </a:p>
          <a:p>
            <a:pPr>
              <a:lnSpc>
                <a:spcPct val="90000"/>
              </a:lnSpc>
              <a:defRPr/>
            </a:pPr>
            <a:r>
              <a:rPr lang="it-IT" sz="3000"/>
              <a:t>viene analizzato attraverso le alterazioni della muscolatura facciale</a:t>
            </a:r>
          </a:p>
          <a:p>
            <a:pPr>
              <a:lnSpc>
                <a:spcPct val="90000"/>
              </a:lnSpc>
              <a:defRPr/>
            </a:pPr>
            <a:r>
              <a:rPr lang="it-IT" sz="3000"/>
              <a:t>ossia viene tradotto in un costrutto empirico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173310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b="1" err="1"/>
              <a:t>Operazionalizzare</a:t>
            </a:r>
            <a:r>
              <a:rPr lang="it-IT" sz="3000"/>
              <a:t>:</a:t>
            </a: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r>
              <a:rPr lang="it-IT" sz="3000">
                <a:solidFill>
                  <a:srgbClr val="BFBFBF"/>
                </a:solidFill>
              </a:rPr>
              <a:t>Il disgusto – che è un costrutto teorico</a:t>
            </a:r>
          </a:p>
          <a:p>
            <a:pPr>
              <a:lnSpc>
                <a:spcPct val="90000"/>
              </a:lnSpc>
              <a:defRPr/>
            </a:pPr>
            <a:r>
              <a:rPr lang="it-IT" sz="3000">
                <a:solidFill>
                  <a:srgbClr val="BFBFBF"/>
                </a:solidFill>
              </a:rPr>
              <a:t>viene analizzato attraverso le alterazioni della muscolatura facciale</a:t>
            </a:r>
          </a:p>
          <a:p>
            <a:pPr>
              <a:lnSpc>
                <a:spcPct val="90000"/>
              </a:lnSpc>
              <a:defRPr/>
            </a:pPr>
            <a:r>
              <a:rPr lang="it-IT" sz="3000">
                <a:solidFill>
                  <a:srgbClr val="BFBFBF"/>
                </a:solidFill>
              </a:rPr>
              <a:t>ossia viene tradotto in un costrutto empirico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r>
              <a:rPr lang="it-IT" sz="3000"/>
              <a:t>Disgusto (definizione </a:t>
            </a:r>
            <a:r>
              <a:rPr lang="it-IT" sz="3000" b="1"/>
              <a:t>teorica</a:t>
            </a:r>
            <a:r>
              <a:rPr lang="it-IT" sz="3000"/>
              <a:t>) = Disgusto come costrutto esperibile = </a:t>
            </a:r>
            <a:r>
              <a:rPr lang="it-IT" sz="3000" b="1"/>
              <a:t>osservabile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2139076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9144000" cy="37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9144000" cy="35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3C1197B-5F9E-3846-9BCC-544589B4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5" y="1734417"/>
            <a:ext cx="5104436" cy="46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56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fr-FR"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2400">
                <a:cs typeface="+mn-cs"/>
              </a:rPr>
              <a:t>Ansia </a:t>
            </a:r>
            <a:r>
              <a:rPr lang="mr-IN" sz="2400">
                <a:cs typeface="+mn-cs"/>
              </a:rPr>
              <a:t>–</a:t>
            </a:r>
            <a:r>
              <a:rPr lang="it-IT" sz="2400">
                <a:cs typeface="+mn-cs"/>
              </a:rPr>
              <a:t> costrutto teorico</a:t>
            </a:r>
          </a:p>
          <a:p>
            <a:pPr eaLnBrk="1" hangingPunct="1">
              <a:buFontTx/>
              <a:buNone/>
              <a:defRPr/>
            </a:pPr>
            <a:r>
              <a:rPr lang="it-IT" sz="2400">
                <a:cs typeface="+mn-cs"/>
              </a:rPr>
              <a:t>Frequenza cardiaca </a:t>
            </a:r>
            <a:r>
              <a:rPr lang="mr-IN" sz="2400">
                <a:cs typeface="+mn-cs"/>
              </a:rPr>
              <a:t>–</a:t>
            </a:r>
            <a:r>
              <a:rPr lang="it-IT" sz="2400">
                <a:cs typeface="+mn-cs"/>
              </a:rPr>
              <a:t> costrutto empirico </a:t>
            </a: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it-IT" sz="2400">
                <a:cs typeface="+mn-cs"/>
              </a:rPr>
              <a:t>	</a:t>
            </a: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3479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767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cs typeface="+mj-cs"/>
              </a:rPr>
              <a:t>La psicologia Sociale</a:t>
            </a:r>
            <a:endParaRPr lang="fr-FR"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2400">
                <a:cs typeface="+mn-cs"/>
              </a:rPr>
              <a:t>Ansia </a:t>
            </a:r>
            <a:r>
              <a:rPr lang="mr-IN" sz="2400">
                <a:cs typeface="+mn-cs"/>
              </a:rPr>
              <a:t>–</a:t>
            </a:r>
            <a:r>
              <a:rPr lang="it-IT" sz="2400">
                <a:cs typeface="+mn-cs"/>
              </a:rPr>
              <a:t> costrutto teorico</a:t>
            </a:r>
          </a:p>
          <a:p>
            <a:pPr eaLnBrk="1" hangingPunct="1">
              <a:buFontTx/>
              <a:buNone/>
              <a:defRPr/>
            </a:pPr>
            <a:r>
              <a:rPr lang="it-IT" sz="2400"/>
              <a:t>STAI (State-trait </a:t>
            </a:r>
            <a:r>
              <a:rPr lang="it-IT" sz="2400" err="1"/>
              <a:t>anxiety</a:t>
            </a:r>
            <a:r>
              <a:rPr lang="it-IT" sz="2400"/>
              <a:t> </a:t>
            </a:r>
            <a:r>
              <a:rPr lang="it-IT" sz="2400" err="1"/>
              <a:t>inventory</a:t>
            </a:r>
            <a:r>
              <a:rPr lang="it-IT" sz="2400"/>
              <a:t>)</a:t>
            </a: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it-IT" sz="2400">
                <a:cs typeface="+mn-cs"/>
              </a:rPr>
              <a:t>	</a:t>
            </a: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it-IT" sz="2400">
              <a:cs typeface="+mn-cs"/>
            </a:endParaRPr>
          </a:p>
        </p:txBody>
      </p:sp>
      <p:pic>
        <p:nvPicPr>
          <p:cNvPr id="3072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84963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11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3000" err="1"/>
              <a:t>Operazionalizzare</a:t>
            </a:r>
            <a:r>
              <a:rPr lang="it-IT" sz="3000"/>
              <a:t> permette di</a:t>
            </a:r>
            <a:r>
              <a:rPr lang="mr-IN" sz="3000"/>
              <a:t>…</a:t>
            </a:r>
            <a:endParaRPr lang="it-IT" sz="3000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it-IT" sz="3000"/>
              <a:t>1) Manipolare</a:t>
            </a:r>
          </a:p>
          <a:p>
            <a:pPr>
              <a:lnSpc>
                <a:spcPct val="90000"/>
              </a:lnSpc>
              <a:defRPr/>
            </a:pPr>
            <a:r>
              <a:rPr lang="it-IT" sz="3000"/>
              <a:t>2) Misurare </a:t>
            </a:r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>
              <a:lnSpc>
                <a:spcPct val="90000"/>
              </a:lnSpc>
              <a:defRPr/>
            </a:pPr>
            <a:r>
              <a:rPr lang="mr-IN" sz="3000"/>
              <a:t>…</a:t>
            </a:r>
            <a:r>
              <a:rPr lang="it-IT" sz="3000"/>
              <a:t>il costrutto di interesse</a:t>
            </a:r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408430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Il </a:t>
            </a:r>
            <a:r>
              <a:rPr lang="en-GB" err="1"/>
              <a:t>raggiungimento</a:t>
            </a:r>
            <a:r>
              <a:rPr lang="en-GB"/>
              <a:t> di </a:t>
            </a:r>
            <a:r>
              <a:rPr lang="en-GB" err="1"/>
              <a:t>questo</a:t>
            </a:r>
            <a:r>
              <a:rPr lang="en-GB"/>
              <a:t> </a:t>
            </a:r>
            <a:r>
              <a:rPr lang="en-GB" err="1"/>
              <a:t>obiettivo</a:t>
            </a:r>
            <a:r>
              <a:rPr lang="en-GB"/>
              <a:t> </a:t>
            </a:r>
            <a:r>
              <a:rPr lang="en-GB" err="1"/>
              <a:t>è</a:t>
            </a:r>
            <a:r>
              <a:rPr lang="en-GB"/>
              <a:t> </a:t>
            </a:r>
            <a:r>
              <a:rPr lang="en-GB" err="1"/>
              <a:t>ostacolato</a:t>
            </a:r>
            <a:r>
              <a:rPr lang="en-GB"/>
              <a:t> da</a:t>
            </a:r>
            <a:r>
              <a:rPr lang="mr-IN"/>
              <a:t>…</a:t>
            </a: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02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 b="1"/>
          </a:p>
          <a:p>
            <a:pPr>
              <a:lnSpc>
                <a:spcPct val="90000"/>
              </a:lnSpc>
              <a:defRPr/>
            </a:pPr>
            <a:endParaRPr lang="it-IT" sz="3000"/>
          </a:p>
          <a:p>
            <a:pPr marL="0" indent="0">
              <a:lnSpc>
                <a:spcPct val="90000"/>
              </a:lnSpc>
              <a:buNone/>
              <a:defRPr/>
            </a:pPr>
            <a:endParaRPr lang="it-IT" sz="300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 sz="3000">
                <a:solidFill>
                  <a:srgbClr val="BFBFBF"/>
                </a:solidFill>
              </a:rPr>
              <a:t>	</a:t>
            </a:r>
            <a:endParaRPr lang="it-IT" sz="3000"/>
          </a:p>
          <a:p>
            <a:endParaRPr lang="en-GB" sz="3000"/>
          </a:p>
        </p:txBody>
      </p:sp>
      <p:sp>
        <p:nvSpPr>
          <p:cNvPr id="5" name="CasellaDiTesto 4"/>
          <p:cNvSpPr txBox="1"/>
          <p:nvPr/>
        </p:nvSpPr>
        <p:spPr>
          <a:xfrm>
            <a:off x="5994400" y="6527800"/>
            <a:ext cx="243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Vicario et al. 2017 SCAN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6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33544" b="-33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768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Misurare</a:t>
            </a:r>
            <a:r>
              <a:rPr lang="en-GB"/>
              <a:t>: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it-IT"/>
              <a:t>Misurare : relazione tra un sistema </a:t>
            </a:r>
            <a:r>
              <a:rPr lang="it-IT" b="1"/>
              <a:t>empirico</a:t>
            </a:r>
            <a:r>
              <a:rPr lang="it-IT"/>
              <a:t> e un sistema </a:t>
            </a:r>
            <a:r>
              <a:rPr lang="it-IT" b="1"/>
              <a:t>formale</a:t>
            </a:r>
          </a:p>
          <a:p>
            <a:endParaRPr lang="en-GB"/>
          </a:p>
        </p:txBody>
      </p:sp>
      <p:pic>
        <p:nvPicPr>
          <p:cNvPr id="4" name="Immagin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3662362"/>
            <a:ext cx="3289300" cy="29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33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cs typeface="+mn-cs"/>
              </a:rPr>
              <a:t>Esempio di misurazione:</a:t>
            </a:r>
          </a:p>
          <a:p>
            <a:pPr marL="0" indent="0" eaLnBrk="1" hangingPunct="1">
              <a:buNone/>
              <a:defRPr/>
            </a:pPr>
            <a:endParaRPr lang="it-IT">
              <a:cs typeface="+mn-cs"/>
            </a:endParaRPr>
          </a:p>
          <a:p>
            <a:pPr eaLnBrk="1" hangingPunct="1">
              <a:defRPr/>
            </a:pPr>
            <a:r>
              <a:rPr lang="it-IT"/>
              <a:t>Ansia (costrutto teorico) = battito cardiaco (sistema empirico) =  numero di battiti per minuto (sistema formale)</a:t>
            </a:r>
          </a:p>
          <a:p>
            <a:pPr marL="0" indent="0" eaLnBrk="1" hangingPunct="1"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92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cs typeface="+mn-cs"/>
              </a:rPr>
              <a:t>Costrutto Teorico</a:t>
            </a:r>
          </a:p>
          <a:p>
            <a:pPr eaLnBrk="1" hangingPunct="1">
              <a:defRPr/>
            </a:pPr>
            <a:endParaRPr lang="it-IT"/>
          </a:p>
          <a:p>
            <a:pPr eaLnBrk="1" hangingPunct="1">
              <a:defRPr/>
            </a:pPr>
            <a:r>
              <a:rPr lang="it-IT">
                <a:cs typeface="+mn-cs"/>
              </a:rPr>
              <a:t>Costrutto Empirico</a:t>
            </a:r>
          </a:p>
          <a:p>
            <a:pPr eaLnBrk="1" hangingPunct="1">
              <a:defRPr/>
            </a:pPr>
            <a:endParaRPr lang="it-IT"/>
          </a:p>
          <a:p>
            <a:pPr marL="0" indent="0" eaLnBrk="1" hangingPunct="1"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" name="Freccia giù 3"/>
          <p:cNvSpPr/>
          <p:nvPr/>
        </p:nvSpPr>
        <p:spPr>
          <a:xfrm>
            <a:off x="965200" y="2235200"/>
            <a:ext cx="484632" cy="4826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25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cs typeface="+mn-cs"/>
              </a:rPr>
              <a:t>Costrutto Teorico</a:t>
            </a:r>
          </a:p>
          <a:p>
            <a:pPr eaLnBrk="1" hangingPunct="1">
              <a:defRPr/>
            </a:pPr>
            <a:endParaRPr lang="it-IT"/>
          </a:p>
          <a:p>
            <a:pPr eaLnBrk="1" hangingPunct="1">
              <a:defRPr/>
            </a:pPr>
            <a:r>
              <a:rPr lang="it-IT">
                <a:cs typeface="+mn-cs"/>
              </a:rPr>
              <a:t>Costrutto Empirico</a:t>
            </a:r>
          </a:p>
          <a:p>
            <a:pPr eaLnBrk="1" hangingPunct="1">
              <a:defRPr/>
            </a:pPr>
            <a:endParaRPr lang="it-IT"/>
          </a:p>
          <a:p>
            <a:pPr eaLnBrk="1" hangingPunct="1">
              <a:defRPr/>
            </a:pPr>
            <a:r>
              <a:rPr lang="it-IT">
                <a:cs typeface="+mn-cs"/>
              </a:rPr>
              <a:t>Sistema Formale</a:t>
            </a:r>
          </a:p>
          <a:p>
            <a:pPr eaLnBrk="1" hangingPunct="1">
              <a:defRPr/>
            </a:pPr>
            <a:endParaRPr lang="it-IT"/>
          </a:p>
          <a:p>
            <a:pPr eaLnBrk="1" hangingPunct="1">
              <a:defRPr/>
            </a:pPr>
            <a:endParaRPr lang="it-IT"/>
          </a:p>
          <a:p>
            <a:pPr marL="0" indent="0" eaLnBrk="1" hangingPunct="1"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" name="Freccia giù 3"/>
          <p:cNvSpPr/>
          <p:nvPr/>
        </p:nvSpPr>
        <p:spPr>
          <a:xfrm>
            <a:off x="965200" y="2235200"/>
            <a:ext cx="484632" cy="4826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ccia giù 4"/>
          <p:cNvSpPr/>
          <p:nvPr/>
        </p:nvSpPr>
        <p:spPr>
          <a:xfrm>
            <a:off x="1942084" y="3568700"/>
            <a:ext cx="484632" cy="482600"/>
          </a:xfrm>
          <a:prstGeom prst="down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39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solidFill>
                  <a:srgbClr val="BFBFBF"/>
                </a:solidFill>
                <a:cs typeface="+mn-cs"/>
              </a:rPr>
              <a:t>Costrutto Teorico</a:t>
            </a:r>
          </a:p>
          <a:p>
            <a:pPr eaLnBrk="1" hangingPunct="1">
              <a:defRPr/>
            </a:pPr>
            <a:endParaRPr lang="it-IT">
              <a:solidFill>
                <a:srgbClr val="BFBFBF"/>
              </a:solidFill>
            </a:endParaRPr>
          </a:p>
          <a:p>
            <a:pPr eaLnBrk="1" hangingPunct="1">
              <a:defRPr/>
            </a:pPr>
            <a:r>
              <a:rPr lang="it-IT">
                <a:solidFill>
                  <a:srgbClr val="BFBFBF"/>
                </a:solidFill>
                <a:cs typeface="+mn-cs"/>
              </a:rPr>
              <a:t>Costrutto Empirico</a:t>
            </a:r>
          </a:p>
          <a:p>
            <a:pPr eaLnBrk="1" hangingPunct="1">
              <a:defRPr/>
            </a:pPr>
            <a:endParaRPr lang="it-IT">
              <a:solidFill>
                <a:srgbClr val="BFBFBF"/>
              </a:solidFill>
            </a:endParaRPr>
          </a:p>
          <a:p>
            <a:pPr eaLnBrk="1" hangingPunct="1">
              <a:defRPr/>
            </a:pPr>
            <a:r>
              <a:rPr lang="it-IT">
                <a:solidFill>
                  <a:srgbClr val="BFBFBF"/>
                </a:solidFill>
                <a:cs typeface="+mn-cs"/>
              </a:rPr>
              <a:t>Sistema Formale</a:t>
            </a:r>
          </a:p>
          <a:p>
            <a:pPr eaLnBrk="1" hangingPunct="1">
              <a:defRPr/>
            </a:pPr>
            <a:endParaRPr lang="it-IT"/>
          </a:p>
          <a:p>
            <a:pPr eaLnBrk="1" hangingPunct="1">
              <a:defRPr/>
            </a:pPr>
            <a:r>
              <a:rPr lang="it-IT" b="1">
                <a:cs typeface="+mn-cs"/>
              </a:rPr>
              <a:t>Studio QUANTITATIVO</a:t>
            </a:r>
          </a:p>
          <a:p>
            <a:pPr eaLnBrk="1" hangingPunct="1">
              <a:defRPr/>
            </a:pPr>
            <a:endParaRPr lang="it-IT"/>
          </a:p>
          <a:p>
            <a:pPr marL="0" indent="0" eaLnBrk="1" hangingPunct="1"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" name="Freccia giù 3"/>
          <p:cNvSpPr/>
          <p:nvPr/>
        </p:nvSpPr>
        <p:spPr>
          <a:xfrm>
            <a:off x="965200" y="2235200"/>
            <a:ext cx="484632" cy="4826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ccia giù 4"/>
          <p:cNvSpPr/>
          <p:nvPr/>
        </p:nvSpPr>
        <p:spPr>
          <a:xfrm>
            <a:off x="1942084" y="3568700"/>
            <a:ext cx="484632" cy="482600"/>
          </a:xfrm>
          <a:prstGeom prst="down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ccia giù 5"/>
          <p:cNvSpPr/>
          <p:nvPr/>
        </p:nvSpPr>
        <p:spPr>
          <a:xfrm>
            <a:off x="3433064" y="4572000"/>
            <a:ext cx="484632" cy="482600"/>
          </a:xfrm>
          <a:prstGeom prst="down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39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it-IT"/>
              <a:t>Per ridurre l’impatto di questi ‘ostacoli’ bisogna</a:t>
            </a:r>
            <a:r>
              <a:rPr lang="mr-IN"/>
              <a:t>…</a:t>
            </a:r>
            <a:endParaRPr lang="it-IT"/>
          </a:p>
          <a:p>
            <a:pPr>
              <a:lnSpc>
                <a:spcPct val="90000"/>
              </a:lnSpc>
              <a:buNone/>
              <a:defRPr/>
            </a:pPr>
            <a:endParaRPr lang="it-IT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>
                <a:solidFill>
                  <a:srgbClr val="BFBFBF"/>
                </a:solidFill>
              </a:rPr>
              <a:t>	a) </a:t>
            </a:r>
            <a:r>
              <a:rPr lang="it-IT" b="1" err="1">
                <a:solidFill>
                  <a:srgbClr val="BFBFBF"/>
                </a:solidFill>
              </a:rPr>
              <a:t>operazionalizzare</a:t>
            </a:r>
            <a:r>
              <a:rPr lang="it-IT">
                <a:solidFill>
                  <a:srgbClr val="BFBFBF"/>
                </a:solidFill>
              </a:rPr>
              <a:t> le variabili di cui si vuole studiare la relazione</a:t>
            </a:r>
          </a:p>
          <a:p>
            <a:pPr>
              <a:lnSpc>
                <a:spcPct val="90000"/>
              </a:lnSpc>
              <a:buNone/>
              <a:defRPr/>
            </a:pPr>
            <a:endParaRPr lang="it-IT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it-IT">
                <a:solidFill>
                  <a:srgbClr val="BFBFBF"/>
                </a:solidFill>
              </a:rPr>
              <a:t>	</a:t>
            </a:r>
            <a:r>
              <a:rPr lang="it-IT"/>
              <a:t>b) costruire situazioni </a:t>
            </a:r>
            <a:r>
              <a:rPr lang="it-IT" b="1"/>
              <a:t>controllate</a:t>
            </a:r>
            <a:r>
              <a:rPr lang="it-IT"/>
              <a:t> per lo studio di tale relazione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 </a:t>
            </a:r>
            <a:endParaRPr lang="it-IT" u="sng"/>
          </a:p>
          <a:p>
            <a:pPr>
              <a:lnSpc>
                <a:spcPct val="90000"/>
              </a:lnSpc>
              <a:buNone/>
              <a:defRPr/>
            </a:pPr>
            <a:r>
              <a:rPr lang="it-IT"/>
              <a:t>	</a:t>
            </a:r>
            <a:r>
              <a:rPr lang="it-IT">
                <a:solidFill>
                  <a:srgbClr val="BFBFBF"/>
                </a:solidFill>
              </a:rPr>
              <a:t>c) </a:t>
            </a:r>
            <a:r>
              <a:rPr lang="it-IT" b="1">
                <a:solidFill>
                  <a:srgbClr val="BFBFBF"/>
                </a:solidFill>
              </a:rPr>
              <a:t>analizzare</a:t>
            </a:r>
            <a:r>
              <a:rPr lang="it-IT">
                <a:solidFill>
                  <a:srgbClr val="BFBFBF"/>
                </a:solidFill>
              </a:rPr>
              <a:t> la relazione di studio attraverso strumenti che garantiscono una certa indipendenza</a:t>
            </a:r>
          </a:p>
          <a:p>
            <a:pPr>
              <a:lnSpc>
                <a:spcPct val="90000"/>
              </a:lnSpc>
              <a:buNone/>
              <a:defRPr/>
            </a:pPr>
            <a:endParaRPr lang="it-IT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81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Abbiamo detto che la scienza psicologica studia le relazioni tra variabili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13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Abbiamo detto che la scienza psicologica studia le relazioni tra variabili</a:t>
            </a:r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Studia le relazioni ‘causali’ (probabilistiche)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3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a) </a:t>
            </a:r>
            <a:r>
              <a:rPr lang="en-GB" err="1"/>
              <a:t>impossibilità</a:t>
            </a:r>
            <a:r>
              <a:rPr lang="en-GB"/>
              <a:t> (</a:t>
            </a:r>
            <a:r>
              <a:rPr lang="en-GB" err="1"/>
              <a:t>frequente</a:t>
            </a:r>
            <a:r>
              <a:rPr lang="en-GB"/>
              <a:t>) di </a:t>
            </a:r>
            <a:r>
              <a:rPr lang="en-GB" err="1"/>
              <a:t>misurare</a:t>
            </a:r>
            <a:r>
              <a:rPr lang="en-GB"/>
              <a:t> </a:t>
            </a:r>
            <a:r>
              <a:rPr lang="en-GB" err="1"/>
              <a:t>direttamente</a:t>
            </a:r>
            <a:r>
              <a:rPr lang="en-GB"/>
              <a:t> le </a:t>
            </a:r>
            <a:r>
              <a:rPr lang="en-GB" err="1"/>
              <a:t>variabili</a:t>
            </a:r>
            <a:r>
              <a:rPr lang="en-GB"/>
              <a:t> di </a:t>
            </a:r>
            <a:r>
              <a:rPr lang="en-GB" err="1"/>
              <a:t>indagine</a:t>
            </a:r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4" name="Immagin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876" y="3931498"/>
            <a:ext cx="4864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65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Studia le relazioni ‘casuali’ (probabilistiche)</a:t>
            </a:r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Variabili indipendenti </a:t>
            </a:r>
            <a:r>
              <a:rPr lang="it-IT" b="1"/>
              <a:t>VI</a:t>
            </a:r>
            <a:r>
              <a:rPr lang="it-IT"/>
              <a:t> (x)</a:t>
            </a:r>
          </a:p>
          <a:p>
            <a:pPr>
              <a:lnSpc>
                <a:spcPct val="90000"/>
              </a:lnSpc>
              <a:defRPr/>
            </a:pPr>
            <a:r>
              <a:rPr lang="it-IT"/>
              <a:t>Variabili dipendenti </a:t>
            </a:r>
            <a:r>
              <a:rPr lang="it-IT" b="1"/>
              <a:t>VD</a:t>
            </a:r>
            <a:r>
              <a:rPr lang="it-IT"/>
              <a:t> (y)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03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/>
              <a:t>Studia la relazione tra consumo di caffeina e battito cardiaco</a:t>
            </a:r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pPr>
              <a:lnSpc>
                <a:spcPct val="90000"/>
              </a:lnSpc>
              <a:defRPr/>
            </a:pPr>
            <a:r>
              <a:rPr lang="it-IT" b="1"/>
              <a:t>VI</a:t>
            </a:r>
            <a:r>
              <a:rPr lang="it-IT"/>
              <a:t> consumo di caffeina </a:t>
            </a:r>
          </a:p>
          <a:p>
            <a:pPr>
              <a:lnSpc>
                <a:spcPct val="90000"/>
              </a:lnSpc>
              <a:defRPr/>
            </a:pPr>
            <a:r>
              <a:rPr lang="it-IT" b="1"/>
              <a:t>VD</a:t>
            </a:r>
            <a:r>
              <a:rPr lang="it-IT"/>
              <a:t> battito cardiaco</a:t>
            </a:r>
          </a:p>
          <a:p>
            <a:pPr>
              <a:lnSpc>
                <a:spcPct val="90000"/>
              </a:lnSpc>
              <a:defRPr/>
            </a:pPr>
            <a:endParaRPr lang="it-IT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55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err="1">
                <a:cs typeface="+mj-cs"/>
              </a:rPr>
              <a:t>Metodo</a:t>
            </a:r>
            <a:r>
              <a:rPr lang="en-US">
                <a:cs typeface="+mj-cs"/>
              </a:rPr>
              <a:t> </a:t>
            </a:r>
            <a:r>
              <a:rPr lang="en-US" err="1">
                <a:cs typeface="+mj-cs"/>
              </a:rPr>
              <a:t>sperimentale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500" b="1">
                <a:cs typeface="+mn-cs"/>
              </a:rPr>
              <a:t>INDIPENDENTE: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350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500">
                <a:cs typeface="+mn-cs"/>
              </a:rPr>
              <a:t> è la variabile che lo sperimentatore manipola/varia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50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500">
                <a:cs typeface="+mn-cs"/>
              </a:rPr>
              <a:t>Es. quantità di caffeina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>
                <a:cs typeface="+mn-cs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>
                <a:cs typeface="+mn-cs"/>
              </a:rPr>
              <a:t>	</a:t>
            </a:r>
            <a:endParaRPr lang="en-US"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F9D30FB-3AE3-DF41-9CD2-EFE05456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732" y="3333508"/>
            <a:ext cx="2150652" cy="143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95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000" b="1">
                <a:cs typeface="+mn-cs"/>
              </a:rPr>
              <a:t>DIPENDENTE</a:t>
            </a:r>
            <a:r>
              <a:rPr lang="it-IT" sz="3000">
                <a:cs typeface="+mn-cs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300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000">
                <a:cs typeface="+mn-cs"/>
              </a:rPr>
              <a:t>    è la variabile che dipende da un’altra variabile (l’indipendente)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300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000">
                <a:cs typeface="+mn-cs"/>
              </a:rPr>
              <a:t>	Es. Ansia: battito cardiaco, misuro la frequenza dei battiti </a:t>
            </a:r>
            <a:endParaRPr lang="fr-FR" sz="3000">
              <a:cs typeface="+mn-cs"/>
            </a:endParaRP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5FD6D76-AC49-1E42-91A4-4FD09ECB2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46" y="4849791"/>
            <a:ext cx="2766413" cy="18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649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defRPr/>
            </a:pPr>
            <a:r>
              <a:rPr lang="it-IT"/>
              <a:t>Si ipotizza che la VI sia la causa, ossia che produca un effetto sulla VD</a:t>
            </a:r>
          </a:p>
        </p:txBody>
      </p:sp>
    </p:spTree>
    <p:extLst>
      <p:ext uri="{BB962C8B-B14F-4D97-AF65-F5344CB8AC3E}">
        <p14:creationId xmlns:p14="http://schemas.microsoft.com/office/powerpoint/2010/main" val="2473363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In un disegno/piano sperimentale = in un esperimento (sinonimi) 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r>
              <a:rPr lang="it-IT"/>
              <a:t>Devo avere sempre una IV e un DV</a:t>
            </a:r>
          </a:p>
        </p:txBody>
      </p:sp>
    </p:spTree>
    <p:extLst>
      <p:ext uri="{BB962C8B-B14F-4D97-AF65-F5344CB8AC3E}">
        <p14:creationId xmlns:p14="http://schemas.microsoft.com/office/powerpoint/2010/main" val="2833636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/>
              <a:t>Partecipanti</a:t>
            </a:r>
            <a:endParaRPr lang="en-GB"/>
          </a:p>
          <a:p>
            <a:endParaRPr lang="en-GB"/>
          </a:p>
          <a:p>
            <a:r>
              <a:rPr lang="en-GB" err="1"/>
              <a:t>Somministro</a:t>
            </a:r>
            <a:r>
              <a:rPr lang="en-GB"/>
              <a:t> THC (VI)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2260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16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/>
              <a:t>Partecipanti</a:t>
            </a:r>
            <a:endParaRPr lang="en-GB"/>
          </a:p>
          <a:p>
            <a:endParaRPr lang="en-GB"/>
          </a:p>
          <a:p>
            <a:r>
              <a:rPr lang="en-GB" err="1"/>
              <a:t>Somministro</a:t>
            </a:r>
            <a:r>
              <a:rPr lang="en-GB"/>
              <a:t> THC (VI)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err="1"/>
              <a:t>Battito</a:t>
            </a:r>
            <a:r>
              <a:rPr lang="en-GB"/>
              <a:t> </a:t>
            </a:r>
            <a:r>
              <a:rPr lang="en-GB" err="1"/>
              <a:t>cardiaco</a:t>
            </a:r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850" y="1854200"/>
            <a:ext cx="3492500" cy="23241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178300"/>
            <a:ext cx="3479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24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err="1"/>
              <a:t>Partecipanti</a:t>
            </a:r>
            <a:endParaRPr lang="en-GB"/>
          </a:p>
          <a:p>
            <a:endParaRPr lang="en-GB"/>
          </a:p>
          <a:p>
            <a:r>
              <a:rPr lang="en-GB" err="1"/>
              <a:t>Somministro</a:t>
            </a:r>
            <a:r>
              <a:rPr lang="en-GB"/>
              <a:t> THC (VI)</a:t>
            </a:r>
          </a:p>
          <a:p>
            <a:pPr lvl="2"/>
            <a:r>
              <a:rPr lang="en-GB"/>
              <a:t>0,2mg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err="1"/>
              <a:t>Battito</a:t>
            </a:r>
            <a:r>
              <a:rPr lang="en-GB"/>
              <a:t> </a:t>
            </a:r>
            <a:r>
              <a:rPr lang="en-GB" err="1"/>
              <a:t>cardiaco</a:t>
            </a:r>
            <a:endParaRPr lang="en-GB"/>
          </a:p>
          <a:p>
            <a:pPr lvl="2"/>
            <a:r>
              <a:rPr lang="en-GB"/>
              <a:t>120 b/min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50" y="1854200"/>
            <a:ext cx="3492500" cy="23241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178300"/>
            <a:ext cx="3479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570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err="1"/>
              <a:t>Partecipanti</a:t>
            </a:r>
            <a:endParaRPr lang="en-GB"/>
          </a:p>
          <a:p>
            <a:endParaRPr lang="en-GB"/>
          </a:p>
          <a:p>
            <a:r>
              <a:rPr lang="en-GB" err="1"/>
              <a:t>Somministro</a:t>
            </a:r>
            <a:r>
              <a:rPr lang="en-GB"/>
              <a:t> THC (VI)</a:t>
            </a:r>
          </a:p>
          <a:p>
            <a:pPr lvl="2"/>
            <a:r>
              <a:rPr lang="en-GB"/>
              <a:t>0,2mg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err="1"/>
              <a:t>Battito</a:t>
            </a:r>
            <a:r>
              <a:rPr lang="en-GB"/>
              <a:t> </a:t>
            </a:r>
            <a:r>
              <a:rPr lang="en-GB" err="1"/>
              <a:t>cardiaco</a:t>
            </a:r>
            <a:endParaRPr lang="en-GB"/>
          </a:p>
          <a:p>
            <a:pPr lvl="2"/>
            <a:r>
              <a:rPr lang="en-GB"/>
              <a:t>120 b/min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50" y="1854200"/>
            <a:ext cx="3492500" cy="23241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178300"/>
            <a:ext cx="3479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843" y="1587307"/>
            <a:ext cx="5754688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7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a) 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impossibilità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frequente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) di 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misurare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direttamente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 le 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variabili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 di 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indagine</a:t>
            </a:r>
            <a:endParaRPr lang="en-GB">
              <a:solidFill>
                <a:schemeClr val="bg1">
                  <a:lumMod val="85000"/>
                </a:schemeClr>
              </a:solidFill>
            </a:endParaRPr>
          </a:p>
          <a:p>
            <a:endParaRPr lang="en-GB"/>
          </a:p>
          <a:p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60AF002-3A7A-4297-C8E9-24634786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26" y="3429000"/>
            <a:ext cx="5069078" cy="25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99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La VI deve avere più di un gruppo sperimentale / più di un livello sperimentale</a:t>
            </a:r>
          </a:p>
          <a:p>
            <a:pPr>
              <a:defRPr/>
            </a:pPr>
            <a:r>
              <a:rPr lang="it-IT" b="1"/>
              <a:t>(più di uno!!)</a:t>
            </a:r>
          </a:p>
        </p:txBody>
      </p:sp>
    </p:spTree>
    <p:extLst>
      <p:ext uri="{BB962C8B-B14F-4D97-AF65-F5344CB8AC3E}">
        <p14:creationId xmlns:p14="http://schemas.microsoft.com/office/powerpoint/2010/main" val="3626928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chemeClr val="bg1">
                    <a:lumMod val="75000"/>
                  </a:schemeClr>
                </a:solidFill>
              </a:rPr>
              <a:t>La VI deve avere più di un gruppo sperimentale / più di un livello sperimentale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r>
              <a:rPr lang="it-IT"/>
              <a:t>Uno di questi livelli deve costituire la manipolazione critica, quella che dovrebbe sortire l’effetto sulla DV</a:t>
            </a:r>
          </a:p>
        </p:txBody>
      </p:sp>
    </p:spTree>
    <p:extLst>
      <p:ext uri="{BB962C8B-B14F-4D97-AF65-F5344CB8AC3E}">
        <p14:creationId xmlns:p14="http://schemas.microsoft.com/office/powerpoint/2010/main" val="3157896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it-IT"/>
          </a:p>
          <a:p>
            <a:pPr>
              <a:defRPr/>
            </a:pPr>
            <a:r>
              <a:rPr lang="it-IT">
                <a:solidFill>
                  <a:srgbClr val="BFBFBF"/>
                </a:solidFill>
              </a:rPr>
              <a:t>Uno di questi livelli deve costituire la manipolazione critica, quella che dovrebbe sortire l’effetto sulla DV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r>
              <a:rPr lang="it-IT"/>
              <a:t>L’altro livello deve costituire il controllo/gruppo di paragone</a:t>
            </a:r>
          </a:p>
        </p:txBody>
      </p:sp>
    </p:spTree>
    <p:extLst>
      <p:ext uri="{BB962C8B-B14F-4D97-AF65-F5344CB8AC3E}">
        <p14:creationId xmlns:p14="http://schemas.microsoft.com/office/powerpoint/2010/main" val="3157896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it-IT"/>
          </a:p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To sum up:</a:t>
            </a:r>
          </a:p>
          <a:p>
            <a:pPr marL="0" indent="0">
              <a:buNone/>
              <a:defRPr/>
            </a:pPr>
            <a:endParaRPr lang="it-IT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Un livello deve deve costituire la manipolazione critica</a:t>
            </a:r>
          </a:p>
          <a:p>
            <a:pPr>
              <a:defRPr/>
            </a:pPr>
            <a:r>
              <a:rPr lang="it-IT"/>
              <a:t>L’altro livello deve costituire il controllo/gruppo di paragone</a:t>
            </a:r>
          </a:p>
        </p:txBody>
      </p:sp>
    </p:spTree>
    <p:extLst>
      <p:ext uri="{BB962C8B-B14F-4D97-AF65-F5344CB8AC3E}">
        <p14:creationId xmlns:p14="http://schemas.microsoft.com/office/powerpoint/2010/main" val="1018481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/>
              <a:t>Partecipanti</a:t>
            </a:r>
            <a:endParaRPr lang="en-GB"/>
          </a:p>
          <a:p>
            <a:endParaRPr lang="en-GB"/>
          </a:p>
          <a:p>
            <a:r>
              <a:rPr lang="en-GB"/>
              <a:t>VI :</a:t>
            </a:r>
          </a:p>
          <a:p>
            <a:endParaRPr lang="en-GB"/>
          </a:p>
          <a:p>
            <a:r>
              <a:rPr lang="en-GB"/>
              <a:t>THC 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/>
              <a:t>Placebo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775" y="4862651"/>
            <a:ext cx="2652773" cy="12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57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chemeClr val="bg1">
                    <a:lumMod val="75000"/>
                  </a:schemeClr>
                </a:solidFill>
              </a:rPr>
              <a:t>Partecipanti</a:t>
            </a:r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endParaRPr lang="en-GB"/>
          </a:p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THC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Placebo</a:t>
            </a:r>
            <a:r>
              <a:rPr lang="en-GB"/>
              <a:t>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775" y="4862651"/>
            <a:ext cx="2652773" cy="12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17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it-IT"/>
          </a:p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Una variabile indipendente è tra i soggetti/partecipanti (</a:t>
            </a:r>
            <a:r>
              <a:rPr lang="it-IT" err="1">
                <a:solidFill>
                  <a:srgbClr val="000000"/>
                </a:solidFill>
              </a:rPr>
              <a:t>between</a:t>
            </a:r>
            <a:r>
              <a:rPr lang="it-IT">
                <a:solidFill>
                  <a:srgbClr val="000000"/>
                </a:solidFill>
              </a:rPr>
              <a:t> </a:t>
            </a:r>
            <a:r>
              <a:rPr lang="it-IT" err="1">
                <a:solidFill>
                  <a:srgbClr val="000000"/>
                </a:solidFill>
              </a:rPr>
              <a:t>subjects</a:t>
            </a:r>
            <a:r>
              <a:rPr lang="it-IT">
                <a:solidFill>
                  <a:srgbClr val="000000"/>
                </a:solidFill>
              </a:rPr>
              <a:t>/</a:t>
            </a:r>
            <a:r>
              <a:rPr lang="it-IT" err="1">
                <a:solidFill>
                  <a:srgbClr val="000000"/>
                </a:solidFill>
              </a:rPr>
              <a:t>participants</a:t>
            </a:r>
            <a:r>
              <a:rPr lang="it-IT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1979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it-IT"/>
          </a:p>
          <a:p>
            <a:pPr>
              <a:defRPr/>
            </a:pPr>
            <a:r>
              <a:rPr lang="it-IT">
                <a:solidFill>
                  <a:srgbClr val="BFBFBF"/>
                </a:solidFill>
              </a:rPr>
              <a:t>Una variabile indipendente è tra i soggetti/partecipanti (</a:t>
            </a:r>
            <a:r>
              <a:rPr lang="it-IT" err="1">
                <a:solidFill>
                  <a:srgbClr val="BFBFBF"/>
                </a:solidFill>
              </a:rPr>
              <a:t>between</a:t>
            </a:r>
            <a:r>
              <a:rPr lang="it-IT">
                <a:solidFill>
                  <a:srgbClr val="BFBFBF"/>
                </a:solidFill>
              </a:rPr>
              <a:t> </a:t>
            </a:r>
            <a:r>
              <a:rPr lang="it-IT" err="1">
                <a:solidFill>
                  <a:srgbClr val="BFBFBF"/>
                </a:solidFill>
              </a:rPr>
              <a:t>subjects</a:t>
            </a:r>
            <a:r>
              <a:rPr lang="it-IT">
                <a:solidFill>
                  <a:srgbClr val="BFBFBF"/>
                </a:solidFill>
              </a:rPr>
              <a:t>/</a:t>
            </a:r>
            <a:r>
              <a:rPr lang="it-IT" err="1">
                <a:solidFill>
                  <a:srgbClr val="BFBFBF"/>
                </a:solidFill>
              </a:rPr>
              <a:t>participants</a:t>
            </a:r>
            <a:r>
              <a:rPr lang="it-IT">
                <a:solidFill>
                  <a:srgbClr val="BFBFBF"/>
                </a:solidFill>
              </a:rPr>
              <a:t>)</a:t>
            </a:r>
          </a:p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Quando un gruppo di partecipanti è sottoposto a un livello della variabile &amp; un altro gruppo è sottoposto ad un altro livello dell’altra variabile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498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Ash - Exp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>
                <a:hlinkClick r:id="rId2"/>
              </a:rPr>
              <a:t>https://www.youtube.com/watch?v=NyDDyT1lDhA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633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/>
              <a:t>Individua</a:t>
            </a:r>
            <a:r>
              <a:rPr lang="en-GB"/>
              <a:t> </a:t>
            </a:r>
            <a:r>
              <a:rPr lang="en-GB" err="1"/>
              <a:t>nello</a:t>
            </a:r>
            <a:r>
              <a:rPr lang="en-GB"/>
              <a:t> studio di Ash </a:t>
            </a:r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sono</a:t>
            </a:r>
            <a:r>
              <a:rPr lang="en-GB"/>
              <a:t> I </a:t>
            </a:r>
            <a:r>
              <a:rPr lang="en-GB" err="1"/>
              <a:t>livelli</a:t>
            </a:r>
            <a:r>
              <a:rPr lang="en-GB"/>
              <a:t> </a:t>
            </a:r>
            <a:r>
              <a:rPr lang="en-GB" err="1"/>
              <a:t>della</a:t>
            </a:r>
            <a:r>
              <a:rPr lang="en-GB"/>
              <a:t> </a:t>
            </a:r>
            <a:r>
              <a:rPr lang="en-GB" err="1"/>
              <a:t>variabile</a:t>
            </a:r>
            <a:r>
              <a:rPr lang="en-GB"/>
              <a:t> </a:t>
            </a:r>
            <a:r>
              <a:rPr lang="en-GB" err="1"/>
              <a:t>Indipendente</a:t>
            </a:r>
            <a:r>
              <a:rPr lang="en-GB"/>
              <a:t>?</a:t>
            </a:r>
          </a:p>
          <a:p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sono</a:t>
            </a:r>
            <a:r>
              <a:rPr lang="en-GB"/>
              <a:t> le </a:t>
            </a:r>
            <a:r>
              <a:rPr lang="en-GB" err="1"/>
              <a:t>condizioni</a:t>
            </a:r>
            <a:r>
              <a:rPr lang="en-GB"/>
              <a:t> di </a:t>
            </a:r>
            <a:r>
              <a:rPr lang="en-GB" err="1"/>
              <a:t>giudizio</a:t>
            </a:r>
            <a:r>
              <a:rPr lang="en-GB"/>
              <a:t> poste in </a:t>
            </a:r>
            <a:r>
              <a:rPr lang="en-GB" err="1"/>
              <a:t>essere</a:t>
            </a:r>
            <a:r>
              <a:rPr lang="en-GB"/>
              <a:t> da Ash?</a:t>
            </a:r>
          </a:p>
          <a:p>
            <a:endParaRPr lang="en-GB"/>
          </a:p>
          <a:p>
            <a:r>
              <a:rPr lang="en-GB"/>
              <a:t>Alias: </a:t>
            </a:r>
            <a:r>
              <a:rPr lang="en-GB" err="1"/>
              <a:t>individua</a:t>
            </a:r>
            <a:r>
              <a:rPr lang="en-GB"/>
              <a:t> e </a:t>
            </a:r>
            <a:r>
              <a:rPr lang="en-GB" err="1"/>
              <a:t>descrivi</a:t>
            </a:r>
            <a:r>
              <a:rPr lang="en-GB"/>
              <a:t> la IV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4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b) </a:t>
            </a:r>
            <a:r>
              <a:rPr lang="it-IT"/>
              <a:t>Differenze inter-individuali</a:t>
            </a: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Immagin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077" y="3374129"/>
            <a:ext cx="3416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188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rgbClr val="BFBFBF"/>
                </a:solidFill>
              </a:rPr>
              <a:t>Individua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nello</a:t>
            </a:r>
            <a:r>
              <a:rPr lang="en-GB">
                <a:solidFill>
                  <a:srgbClr val="BFBFBF"/>
                </a:solidFill>
              </a:rPr>
              <a:t> studio di Ash </a:t>
            </a:r>
            <a:r>
              <a:rPr lang="en-GB" err="1">
                <a:solidFill>
                  <a:srgbClr val="BFBFBF"/>
                </a:solidFill>
              </a:rPr>
              <a:t>quali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sono</a:t>
            </a:r>
            <a:r>
              <a:rPr lang="en-GB">
                <a:solidFill>
                  <a:srgbClr val="BFBFBF"/>
                </a:solidFill>
              </a:rPr>
              <a:t> I </a:t>
            </a:r>
            <a:r>
              <a:rPr lang="en-GB" err="1">
                <a:solidFill>
                  <a:srgbClr val="BFBFBF"/>
                </a:solidFill>
              </a:rPr>
              <a:t>livelli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della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variabile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Indipendente?Quali</a:t>
            </a: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err="1">
                <a:solidFill>
                  <a:srgbClr val="BFBFBF"/>
                </a:solidFill>
              </a:rPr>
              <a:t>sono</a:t>
            </a:r>
            <a:r>
              <a:rPr lang="en-GB">
                <a:solidFill>
                  <a:srgbClr val="BFBFBF"/>
                </a:solidFill>
              </a:rPr>
              <a:t> le </a:t>
            </a:r>
            <a:r>
              <a:rPr lang="en-GB" err="1">
                <a:solidFill>
                  <a:srgbClr val="BFBFBF"/>
                </a:solidFill>
              </a:rPr>
              <a:t>condizioni</a:t>
            </a:r>
            <a:r>
              <a:rPr lang="en-GB">
                <a:solidFill>
                  <a:srgbClr val="BFBFBF"/>
                </a:solidFill>
              </a:rPr>
              <a:t> di </a:t>
            </a:r>
            <a:r>
              <a:rPr lang="en-GB" err="1">
                <a:solidFill>
                  <a:srgbClr val="BFBFBF"/>
                </a:solidFill>
              </a:rPr>
              <a:t>giudizio</a:t>
            </a:r>
            <a:r>
              <a:rPr lang="en-GB">
                <a:solidFill>
                  <a:srgbClr val="BFBFBF"/>
                </a:solidFill>
              </a:rPr>
              <a:t> poste in </a:t>
            </a:r>
            <a:r>
              <a:rPr lang="en-GB" err="1">
                <a:solidFill>
                  <a:srgbClr val="BFBFBF"/>
                </a:solidFill>
              </a:rPr>
              <a:t>essere</a:t>
            </a:r>
            <a:r>
              <a:rPr lang="en-GB">
                <a:solidFill>
                  <a:srgbClr val="BFBFBF"/>
                </a:solidFill>
              </a:rPr>
              <a:t> da Ash? </a:t>
            </a:r>
            <a:r>
              <a:rPr lang="en-GB" b="1">
                <a:solidFill>
                  <a:srgbClr val="BFBFBF"/>
                </a:solidFill>
              </a:rPr>
              <a:t>IV</a:t>
            </a:r>
            <a:endParaRPr lang="en-GB" b="1"/>
          </a:p>
          <a:p>
            <a:r>
              <a:rPr lang="en-GB" err="1"/>
              <a:t>Individua</a:t>
            </a:r>
            <a:r>
              <a:rPr lang="en-GB"/>
              <a:t> la </a:t>
            </a:r>
            <a:r>
              <a:rPr lang="en-GB" b="1"/>
              <a:t>VD = </a:t>
            </a:r>
            <a:r>
              <a:rPr lang="en-GB" b="1" err="1"/>
              <a:t>cosa</a:t>
            </a:r>
            <a:r>
              <a:rPr lang="en-GB" b="1"/>
              <a:t> </a:t>
            </a:r>
            <a:r>
              <a:rPr lang="en-GB" b="1" err="1"/>
              <a:t>misura</a:t>
            </a:r>
            <a:r>
              <a:rPr lang="en-GB" b="1"/>
              <a:t> e </a:t>
            </a:r>
            <a:r>
              <a:rPr lang="en-GB" b="1" err="1"/>
              <a:t>dovrebbe</a:t>
            </a:r>
            <a:r>
              <a:rPr lang="en-GB" b="1"/>
              <a:t> </a:t>
            </a:r>
            <a:r>
              <a:rPr lang="en-GB" b="1" err="1"/>
              <a:t>essere</a:t>
            </a:r>
            <a:r>
              <a:rPr lang="en-GB" b="1"/>
              <a:t> </a:t>
            </a:r>
            <a:r>
              <a:rPr lang="en-GB" b="1" err="1"/>
              <a:t>l’effetto</a:t>
            </a:r>
            <a:r>
              <a:rPr lang="en-GB" b="1"/>
              <a:t> di IV?</a:t>
            </a:r>
          </a:p>
        </p:txBody>
      </p:sp>
    </p:spTree>
    <p:extLst>
      <p:ext uri="{BB962C8B-B14F-4D97-AF65-F5344CB8AC3E}">
        <p14:creationId xmlns:p14="http://schemas.microsoft.com/office/powerpoint/2010/main" val="4165800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Metodo</a:t>
            </a:r>
            <a:r>
              <a:rPr lang="en-US"/>
              <a:t> </a:t>
            </a:r>
            <a:r>
              <a:rPr lang="en-US" err="1"/>
              <a:t>sperimentale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  <a:p>
            <a:r>
              <a:rPr lang="en-GB" err="1">
                <a:solidFill>
                  <a:srgbClr val="000000"/>
                </a:solidFill>
              </a:rPr>
              <a:t>Individua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nello</a:t>
            </a:r>
            <a:r>
              <a:rPr lang="en-GB">
                <a:solidFill>
                  <a:srgbClr val="000000"/>
                </a:solidFill>
              </a:rPr>
              <a:t> studio di Ash </a:t>
            </a:r>
          </a:p>
          <a:p>
            <a:r>
              <a:rPr lang="en-GB">
                <a:solidFill>
                  <a:srgbClr val="000000"/>
                </a:solidFill>
              </a:rPr>
              <a:t>IV = </a:t>
            </a:r>
            <a:r>
              <a:rPr lang="en-GB" err="1">
                <a:solidFill>
                  <a:srgbClr val="000000"/>
                </a:solidFill>
              </a:rPr>
              <a:t>quali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sono</a:t>
            </a:r>
            <a:r>
              <a:rPr lang="en-GB">
                <a:solidFill>
                  <a:srgbClr val="000000"/>
                </a:solidFill>
              </a:rPr>
              <a:t> I </a:t>
            </a:r>
            <a:r>
              <a:rPr lang="en-GB" err="1">
                <a:solidFill>
                  <a:srgbClr val="000000"/>
                </a:solidFill>
              </a:rPr>
              <a:t>livelli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della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variabile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Indipendente</a:t>
            </a:r>
            <a:r>
              <a:rPr lang="en-GB">
                <a:solidFill>
                  <a:srgbClr val="000000"/>
                </a:solidFill>
              </a:rPr>
              <a:t>? ALIAS: </a:t>
            </a:r>
            <a:r>
              <a:rPr lang="en-GB" err="1">
                <a:solidFill>
                  <a:srgbClr val="000000"/>
                </a:solidFill>
              </a:rPr>
              <a:t>Quali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sono</a:t>
            </a:r>
            <a:r>
              <a:rPr lang="en-GB">
                <a:solidFill>
                  <a:srgbClr val="000000"/>
                </a:solidFill>
              </a:rPr>
              <a:t> le </a:t>
            </a:r>
            <a:r>
              <a:rPr lang="en-GB" err="1">
                <a:solidFill>
                  <a:srgbClr val="000000"/>
                </a:solidFill>
              </a:rPr>
              <a:t>condizioni</a:t>
            </a:r>
            <a:r>
              <a:rPr lang="en-GB">
                <a:solidFill>
                  <a:srgbClr val="000000"/>
                </a:solidFill>
              </a:rPr>
              <a:t> di </a:t>
            </a:r>
            <a:r>
              <a:rPr lang="en-GB" err="1">
                <a:solidFill>
                  <a:srgbClr val="000000"/>
                </a:solidFill>
              </a:rPr>
              <a:t>giudizio</a:t>
            </a:r>
            <a:r>
              <a:rPr lang="en-GB">
                <a:solidFill>
                  <a:srgbClr val="000000"/>
                </a:solidFill>
              </a:rPr>
              <a:t> poste in </a:t>
            </a:r>
            <a:r>
              <a:rPr lang="en-GB" err="1">
                <a:solidFill>
                  <a:srgbClr val="000000"/>
                </a:solidFill>
              </a:rPr>
              <a:t>essere</a:t>
            </a:r>
            <a:r>
              <a:rPr lang="en-GB">
                <a:solidFill>
                  <a:srgbClr val="000000"/>
                </a:solidFill>
              </a:rPr>
              <a:t> da Ash?</a:t>
            </a:r>
          </a:p>
          <a:p>
            <a:pPr marL="0" indent="0">
              <a:buNone/>
            </a:pPr>
            <a:endParaRPr lang="en-GB">
              <a:solidFill>
                <a:srgbClr val="000000"/>
              </a:solidFill>
            </a:endParaRPr>
          </a:p>
          <a:p>
            <a:r>
              <a:rPr lang="en-GB"/>
              <a:t>VD = </a:t>
            </a:r>
            <a:r>
              <a:rPr lang="en-GB" err="1"/>
              <a:t>misura</a:t>
            </a:r>
            <a:r>
              <a:rPr lang="en-GB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5373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b) </a:t>
            </a:r>
            <a:r>
              <a:rPr lang="it-IT"/>
              <a:t>Differenze inter-individuali</a:t>
            </a: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Immagin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077" y="3374129"/>
            <a:ext cx="3416300" cy="2387600"/>
          </a:xfrm>
          <a:prstGeom prst="rect">
            <a:avLst/>
          </a:prstGeom>
        </p:spPr>
      </p:pic>
      <p:pic>
        <p:nvPicPr>
          <p:cNvPr id="6" name="Immagine 5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219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562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b) Come  </a:t>
            </a:r>
            <a:r>
              <a:rPr lang="en-GB" err="1"/>
              <a:t>gestire</a:t>
            </a:r>
            <a:r>
              <a:rPr lang="en-GB"/>
              <a:t> </a:t>
            </a:r>
            <a:r>
              <a:rPr lang="en-GB" err="1"/>
              <a:t>questo</a:t>
            </a:r>
            <a:r>
              <a:rPr lang="en-GB"/>
              <a:t> </a:t>
            </a:r>
            <a:r>
              <a:rPr lang="en-GB" err="1"/>
              <a:t>problema</a:t>
            </a:r>
            <a:r>
              <a:rPr lang="en-GB"/>
              <a:t>?</a:t>
            </a:r>
          </a:p>
          <a:p>
            <a:pPr marL="0" indent="0">
              <a:buNone/>
            </a:pP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Immagin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077" y="3374129"/>
            <a:ext cx="3416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7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 err="1"/>
              <a:t>Quando</a:t>
            </a:r>
            <a:r>
              <a:rPr lang="en-GB"/>
              <a:t> la VI </a:t>
            </a:r>
            <a:r>
              <a:rPr lang="en-GB" err="1"/>
              <a:t>è</a:t>
            </a:r>
            <a:r>
              <a:rPr lang="en-GB"/>
              <a:t> between subjects </a:t>
            </a:r>
            <a:r>
              <a:rPr lang="en-GB" b="1" err="1"/>
              <a:t>è</a:t>
            </a:r>
            <a:r>
              <a:rPr lang="en-GB" b="1"/>
              <a:t> </a:t>
            </a:r>
            <a:r>
              <a:rPr lang="en-GB" b="1" err="1"/>
              <a:t>necessario</a:t>
            </a:r>
            <a:r>
              <a:rPr lang="en-GB"/>
              <a:t>:</a:t>
            </a:r>
          </a:p>
          <a:p>
            <a:endParaRPr lang="en-GB"/>
          </a:p>
          <a:p>
            <a:r>
              <a:rPr lang="en-GB"/>
              <a:t>1) </a:t>
            </a:r>
            <a:r>
              <a:rPr lang="en-GB" err="1"/>
              <a:t>distribuire</a:t>
            </a:r>
            <a:r>
              <a:rPr lang="en-GB"/>
              <a:t> in </a:t>
            </a:r>
            <a:r>
              <a:rPr lang="en-GB" err="1"/>
              <a:t>maniera</a:t>
            </a:r>
            <a:r>
              <a:rPr lang="en-GB"/>
              <a:t> </a:t>
            </a:r>
            <a:r>
              <a:rPr lang="en-GB" err="1"/>
              <a:t>casuale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partecipanti</a:t>
            </a:r>
            <a:r>
              <a:rPr lang="en-GB"/>
              <a:t> </a:t>
            </a:r>
            <a:r>
              <a:rPr lang="en-GB" err="1"/>
              <a:t>nelle</a:t>
            </a:r>
            <a:r>
              <a:rPr lang="en-GB"/>
              <a:t> </a:t>
            </a:r>
            <a:r>
              <a:rPr lang="en-GB" err="1"/>
              <a:t>divese</a:t>
            </a:r>
            <a:r>
              <a:rPr lang="en-GB"/>
              <a:t> </a:t>
            </a:r>
            <a:r>
              <a:rPr lang="en-GB" err="1"/>
              <a:t>condizioni</a:t>
            </a:r>
            <a:endParaRPr lang="en-GB"/>
          </a:p>
          <a:p>
            <a:pPr lvl="1"/>
            <a:r>
              <a:rPr lang="en-GB" err="1"/>
              <a:t>Softweare</a:t>
            </a: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981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it-IT"/>
              <a:t>La  randomizzazione ci permette di..</a:t>
            </a:r>
          </a:p>
        </p:txBody>
      </p:sp>
    </p:spTree>
    <p:extLst>
      <p:ext uri="{BB962C8B-B14F-4D97-AF65-F5344CB8AC3E}">
        <p14:creationId xmlns:p14="http://schemas.microsoft.com/office/powerpoint/2010/main" val="4500659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it-IT"/>
              <a:t>La  randomizzazione ci permette di..</a:t>
            </a:r>
          </a:p>
          <a:p>
            <a:r>
              <a:rPr lang="it-IT"/>
              <a:t>Rendere più simili possibili i due gruppi sperimentali su variabili che non dobbiamo necessariamente conoscere</a:t>
            </a:r>
            <a:endParaRPr lang="en-GB"/>
          </a:p>
          <a:p>
            <a:r>
              <a:rPr lang="en-GB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www.youtube.com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GB" err="1">
                <a:solidFill>
                  <a:schemeClr val="bg1">
                    <a:lumMod val="85000"/>
                  </a:schemeClr>
                </a:solidFill>
              </a:rPr>
              <a:t>watch?v</a:t>
            </a:r>
            <a:r>
              <a:rPr lang="en-GB">
                <a:solidFill>
                  <a:schemeClr val="bg1">
                    <a:lumMod val="85000"/>
                  </a:schemeClr>
                </a:solidFill>
              </a:rPr>
              <a:t>=fkOCYov1p-o</a:t>
            </a:r>
          </a:p>
        </p:txBody>
      </p:sp>
    </p:spTree>
    <p:extLst>
      <p:ext uri="{BB962C8B-B14F-4D97-AF65-F5344CB8AC3E}">
        <p14:creationId xmlns:p14="http://schemas.microsoft.com/office/powerpoint/2010/main" val="15910851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it-IT"/>
              <a:t>La  randomizzazione ci permette di..</a:t>
            </a:r>
          </a:p>
          <a:p>
            <a:r>
              <a:rPr lang="it-IT">
                <a:solidFill>
                  <a:srgbClr val="A6A6A6"/>
                </a:solidFill>
              </a:rPr>
              <a:t>Rendere più simili possibili i due gruppi sperimentali su variabili che non dobbiamo necessariamente conoscere</a:t>
            </a:r>
            <a:endParaRPr lang="en-GB">
              <a:solidFill>
                <a:srgbClr val="A6A6A6"/>
              </a:solidFill>
            </a:endParaRPr>
          </a:p>
          <a:p>
            <a:r>
              <a:rPr lang="en-GB"/>
              <a:t>di </a:t>
            </a:r>
            <a:r>
              <a:rPr lang="en-GB" err="1"/>
              <a:t>gesitre</a:t>
            </a:r>
            <a:r>
              <a:rPr lang="en-GB"/>
              <a:t>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probelma</a:t>
            </a:r>
            <a:r>
              <a:rPr lang="en-GB"/>
              <a:t> </a:t>
            </a:r>
            <a:r>
              <a:rPr lang="en-GB" err="1"/>
              <a:t>delle</a:t>
            </a:r>
            <a:r>
              <a:rPr lang="en-GB"/>
              <a:t> confounding variable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042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Piscologia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91752"/>
            <a:ext cx="8229600" cy="4525963"/>
          </a:xfrm>
        </p:spPr>
        <p:txBody>
          <a:bodyPr/>
          <a:lstStyle/>
          <a:p>
            <a:endParaRPr lang="en-GB"/>
          </a:p>
          <a:p>
            <a:r>
              <a:rPr lang="en-GB">
                <a:hlinkClick r:id="rId2"/>
              </a:rPr>
              <a:t>https://www.youtube.com/watch?v=7ybuE39BpQ8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507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it-IT"/>
              <a:t>Nell’esperimento THC vs. Placebo  (IV) </a:t>
            </a:r>
            <a:r>
              <a:rPr lang="mr-IN"/>
              <a:t>–</a:t>
            </a:r>
            <a:r>
              <a:rPr lang="it-IT"/>
              <a:t> battito cardiaco (VD)</a:t>
            </a:r>
          </a:p>
          <a:p>
            <a:endParaRPr lang="it-IT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6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b) </a:t>
            </a:r>
            <a:r>
              <a:rPr lang="it-IT"/>
              <a:t>Differenze inter-individuali</a:t>
            </a: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9DFDAC-ED06-5739-8FA2-B5A1EE514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32" y="3429000"/>
            <a:ext cx="2988366" cy="156972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39611FA-6B5F-E520-1EE9-41B6B2038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597" y="2921000"/>
            <a:ext cx="1993900" cy="1016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26992B4-C26B-454B-B411-7D283345B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067" y="4576761"/>
            <a:ext cx="3072172" cy="17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319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chemeClr val="bg1">
                    <a:lumMod val="75000"/>
                  </a:schemeClr>
                </a:solidFill>
              </a:rPr>
              <a:t>Partecipanti</a:t>
            </a:r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endParaRPr lang="en-GB"/>
          </a:p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THC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Placebo</a:t>
            </a:r>
            <a:r>
              <a:rPr lang="en-GB"/>
              <a:t>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775" y="4862651"/>
            <a:ext cx="2652773" cy="12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250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rgbClr val="A6A6A6"/>
              </a:solidFill>
            </a:endParaRPr>
          </a:p>
          <a:p>
            <a:r>
              <a:rPr lang="it-IT">
                <a:solidFill>
                  <a:srgbClr val="A6A6A6"/>
                </a:solidFill>
              </a:rPr>
              <a:t>Nell’esperimento THC vs. Placebo  (IV) </a:t>
            </a:r>
            <a:r>
              <a:rPr lang="mr-IN">
                <a:solidFill>
                  <a:srgbClr val="A6A6A6"/>
                </a:solidFill>
              </a:rPr>
              <a:t>–</a:t>
            </a:r>
            <a:r>
              <a:rPr lang="it-IT">
                <a:solidFill>
                  <a:srgbClr val="A6A6A6"/>
                </a:solidFill>
              </a:rPr>
              <a:t> battito cardiaco (VD)</a:t>
            </a:r>
          </a:p>
          <a:p>
            <a:endParaRPr lang="it-IT"/>
          </a:p>
          <a:p>
            <a:r>
              <a:rPr lang="it-IT"/>
              <a:t>Non abbiamo randomizzato i partecipanti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02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chemeClr val="bg1">
                    <a:lumMod val="75000"/>
                  </a:schemeClr>
                </a:solidFill>
              </a:rPr>
              <a:t>Partecipanti</a:t>
            </a:r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endParaRPr lang="en-GB"/>
          </a:p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THC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Placebo</a:t>
            </a:r>
            <a:r>
              <a:rPr lang="en-GB"/>
              <a:t>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76" y="4862651"/>
            <a:ext cx="2652773" cy="12635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12743" y="3863181"/>
            <a:ext cx="192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endParaRPr lang="en-GB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365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>
              <a:solidFill>
                <a:srgbClr val="BFBFBF"/>
              </a:solidFill>
            </a:endParaRPr>
          </a:p>
          <a:p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/>
              <a:t>Non </a:t>
            </a:r>
            <a:r>
              <a:rPr lang="en-GB" err="1"/>
              <a:t>sappiamo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nel</a:t>
            </a:r>
            <a:r>
              <a:rPr lang="en-GB"/>
              <a:t> nostro </a:t>
            </a:r>
            <a:r>
              <a:rPr lang="en-GB" err="1"/>
              <a:t>campione</a:t>
            </a:r>
            <a:r>
              <a:rPr lang="en-GB"/>
              <a:t> ci </a:t>
            </a:r>
            <a:r>
              <a:rPr lang="en-GB" err="1"/>
              <a:t>sono</a:t>
            </a:r>
            <a:r>
              <a:rPr lang="en-GB"/>
              <a:t> </a:t>
            </a:r>
          </a:p>
          <a:p>
            <a:r>
              <a:rPr lang="en-GB"/>
              <a:t>50% </a:t>
            </a:r>
            <a:r>
              <a:rPr lang="en-GB" err="1"/>
              <a:t>delle</a:t>
            </a:r>
            <a:r>
              <a:rPr lang="en-GB"/>
              <a:t> </a:t>
            </a:r>
            <a:r>
              <a:rPr lang="en-GB" err="1"/>
              <a:t>persone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sono</a:t>
            </a:r>
            <a:r>
              <a:rPr lang="en-GB"/>
              <a:t> </a:t>
            </a:r>
            <a:r>
              <a:rPr lang="en-GB" err="1"/>
              <a:t>ansiose</a:t>
            </a:r>
            <a:endParaRPr lang="en-GB"/>
          </a:p>
          <a:p>
            <a:endParaRPr lang="en-GB"/>
          </a:p>
          <a:p>
            <a:r>
              <a:rPr lang="en-GB"/>
              <a:t>50% </a:t>
            </a:r>
            <a:r>
              <a:rPr lang="en-GB" err="1"/>
              <a:t>delle</a:t>
            </a:r>
            <a:r>
              <a:rPr lang="en-GB"/>
              <a:t> </a:t>
            </a:r>
            <a:r>
              <a:rPr lang="en-GB" err="1"/>
              <a:t>persone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fanno</a:t>
            </a:r>
            <a:r>
              <a:rPr lang="en-GB"/>
              <a:t> training </a:t>
            </a:r>
            <a:r>
              <a:rPr lang="en-GB" err="1"/>
              <a:t>autogeno</a:t>
            </a:r>
            <a:endParaRPr lang="en-GB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3298480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B8F789B-9753-6EF8-F574-D6A080D89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00" y="5257800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50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chemeClr val="bg1">
                    <a:lumMod val="75000"/>
                  </a:schemeClr>
                </a:solidFill>
              </a:rPr>
              <a:t>Partecipanti</a:t>
            </a:r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endParaRPr lang="en-GB"/>
          </a:p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THC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Placebo</a:t>
            </a:r>
            <a:r>
              <a:rPr lang="en-GB"/>
              <a:t>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76" y="4862651"/>
            <a:ext cx="2652773" cy="126351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507" y="2454415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661149" y="3933686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endParaRPr lang="en-GB" sz="4000">
              <a:solidFill>
                <a:srgbClr val="FF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33EFD6-CCF8-8885-2A97-5DAE34453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6237" y="5548313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43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>
              <a:solidFill>
                <a:srgbClr val="BFBFBF"/>
              </a:solidFill>
            </a:endParaRPr>
          </a:p>
          <a:p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1):  </a:t>
            </a:r>
          </a:p>
          <a:p>
            <a:pPr marL="0" indent="0">
              <a:buNone/>
            </a:pPr>
            <a:r>
              <a:rPr lang="en-GB" err="1"/>
              <a:t>Ansiosi</a:t>
            </a:r>
            <a:r>
              <a:rPr lang="en-GB"/>
              <a:t> </a:t>
            </a:r>
            <a:r>
              <a:rPr lang="en-GB" err="1"/>
              <a:t>bc</a:t>
            </a:r>
            <a:r>
              <a:rPr lang="en-GB"/>
              <a:t>/min = 140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pPr marL="0" indent="0">
              <a:buNone/>
            </a:pPr>
            <a:r>
              <a:rPr lang="en-GB" err="1"/>
              <a:t>TrainingAutogeno</a:t>
            </a:r>
            <a:r>
              <a:rPr lang="en-GB"/>
              <a:t> </a:t>
            </a:r>
            <a:r>
              <a:rPr lang="en-GB" err="1"/>
              <a:t>bc</a:t>
            </a:r>
            <a:r>
              <a:rPr lang="en-GB"/>
              <a:t>/min = 50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274096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143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>
                <a:solidFill>
                  <a:schemeClr val="bg1">
                    <a:lumMod val="75000"/>
                  </a:schemeClr>
                </a:solidFill>
              </a:rPr>
              <a:t>Partecipanti</a:t>
            </a:r>
            <a:endParaRPr lang="en-GB">
              <a:solidFill>
                <a:schemeClr val="bg1">
                  <a:lumMod val="75000"/>
                </a:schemeClr>
              </a:solidFill>
            </a:endParaRPr>
          </a:p>
          <a:p>
            <a:endParaRPr lang="en-GB"/>
          </a:p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THC </a:t>
            </a:r>
            <a:r>
              <a:rPr lang="en-GB"/>
              <a:t>(</a:t>
            </a:r>
            <a:r>
              <a:rPr lang="en-GB" err="1"/>
              <a:t>gruppo</a:t>
            </a:r>
            <a:r>
              <a:rPr lang="en-GB"/>
              <a:t> 1)</a:t>
            </a:r>
          </a:p>
          <a:p>
            <a:endParaRPr lang="en-GB"/>
          </a:p>
          <a:p>
            <a:r>
              <a:rPr lang="en-GB">
                <a:solidFill>
                  <a:srgbClr val="BFBFBF"/>
                </a:solidFill>
              </a:rPr>
              <a:t>Placebo</a:t>
            </a:r>
            <a:r>
              <a:rPr lang="en-GB"/>
              <a:t> (</a:t>
            </a:r>
            <a:r>
              <a:rPr lang="en-GB" err="1"/>
              <a:t>gruppo</a:t>
            </a:r>
            <a:r>
              <a:rPr lang="en-GB"/>
              <a:t> 2)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76" y="35941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76" y="4862651"/>
            <a:ext cx="2652773" cy="126351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76" y="1778679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661149" y="3933686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endParaRPr lang="en-GB" sz="4000">
              <a:solidFill>
                <a:srgbClr val="FF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33EFD6-CCF8-8885-2A97-5DAE34453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6237" y="5548313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99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 err="1"/>
              <a:t>Quando</a:t>
            </a:r>
            <a:r>
              <a:rPr lang="en-GB"/>
              <a:t> la VI </a:t>
            </a:r>
            <a:r>
              <a:rPr lang="en-GB" err="1"/>
              <a:t>è</a:t>
            </a:r>
            <a:r>
              <a:rPr lang="en-GB"/>
              <a:t> between subjects </a:t>
            </a:r>
            <a:r>
              <a:rPr lang="en-GB" b="1" err="1"/>
              <a:t>è</a:t>
            </a:r>
            <a:r>
              <a:rPr lang="en-GB" b="1"/>
              <a:t> </a:t>
            </a:r>
            <a:r>
              <a:rPr lang="en-GB" b="1" err="1"/>
              <a:t>necessario</a:t>
            </a:r>
            <a:r>
              <a:rPr lang="en-GB" b="1"/>
              <a:t> </a:t>
            </a:r>
            <a:r>
              <a:rPr lang="en-GB" b="1" err="1"/>
              <a:t>randomizzare</a:t>
            </a:r>
            <a:r>
              <a:rPr lang="en-GB" b="1"/>
              <a:t> </a:t>
            </a:r>
            <a:r>
              <a:rPr lang="en-GB" b="1" err="1"/>
              <a:t>i</a:t>
            </a:r>
            <a:r>
              <a:rPr lang="en-GB" b="1"/>
              <a:t> </a:t>
            </a:r>
            <a:r>
              <a:rPr lang="en-GB" b="1" err="1"/>
              <a:t>partecipanti</a:t>
            </a:r>
            <a:r>
              <a:rPr lang="en-GB" b="1"/>
              <a:t> </a:t>
            </a:r>
            <a:r>
              <a:rPr lang="en-GB" b="1" err="1"/>
              <a:t>nelle</a:t>
            </a:r>
            <a:r>
              <a:rPr lang="en-GB" b="1"/>
              <a:t> </a:t>
            </a:r>
            <a:r>
              <a:rPr lang="en-GB" b="1" err="1"/>
              <a:t>condizioni</a:t>
            </a:r>
            <a:r>
              <a:rPr lang="en-GB"/>
              <a:t>:</a:t>
            </a:r>
          </a:p>
          <a:p>
            <a:endParaRPr lang="en-GB"/>
          </a:p>
          <a:p>
            <a:r>
              <a:rPr lang="en-GB"/>
              <a:t>la </a:t>
            </a:r>
            <a:r>
              <a:rPr lang="en-GB" err="1"/>
              <a:t>probabilità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un </a:t>
            </a:r>
            <a:r>
              <a:rPr lang="en-GB" err="1"/>
              <a:t>individuo</a:t>
            </a:r>
            <a:r>
              <a:rPr lang="en-GB"/>
              <a:t> </a:t>
            </a:r>
            <a:r>
              <a:rPr lang="en-GB" err="1"/>
              <a:t>ansioso</a:t>
            </a:r>
            <a:r>
              <a:rPr lang="en-GB"/>
              <a:t> (training A.) </a:t>
            </a:r>
            <a:r>
              <a:rPr lang="en-GB" err="1"/>
              <a:t>cada</a:t>
            </a:r>
            <a:r>
              <a:rPr lang="en-GB"/>
              <a:t> </a:t>
            </a:r>
            <a:r>
              <a:rPr lang="en-GB" err="1"/>
              <a:t>nel</a:t>
            </a:r>
            <a:r>
              <a:rPr lang="en-GB"/>
              <a:t> </a:t>
            </a:r>
            <a:r>
              <a:rPr lang="en-GB" err="1"/>
              <a:t>gruppo</a:t>
            </a:r>
            <a:r>
              <a:rPr lang="en-GB"/>
              <a:t> 1 </a:t>
            </a:r>
            <a:r>
              <a:rPr lang="en-GB" err="1"/>
              <a:t>è</a:t>
            </a:r>
            <a:r>
              <a:rPr lang="en-GB"/>
              <a:t> </a:t>
            </a:r>
            <a:r>
              <a:rPr lang="en-GB" err="1"/>
              <a:t>uguale</a:t>
            </a:r>
            <a:r>
              <a:rPr lang="en-GB"/>
              <a:t> </a:t>
            </a:r>
            <a:r>
              <a:rPr lang="en-GB" err="1"/>
              <a:t>alla</a:t>
            </a:r>
            <a:r>
              <a:rPr lang="en-GB"/>
              <a:t> </a:t>
            </a:r>
            <a:r>
              <a:rPr lang="en-GB" err="1"/>
              <a:t>probabilità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cada</a:t>
            </a:r>
            <a:r>
              <a:rPr lang="en-GB"/>
              <a:t> </a:t>
            </a:r>
            <a:r>
              <a:rPr lang="en-GB" err="1"/>
              <a:t>nel</a:t>
            </a:r>
            <a:r>
              <a:rPr lang="en-GB"/>
              <a:t> </a:t>
            </a:r>
            <a:r>
              <a:rPr lang="en-GB" err="1"/>
              <a:t>gruppo</a:t>
            </a:r>
            <a:r>
              <a:rPr lang="en-GB"/>
              <a:t> 2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665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Sia </a:t>
            </a:r>
            <a:r>
              <a:rPr lang="en-GB" err="1"/>
              <a:t>nei</a:t>
            </a:r>
            <a:r>
              <a:rPr lang="en-GB"/>
              <a:t> </a:t>
            </a:r>
            <a:r>
              <a:rPr lang="en-GB" err="1"/>
              <a:t>casi</a:t>
            </a:r>
            <a:r>
              <a:rPr lang="en-GB"/>
              <a:t> in cui </a:t>
            </a:r>
            <a:r>
              <a:rPr lang="en-GB" b="1"/>
              <a:t>non </a:t>
            </a:r>
            <a:r>
              <a:rPr lang="en-GB" b="1" err="1"/>
              <a:t>conosciamo</a:t>
            </a:r>
            <a:r>
              <a:rPr lang="en-GB" b="1"/>
              <a:t> </a:t>
            </a:r>
            <a:r>
              <a:rPr lang="en-GB" err="1"/>
              <a:t>variabili</a:t>
            </a:r>
            <a:r>
              <a:rPr lang="en-GB"/>
              <a:t> di </a:t>
            </a:r>
            <a:r>
              <a:rPr lang="en-GB" err="1"/>
              <a:t>confusione</a:t>
            </a:r>
            <a:endParaRPr lang="en-GB"/>
          </a:p>
          <a:p>
            <a:endParaRPr lang="en-GB"/>
          </a:p>
          <a:p>
            <a:r>
              <a:rPr lang="en-GB"/>
              <a:t>Sia </a:t>
            </a:r>
            <a:r>
              <a:rPr lang="en-GB" err="1"/>
              <a:t>nei</a:t>
            </a:r>
            <a:r>
              <a:rPr lang="en-GB"/>
              <a:t> </a:t>
            </a:r>
            <a:r>
              <a:rPr lang="en-GB" err="1"/>
              <a:t>casi</a:t>
            </a:r>
            <a:r>
              <a:rPr lang="en-GB"/>
              <a:t> di </a:t>
            </a:r>
            <a:r>
              <a:rPr lang="en-GB" err="1"/>
              <a:t>variabili</a:t>
            </a:r>
            <a:r>
              <a:rPr lang="en-GB"/>
              <a:t> di </a:t>
            </a:r>
            <a:r>
              <a:rPr lang="en-GB" err="1"/>
              <a:t>confusione</a:t>
            </a:r>
            <a:r>
              <a:rPr lang="en-GB"/>
              <a:t> </a:t>
            </a:r>
            <a:r>
              <a:rPr lang="en-GB" b="1" err="1"/>
              <a:t>conosciute</a:t>
            </a:r>
            <a:endParaRPr lang="en-GB" b="1"/>
          </a:p>
          <a:p>
            <a:pPr lvl="1"/>
            <a:r>
              <a:rPr lang="en-GB" err="1"/>
              <a:t>Controllare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due </a:t>
            </a:r>
            <a:r>
              <a:rPr lang="en-GB" err="1"/>
              <a:t>gruppi</a:t>
            </a:r>
            <a:r>
              <a:rPr lang="en-GB"/>
              <a:t> </a:t>
            </a:r>
            <a:r>
              <a:rPr lang="en-GB" err="1"/>
              <a:t>siano</a:t>
            </a:r>
            <a:r>
              <a:rPr lang="en-GB"/>
              <a:t> </a:t>
            </a:r>
            <a:r>
              <a:rPr lang="en-GB" err="1"/>
              <a:t>equivalenti</a:t>
            </a:r>
            <a:r>
              <a:rPr lang="en-GB"/>
              <a:t> rispetto </a:t>
            </a:r>
            <a:r>
              <a:rPr lang="en-GB" err="1"/>
              <a:t>alla</a:t>
            </a:r>
            <a:r>
              <a:rPr lang="en-GB"/>
              <a:t> </a:t>
            </a:r>
            <a:r>
              <a:rPr lang="en-GB" err="1"/>
              <a:t>variabile</a:t>
            </a:r>
            <a:r>
              <a:rPr lang="en-GB"/>
              <a:t> di </a:t>
            </a:r>
            <a:r>
              <a:rPr lang="en-GB" err="1"/>
              <a:t>confusione</a:t>
            </a:r>
            <a:endParaRPr lang="en-GB"/>
          </a:p>
          <a:p>
            <a:pPr lvl="1"/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4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Metodo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VI : </a:t>
            </a:r>
            <a:r>
              <a:rPr lang="en-GB" b="1"/>
              <a:t>Between Subjects</a:t>
            </a:r>
          </a:p>
          <a:p>
            <a:endParaRPr lang="en-GB"/>
          </a:p>
          <a:p>
            <a:r>
              <a:rPr lang="en-GB" b="1"/>
              <a:t>THC</a:t>
            </a:r>
          </a:p>
          <a:p>
            <a:endParaRPr lang="en-GB">
              <a:solidFill>
                <a:srgbClr val="BFBFBF"/>
              </a:solidFill>
            </a:endParaRPr>
          </a:p>
          <a:p>
            <a:endParaRPr lang="en-GB"/>
          </a:p>
          <a:p>
            <a:r>
              <a:rPr lang="en-GB">
                <a:solidFill>
                  <a:srgbClr val="000000"/>
                </a:solidFill>
              </a:rPr>
              <a:t>Placebo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23" y="2667000"/>
            <a:ext cx="2652773" cy="1193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711" y="5470525"/>
            <a:ext cx="2652773" cy="126351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952458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394698" y="4191000"/>
            <a:ext cx="11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endParaRPr lang="en-GB" sz="400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52" y="3860800"/>
            <a:ext cx="2260600" cy="15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019552" y="4054058"/>
            <a:ext cx="101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chemeClr val="accent3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1180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c) </a:t>
            </a:r>
            <a:r>
              <a:rPr lang="it-IT"/>
              <a:t>Differenze intra-individuali</a:t>
            </a: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6814493" y="6177218"/>
            <a:ext cx="161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Riva et al. 2016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4516"/>
            <a:ext cx="5861930" cy="36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2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Psicologia</a:t>
            </a:r>
            <a:r>
              <a:rPr lang="en-GB"/>
              <a:t> </a:t>
            </a:r>
            <a:r>
              <a:rPr lang="en-GB" err="1"/>
              <a:t>Sociale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	c) </a:t>
            </a:r>
            <a:r>
              <a:rPr lang="it-IT"/>
              <a:t>Differenze intra-individuali</a:t>
            </a:r>
            <a:r>
              <a:rPr lang="en-GB"/>
              <a:t>	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66ACB4-C7D6-20A9-9AD3-5C2B08CD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3544315"/>
            <a:ext cx="3993642" cy="230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3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B3B9706602CF49BE77175072C318B5" ma:contentTypeVersion="7" ma:contentTypeDescription="Creare un nuovo documento." ma:contentTypeScope="" ma:versionID="7a90064c24d9bf87f6ae3b464baa56b2">
  <xsd:schema xmlns:xsd="http://www.w3.org/2001/XMLSchema" xmlns:xs="http://www.w3.org/2001/XMLSchema" xmlns:p="http://schemas.microsoft.com/office/2006/metadata/properties" xmlns:ns2="edbc49e4-9f9d-4e33-9f71-e2a2db5ca30d" targetNamespace="http://schemas.microsoft.com/office/2006/metadata/properties" ma:root="true" ma:fieldsID="d923df889300c3cde40a286fd4d1ef3c" ns2:_="">
    <xsd:import namespace="edbc49e4-9f9d-4e33-9f71-e2a2db5ca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49e4-9f9d-4e33-9f71-e2a2db5ca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311DF3-801E-4C98-88DB-07EADDDD99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16A637-796A-4953-808C-CD908DF722C4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55946D3-C508-4A87-8C84-0E3C51E7059D}">
  <ds:schemaRefs>
    <ds:schemaRef ds:uri="edbc49e4-9f9d-4e33-9f71-e2a2db5ca30d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Presentazione su schermo (4:3)</PresentationFormat>
  <Slides>79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79</vt:i4>
      </vt:variant>
    </vt:vector>
  </HeadingPairs>
  <TitlesOfParts>
    <vt:vector size="80" baseType="lpstr">
      <vt:lpstr>Tema di Office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Presentazione standard di PowerPoint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La 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Psicologia Sociale</vt:lpstr>
      <vt:lpstr>Metodo sperimentale</vt:lpstr>
      <vt:lpstr>Metodo sperimentale</vt:lpstr>
      <vt:lpstr>Metodo sperimentale</vt:lpstr>
      <vt:lpstr>Metodo sperimentale</vt:lpstr>
      <vt:lpstr>Metodo</vt:lpstr>
      <vt:lpstr>Metodo</vt:lpstr>
      <vt:lpstr>Metodo</vt:lpstr>
      <vt:lpstr>Metodo</vt:lpstr>
      <vt:lpstr>Metodo sperimentale</vt:lpstr>
      <vt:lpstr>Metodo sperimentale</vt:lpstr>
      <vt:lpstr>Metodo sperimentale</vt:lpstr>
      <vt:lpstr>Metodo sperimentale</vt:lpstr>
      <vt:lpstr>Metodo</vt:lpstr>
      <vt:lpstr>Metodo</vt:lpstr>
      <vt:lpstr>Metodo sperimentale</vt:lpstr>
      <vt:lpstr>Metodo sperimentale</vt:lpstr>
      <vt:lpstr>Ash - Exp</vt:lpstr>
      <vt:lpstr>Metodo sperimentale</vt:lpstr>
      <vt:lpstr>Metodo sperimentale</vt:lpstr>
      <vt:lpstr>Metodo sperimentale</vt:lpstr>
      <vt:lpstr>Psicologia Sociale</vt:lpstr>
      <vt:lpstr>Psicologia Sociale</vt:lpstr>
      <vt:lpstr>Metodo</vt:lpstr>
      <vt:lpstr>Metodo</vt:lpstr>
      <vt:lpstr>Metodo</vt:lpstr>
      <vt:lpstr>Metodo</vt:lpstr>
      <vt:lpstr>Piscologia Sociale</vt:lpstr>
      <vt:lpstr>Metodo</vt:lpstr>
      <vt:lpstr>Metodo</vt:lpstr>
      <vt:lpstr>Metodo</vt:lpstr>
      <vt:lpstr>Metodo</vt:lpstr>
      <vt:lpstr>Metodo</vt:lpstr>
      <vt:lpstr>Metodo</vt:lpstr>
      <vt:lpstr>Metodo</vt:lpstr>
      <vt:lpstr>Metodo</vt:lpstr>
      <vt:lpstr>Metodo</vt:lpstr>
      <vt:lpstr>Metodo</vt:lpstr>
      <vt:lpstr>Metodo</vt:lpstr>
    </vt:vector>
  </TitlesOfParts>
  <Company>Università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Sociale</dc:title>
  <dc:creator>Andrea Carnaghi</dc:creator>
  <cp:revision>2</cp:revision>
  <dcterms:created xsi:type="dcterms:W3CDTF">2020-10-14T09:43:26Z</dcterms:created>
  <dcterms:modified xsi:type="dcterms:W3CDTF">2023-10-08T10:11:39Z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0x0101009BB3B9706602CF49BE77175072C318B5</vt:lpwstr>
  </property>
</Properties>
</file>