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82" r:id="rId5"/>
    <p:sldId id="264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63524-50F3-3328-2B01-2DC7E0FAC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2A7D03-63C9-7F21-F78B-3EDCB94A7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C0A847-8028-C56A-474A-5059A8F51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BF8BD1-B754-BE72-843E-2C372F3B5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B3BD3E-C9E1-C666-5D0C-7973CD047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9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2B3CE8-D6A1-A116-018F-D45891F3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EF180F4-8FE8-55DD-5809-5A74D0F30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29E684-BCAC-3588-86A8-3CE75CAA0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2A7648-0D05-3552-DA98-CFCA0088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33D817-D4F3-3A95-BE23-113B2D9EC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31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66968F-D976-95A2-9FEE-5EF0CEA67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DEEED5-4C93-97BC-3E74-8DAFF6E9D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F9C43C-EE3C-A67F-9BCC-052DC092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F55D20-89B4-207D-F752-F69C9FE29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357FAD-53C0-C755-605C-DB462CE1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99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E1172-FC08-49D5-60A9-45705C49E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8EAFBE-40B4-7C02-18D9-6D0B4ADF8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D37BEB-A6BD-B9C1-7D67-037E4E380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232AB2-F09F-218E-3120-6A6CB939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C81864-AF30-5D00-ABFD-F76F3747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37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12A663-C6BE-1B9E-54B0-ECD8E67F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47B6F7-F130-87C7-E873-8A0232C29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AEB913-C8F6-57C6-A909-5685D185A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9AE79D-E987-4F48-F163-B6DF14D8E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3FD3C7-17ED-2F08-7F0E-493F8E79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42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13971C-6278-6D63-8E74-FB61781D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85BC0E-F020-7C22-1029-74536246C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B6EFDD-A691-1881-5FEF-9C4602A8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247DCB-8971-913E-654A-1BEAE172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2DD35A-3170-55F1-8955-3A668BCC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2B686F-0BD8-0187-C938-36EA7A47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94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10CEDD-0A2C-029C-CCA4-15C40E76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CBE946-5E92-B40B-5B45-743CEAF51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39D97F-4119-8A0A-C3CC-7396B6E44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EC61B4-88AE-A844-B498-D96AACE61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9341F6-F64E-4E26-FFEB-C26010BAC1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AEFCA50-B3AC-C110-FBD7-DEDF2049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FEE9D3F-ECB1-CF3E-A58B-86B31D24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AB33CFA-C8C0-FBEF-D4DB-C6DB6606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02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86590E-4E2D-3179-D413-B5CB06F12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269CD64-2E93-1C44-487C-4E8623B1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5DF10C-0265-3AED-C51F-C5DB06FD2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9270BE0-50E8-D05F-3886-F4213B90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28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90FEE66-FA94-63F0-3A34-B7978251B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F0875D9-0486-7039-9F81-B48BB7ED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A4B8348-ECA4-F114-2B0B-6698545C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56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24CE62-80DF-1F1B-B1D9-A81C140C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D393AD-DD4A-EBE6-7C18-C35BFE381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CD2D543-C2F1-7159-FD21-DBB8AB0D6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76637E-8506-35FF-A647-5C770A09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8AC1F4-DC48-13C7-A66F-82C6DD22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937297-78D1-CB5F-0F72-56C68FD2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7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FA3B65-7980-E6F8-28DD-DAE6984DB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D1C5F3D-4ACC-1D39-9DB9-0FDA9663C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9C651B-C9E4-A731-59A0-78DA2BE3A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8AB562-7669-2B5C-3F83-2BA7BD7A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1C7C96-2FAF-C138-7CC2-06E8A2A5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2BE837-48F8-5C98-8E0D-F0D70ECB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58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CAB6D20-DB28-7900-C268-001C45980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6D6272-548F-D7AB-6874-6AE696B50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30B7A-B18C-0704-4C8F-FF6A206F1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42A0B-1B66-4D69-A8E5-700C18558BD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AAB612-ECB8-E429-317E-329332C11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747650-1770-8FA3-7400-59F117483C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79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Eric </a:t>
            </a:r>
            <a:r>
              <a:rPr lang="it-IT" sz="2400" dirty="0" err="1"/>
              <a:t>Hobsbawm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460822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sz="2400" i="1" dirty="0"/>
              <a:t>Nazioni e nazionalismi dal 1780. Programma, mito, realtà</a:t>
            </a:r>
            <a:r>
              <a:rPr lang="it-IT" sz="2400" dirty="0"/>
              <a:t>, 1991 (</a:t>
            </a:r>
            <a:r>
              <a:rPr lang="it-IT" sz="2400" i="1" dirty="0"/>
              <a:t>Nations and </a:t>
            </a:r>
            <a:r>
              <a:rPr lang="it-IT" sz="2400" i="1" dirty="0" err="1"/>
              <a:t>Nationalism</a:t>
            </a:r>
            <a:r>
              <a:rPr lang="it-IT" sz="2400" i="1" dirty="0"/>
              <a:t> </a:t>
            </a:r>
            <a:r>
              <a:rPr lang="it-IT" sz="2400" i="1" dirty="0" err="1"/>
              <a:t>since</a:t>
            </a:r>
            <a:r>
              <a:rPr lang="it-IT" sz="2400" i="1" dirty="0"/>
              <a:t> 1780</a:t>
            </a:r>
            <a:r>
              <a:rPr lang="it-IT" sz="2400" dirty="0"/>
              <a:t>, 1990)</a:t>
            </a:r>
          </a:p>
          <a:p>
            <a:pPr algn="just"/>
            <a:r>
              <a:rPr lang="it-IT" sz="2400" dirty="0"/>
              <a:t>La democratizzazione di fine Ottocento - primo Novecento, allargando il campo della partecipazione alla vita politica delle masse ha potuto essere facilmente confusa con lo sciovinismo e il nazionalismo</a:t>
            </a:r>
          </a:p>
          <a:p>
            <a:pPr algn="just"/>
            <a:r>
              <a:rPr lang="it-IT" sz="2400" dirty="0"/>
              <a:t>Le tradizioni su cui poggiano i nazionalismi sono in genere inventate (</a:t>
            </a:r>
            <a:r>
              <a:rPr lang="it-IT" sz="2400" i="1" dirty="0"/>
              <a:t>L’invenzione della tradizione</a:t>
            </a:r>
            <a:r>
              <a:rPr lang="it-IT" sz="2400" dirty="0"/>
              <a:t>, pubblicato con Terence Ranger nel 1994) e sono lo strumento della borghesia per controllare il popolo per i suoi fini (interpretazione di tipo marxista)</a:t>
            </a:r>
          </a:p>
          <a:p>
            <a:pPr algn="just"/>
            <a:r>
              <a:rPr lang="it-IT" sz="2400" dirty="0"/>
              <a:t>Il nazionalismo crea le nazioni: lo stato standardizza le lingue nazionali, decidendo ad esempio che un dialetto è la sua lingua nazionale</a:t>
            </a:r>
          </a:p>
          <a:p>
            <a:pPr algn="just"/>
            <a:r>
              <a:rPr lang="it-IT" sz="2400" dirty="0"/>
              <a:t>Nel periodo 1880-1914 il nazionalismo si diversifica dal liberalismo in quanto la lingua diventa un criterio decisivo per l’appartenenza ad una «comunità» nazionale</a:t>
            </a:r>
          </a:p>
          <a:p>
            <a:pPr algn="just"/>
            <a:r>
              <a:rPr lang="it-IT" sz="2400" dirty="0"/>
              <a:t>Si sovrappone l’idea di nazione all’idea di razza: nazionalismo etnico</a:t>
            </a:r>
          </a:p>
          <a:p>
            <a:pPr algn="just"/>
            <a:r>
              <a:rPr lang="it-IT" sz="2400" dirty="0"/>
              <a:t>La piccola borghesia aderisce al nazionalismo per difendersi dalle minacce interne (proletariato, ebrei) ed esterne (altre «comunità» nazionali): identificazione con il «proprio» Stato-nazione</a:t>
            </a:r>
          </a:p>
        </p:txBody>
      </p:sp>
    </p:spTree>
    <p:extLst>
      <p:ext uri="{BB962C8B-B14F-4D97-AF65-F5344CB8AC3E}">
        <p14:creationId xmlns:p14="http://schemas.microsoft.com/office/powerpoint/2010/main" val="189518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Anthony Smith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6" y="2197917"/>
            <a:ext cx="10242958" cy="3928248"/>
          </a:xfrm>
        </p:spPr>
        <p:txBody>
          <a:bodyPr>
            <a:normAutofit/>
          </a:bodyPr>
          <a:lstStyle/>
          <a:p>
            <a:pPr algn="just"/>
            <a:r>
              <a:rPr lang="it-IT" sz="2400" i="1" dirty="0"/>
              <a:t>Le origini etniche delle nazioni</a:t>
            </a:r>
            <a:r>
              <a:rPr lang="it-IT" sz="2400" dirty="0"/>
              <a:t>, 1998 (</a:t>
            </a:r>
            <a:r>
              <a:rPr lang="it-IT" sz="2400" i="1" dirty="0"/>
              <a:t>The </a:t>
            </a:r>
            <a:r>
              <a:rPr lang="it-IT" sz="2400" i="1" dirty="0" err="1"/>
              <a:t>ethnic</a:t>
            </a:r>
            <a:r>
              <a:rPr lang="it-IT" sz="2400" i="1" dirty="0"/>
              <a:t> </a:t>
            </a:r>
            <a:r>
              <a:rPr lang="it-IT" sz="2400" i="1" dirty="0" err="1"/>
              <a:t>origins</a:t>
            </a:r>
            <a:r>
              <a:rPr lang="it-IT" sz="2400" i="1" dirty="0"/>
              <a:t> of </a:t>
            </a:r>
            <a:r>
              <a:rPr lang="it-IT" sz="2400" i="1" dirty="0" err="1"/>
              <a:t>nations</a:t>
            </a:r>
            <a:r>
              <a:rPr lang="it-IT" sz="2400" dirty="0"/>
              <a:t>, 1986)</a:t>
            </a:r>
          </a:p>
          <a:p>
            <a:pPr algn="just"/>
            <a:r>
              <a:rPr lang="it-IT" sz="2400" dirty="0"/>
              <a:t>Esiste un patrimonio mito-simbolico della tradizione nazionale</a:t>
            </a:r>
          </a:p>
          <a:p>
            <a:pPr algn="just"/>
            <a:r>
              <a:rPr lang="it-IT" sz="2400" dirty="0"/>
              <a:t>Idea </a:t>
            </a:r>
            <a:r>
              <a:rPr lang="it-IT" sz="2400" dirty="0" err="1"/>
              <a:t>etno</a:t>
            </a:r>
            <a:r>
              <a:rPr lang="it-IT" sz="2400" dirty="0"/>
              <a:t>-genetica, per cui le nazioni moderne affondano le proprie radici in un patrimonio di miti preesistente e condiviso</a:t>
            </a:r>
          </a:p>
          <a:p>
            <a:pPr algn="just"/>
            <a:r>
              <a:rPr lang="it-IT" sz="2400" dirty="0"/>
              <a:t>Esiste quindi una loro continuità etnica, che non è stata «inventata» o «creata» dallo Stato o dai gruppi sociali dominanti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3096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Europa occidentale vs Europa orientale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6345" y="1518407"/>
            <a:ext cx="10133901" cy="460775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Gli studiosi si sono interrogati sull’esistenza di una differenza fra il nazionalismo presente in Europa occidentale e in Europa orientale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Per Hans </a:t>
            </a:r>
            <a:r>
              <a:rPr lang="it-IT" sz="2400" dirty="0" err="1"/>
              <a:t>Kohn</a:t>
            </a:r>
            <a:r>
              <a:rPr lang="it-IT" sz="2400" dirty="0"/>
              <a:t> e Peter Sugar il nazionalismo si distingue in due tipologie:</a:t>
            </a:r>
          </a:p>
          <a:p>
            <a:pPr algn="just"/>
            <a:r>
              <a:rPr lang="it-IT" sz="2400" dirty="0"/>
              <a:t>Europa occidentale: individualistico e libertario</a:t>
            </a:r>
          </a:p>
          <a:p>
            <a:pPr algn="just"/>
            <a:r>
              <a:rPr lang="it-IT" sz="2400" dirty="0"/>
              <a:t>Europa orientale: esclusivo ed etnico</a:t>
            </a:r>
          </a:p>
          <a:p>
            <a:pPr algn="just"/>
            <a:r>
              <a:rPr lang="it-IT" sz="2400" dirty="0"/>
              <a:t>In base a queste idee quindi è soprattutto la concezione «</a:t>
            </a:r>
            <a:r>
              <a:rPr lang="it-IT" sz="2400" dirty="0" err="1"/>
              <a:t>etno</a:t>
            </a:r>
            <a:r>
              <a:rPr lang="it-IT" sz="2400" dirty="0"/>
              <a:t>-culturale» tedesca del </a:t>
            </a:r>
            <a:r>
              <a:rPr lang="it-IT" sz="2400" i="1" dirty="0"/>
              <a:t>Volk</a:t>
            </a:r>
            <a:r>
              <a:rPr lang="it-IT" sz="2400" dirty="0"/>
              <a:t>, associata al pensiero di Herder e Fichte, a diffondersi in Europa orientale</a:t>
            </a:r>
          </a:p>
          <a:p>
            <a:pPr algn="just"/>
            <a:r>
              <a:rPr lang="it-IT" sz="2400" dirty="0"/>
              <a:t>Non tutti concordano con questa visione: ad esempio Stephen Shulman in un suo articolo su «Comparative </a:t>
            </a:r>
            <a:r>
              <a:rPr lang="it-IT" sz="2400" dirty="0" err="1"/>
              <a:t>Political</a:t>
            </a:r>
            <a:r>
              <a:rPr lang="it-IT" sz="2400" dirty="0"/>
              <a:t> Studies» del 2002</a:t>
            </a:r>
          </a:p>
        </p:txBody>
      </p:sp>
    </p:spTree>
    <p:extLst>
      <p:ext uri="{BB962C8B-B14F-4D97-AF65-F5344CB8AC3E}">
        <p14:creationId xmlns:p14="http://schemas.microsoft.com/office/powerpoint/2010/main" val="3221176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3109F0-292F-44E6-8409-08E44BFE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Peter F. Sugar, </a:t>
            </a:r>
            <a:r>
              <a:rPr lang="it-IT" sz="2800" i="1" dirty="0" err="1"/>
              <a:t>External</a:t>
            </a:r>
            <a:r>
              <a:rPr lang="it-IT" sz="2800" i="1" dirty="0"/>
              <a:t> and </a:t>
            </a:r>
            <a:r>
              <a:rPr lang="it-IT" sz="2800" i="1" dirty="0" err="1"/>
              <a:t>Domestic</a:t>
            </a:r>
            <a:r>
              <a:rPr lang="it-IT" sz="2800" i="1" dirty="0"/>
              <a:t> Roots of Eastern </a:t>
            </a:r>
            <a:r>
              <a:rPr lang="it-IT" sz="2800" i="1" dirty="0" err="1"/>
              <a:t>European</a:t>
            </a:r>
            <a:r>
              <a:rPr lang="it-IT" sz="2800" i="1" dirty="0"/>
              <a:t> </a:t>
            </a:r>
            <a:r>
              <a:rPr lang="it-IT" sz="2800" i="1" dirty="0" err="1"/>
              <a:t>Nationalism</a:t>
            </a:r>
            <a:r>
              <a:rPr lang="it-IT" sz="2800" dirty="0"/>
              <a:t>, in Peter F. Sugar – Ivo J. Lederer (</a:t>
            </a:r>
            <a:r>
              <a:rPr lang="it-IT" sz="2800" dirty="0" err="1"/>
              <a:t>eds</a:t>
            </a:r>
            <a:r>
              <a:rPr lang="it-IT" sz="2800" dirty="0"/>
              <a:t>), </a:t>
            </a:r>
            <a:r>
              <a:rPr lang="it-IT" sz="2800" i="1" dirty="0" err="1"/>
              <a:t>Nationalism</a:t>
            </a:r>
            <a:r>
              <a:rPr lang="it-IT" sz="2800" i="1" dirty="0"/>
              <a:t> in Eastern Europe</a:t>
            </a:r>
            <a:r>
              <a:rPr lang="it-IT" sz="2800" dirty="0"/>
              <a:t>, 1969 (II ed. 1971)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5B9287-F0B5-412D-8EB5-F4314C998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6913"/>
            <a:ext cx="10515600" cy="4130049"/>
          </a:xfrm>
        </p:spPr>
        <p:txBody>
          <a:bodyPr/>
          <a:lstStyle/>
          <a:p>
            <a:pPr algn="just"/>
            <a:r>
              <a:rPr lang="it-IT" dirty="0"/>
              <a:t>Sugar condivide le idee di Hans </a:t>
            </a:r>
            <a:r>
              <a:rPr lang="it-IT" dirty="0" err="1"/>
              <a:t>Kohn</a:t>
            </a:r>
            <a:r>
              <a:rPr lang="it-IT" dirty="0"/>
              <a:t>: dicotomia fra nazionalismo occidentale, basato sulla realtà, e nazionalismo orientale, basato su miti</a:t>
            </a:r>
          </a:p>
          <a:p>
            <a:pPr algn="just"/>
            <a:r>
              <a:rPr lang="it-IT" dirty="0"/>
              <a:t>Nazionalismo occidentale civico, volontaristico e contrattualistico (basato sul contratto sociale di Rousseau), tendenzialmente democratico</a:t>
            </a:r>
          </a:p>
          <a:p>
            <a:pPr algn="just"/>
            <a:r>
              <a:rPr lang="it-IT" dirty="0"/>
              <a:t>Nazionalismo orientale messianico, etnico, basato sul concetto di comunità di popolo (organicismo sociale), tendenzialmente totalitario </a:t>
            </a:r>
          </a:p>
        </p:txBody>
      </p:sp>
    </p:spTree>
    <p:extLst>
      <p:ext uri="{BB962C8B-B14F-4D97-AF65-F5344CB8AC3E}">
        <p14:creationId xmlns:p14="http://schemas.microsoft.com/office/powerpoint/2010/main" val="888814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Concetto di balcanizzazione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3457" y="1761687"/>
            <a:ext cx="10066789" cy="436447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Maria Todorova, </a:t>
            </a:r>
            <a:r>
              <a:rPr lang="it-IT" sz="2400" i="1" dirty="0"/>
              <a:t>Immaginando i Balcani</a:t>
            </a:r>
            <a:r>
              <a:rPr lang="it-IT" sz="2400" dirty="0"/>
              <a:t>, 2002 (</a:t>
            </a:r>
            <a:r>
              <a:rPr lang="it-IT" sz="2400" i="1" dirty="0" err="1"/>
              <a:t>Imagining</a:t>
            </a:r>
            <a:r>
              <a:rPr lang="it-IT" sz="2400" i="1" dirty="0"/>
              <a:t> the </a:t>
            </a:r>
            <a:r>
              <a:rPr lang="it-IT" sz="2400" i="1" dirty="0" err="1"/>
              <a:t>Balkans</a:t>
            </a:r>
            <a:r>
              <a:rPr lang="it-IT" sz="2400" dirty="0"/>
              <a:t>, 1997)</a:t>
            </a:r>
          </a:p>
          <a:p>
            <a:pPr algn="just"/>
            <a:r>
              <a:rPr lang="it-IT" sz="2400" dirty="0"/>
              <a:t>I Balcani sono percepiti dall’Occidente come una realtà intermedia fra Occidente e Oriente</a:t>
            </a:r>
          </a:p>
          <a:p>
            <a:pPr algn="just"/>
            <a:r>
              <a:rPr lang="it-IT" sz="2400" dirty="0"/>
              <a:t>I Balcani come una realtà «altra» rispetto all’Occidente civilizzato, come un’area di tipo «semicoloniale»</a:t>
            </a:r>
          </a:p>
          <a:p>
            <a:pPr algn="just"/>
            <a:r>
              <a:rPr lang="it-IT" sz="2400" dirty="0"/>
              <a:t>Per i popoli balcanici la qualifica di «balcanico» è spesso percepita come uno stigma: meccanismo dell’«orientalismo interno» (ad es. i croati occidentali rispetto ai serbi orientali)</a:t>
            </a:r>
          </a:p>
          <a:p>
            <a:pPr algn="just"/>
            <a:r>
              <a:rPr lang="it-IT" sz="2400" dirty="0"/>
              <a:t>Todorova fa riferimento alla critica del concetto di «orientalismo» di Edward Said: «orientalismo» come stereotipo di matrice occidentale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0549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9058"/>
          </a:xfrm>
        </p:spPr>
        <p:txBody>
          <a:bodyPr>
            <a:normAutofit/>
          </a:bodyPr>
          <a:lstStyle/>
          <a:p>
            <a:r>
              <a:rPr lang="it-IT" sz="2800" dirty="0" err="1"/>
              <a:t>Liah</a:t>
            </a:r>
            <a:r>
              <a:rPr lang="it-IT" sz="2800" dirty="0"/>
              <a:t> </a:t>
            </a:r>
            <a:r>
              <a:rPr lang="it-IT" sz="2800" dirty="0" err="1"/>
              <a:t>Greenfeld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8" y="1543574"/>
            <a:ext cx="10108734" cy="458259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i="1" dirty="0" err="1"/>
              <a:t>Nationalism</a:t>
            </a:r>
            <a:r>
              <a:rPr lang="it-IT" i="1" dirty="0"/>
              <a:t>. </a:t>
            </a:r>
            <a:r>
              <a:rPr lang="it-IT" i="1" dirty="0" err="1"/>
              <a:t>Five</a:t>
            </a:r>
            <a:r>
              <a:rPr lang="it-IT" i="1" dirty="0"/>
              <a:t> </a:t>
            </a:r>
            <a:r>
              <a:rPr lang="it-IT" i="1" dirty="0" err="1"/>
              <a:t>Roads</a:t>
            </a:r>
            <a:r>
              <a:rPr lang="it-IT" i="1" dirty="0"/>
              <a:t> to </a:t>
            </a:r>
            <a:r>
              <a:rPr lang="it-IT" i="1" dirty="0" err="1"/>
              <a:t>Modernity</a:t>
            </a:r>
            <a:r>
              <a:rPr lang="it-IT" dirty="0"/>
              <a:t>, 1992</a:t>
            </a:r>
          </a:p>
          <a:p>
            <a:pPr algn="just"/>
            <a:endParaRPr lang="it-IT" i="1" dirty="0"/>
          </a:p>
          <a:p>
            <a:pPr algn="just"/>
            <a:r>
              <a:rPr lang="it-IT" sz="2600" dirty="0"/>
              <a:t>Evoluzione del concetto di nazione nel tempo</a:t>
            </a:r>
          </a:p>
          <a:p>
            <a:pPr algn="just"/>
            <a:r>
              <a:rPr lang="it-IT" sz="2600" dirty="0"/>
              <a:t>Passaggio dall’idea di popolo sovrano all’idea di unicità del popolo stesso</a:t>
            </a:r>
          </a:p>
          <a:p>
            <a:pPr algn="just"/>
            <a:r>
              <a:rPr lang="it-IT" sz="2600" dirty="0"/>
              <a:t>Due tipi di nazionalismo: individualistico-libertario e collettivistico-autoritario</a:t>
            </a:r>
          </a:p>
          <a:p>
            <a:pPr algn="just"/>
            <a:r>
              <a:rPr lang="it-IT" sz="2600" dirty="0"/>
              <a:t>Il nazionalismo individualistico è solo civico (liberal-democrazia)</a:t>
            </a:r>
          </a:p>
          <a:p>
            <a:pPr algn="just"/>
            <a:r>
              <a:rPr lang="it-IT" sz="2600" dirty="0"/>
              <a:t>Il nazionalismo civico può essere anche collettivistico (tipo giacobino)</a:t>
            </a:r>
          </a:p>
          <a:p>
            <a:pPr algn="just"/>
            <a:r>
              <a:rPr lang="it-IT" sz="2600" dirty="0"/>
              <a:t>Il nazionalismo collettivistico è però generalmente etnico e il nazionalismo etnico è sempre collettivistico</a:t>
            </a:r>
          </a:p>
        </p:txBody>
      </p:sp>
    </p:spTree>
    <p:extLst>
      <p:ext uri="{BB962C8B-B14F-4D97-AF65-F5344CB8AC3E}">
        <p14:creationId xmlns:p14="http://schemas.microsoft.com/office/powerpoint/2010/main" val="149961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463E6B-5498-4598-B0A8-DFC0A5D2E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3809"/>
            <a:ext cx="9144000" cy="1098958"/>
          </a:xfrm>
        </p:spPr>
        <p:txBody>
          <a:bodyPr>
            <a:normAutofit/>
          </a:bodyPr>
          <a:lstStyle/>
          <a:p>
            <a:r>
              <a:rPr lang="it-IT" sz="3200" dirty="0"/>
              <a:t>Origini della storia e della cultura romena,</a:t>
            </a:r>
            <a:br>
              <a:rPr lang="it-IT" sz="3200" dirty="0"/>
            </a:br>
            <a:r>
              <a:rPr lang="it-IT" sz="3200" dirty="0"/>
              <a:t>fra Occidente e Oriente</a:t>
            </a:r>
          </a:p>
        </p:txBody>
      </p:sp>
    </p:spTree>
    <p:extLst>
      <p:ext uri="{BB962C8B-B14F-4D97-AF65-F5344CB8AC3E}">
        <p14:creationId xmlns:p14="http://schemas.microsoft.com/office/powerpoint/2010/main" val="127812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D5E664-AC9F-4F3C-9EF0-62B99ED47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455"/>
            <a:ext cx="10515600" cy="5304508"/>
          </a:xfrm>
        </p:spPr>
        <p:txBody>
          <a:bodyPr/>
          <a:lstStyle/>
          <a:p>
            <a:pPr algn="just"/>
            <a:r>
              <a:rPr lang="it-IT" dirty="0"/>
              <a:t>Dacia romana (II-III secolo d.C.)</a:t>
            </a:r>
          </a:p>
          <a:p>
            <a:pPr algn="just"/>
            <a:r>
              <a:rPr lang="it-IT" dirty="0"/>
              <a:t>Successivamente, sovrapposizione fra daco-romani e altre popolazioni (goti, unni, slavi)</a:t>
            </a:r>
          </a:p>
          <a:p>
            <a:pPr algn="just"/>
            <a:r>
              <a:rPr lang="it-IT" dirty="0"/>
              <a:t>Nel Medioevo affermazione della religione cristiana</a:t>
            </a:r>
          </a:p>
          <a:p>
            <a:pPr algn="just"/>
            <a:r>
              <a:rPr lang="it-IT" dirty="0"/>
              <a:t>Problema storiografico della continuità daco-romena, specialmente con riferimento alla Transilvania</a:t>
            </a:r>
          </a:p>
          <a:p>
            <a:pPr algn="just"/>
            <a:r>
              <a:rPr lang="it-IT" dirty="0"/>
              <a:t>Occupazione ottomana di Valacchia e Moldavia (XIV-XV secolo) e di parte dell’Ungheria, compresa la Transilvania (XVI secolo)</a:t>
            </a:r>
          </a:p>
          <a:p>
            <a:pPr algn="just"/>
            <a:r>
              <a:rPr lang="it-IT" dirty="0"/>
              <a:t>Dopo la pace di </a:t>
            </a:r>
            <a:r>
              <a:rPr lang="it-IT" dirty="0" err="1"/>
              <a:t>Carlowitz</a:t>
            </a:r>
            <a:r>
              <a:rPr lang="it-IT" dirty="0"/>
              <a:t> (1699) l’Ungheria e la Transilvania entrano a far parte dei domini asburgici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492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456DEA-B062-43CA-F096-42B37C15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Domini ottomani (XVII-XIX secolo)</a:t>
            </a:r>
          </a:p>
        </p:txBody>
      </p:sp>
      <p:pic>
        <p:nvPicPr>
          <p:cNvPr id="2050" name="Picture 2" descr="Perché la Battaglia di Vienna (1683) fu l'inizio del declino dell'Impero  Ottomano? - Quora">
            <a:extLst>
              <a:ext uri="{FF2B5EF4-FFF2-40B4-BE49-F238E27FC236}">
                <a16:creationId xmlns:a16="http://schemas.microsoft.com/office/drawing/2014/main" id="{095D5907-6E27-398E-D211-E7D695123C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185" y="1690688"/>
            <a:ext cx="6525630" cy="421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751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Eric Hobsbawm</vt:lpstr>
      <vt:lpstr>Anthony Smith</vt:lpstr>
      <vt:lpstr>Europa occidentale vs Europa orientale</vt:lpstr>
      <vt:lpstr>Peter F. Sugar, External and Domestic Roots of Eastern European Nationalism, in Peter F. Sugar – Ivo J. Lederer (eds), Nationalism in Eastern Europe, 1969 (II ed. 1971) </vt:lpstr>
      <vt:lpstr>Concetto di balcanizzazione</vt:lpstr>
      <vt:lpstr>Liah Greenfeld</vt:lpstr>
      <vt:lpstr>Origini della storia e della cultura romena, fra Occidente e Oriente</vt:lpstr>
      <vt:lpstr>Presentazione standard di PowerPoint</vt:lpstr>
      <vt:lpstr>Domini ottomani (XVII-XIX secolo)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Eric Hobsbawm</dc:title>
  <dc:creator>SANTORO STEFANO</dc:creator>
  <cp:lastModifiedBy>SANTORO STEFANO</cp:lastModifiedBy>
  <cp:revision>1</cp:revision>
  <dcterms:created xsi:type="dcterms:W3CDTF">2023-10-09T15:47:11Z</dcterms:created>
  <dcterms:modified xsi:type="dcterms:W3CDTF">2023-10-09T15:47:50Z</dcterms:modified>
</cp:coreProperties>
</file>