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307" r:id="rId3"/>
    <p:sldId id="315" r:id="rId4"/>
    <p:sldId id="301" r:id="rId5"/>
    <p:sldId id="302" r:id="rId6"/>
    <p:sldId id="316" r:id="rId7"/>
    <p:sldId id="317" r:id="rId8"/>
    <p:sldId id="306" r:id="rId9"/>
    <p:sldId id="304" r:id="rId10"/>
    <p:sldId id="305" r:id="rId11"/>
    <p:sldId id="311" r:id="rId12"/>
    <p:sldId id="318" r:id="rId13"/>
    <p:sldId id="308" r:id="rId14"/>
    <p:sldId id="310" r:id="rId15"/>
    <p:sldId id="319" r:id="rId16"/>
    <p:sldId id="320" r:id="rId17"/>
    <p:sldId id="309" r:id="rId18"/>
    <p:sldId id="32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100" d="100"/>
          <a:sy n="10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C2DD2-304B-F846-9232-C3626F7F3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547701-B893-344E-9B6D-78E49A5C4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D6B63-8665-BA43-96C8-5FD68FB6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A5AF3B-E261-774C-9860-A7EA473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E5DAD7-1C34-6746-B5CB-085013AD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AEBF6-97DB-B94B-AC8B-4C11AD39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7BAF72-36B2-AE40-B352-7B0FB8AC2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DFBA90-432C-3B43-9ADF-EC1240C2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96C78-CB88-C540-AB96-B9637410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1DBE8-5495-1C43-B775-F64397C4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5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2F1004-0F8C-2848-8C2D-4DA219422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C2A4D0-7299-ED4A-AED5-804F19DE6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8E75E-AD61-2245-AE7D-8B328812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BD9F97-5824-2349-B589-6E39C38A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425F5-2983-9B4C-8D9D-D4E2A416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5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11DF2-D715-DE4A-8F51-C20327A2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21D495-DCE8-A142-98C3-4EED2F31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30CE0D-F33D-CE40-94BB-C624EBA4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04027-1BD3-184E-B618-EE67F2E0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D4343F-BD03-3646-8B36-F7FD969D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41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63A5D-6048-1C44-BB03-3ED563F4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ADF101-83D7-D247-8913-28D72AF4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3E2EF-254F-A949-B7AB-13B55655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FCF10-0CAC-2548-95E0-FD4D6753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8AC72-4CDB-0F40-BFD0-4FC41163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31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6C0F7-BBE9-4849-A313-F044D658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D0592A-B49D-7947-8F98-5F2E683C7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73EFBE-C8F3-BF4B-ABE3-A937906B8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99B0DF-37F4-4742-8E24-DD38C093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378707-20D4-534B-AB4C-F02DE501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9FC7BF-DF7B-D54F-93A4-12FC2D7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28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60758-C817-6D47-9073-8B2BFB7A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27450-4664-104E-8E09-08A3BA7A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BFDA7-DA8E-2840-8059-C540DFE7A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0B9F9D-9656-2C41-9791-53B970A64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687605-BC4D-0C46-AD81-180B78F77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7F0737-4061-9E4E-B9DE-42333CA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9B35A1-9D9C-9643-B46B-A98778C5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44D4C0-14BB-164A-97E9-61B9A632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4C9AC-86AE-004F-B626-A74A90B4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59B246-6EF1-1545-92D3-A521B075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001291-0E2A-D84D-AB41-0FDE6210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6CCB8-208F-204E-AEE2-B0CF5E78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70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8C23D4-7FC1-6245-A216-07B5FE8D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13C6BA-FF79-3147-AF72-714D9F3F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33715A-1D33-A74C-871C-C82CC0B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3A0D1-DC6F-634A-9693-FC9A5099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2290B-DBA8-034A-9E36-3EF4B2B0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5194DD-A7F6-1B4F-95A2-19CF49DF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65D25-3464-8244-9FBB-8C412958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E8282F-D26F-DA42-AEAA-8A6AA93D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409CC-076D-A140-8C95-94B8D6FC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46150-F41C-5E4E-B0D3-C7F0C30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B7822B-3166-D048-AEAF-3824438A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6604BC-B113-9C4F-9B18-1896037D7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927F2A-24F0-A148-9723-032F18E6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CA8CEE-5E05-0745-ABFF-7CF8DD07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3E4346-2209-D347-BE0B-8F0CD1B4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19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EF99E6-D4CD-AE4C-95E1-87038F81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6C00DF-5C5E-FF4C-9FAC-976E40ED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5BB160-A97A-4645-880C-2ECA5DDAE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F801-B6E9-5F42-94D0-20E42A866295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2CEB74-3822-BE42-A96F-9612CCF2A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4B9EE5-0B6C-BD43-90A8-AFE6D8D93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4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75649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D87E1F-E99B-884A-9F5C-0E2E0FF5EC0D}"/>
              </a:ext>
            </a:extLst>
          </p:cNvPr>
          <p:cNvSpPr txBox="1"/>
          <p:nvPr/>
        </p:nvSpPr>
        <p:spPr>
          <a:xfrm>
            <a:off x="311989" y="215900"/>
            <a:ext cx="3447211" cy="650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Nel </a:t>
            </a:r>
            <a:r>
              <a:rPr lang="en-US" sz="2000" dirty="0" err="1"/>
              <a:t>settore</a:t>
            </a:r>
            <a:r>
              <a:rPr lang="en-US" sz="2000" dirty="0"/>
              <a:t> </a:t>
            </a:r>
            <a:r>
              <a:rPr lang="en-US" sz="2000" dirty="0" err="1"/>
              <a:t>l’attività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genera il </a:t>
            </a:r>
            <a:r>
              <a:rPr lang="en-US" sz="2000" dirty="0" err="1"/>
              <a:t>maggior</a:t>
            </a:r>
            <a:r>
              <a:rPr lang="en-US" sz="2000" dirty="0"/>
              <a:t> </a:t>
            </a:r>
            <a:r>
              <a:rPr lang="en-US" sz="2000" dirty="0" err="1"/>
              <a:t>movimento</a:t>
            </a:r>
            <a:r>
              <a:rPr lang="en-US" sz="2000" dirty="0"/>
              <a:t> di </a:t>
            </a:r>
            <a:r>
              <a:rPr lang="en-US" sz="2000" dirty="0" err="1"/>
              <a:t>quattrini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quella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produzioni</a:t>
            </a:r>
            <a:r>
              <a:rPr lang="en-US" sz="2000" dirty="0"/>
              <a:t> </a:t>
            </a:r>
            <a:r>
              <a:rPr lang="en-US" sz="2000" dirty="0" err="1"/>
              <a:t>vinicole</a:t>
            </a:r>
            <a:r>
              <a:rPr lang="en-US" sz="2000" dirty="0"/>
              <a:t>, con un </a:t>
            </a:r>
            <a:r>
              <a:rPr lang="en-US" sz="2000" dirty="0" err="1"/>
              <a:t>complesso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quasi </a:t>
            </a:r>
            <a:r>
              <a:rPr lang="en-US" sz="2000" dirty="0" err="1"/>
              <a:t>duplica</a:t>
            </a:r>
            <a:r>
              <a:rPr lang="en-US" sz="2000" dirty="0"/>
              <a:t> </a:t>
            </a:r>
            <a:r>
              <a:rPr lang="en-US" sz="2000" dirty="0" err="1"/>
              <a:t>quello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seconda</a:t>
            </a:r>
            <a:r>
              <a:rPr lang="en-US" sz="2000" dirty="0"/>
              <a:t> voce in </a:t>
            </a:r>
            <a:r>
              <a:rPr lang="en-US" sz="2000" dirty="0" err="1"/>
              <a:t>graduatoria</a:t>
            </a:r>
            <a:r>
              <a:rPr lang="en-US" sz="2000" dirty="0"/>
              <a:t>, il </a:t>
            </a:r>
            <a:r>
              <a:rPr lang="en-US" sz="2000" dirty="0" err="1"/>
              <a:t>granoturco</a:t>
            </a:r>
            <a:r>
              <a:rPr lang="en-US" sz="2000" dirty="0"/>
              <a:t>, cui </a:t>
            </a:r>
            <a:r>
              <a:rPr lang="en-US" sz="2000" dirty="0" err="1"/>
              <a:t>seguono</a:t>
            </a:r>
            <a:r>
              <a:rPr lang="en-US" sz="2000" dirty="0"/>
              <a:t> molto </a:t>
            </a:r>
            <a:r>
              <a:rPr lang="en-US" sz="2000" dirty="0" err="1"/>
              <a:t>distanziate</a:t>
            </a:r>
            <a:r>
              <a:rPr lang="en-US" sz="2000" dirty="0"/>
              <a:t> la soia, le </a:t>
            </a:r>
            <a:r>
              <a:rPr lang="en-US" sz="2000" dirty="0" err="1"/>
              <a:t>coltivazioni</a:t>
            </a:r>
            <a:r>
              <a:rPr lang="en-US" sz="2000" dirty="0"/>
              <a:t> </a:t>
            </a:r>
            <a:r>
              <a:rPr lang="en-US" sz="2000" dirty="0" err="1"/>
              <a:t>foraggere</a:t>
            </a:r>
            <a:r>
              <a:rPr lang="en-US" sz="2000" dirty="0"/>
              <a:t> e le mele.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Tra</a:t>
            </a:r>
            <a:r>
              <a:rPr lang="en-US" sz="2000" dirty="0"/>
              <a:t> le </a:t>
            </a:r>
            <a:r>
              <a:rPr lang="en-US" sz="2000" dirty="0" err="1"/>
              <a:t>produzioni</a:t>
            </a:r>
            <a:r>
              <a:rPr lang="en-US" sz="2000" dirty="0"/>
              <a:t> legate </a:t>
            </a:r>
            <a:r>
              <a:rPr lang="en-US" sz="2000" dirty="0" err="1"/>
              <a:t>all’allevamento</a:t>
            </a:r>
            <a:r>
              <a:rPr lang="en-US" sz="2000" dirty="0"/>
              <a:t> </a:t>
            </a:r>
            <a:r>
              <a:rPr lang="en-US" sz="2000" dirty="0" err="1"/>
              <a:t>animale</a:t>
            </a:r>
            <a:r>
              <a:rPr lang="en-US" sz="2000" dirty="0"/>
              <a:t> il </a:t>
            </a:r>
            <a:r>
              <a:rPr lang="en-US" sz="2000" dirty="0" err="1"/>
              <a:t>primato</a:t>
            </a:r>
            <a:r>
              <a:rPr lang="en-US" sz="2000" dirty="0"/>
              <a:t> </a:t>
            </a:r>
            <a:r>
              <a:rPr lang="en-US" sz="2000" dirty="0" err="1"/>
              <a:t>spetta</a:t>
            </a:r>
            <a:r>
              <a:rPr lang="en-US" sz="2000" dirty="0"/>
              <a:t> a quelle </a:t>
            </a:r>
            <a:r>
              <a:rPr lang="en-US" sz="2000" dirty="0" err="1"/>
              <a:t>lattiero</a:t>
            </a:r>
            <a:r>
              <a:rPr lang="en-US" sz="2000" dirty="0"/>
              <a:t> </a:t>
            </a:r>
            <a:r>
              <a:rPr lang="en-US" sz="2000" dirty="0" err="1"/>
              <a:t>casearie</a:t>
            </a:r>
            <a:r>
              <a:rPr lang="en-US" sz="2000" dirty="0"/>
              <a:t> (</a:t>
            </a:r>
            <a:r>
              <a:rPr lang="en-US" sz="2000" dirty="0" err="1"/>
              <a:t>tra</a:t>
            </a:r>
            <a:r>
              <a:rPr lang="en-US" sz="2000" dirty="0"/>
              <a:t> cui </a:t>
            </a:r>
            <a:r>
              <a:rPr lang="en-US" sz="2000" dirty="0" err="1"/>
              <a:t>primeggia</a:t>
            </a:r>
            <a:r>
              <a:rPr lang="en-US" sz="2000" dirty="0"/>
              <a:t> il </a:t>
            </a:r>
            <a:r>
              <a:rPr lang="en-US" sz="2000" dirty="0" err="1"/>
              <a:t>formaggio</a:t>
            </a:r>
            <a:r>
              <a:rPr lang="en-US" sz="2000" dirty="0"/>
              <a:t> </a:t>
            </a:r>
            <a:r>
              <a:rPr lang="en-US" sz="2000" dirty="0" err="1"/>
              <a:t>Montasio</a:t>
            </a:r>
            <a:r>
              <a:rPr lang="en-US" sz="2000" dirty="0"/>
              <a:t>), </a:t>
            </a:r>
            <a:r>
              <a:rPr lang="en-US" sz="2000" dirty="0" err="1"/>
              <a:t>seguita</a:t>
            </a:r>
            <a:r>
              <a:rPr lang="en-US" sz="2000" dirty="0"/>
              <a:t> </a:t>
            </a:r>
            <a:r>
              <a:rPr lang="en-US" sz="2000" dirty="0" err="1"/>
              <a:t>dalle</a:t>
            </a:r>
            <a:r>
              <a:rPr lang="en-US" sz="2000" dirty="0"/>
              <a:t> </a:t>
            </a:r>
            <a:r>
              <a:rPr lang="en-US" sz="2000" dirty="0" err="1"/>
              <a:t>carni</a:t>
            </a:r>
            <a:r>
              <a:rPr lang="en-US" sz="2000" dirty="0"/>
              <a:t> </a:t>
            </a:r>
            <a:r>
              <a:rPr lang="en-US" sz="2000" dirty="0" err="1"/>
              <a:t>suine</a:t>
            </a:r>
            <a:r>
              <a:rPr lang="en-US" sz="2000" dirty="0"/>
              <a:t> (con </a:t>
            </a:r>
            <a:r>
              <a:rPr lang="en-US" sz="2000" dirty="0" err="1"/>
              <a:t>l’importante</a:t>
            </a:r>
            <a:r>
              <a:rPr lang="en-US" sz="2000" dirty="0"/>
              <a:t> </a:t>
            </a:r>
            <a:r>
              <a:rPr lang="en-US" sz="2000" dirty="0" err="1"/>
              <a:t>realtà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prosciutti</a:t>
            </a:r>
            <a:r>
              <a:rPr lang="en-US" sz="2000" dirty="0"/>
              <a:t> di San Daniele), e molto dopo dal </a:t>
            </a:r>
            <a:r>
              <a:rPr lang="en-US" sz="2000" dirty="0" err="1"/>
              <a:t>pollame</a:t>
            </a:r>
            <a:r>
              <a:rPr lang="en-US" sz="2000" dirty="0"/>
              <a:t> e </a:t>
            </a:r>
            <a:r>
              <a:rPr lang="en-US" sz="2000" dirty="0" err="1"/>
              <a:t>dalle</a:t>
            </a:r>
            <a:r>
              <a:rPr lang="en-US" sz="2000" dirty="0"/>
              <a:t> </a:t>
            </a:r>
            <a:r>
              <a:rPr lang="en-US" sz="2000" dirty="0" err="1"/>
              <a:t>carni</a:t>
            </a:r>
            <a:r>
              <a:rPr lang="en-US" sz="2000" dirty="0"/>
              <a:t> bovine.</a:t>
            </a:r>
          </a:p>
        </p:txBody>
      </p:sp>
      <p:pic>
        <p:nvPicPr>
          <p:cNvPr id="8" name="Immagine 7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44A370B6-8971-D063-F0A4-5EF3BFA6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40" y="906766"/>
            <a:ext cx="7891671" cy="47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8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59D39-AF42-1A42-8D7A-3818A428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Superficie e abitanti di ciascuna (ex) provincia</a:t>
            </a:r>
            <a:br>
              <a:rPr lang="it-IT" dirty="0"/>
            </a:br>
            <a:r>
              <a:rPr lang="it-IT" dirty="0"/>
              <a:t>e rispetto alla regione (al 31/12.021)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769B13-BE3B-734B-9E24-A2920C8F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Trieste	       km</a:t>
            </a:r>
            <a:r>
              <a:rPr lang="it-IT" baseline="30000" dirty="0"/>
              <a:t>2</a:t>
            </a:r>
            <a:r>
              <a:rPr lang="it-IT" dirty="0"/>
              <a:t>	  212	  2,7%                ab 228.833           19,3%</a:t>
            </a:r>
          </a:p>
          <a:p>
            <a:r>
              <a:rPr lang="it-IT" dirty="0"/>
              <a:t>Gorizia                km</a:t>
            </a:r>
            <a:r>
              <a:rPr lang="it-IT" baseline="30000" dirty="0"/>
              <a:t>2                    </a:t>
            </a:r>
            <a:r>
              <a:rPr lang="it-IT" dirty="0"/>
              <a:t>475 	  6,0%                ab. 137.899          11,5%</a:t>
            </a:r>
          </a:p>
          <a:p>
            <a:r>
              <a:rPr lang="it-IT" dirty="0"/>
              <a:t>Pordenone	       km</a:t>
            </a:r>
            <a:r>
              <a:rPr lang="it-IT" baseline="30000" dirty="0"/>
              <a:t>2</a:t>
            </a:r>
            <a:r>
              <a:rPr lang="it-IT" dirty="0"/>
              <a:t>	 2.275	  28,7%              ab. 309.473	          25,8%</a:t>
            </a:r>
          </a:p>
          <a:p>
            <a:r>
              <a:rPr lang="it-IT" dirty="0"/>
              <a:t>Udine	       km</a:t>
            </a:r>
            <a:r>
              <a:rPr lang="it-IT" baseline="30000" dirty="0"/>
              <a:t>2</a:t>
            </a:r>
            <a:r>
              <a:rPr lang="it-IT" dirty="0"/>
              <a:t>	 4.969	  62,6%.             ab. 518.442	          43,4%</a:t>
            </a:r>
          </a:p>
          <a:p>
            <a:r>
              <a:rPr lang="it-IT" i="1" dirty="0"/>
              <a:t>Regione	       km</a:t>
            </a:r>
            <a:r>
              <a:rPr lang="it-IT" i="1" baseline="30000" dirty="0"/>
              <a:t>2</a:t>
            </a:r>
            <a:r>
              <a:rPr lang="it-IT" i="1" dirty="0"/>
              <a:t>	  7932	 100%.              ab. 1.194.647       100</a:t>
            </a:r>
          </a:p>
          <a:p>
            <a:endParaRPr lang="it-IT" i="1" dirty="0"/>
          </a:p>
          <a:p>
            <a:pPr marL="0" indent="0" algn="ctr">
              <a:buNone/>
            </a:pPr>
            <a:r>
              <a:rPr lang="it-IT" i="1" dirty="0"/>
              <a:t>23 (su 215) comuni con più di 10.000 abitanti (1/2 popolazione regionale)</a:t>
            </a:r>
          </a:p>
          <a:p>
            <a:pPr marL="0" indent="0" algn="ctr">
              <a:buNone/>
            </a:pPr>
            <a:r>
              <a:rPr lang="it-IT" i="1" dirty="0"/>
              <a:t>153 comuni con meno di 5.000 abitanti (1/4 della popolazione)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4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C9E53EC-AE9B-8144-9DC2-6E61B3A41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05" y="209465"/>
            <a:ext cx="4314128" cy="327847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3BCDF3-542B-2D43-B278-BAECD65DCABF}"/>
              </a:ext>
            </a:extLst>
          </p:cNvPr>
          <p:cNvSpPr txBox="1"/>
          <p:nvPr/>
        </p:nvSpPr>
        <p:spPr>
          <a:xfrm>
            <a:off x="4676172" y="2162753"/>
            <a:ext cx="184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Pordenone,  Porcia, Cordenons,</a:t>
            </a:r>
          </a:p>
          <a:p>
            <a:r>
              <a:rPr lang="it-IT" dirty="0"/>
              <a:t>84648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3D52DD-5DB4-8C40-A116-84F7DD7F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6" y="3650905"/>
            <a:ext cx="4314128" cy="31603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48BC8C-1D2B-ED4F-B1AE-299078FB346A}"/>
              </a:ext>
            </a:extLst>
          </p:cNvPr>
          <p:cNvSpPr txBox="1"/>
          <p:nvPr/>
        </p:nvSpPr>
        <p:spPr>
          <a:xfrm>
            <a:off x="4765058" y="5254905"/>
            <a:ext cx="1901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Monfalcone, Staranzano, Ronchi dei Legionari</a:t>
            </a:r>
          </a:p>
          <a:p>
            <a:r>
              <a:rPr lang="it-IT" dirty="0"/>
              <a:t>47410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D4C829A-1388-5143-AAD2-DF36FF31D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842" y="209465"/>
            <a:ext cx="3591007" cy="584521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B08CF8-E33F-F74A-A1BF-D9593B1AB037}"/>
              </a:ext>
            </a:extLst>
          </p:cNvPr>
          <p:cNvSpPr txBox="1"/>
          <p:nvPr/>
        </p:nvSpPr>
        <p:spPr>
          <a:xfrm>
            <a:off x="6852213" y="3557989"/>
            <a:ext cx="17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Udine, </a:t>
            </a:r>
          </a:p>
          <a:p>
            <a:r>
              <a:rPr lang="it-IT" dirty="0"/>
              <a:t>Pasian di prato, Tavagnacco</a:t>
            </a:r>
          </a:p>
          <a:p>
            <a:r>
              <a:rPr lang="it-IT" dirty="0"/>
              <a:t>120537</a:t>
            </a:r>
          </a:p>
        </p:txBody>
      </p:sp>
    </p:spTree>
    <p:extLst>
      <p:ext uri="{BB962C8B-B14F-4D97-AF65-F5344CB8AC3E}">
        <p14:creationId xmlns:p14="http://schemas.microsoft.com/office/powerpoint/2010/main" val="193907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51275-ED16-BE41-A304-C6A33256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5D07D2-27DF-FB4F-830D-7244F1A8A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857" y="723940"/>
            <a:ext cx="5290286" cy="5716923"/>
          </a:xfrm>
        </p:spPr>
      </p:pic>
    </p:spTree>
    <p:extLst>
      <p:ext uri="{BB962C8B-B14F-4D97-AF65-F5344CB8AC3E}">
        <p14:creationId xmlns:p14="http://schemas.microsoft.com/office/powerpoint/2010/main" val="163978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DB5DB1D-01FF-F0BE-1FC6-1CA6E55F7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62" y="0"/>
            <a:ext cx="8316305" cy="6448785"/>
          </a:xfrm>
        </p:spPr>
      </p:pic>
    </p:spTree>
    <p:extLst>
      <p:ext uri="{BB962C8B-B14F-4D97-AF65-F5344CB8AC3E}">
        <p14:creationId xmlns:p14="http://schemas.microsoft.com/office/powerpoint/2010/main" val="216789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24A6C-2690-30B4-F997-B13191D6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F34EA01-6C1F-2245-1EB3-707ECEA01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4431" y="901699"/>
            <a:ext cx="4657569" cy="5384801"/>
          </a:xfrm>
        </p:spPr>
      </p:pic>
      <p:pic>
        <p:nvPicPr>
          <p:cNvPr id="7" name="Immagine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574CD3B9-19A0-2D02-F154-90D52E6B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7082"/>
            <a:ext cx="7534432" cy="24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90B3B59-1CCE-2163-1164-FD59BE31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89" y="3204536"/>
            <a:ext cx="9372600" cy="3454400"/>
          </a:xfrm>
        </p:spPr>
      </p:pic>
      <p:pic>
        <p:nvPicPr>
          <p:cNvPr id="7" name="Immagine 6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F2E79A06-FA86-E8DC-0422-632272D3D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24" y="637011"/>
            <a:ext cx="7772400" cy="10022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CEC9D89-48D9-A192-EF49-B9DE2641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24" y="1816631"/>
            <a:ext cx="7772400" cy="6068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B80D6F-9B49-0C49-4A6B-BBB607547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24" y="2495434"/>
            <a:ext cx="7772400" cy="3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9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diagramma, schermata, mappa&#10;&#10;Descrizione generata automaticamente">
            <a:extLst>
              <a:ext uri="{FF2B5EF4-FFF2-40B4-BE49-F238E27FC236}">
                <a16:creationId xmlns:a16="http://schemas.microsoft.com/office/drawing/2014/main" id="{473772BD-5799-4312-0BE6-0EAA49E8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90" y="133349"/>
            <a:ext cx="4800600" cy="6591300"/>
          </a:xfrm>
          <a:prstGeom prst="rect">
            <a:avLst/>
          </a:prstGeom>
        </p:spPr>
      </p:pic>
      <p:pic>
        <p:nvPicPr>
          <p:cNvPr id="10" name="Immagine 9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191241E-7404-5663-74AD-3610D7D1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90" y="133349"/>
            <a:ext cx="5128057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9027-B4AE-FB42-B625-DA6FA43A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E4D65-08C3-6E43-807D-18B8105F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Suggerimenti bibliografici:</a:t>
            </a:r>
          </a:p>
          <a:p>
            <a:r>
              <a:rPr lang="it-IT" dirty="0"/>
              <a:t>Touring Club Italiano, </a:t>
            </a:r>
            <a:r>
              <a:rPr lang="it-IT" i="1" dirty="0"/>
              <a:t>Guide d’Italia. Friuli Venezia Giulia</a:t>
            </a:r>
            <a:r>
              <a:rPr lang="it-IT" dirty="0"/>
              <a:t>, Milano, TCI, 2021</a:t>
            </a:r>
          </a:p>
          <a:p>
            <a:pPr marL="311150" indent="-219075"/>
            <a:r>
              <a:rPr lang="it-IT" dirty="0"/>
              <a:t>Regione Autonoma Friuli Venezia Giulia, </a:t>
            </a:r>
            <a:r>
              <a:rPr lang="it-IT" i="1" dirty="0"/>
              <a:t>Regione in cifre 2022</a:t>
            </a:r>
            <a:r>
              <a:rPr lang="it-IT" dirty="0"/>
              <a:t>, Trieste, Reg. </a:t>
            </a:r>
            <a:r>
              <a:rPr lang="it-IT" dirty="0" err="1"/>
              <a:t>Aut.FVG</a:t>
            </a:r>
            <a:r>
              <a:rPr lang="it-IT" dirty="0"/>
              <a:t>, 2022 scaricabile in al link:</a:t>
            </a:r>
          </a:p>
          <a:p>
            <a:pPr marL="1155700" indent="0">
              <a:buNone/>
            </a:pPr>
            <a:r>
              <a:rPr lang="it-IT" sz="2400" dirty="0"/>
              <a:t>https://</a:t>
            </a:r>
            <a:r>
              <a:rPr lang="it-IT" sz="2400" dirty="0" err="1"/>
              <a:t>www.regione.fvg.it</a:t>
            </a:r>
            <a:r>
              <a:rPr lang="it-IT" sz="2400" dirty="0"/>
              <a:t>/</a:t>
            </a:r>
            <a:r>
              <a:rPr lang="it-IT" sz="2400" dirty="0" err="1"/>
              <a:t>rafvg</a:t>
            </a:r>
            <a:r>
              <a:rPr lang="it-IT" sz="2400" dirty="0"/>
              <a:t>/export/</a:t>
            </a:r>
            <a:r>
              <a:rPr lang="it-IT" sz="2400" dirty="0" err="1"/>
              <a:t>sites</a:t>
            </a:r>
            <a:r>
              <a:rPr lang="it-IT" sz="2400" dirty="0"/>
              <a:t>/default/RAFVG/GEN/statistica/FOGLIA3/FOGLIA83/allegati/Regione_in_cifre_2022.pdf</a:t>
            </a:r>
          </a:p>
          <a:p>
            <a:r>
              <a:rPr lang="it-IT" dirty="0"/>
              <a:t>Aldo Sestini, </a:t>
            </a:r>
            <a:r>
              <a:rPr lang="it-IT" i="1" dirty="0"/>
              <a:t>Il paesaggio</a:t>
            </a:r>
            <a:r>
              <a:rPr lang="it-IT" dirty="0"/>
              <a:t>, Milano, Touring Club Italiano, 1963 (le parti relative all’odierno FVG)</a:t>
            </a:r>
          </a:p>
        </p:txBody>
      </p:sp>
    </p:spTree>
    <p:extLst>
      <p:ext uri="{BB962C8B-B14F-4D97-AF65-F5344CB8AC3E}">
        <p14:creationId xmlns:p14="http://schemas.microsoft.com/office/powerpoint/2010/main" val="25700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3 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sz="2800" b="1" dirty="0"/>
              <a:t>La regione </a:t>
            </a:r>
            <a:r>
              <a:rPr lang="it-IT" sz="2800" b="1"/>
              <a:t>in cifre</a:t>
            </a: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12231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9ECC8F1D-A970-9143-A679-2F59663A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5" y="1590233"/>
            <a:ext cx="3148314" cy="181272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Le </a:t>
            </a:r>
            <a:r>
              <a:rPr lang="it-IT" altLang="it-IT" sz="2800" dirty="0" err="1">
                <a:latin typeface="News Gothic MT" panose="020B0503020103020203" pitchFamily="34" charset="0"/>
                <a:ea typeface="ＭＳ Ｐゴシック" panose="020B0600070205080204" pitchFamily="34" charset="-128"/>
              </a:rPr>
              <a:t>sottoregioni</a:t>
            </a:r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 naturali secondo </a:t>
            </a:r>
            <a:b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</a:br>
            <a:r>
              <a:rPr lang="it-IT" altLang="it-IT" sz="28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Olinto Marinelli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7A852FD-953A-EE42-98AA-477746C7F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898" y="1590233"/>
            <a:ext cx="3947224" cy="3881437"/>
          </a:xfrm>
        </p:spPr>
      </p:pic>
      <p:sp>
        <p:nvSpPr>
          <p:cNvPr id="25603" name="Segnaposto numero diapositiva 3">
            <a:extLst>
              <a:ext uri="{FF2B5EF4-FFF2-40B4-BE49-F238E27FC236}">
                <a16:creationId xmlns:a16="http://schemas.microsoft.com/office/drawing/2014/main" id="{6FA841BE-0B2B-FF48-BF42-C39646AF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6FE019-4258-9C43-86F4-0F9368B81469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14A11822-9A27-8B49-B416-65C82442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A14FB5C-C4F7-AD47-8A27-18A086C90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643978"/>
              </p:ext>
            </p:extLst>
          </p:nvPr>
        </p:nvGraphicFramePr>
        <p:xfrm>
          <a:off x="1346200" y="1690689"/>
          <a:ext cx="8920162" cy="3560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091">
                  <a:extLst>
                    <a:ext uri="{9D8B030D-6E8A-4147-A177-3AD203B41FA5}">
                      <a16:colId xmlns:a16="http://schemas.microsoft.com/office/drawing/2014/main" val="676327319"/>
                    </a:ext>
                  </a:extLst>
                </a:gridCol>
                <a:gridCol w="2923106">
                  <a:extLst>
                    <a:ext uri="{9D8B030D-6E8A-4147-A177-3AD203B41FA5}">
                      <a16:colId xmlns:a16="http://schemas.microsoft.com/office/drawing/2014/main" val="1346625533"/>
                    </a:ext>
                  </a:extLst>
                </a:gridCol>
                <a:gridCol w="3087981">
                  <a:extLst>
                    <a:ext uri="{9D8B030D-6E8A-4147-A177-3AD203B41FA5}">
                      <a16:colId xmlns:a16="http://schemas.microsoft.com/office/drawing/2014/main" val="648553258"/>
                    </a:ext>
                  </a:extLst>
                </a:gridCol>
                <a:gridCol w="689984">
                  <a:extLst>
                    <a:ext uri="{9D8B030D-6E8A-4147-A177-3AD203B41FA5}">
                      <a16:colId xmlns:a16="http://schemas.microsoft.com/office/drawing/2014/main" val="3756039049"/>
                    </a:ext>
                  </a:extLst>
                </a:gridCol>
              </a:tblGrid>
              <a:tr h="50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FVG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Italia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%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2858889117"/>
                  </a:ext>
                </a:extLst>
              </a:tr>
              <a:tr h="50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Superficie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7.924 kmq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302.072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2,6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487128219"/>
                  </a:ext>
                </a:extLst>
              </a:tr>
              <a:tr h="51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popolazione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1,194 milioni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59,030 milioni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244338610"/>
                  </a:ext>
                </a:extLst>
              </a:tr>
              <a:tr h="50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province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(4)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93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4,3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3931255273"/>
                  </a:ext>
                </a:extLst>
              </a:tr>
              <a:tr h="50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Comuni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215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7914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2,7</a:t>
                      </a:r>
                      <a:endParaRPr lang="it-IT" sz="2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890385145"/>
                  </a:ext>
                </a:extLst>
              </a:tr>
              <a:tr h="50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Città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6  (20&lt;205 mila ab.)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10  (+ di 300 mila ab.)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467590948"/>
                  </a:ext>
                </a:extLst>
              </a:tr>
              <a:tr h="507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+ di 15.000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 (Corpo CS)" panose="02020603050405020304" pitchFamily="18" charset="0"/>
                        </a:rPr>
                        <a:t>745 + di 15mila 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 (Corpo CS)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3334546161"/>
                  </a:ext>
                </a:extLst>
              </a:tr>
            </a:tbl>
          </a:graphicData>
        </a:graphic>
      </p:graphicFrame>
      <p:sp>
        <p:nvSpPr>
          <p:cNvPr id="18476" name="Segnaposto numero diapositiva 3">
            <a:extLst>
              <a:ext uri="{FF2B5EF4-FFF2-40B4-BE49-F238E27FC236}">
                <a16:creationId xmlns:a16="http://schemas.microsoft.com/office/drawing/2014/main" id="{586A3899-F146-4140-91BF-E898092C6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5C916AC-C042-F047-98AF-1B6D7A97D7C4}" type="slidenum">
              <a:rPr lang="it-IT" altLang="it-IT" smtClean="0">
                <a:solidFill>
                  <a:srgbClr val="898989"/>
                </a:solidFill>
              </a:rPr>
              <a:pPr/>
              <a:t>4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A9D9CD64-DE30-D749-8B27-75FC9A33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11317E8-E35F-1B44-B375-28CE191B8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210192"/>
              </p:ext>
            </p:extLst>
          </p:nvPr>
        </p:nvGraphicFramePr>
        <p:xfrm>
          <a:off x="1385533" y="1870398"/>
          <a:ext cx="9282467" cy="380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728">
                  <a:extLst>
                    <a:ext uri="{9D8B030D-6E8A-4147-A177-3AD203B41FA5}">
                      <a16:colId xmlns:a16="http://schemas.microsoft.com/office/drawing/2014/main" val="1887309770"/>
                    </a:ext>
                  </a:extLst>
                </a:gridCol>
                <a:gridCol w="2361589">
                  <a:extLst>
                    <a:ext uri="{9D8B030D-6E8A-4147-A177-3AD203B41FA5}">
                      <a16:colId xmlns:a16="http://schemas.microsoft.com/office/drawing/2014/main" val="524467993"/>
                    </a:ext>
                  </a:extLst>
                </a:gridCol>
                <a:gridCol w="2532575">
                  <a:extLst>
                    <a:ext uri="{9D8B030D-6E8A-4147-A177-3AD203B41FA5}">
                      <a16:colId xmlns:a16="http://schemas.microsoft.com/office/drawing/2014/main" val="3801031009"/>
                    </a:ext>
                  </a:extLst>
                </a:gridCol>
                <a:gridCol w="2532575">
                  <a:extLst>
                    <a:ext uri="{9D8B030D-6E8A-4147-A177-3AD203B41FA5}">
                      <a16:colId xmlns:a16="http://schemas.microsoft.com/office/drawing/2014/main" val="1290630603"/>
                    </a:ext>
                  </a:extLst>
                </a:gridCol>
              </a:tblGrid>
              <a:tr h="714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FVG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Veneto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Slovenia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85723081"/>
                  </a:ext>
                </a:extLst>
              </a:tr>
              <a:tr h="679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Superficie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7.924 kmq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18.345 kmq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20.273 kmq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80330730"/>
                  </a:ext>
                </a:extLst>
              </a:tr>
              <a:tr h="496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popolazione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1,215 milioni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4,905 milioni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2,062 milioni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239747036"/>
                  </a:ext>
                </a:extLst>
              </a:tr>
              <a:tr h="714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province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(4)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6+1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12 regioni statistiche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242841076"/>
                  </a:ext>
                </a:extLst>
              </a:tr>
              <a:tr h="485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Comuni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215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563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210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770032966"/>
                  </a:ext>
                </a:extLst>
              </a:tr>
              <a:tr h="714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Città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6 (20&lt;205 mila ab.)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7 capoluoghi 25&lt;260mila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12 25&lt;289mila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11323264"/>
                  </a:ext>
                </a:extLst>
              </a:tr>
            </a:tbl>
          </a:graphicData>
        </a:graphic>
      </p:graphicFrame>
      <p:sp>
        <p:nvSpPr>
          <p:cNvPr id="20512" name="Segnaposto numero diapositiva 3">
            <a:extLst>
              <a:ext uri="{FF2B5EF4-FFF2-40B4-BE49-F238E27FC236}">
                <a16:creationId xmlns:a16="http://schemas.microsoft.com/office/drawing/2014/main" id="{EBA87708-CDC5-FA48-BD98-6199F8721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A44B09A-C3A5-604F-A460-BE9984B6B487}" type="slidenum">
              <a:rPr lang="it-IT" altLang="it-IT" smtClean="0">
                <a:solidFill>
                  <a:srgbClr val="898989"/>
                </a:solidFill>
              </a:rPr>
              <a:pPr/>
              <a:t>5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1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FC1F1-EAA3-4037-7DD6-41304C35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Friuli Venezia Giulia: la  Regione in cifre</a:t>
            </a:r>
          </a:p>
        </p:txBody>
      </p:sp>
      <p:pic>
        <p:nvPicPr>
          <p:cNvPr id="5" name="Segnaposto contenuto 4" descr="Immagine che contiene orologio, testo, Orologio da parete&#10;&#10;Descrizione generata automaticamente">
            <a:extLst>
              <a:ext uri="{FF2B5EF4-FFF2-40B4-BE49-F238E27FC236}">
                <a16:creationId xmlns:a16="http://schemas.microsoft.com/office/drawing/2014/main" id="{E96C7051-A4E3-2DF3-4F77-077B53421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05" r="2" b="11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235E22-9407-40A8-5433-73DD35913B1C}"/>
              </a:ext>
            </a:extLst>
          </p:cNvPr>
          <p:cNvSpPr txBox="1"/>
          <p:nvPr/>
        </p:nvSpPr>
        <p:spPr>
          <a:xfrm>
            <a:off x="130629" y="5155660"/>
            <a:ext cx="517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https://</a:t>
            </a:r>
            <a:r>
              <a:rPr lang="it-IT" sz="1400" dirty="0" err="1"/>
              <a:t>www.regione.fvg.it</a:t>
            </a:r>
            <a:r>
              <a:rPr lang="it-IT" sz="1400" dirty="0"/>
              <a:t>/</a:t>
            </a:r>
            <a:r>
              <a:rPr lang="it-IT" sz="1400" dirty="0" err="1"/>
              <a:t>rafvg</a:t>
            </a:r>
            <a:r>
              <a:rPr lang="it-IT" sz="1400" dirty="0"/>
              <a:t>/export/</a:t>
            </a:r>
            <a:r>
              <a:rPr lang="it-IT" sz="1400" dirty="0" err="1"/>
              <a:t>sites</a:t>
            </a:r>
            <a:r>
              <a:rPr lang="it-IT" sz="1400" dirty="0"/>
              <a:t>/default/RAFVG/GEN/statistica/FOGLIA3/FOGLIA83/allegati/Regione_in_cifre_2022.pdf</a:t>
            </a:r>
          </a:p>
        </p:txBody>
      </p:sp>
    </p:spTree>
    <p:extLst>
      <p:ext uri="{BB962C8B-B14F-4D97-AF65-F5344CB8AC3E}">
        <p14:creationId xmlns:p14="http://schemas.microsoft.com/office/powerpoint/2010/main" val="169415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E1DE3-0C61-A747-A99F-BAE031A9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87C09E-F953-2949-A8FF-38BD0FCF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615" y="1184491"/>
            <a:ext cx="5109050" cy="5216349"/>
          </a:xfrm>
        </p:spPr>
      </p:pic>
    </p:spTree>
    <p:extLst>
      <p:ext uri="{BB962C8B-B14F-4D97-AF65-F5344CB8AC3E}">
        <p14:creationId xmlns:p14="http://schemas.microsoft.com/office/powerpoint/2010/main" val="212686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5708423-9E6C-2640-B59E-EDBB5952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20" y="287114"/>
            <a:ext cx="8453780" cy="100163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A4A3F52-498A-8C4F-97C3-F6F0DB8C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20" y="1254687"/>
            <a:ext cx="8453780" cy="34873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89DFE27-5B49-974D-BCFC-0BC27C31E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54" y="1627712"/>
            <a:ext cx="8525046" cy="3089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AA6A180-D90A-B64B-868B-EB346E8A9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54" y="1918207"/>
            <a:ext cx="8525046" cy="425450"/>
          </a:xfrm>
          <a:prstGeom prst="rect">
            <a:avLst/>
          </a:prstGeom>
        </p:spPr>
      </p:pic>
      <p:pic>
        <p:nvPicPr>
          <p:cNvPr id="3" name="Immagine 2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640F2A3B-99C1-725C-C0A7-AEA40565D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900" y="2442320"/>
            <a:ext cx="8453780" cy="2128713"/>
          </a:xfrm>
          <a:prstGeom prst="rect">
            <a:avLst/>
          </a:prstGeom>
        </p:spPr>
      </p:pic>
      <p:pic>
        <p:nvPicPr>
          <p:cNvPr id="10" name="Immagine 9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F5777A9-950E-2321-46FC-C9F6672C8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81" y="4748488"/>
            <a:ext cx="8589819" cy="19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82C151-5106-0C42-A9D9-985B2B922981}"/>
              </a:ext>
            </a:extLst>
          </p:cNvPr>
          <p:cNvSpPr txBox="1"/>
          <p:nvPr/>
        </p:nvSpPr>
        <p:spPr>
          <a:xfrm>
            <a:off x="9342823" y="1888688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792.400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BC2BD3D-3FB3-7E4B-BECF-9587521BBAC7}"/>
              </a:ext>
            </a:extLst>
          </p:cNvPr>
          <p:cNvSpPr/>
          <p:nvPr/>
        </p:nvSpPr>
        <p:spPr>
          <a:xfrm>
            <a:off x="9274002" y="2258020"/>
            <a:ext cx="132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</a:rPr>
              <a:t>30.207.200</a:t>
            </a:r>
            <a:endParaRPr lang="it-IT" dirty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 (Corpo CS)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6C7595-39A1-3241-99E8-5E1266845CFB}"/>
              </a:ext>
            </a:extLst>
          </p:cNvPr>
          <p:cNvSpPr txBox="1"/>
          <p:nvPr/>
        </p:nvSpPr>
        <p:spPr>
          <a:xfrm>
            <a:off x="9274002" y="1223581"/>
            <a:ext cx="16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Sup</a:t>
            </a:r>
            <a:r>
              <a:rPr lang="it-IT" dirty="0"/>
              <a:t>. totale</a:t>
            </a:r>
          </a:p>
        </p:txBody>
      </p:sp>
      <p:pic>
        <p:nvPicPr>
          <p:cNvPr id="12" name="Immagine 1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3DB5E802-0547-0B53-E67E-5FC29A7A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08" y="262698"/>
            <a:ext cx="8525594" cy="2321975"/>
          </a:xfrm>
          <a:prstGeom prst="rect">
            <a:avLst/>
          </a:prstGeom>
        </p:spPr>
      </p:pic>
      <p:pic>
        <p:nvPicPr>
          <p:cNvPr id="15" name="Immagine 1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FFC30483-8274-6748-77B8-338FA4FE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" y="2949255"/>
            <a:ext cx="7367452" cy="37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7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528</Words>
  <Application>Microsoft Macintosh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News Gothic MT</vt:lpstr>
      <vt:lpstr>Times New Roman</vt:lpstr>
      <vt:lpstr>Tema di Office</vt:lpstr>
      <vt:lpstr>Geografia storica dell’odierno Friuli Venezia Giulia 641LM </vt:lpstr>
      <vt:lpstr>Presentazione standard di PowerPoint</vt:lpstr>
      <vt:lpstr>Le sottoregioni naturali secondo  Olinto Marinelli</vt:lpstr>
      <vt:lpstr>Presentazione standard di PowerPoint</vt:lpstr>
      <vt:lpstr>Presentazione standard di PowerPoint</vt:lpstr>
      <vt:lpstr>Friuli Venezia Giulia: la  Regione in cifre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Superficie e abitanti di ciascuna (ex) provincia e rispetto alla regione (al 31/12.021)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9</cp:revision>
  <dcterms:created xsi:type="dcterms:W3CDTF">2022-10-20T07:26:31Z</dcterms:created>
  <dcterms:modified xsi:type="dcterms:W3CDTF">2023-10-09T16:37:00Z</dcterms:modified>
</cp:coreProperties>
</file>