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3"/>
  </p:notesMasterIdLst>
  <p:handoutMasterIdLst>
    <p:handoutMasterId r:id="rId14"/>
  </p:handoutMasterIdLst>
  <p:sldIdLst>
    <p:sldId id="328" r:id="rId2"/>
    <p:sldId id="316" r:id="rId3"/>
    <p:sldId id="334" r:id="rId4"/>
    <p:sldId id="335" r:id="rId5"/>
    <p:sldId id="325" r:id="rId6"/>
    <p:sldId id="326" r:id="rId7"/>
    <p:sldId id="317" r:id="rId8"/>
    <p:sldId id="320" r:id="rId9"/>
    <p:sldId id="336" r:id="rId10"/>
    <p:sldId id="323" r:id="rId11"/>
    <p:sldId id="340" r:id="rId12"/>
  </p:sldIdLst>
  <p:sldSz cx="9144000" cy="6858000" type="screen4x3"/>
  <p:notesSz cx="6781800" cy="9926638"/>
  <p:defaultTextStyle>
    <a:defPPr>
      <a:defRPr lang="it-IT"/>
    </a:defPPr>
    <a:lvl1pPr algn="ctr" rtl="0" eaLnBrk="0" fontAlgn="base" hangingPunct="0">
      <a:spcBef>
        <a:spcPct val="20000"/>
      </a:spcBef>
      <a:spcAft>
        <a:spcPct val="0"/>
      </a:spcAft>
      <a:buClr>
        <a:schemeClr val="bg2"/>
      </a:buClr>
      <a:buFont typeface="Monotype Sorts" pitchFamily="2" charset="2"/>
      <a:buChar char="è"/>
      <a:defRPr sz="2800" kern="1200">
        <a:solidFill>
          <a:schemeClr val="tx1"/>
        </a:solidFill>
        <a:latin typeface="Times New Roman" pitchFamily="18" charset="0"/>
        <a:ea typeface="+mn-ea"/>
        <a:cs typeface="+mn-cs"/>
      </a:defRPr>
    </a:lvl1pPr>
    <a:lvl2pPr marL="457200" algn="ctr" rtl="0" eaLnBrk="0" fontAlgn="base" hangingPunct="0">
      <a:spcBef>
        <a:spcPct val="20000"/>
      </a:spcBef>
      <a:spcAft>
        <a:spcPct val="0"/>
      </a:spcAft>
      <a:buClr>
        <a:schemeClr val="bg2"/>
      </a:buClr>
      <a:buFont typeface="Monotype Sorts" pitchFamily="2" charset="2"/>
      <a:buChar char="è"/>
      <a:defRPr sz="2800" kern="1200">
        <a:solidFill>
          <a:schemeClr val="tx1"/>
        </a:solidFill>
        <a:latin typeface="Times New Roman" pitchFamily="18" charset="0"/>
        <a:ea typeface="+mn-ea"/>
        <a:cs typeface="+mn-cs"/>
      </a:defRPr>
    </a:lvl2pPr>
    <a:lvl3pPr marL="914400" algn="ctr" rtl="0" eaLnBrk="0" fontAlgn="base" hangingPunct="0">
      <a:spcBef>
        <a:spcPct val="20000"/>
      </a:spcBef>
      <a:spcAft>
        <a:spcPct val="0"/>
      </a:spcAft>
      <a:buClr>
        <a:schemeClr val="bg2"/>
      </a:buClr>
      <a:buFont typeface="Monotype Sorts" pitchFamily="2" charset="2"/>
      <a:buChar char="è"/>
      <a:defRPr sz="2800" kern="1200">
        <a:solidFill>
          <a:schemeClr val="tx1"/>
        </a:solidFill>
        <a:latin typeface="Times New Roman" pitchFamily="18" charset="0"/>
        <a:ea typeface="+mn-ea"/>
        <a:cs typeface="+mn-cs"/>
      </a:defRPr>
    </a:lvl3pPr>
    <a:lvl4pPr marL="1371600" algn="ctr" rtl="0" eaLnBrk="0" fontAlgn="base" hangingPunct="0">
      <a:spcBef>
        <a:spcPct val="20000"/>
      </a:spcBef>
      <a:spcAft>
        <a:spcPct val="0"/>
      </a:spcAft>
      <a:buClr>
        <a:schemeClr val="bg2"/>
      </a:buClr>
      <a:buFont typeface="Monotype Sorts" pitchFamily="2" charset="2"/>
      <a:buChar char="è"/>
      <a:defRPr sz="2800" kern="1200">
        <a:solidFill>
          <a:schemeClr val="tx1"/>
        </a:solidFill>
        <a:latin typeface="Times New Roman" pitchFamily="18" charset="0"/>
        <a:ea typeface="+mn-ea"/>
        <a:cs typeface="+mn-cs"/>
      </a:defRPr>
    </a:lvl4pPr>
    <a:lvl5pPr marL="1828800" algn="ctr" rtl="0" eaLnBrk="0" fontAlgn="base" hangingPunct="0">
      <a:spcBef>
        <a:spcPct val="20000"/>
      </a:spcBef>
      <a:spcAft>
        <a:spcPct val="0"/>
      </a:spcAft>
      <a:buClr>
        <a:schemeClr val="bg2"/>
      </a:buClr>
      <a:buFont typeface="Monotype Sorts" pitchFamily="2" charset="2"/>
      <a:buChar char="è"/>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5">
          <p15:clr>
            <a:srgbClr val="A4A3A4"/>
          </p15:clr>
        </p15:guide>
        <p15:guide id="2" pos="213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94417"/>
    <a:srgbClr val="527A5B"/>
    <a:srgbClr val="BA12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44" autoAdjust="0"/>
    <p:restoredTop sz="80464" autoAdjust="0"/>
  </p:normalViewPr>
  <p:slideViewPr>
    <p:cSldViewPr>
      <p:cViewPr varScale="1">
        <p:scale>
          <a:sx n="56" d="100"/>
          <a:sy n="56" d="100"/>
        </p:scale>
        <p:origin x="1668"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2310" y="-348"/>
      </p:cViewPr>
      <p:guideLst>
        <p:guide orient="horz" pos="3125"/>
        <p:guide pos="213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l">
              <a:spcBef>
                <a:spcPct val="0"/>
              </a:spcBef>
              <a:buClrTx/>
              <a:buFontTx/>
              <a:buNone/>
              <a:defRPr sz="1200"/>
            </a:lvl1pPr>
          </a:lstStyle>
          <a:p>
            <a:pPr>
              <a:defRPr/>
            </a:pPr>
            <a:r>
              <a:rPr lang="it-IT"/>
              <a:t>Diparimento di Scienze Geografiche e Storiche - Introduzione ai GIS</a:t>
            </a:r>
          </a:p>
        </p:txBody>
      </p:sp>
      <p:sp>
        <p:nvSpPr>
          <p:cNvPr id="8195" name="Rectangle 3"/>
          <p:cNvSpPr>
            <a:spLocks noGrp="1" noChangeArrowheads="1"/>
          </p:cNvSpPr>
          <p:nvPr>
            <p:ph type="dt" sz="quarter" idx="1"/>
          </p:nvPr>
        </p:nvSpPr>
        <p:spPr bwMode="auto">
          <a:xfrm>
            <a:off x="3844925"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r">
              <a:spcBef>
                <a:spcPct val="0"/>
              </a:spcBef>
              <a:buClrTx/>
              <a:buFontTx/>
              <a:buNone/>
              <a:defRPr sz="1200"/>
            </a:lvl1pPr>
          </a:lstStyle>
          <a:p>
            <a:pPr>
              <a:defRPr/>
            </a:pPr>
            <a:endParaRPr lang="it-IT"/>
          </a:p>
        </p:txBody>
      </p:sp>
      <p:sp>
        <p:nvSpPr>
          <p:cNvPr id="8196" name="Rectangle 4"/>
          <p:cNvSpPr>
            <a:spLocks noGrp="1" noChangeArrowheads="1"/>
          </p:cNvSpPr>
          <p:nvPr>
            <p:ph type="ftr" sz="quarter" idx="2"/>
          </p:nvPr>
        </p:nvSpPr>
        <p:spPr bwMode="auto">
          <a:xfrm>
            <a:off x="0"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l">
              <a:spcBef>
                <a:spcPct val="0"/>
              </a:spcBef>
              <a:buClrTx/>
              <a:buFontTx/>
              <a:buNone/>
              <a:defRPr sz="1200"/>
            </a:lvl1pPr>
          </a:lstStyle>
          <a:p>
            <a:pPr>
              <a:defRPr/>
            </a:pPr>
            <a:endParaRPr lang="it-IT"/>
          </a:p>
        </p:txBody>
      </p:sp>
      <p:sp>
        <p:nvSpPr>
          <p:cNvPr id="8197" name="Rectangle 5"/>
          <p:cNvSpPr>
            <a:spLocks noGrp="1" noChangeArrowheads="1"/>
          </p:cNvSpPr>
          <p:nvPr>
            <p:ph type="sldNum" sz="quarter" idx="3"/>
          </p:nvPr>
        </p:nvSpPr>
        <p:spPr bwMode="auto">
          <a:xfrm>
            <a:off x="3844925"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r">
              <a:spcBef>
                <a:spcPct val="0"/>
              </a:spcBef>
              <a:buClrTx/>
              <a:buFontTx/>
              <a:buNone/>
              <a:defRPr sz="1200"/>
            </a:lvl1pPr>
          </a:lstStyle>
          <a:p>
            <a:pPr>
              <a:defRPr/>
            </a:pPr>
            <a:fld id="{1A535D90-46A9-49FB-A26F-7079EE98FCE7}" type="slidenum">
              <a:rPr lang="it-IT"/>
              <a:pPr>
                <a:defRPr/>
              </a:pPr>
              <a:t>‹N›</a:t>
            </a:fld>
            <a:endParaRPr lang="it-IT"/>
          </a:p>
        </p:txBody>
      </p:sp>
    </p:spTree>
    <p:extLst>
      <p:ext uri="{BB962C8B-B14F-4D97-AF65-F5344CB8AC3E}">
        <p14:creationId xmlns:p14="http://schemas.microsoft.com/office/powerpoint/2010/main" val="6736973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l">
              <a:spcBef>
                <a:spcPct val="0"/>
              </a:spcBef>
              <a:buClrTx/>
              <a:buFontTx/>
              <a:buNone/>
              <a:defRPr sz="1200"/>
            </a:lvl1pPr>
          </a:lstStyle>
          <a:p>
            <a:pPr>
              <a:defRPr/>
            </a:pPr>
            <a:r>
              <a:rPr lang="it-IT"/>
              <a:t>Diparimento di Scienze Geografiche e Storiche - Introduzione ai GIS</a:t>
            </a:r>
          </a:p>
        </p:txBody>
      </p:sp>
      <p:sp>
        <p:nvSpPr>
          <p:cNvPr id="6147" name="Rectangle 3"/>
          <p:cNvSpPr>
            <a:spLocks noGrp="1" noChangeArrowheads="1"/>
          </p:cNvSpPr>
          <p:nvPr>
            <p:ph type="dt" idx="1"/>
          </p:nvPr>
        </p:nvSpPr>
        <p:spPr bwMode="auto">
          <a:xfrm>
            <a:off x="3844925"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r">
              <a:spcBef>
                <a:spcPct val="0"/>
              </a:spcBef>
              <a:buClrTx/>
              <a:buFontTx/>
              <a:buNone/>
              <a:defRPr sz="1200"/>
            </a:lvl1pPr>
          </a:lstStyle>
          <a:p>
            <a:pPr>
              <a:defRPr/>
            </a:pPr>
            <a:endParaRPr lang="it-IT"/>
          </a:p>
        </p:txBody>
      </p:sp>
      <p:sp>
        <p:nvSpPr>
          <p:cNvPr id="17412" name="Rectangle 4"/>
          <p:cNvSpPr>
            <a:spLocks noGrp="1" noRot="1" noChangeAspect="1" noChangeArrowheads="1" noTextEdit="1"/>
          </p:cNvSpPr>
          <p:nvPr>
            <p:ph type="sldImg" idx="2"/>
          </p:nvPr>
        </p:nvSpPr>
        <p:spPr bwMode="auto">
          <a:xfrm>
            <a:off x="911225" y="744538"/>
            <a:ext cx="4960938" cy="372268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3288" y="4714875"/>
            <a:ext cx="4975225" cy="4467225"/>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p>
            <a:pPr lvl="0"/>
            <a:r>
              <a:rPr lang="it-IT" noProof="0"/>
              <a:t>Fare clic per modificare gli stili del testo dello schema</a:t>
            </a:r>
          </a:p>
          <a:p>
            <a:pPr lvl="0"/>
            <a:r>
              <a:rPr lang="it-IT" noProof="0"/>
              <a:t>Secondo livello</a:t>
            </a:r>
          </a:p>
          <a:p>
            <a:pPr lvl="0"/>
            <a:r>
              <a:rPr lang="it-IT" noProof="0"/>
              <a:t>Terzo livello</a:t>
            </a:r>
          </a:p>
          <a:p>
            <a:pPr lvl="0"/>
            <a:r>
              <a:rPr lang="it-IT" noProof="0"/>
              <a:t>Quarto livello</a:t>
            </a:r>
          </a:p>
          <a:p>
            <a:pPr lvl="0"/>
            <a:r>
              <a:rPr lang="it-IT" noProof="0"/>
              <a:t>Quinto livello</a:t>
            </a:r>
          </a:p>
        </p:txBody>
      </p:sp>
      <p:sp>
        <p:nvSpPr>
          <p:cNvPr id="6150" name="Rectangle 6"/>
          <p:cNvSpPr>
            <a:spLocks noGrp="1" noChangeArrowheads="1"/>
          </p:cNvSpPr>
          <p:nvPr>
            <p:ph type="ftr" sz="quarter" idx="4"/>
          </p:nvPr>
        </p:nvSpPr>
        <p:spPr bwMode="auto">
          <a:xfrm>
            <a:off x="0"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l">
              <a:spcBef>
                <a:spcPct val="0"/>
              </a:spcBef>
              <a:buClrTx/>
              <a:buFontTx/>
              <a:buNone/>
              <a:defRPr sz="1200"/>
            </a:lvl1pPr>
          </a:lstStyle>
          <a:p>
            <a:pPr>
              <a:defRPr/>
            </a:pPr>
            <a:endParaRPr lang="it-IT"/>
          </a:p>
        </p:txBody>
      </p:sp>
      <p:sp>
        <p:nvSpPr>
          <p:cNvPr id="6151" name="Rectangle 7"/>
          <p:cNvSpPr>
            <a:spLocks noGrp="1" noChangeArrowheads="1"/>
          </p:cNvSpPr>
          <p:nvPr>
            <p:ph type="sldNum" sz="quarter" idx="5"/>
          </p:nvPr>
        </p:nvSpPr>
        <p:spPr bwMode="auto">
          <a:xfrm>
            <a:off x="3844925"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r">
              <a:spcBef>
                <a:spcPct val="0"/>
              </a:spcBef>
              <a:buClrTx/>
              <a:buFontTx/>
              <a:buNone/>
              <a:defRPr sz="1200"/>
            </a:lvl1pPr>
          </a:lstStyle>
          <a:p>
            <a:pPr>
              <a:defRPr/>
            </a:pPr>
            <a:fld id="{332C9C60-D93D-4B4E-89AD-5009FA49B524}" type="slidenum">
              <a:rPr lang="it-IT"/>
              <a:pPr>
                <a:defRPr/>
              </a:pPr>
              <a:t>‹N›</a:t>
            </a:fld>
            <a:endParaRPr lang="it-IT"/>
          </a:p>
        </p:txBody>
      </p:sp>
    </p:spTree>
    <p:extLst>
      <p:ext uri="{BB962C8B-B14F-4D97-AF65-F5344CB8AC3E}">
        <p14:creationId xmlns:p14="http://schemas.microsoft.com/office/powerpoint/2010/main" val="3281259498"/>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txBox="1">
            <a:spLocks noGrp="1" noChangeArrowheads="1"/>
          </p:cNvSpPr>
          <p:nvPr/>
        </p:nvSpPr>
        <p:spPr bwMode="auto">
          <a:xfrm>
            <a:off x="0" y="0"/>
            <a:ext cx="2936875" cy="495300"/>
          </a:xfrm>
          <a:prstGeom prst="rect">
            <a:avLst/>
          </a:prstGeom>
          <a:noFill/>
          <a:ln w="9525">
            <a:noFill/>
            <a:miter lim="800000"/>
            <a:headEnd/>
            <a:tailEnd/>
          </a:ln>
        </p:spPr>
        <p:txBody>
          <a:bodyPr lIns="91504" tIns="45752" rIns="91504" bIns="45752"/>
          <a:lstStyle/>
          <a:p>
            <a:pPr algn="l">
              <a:spcBef>
                <a:spcPct val="0"/>
              </a:spcBef>
              <a:buClrTx/>
              <a:buFontTx/>
              <a:buNone/>
            </a:pPr>
            <a:r>
              <a:rPr lang="it-IT" sz="1200"/>
              <a:t>Geografia delle Reti EC 503</a:t>
            </a:r>
          </a:p>
          <a:p>
            <a:pPr algn="l">
              <a:spcBef>
                <a:spcPct val="0"/>
              </a:spcBef>
              <a:buClrTx/>
              <a:buFontTx/>
              <a:buNone/>
            </a:pPr>
            <a:r>
              <a:rPr lang="it-IT" sz="1200"/>
              <a:t>I Modulo</a:t>
            </a:r>
          </a:p>
          <a:p>
            <a:pPr algn="l">
              <a:spcBef>
                <a:spcPct val="0"/>
              </a:spcBef>
              <a:buClrTx/>
              <a:buFontTx/>
              <a:buNone/>
            </a:pPr>
            <a:r>
              <a:rPr lang="it-IT" sz="1200"/>
              <a:t>Giuseppe Borruso</a:t>
            </a:r>
          </a:p>
        </p:txBody>
      </p:sp>
      <p:sp>
        <p:nvSpPr>
          <p:cNvPr id="34819" name="Rectangle 7"/>
          <p:cNvSpPr txBox="1">
            <a:spLocks noGrp="1" noChangeArrowheads="1"/>
          </p:cNvSpPr>
          <p:nvPr/>
        </p:nvSpPr>
        <p:spPr bwMode="auto">
          <a:xfrm>
            <a:off x="3844925" y="9431338"/>
            <a:ext cx="2936875" cy="495300"/>
          </a:xfrm>
          <a:prstGeom prst="rect">
            <a:avLst/>
          </a:prstGeom>
          <a:noFill/>
          <a:ln w="9525">
            <a:noFill/>
            <a:miter lim="800000"/>
            <a:headEnd/>
            <a:tailEnd/>
          </a:ln>
        </p:spPr>
        <p:txBody>
          <a:bodyPr lIns="91504" tIns="45752" rIns="91504" bIns="45752" anchor="b"/>
          <a:lstStyle/>
          <a:p>
            <a:pPr algn="r">
              <a:spcBef>
                <a:spcPct val="0"/>
              </a:spcBef>
              <a:buClrTx/>
              <a:buFontTx/>
              <a:buNone/>
            </a:pPr>
            <a:fld id="{6C8B6C98-ED09-4316-8281-3036AAA7778D}" type="slidenum">
              <a:rPr lang="it-IT" sz="1200"/>
              <a:pPr algn="r">
                <a:spcBef>
                  <a:spcPct val="0"/>
                </a:spcBef>
                <a:buClrTx/>
                <a:buFontTx/>
                <a:buNone/>
              </a:pPr>
              <a:t>1</a:t>
            </a:fld>
            <a:endParaRPr lang="it-IT" sz="1200"/>
          </a:p>
        </p:txBody>
      </p:sp>
      <p:sp>
        <p:nvSpPr>
          <p:cNvPr id="34820" name="Rectangle 2"/>
          <p:cNvSpPr>
            <a:spLocks noGrp="1" noRot="1" noChangeAspect="1" noChangeArrowheads="1" noTextEdit="1"/>
          </p:cNvSpPr>
          <p:nvPr>
            <p:ph type="sldImg"/>
          </p:nvPr>
        </p:nvSpPr>
        <p:spPr>
          <a:ln/>
        </p:spPr>
      </p:sp>
      <p:sp>
        <p:nvSpPr>
          <p:cNvPr id="34821" name="Rectangle 3"/>
          <p:cNvSpPr>
            <a:spLocks noGrp="1" noChangeArrowheads="1"/>
          </p:cNvSpPr>
          <p:nvPr>
            <p:ph type="body" idx="1"/>
          </p:nvPr>
        </p:nvSpPr>
        <p:spPr>
          <a:noFill/>
          <a:ln/>
        </p:spPr>
        <p:txBody>
          <a:bodyPr/>
          <a:lstStyle/>
          <a:p>
            <a:r>
              <a:rPr lang="it-IT"/>
              <a:t>Slides with (*) in footnotes have been modified by Jean-Paul Rodrigue materials. (v. riferimenti copyright a seguire). I have modified and elaborated materials in order to be suitable for the current course. </a:t>
            </a:r>
          </a:p>
          <a:p>
            <a:pPr eaLnBrk="1" hangingPunct="1">
              <a:spcBef>
                <a:spcPct val="0"/>
              </a:spcBef>
            </a:pPr>
            <a:r>
              <a:rPr lang="en-US">
                <a:solidFill>
                  <a:srgbClr val="1C1C1C"/>
                </a:solidFill>
              </a:rPr>
              <a:t>Copyright © 1998-2010, Dr. Jean-Paul Rodrigue, Dept. of Global Studies &amp; Geography, Hofstra University. For personal or classroom use ONLY. </a:t>
            </a:r>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grpSp>
          <p:nvGrpSpPr>
            <p:cNvPr id="5" name="Group 3"/>
            <p:cNvGrpSpPr>
              <a:grpSpLocks/>
            </p:cNvGrpSpPr>
            <p:nvPr/>
          </p:nvGrpSpPr>
          <p:grpSpPr bwMode="auto">
            <a:xfrm>
              <a:off x="0" y="0"/>
              <a:ext cx="5760" cy="4320"/>
              <a:chOff x="0" y="0"/>
              <a:chExt cx="5760" cy="4320"/>
            </a:xfrm>
          </p:grpSpPr>
          <p:sp>
            <p:nvSpPr>
              <p:cNvPr id="15" name="Rectangle 4"/>
              <p:cNvSpPr>
                <a:spLocks noChangeArrowheads="1"/>
              </p:cNvSpPr>
              <p:nvPr/>
            </p:nvSpPr>
            <p:spPr bwMode="ltGray">
              <a:xfrm>
                <a:off x="2112" y="0"/>
                <a:ext cx="3648" cy="96"/>
              </a:xfrm>
              <a:prstGeom prst="rect">
                <a:avLst/>
              </a:prstGeom>
              <a:solidFill>
                <a:schemeClr val="folHlink"/>
              </a:solidFill>
              <a:ln w="9525">
                <a:noFill/>
                <a:miter lim="800000"/>
                <a:headEnd/>
                <a:tailEnd/>
              </a:ln>
              <a:effectLst/>
            </p:spPr>
            <p:txBody>
              <a:bodyPr wrap="none" anchor="ctr"/>
              <a:lstStyle/>
              <a:p>
                <a:pPr>
                  <a:defRPr/>
                </a:pPr>
                <a:endParaRPr lang="it-IT"/>
              </a:p>
            </p:txBody>
          </p:sp>
          <p:grpSp>
            <p:nvGrpSpPr>
              <p:cNvPr id="16" name="Group 5"/>
              <p:cNvGrpSpPr>
                <a:grpSpLocks/>
              </p:cNvGrpSpPr>
              <p:nvPr/>
            </p:nvGrpSpPr>
            <p:grpSpPr bwMode="auto">
              <a:xfrm>
                <a:off x="0" y="0"/>
                <a:ext cx="5760" cy="4320"/>
                <a:chOff x="0" y="0"/>
                <a:chExt cx="5760" cy="4320"/>
              </a:xfrm>
            </p:grpSpPr>
            <p:sp>
              <p:nvSpPr>
                <p:cNvPr id="18" name="Line 6"/>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19" name="Line 7"/>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0" name="Line 8"/>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1" name="Line 9"/>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2" name="Line 10"/>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3" name="Line 11"/>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4" name="Line 12"/>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5" name="Line 13"/>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6" name="Line 14"/>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 name="Line 15"/>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8" name="Line 16"/>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9" name="Line 17"/>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0" name="Line 18"/>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1" name="Line 19"/>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2" name="Line 20"/>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3" name="Line 21"/>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4" name="Line 22"/>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5" name="Line 23"/>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6" name="Line 24"/>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7" name="Line 25"/>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8" name="Line 26"/>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39" name="Line 27"/>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0"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1"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2"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3"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4"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5"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6"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7"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8"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49"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0"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1"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2"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3"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4"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5"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6"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7"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8"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59"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0"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1"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2"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3"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4"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5"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6"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7"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68"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grpSp>
          <p:sp>
            <p:nvSpPr>
              <p:cNvPr id="17" name="Line 57"/>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defRPr/>
                </a:pPr>
                <a:endParaRPr lang="it-IT"/>
              </a:p>
            </p:txBody>
          </p:sp>
        </p:grpSp>
        <p:grpSp>
          <p:nvGrpSpPr>
            <p:cNvPr id="6" name="Group 58"/>
            <p:cNvGrpSpPr>
              <a:grpSpLocks/>
            </p:cNvGrpSpPr>
            <p:nvPr/>
          </p:nvGrpSpPr>
          <p:grpSpPr bwMode="auto">
            <a:xfrm>
              <a:off x="3" y="559"/>
              <a:ext cx="4192" cy="1796"/>
              <a:chOff x="3" y="559"/>
              <a:chExt cx="4192" cy="1796"/>
            </a:xfrm>
          </p:grpSpPr>
          <p:sp>
            <p:nvSpPr>
              <p:cNvPr id="11" name="Line 59"/>
              <p:cNvSpPr>
                <a:spLocks noChangeShapeType="1"/>
              </p:cNvSpPr>
              <p:nvPr/>
            </p:nvSpPr>
            <p:spPr bwMode="ltGray">
              <a:xfrm>
                <a:off x="506" y="559"/>
                <a:ext cx="0" cy="1796"/>
              </a:xfrm>
              <a:prstGeom prst="line">
                <a:avLst/>
              </a:prstGeom>
              <a:noFill/>
              <a:ln w="9525">
                <a:solidFill>
                  <a:schemeClr val="hlink"/>
                </a:solidFill>
                <a:round/>
                <a:headEnd/>
                <a:tailEnd/>
              </a:ln>
              <a:effectLst/>
            </p:spPr>
            <p:txBody>
              <a:bodyPr wrap="none" anchor="ctr"/>
              <a:lstStyle/>
              <a:p>
                <a:pPr>
                  <a:defRPr/>
                </a:pPr>
                <a:endParaRPr lang="it-IT"/>
              </a:p>
            </p:txBody>
          </p:sp>
          <p:sp>
            <p:nvSpPr>
              <p:cNvPr id="12" name="Line 60"/>
              <p:cNvSpPr>
                <a:spLocks noChangeShapeType="1"/>
              </p:cNvSpPr>
              <p:nvPr/>
            </p:nvSpPr>
            <p:spPr bwMode="ltGray">
              <a:xfrm flipH="1" flipV="1">
                <a:off x="3" y="1924"/>
                <a:ext cx="3211" cy="1"/>
              </a:xfrm>
              <a:prstGeom prst="line">
                <a:avLst/>
              </a:prstGeom>
              <a:noFill/>
              <a:ln w="9525">
                <a:solidFill>
                  <a:schemeClr val="hlink"/>
                </a:solidFill>
                <a:round/>
                <a:headEnd/>
                <a:tailEnd/>
              </a:ln>
              <a:effectLst/>
            </p:spPr>
            <p:txBody>
              <a:bodyPr wrap="none" anchor="ctr"/>
              <a:lstStyle/>
              <a:p>
                <a:pPr>
                  <a:defRPr/>
                </a:pPr>
                <a:endParaRPr lang="it-IT"/>
              </a:p>
            </p:txBody>
          </p:sp>
          <p:sp>
            <p:nvSpPr>
              <p:cNvPr id="13" name="Line 61"/>
              <p:cNvSpPr>
                <a:spLocks noChangeShapeType="1"/>
              </p:cNvSpPr>
              <p:nvPr/>
            </p:nvSpPr>
            <p:spPr bwMode="ltGray">
              <a:xfrm flipH="1" flipV="1">
                <a:off x="384" y="938"/>
                <a:ext cx="3811" cy="1"/>
              </a:xfrm>
              <a:prstGeom prst="line">
                <a:avLst/>
              </a:prstGeom>
              <a:noFill/>
              <a:ln w="9525">
                <a:solidFill>
                  <a:schemeClr val="hlink"/>
                </a:solidFill>
                <a:round/>
                <a:headEnd/>
                <a:tailEnd/>
              </a:ln>
              <a:effectLst/>
            </p:spPr>
            <p:txBody>
              <a:bodyPr wrap="none" anchor="ctr"/>
              <a:lstStyle/>
              <a:p>
                <a:pPr>
                  <a:defRPr/>
                </a:pPr>
                <a:endParaRPr lang="it-IT"/>
              </a:p>
            </p:txBody>
          </p:sp>
          <p:sp>
            <p:nvSpPr>
              <p:cNvPr id="14" name="Arc 62"/>
              <p:cNvSpPr>
                <a:spLocks/>
              </p:cNvSpPr>
              <p:nvPr/>
            </p:nvSpPr>
            <p:spPr bwMode="ltGray">
              <a:xfrm rot="16200000" flipH="1">
                <a:off x="426" y="860"/>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defRPr/>
                </a:pPr>
                <a:endParaRPr lang="it-IT"/>
              </a:p>
            </p:txBody>
          </p:sp>
        </p:grpSp>
        <p:grpSp>
          <p:nvGrpSpPr>
            <p:cNvPr id="7" name="Group 63"/>
            <p:cNvGrpSpPr>
              <a:grpSpLocks/>
            </p:cNvGrpSpPr>
            <p:nvPr/>
          </p:nvGrpSpPr>
          <p:grpSpPr bwMode="auto">
            <a:xfrm>
              <a:off x="1480" y="1952"/>
              <a:ext cx="3808" cy="1812"/>
              <a:chOff x="1480" y="1952"/>
              <a:chExt cx="3808" cy="1812"/>
            </a:xfrm>
          </p:grpSpPr>
          <p:sp>
            <p:nvSpPr>
              <p:cNvPr id="8" name="Line 64"/>
              <p:cNvSpPr>
                <a:spLocks noChangeShapeType="1"/>
              </p:cNvSpPr>
              <p:nvPr/>
            </p:nvSpPr>
            <p:spPr bwMode="ltGray">
              <a:xfrm flipV="1">
                <a:off x="1480" y="3442"/>
                <a:ext cx="3808" cy="0"/>
              </a:xfrm>
              <a:prstGeom prst="line">
                <a:avLst/>
              </a:prstGeom>
              <a:noFill/>
              <a:ln w="9525">
                <a:solidFill>
                  <a:schemeClr val="hlink"/>
                </a:solidFill>
                <a:round/>
                <a:headEnd/>
                <a:tailEnd/>
              </a:ln>
              <a:effectLst/>
            </p:spPr>
            <p:txBody>
              <a:bodyPr wrap="none" anchor="ctr"/>
              <a:lstStyle/>
              <a:p>
                <a:pPr>
                  <a:defRPr/>
                </a:pPr>
                <a:endParaRPr lang="it-IT"/>
              </a:p>
            </p:txBody>
          </p:sp>
          <p:sp>
            <p:nvSpPr>
              <p:cNvPr id="9" name="Line 65"/>
              <p:cNvSpPr>
                <a:spLocks noChangeShapeType="1"/>
              </p:cNvSpPr>
              <p:nvPr/>
            </p:nvSpPr>
            <p:spPr bwMode="ltGray">
              <a:xfrm flipH="1">
                <a:off x="5172" y="1952"/>
                <a:ext cx="0" cy="1812"/>
              </a:xfrm>
              <a:prstGeom prst="line">
                <a:avLst/>
              </a:prstGeom>
              <a:noFill/>
              <a:ln w="9525">
                <a:solidFill>
                  <a:schemeClr val="hlink"/>
                </a:solidFill>
                <a:round/>
                <a:headEnd/>
                <a:tailEnd/>
              </a:ln>
              <a:effectLst/>
            </p:spPr>
            <p:txBody>
              <a:bodyPr wrap="none" anchor="ctr"/>
              <a:lstStyle/>
              <a:p>
                <a:pPr>
                  <a:defRPr/>
                </a:pPr>
                <a:endParaRPr lang="it-IT"/>
              </a:p>
            </p:txBody>
          </p:sp>
          <p:sp>
            <p:nvSpPr>
              <p:cNvPr id="10" name="Arc 66"/>
              <p:cNvSpPr>
                <a:spLocks/>
              </p:cNvSpPr>
              <p:nvPr/>
            </p:nvSpPr>
            <p:spPr bwMode="ltGray">
              <a:xfrm rot="5400000">
                <a:off x="5097" y="3347"/>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defRPr/>
                </a:pPr>
                <a:endParaRPr lang="it-IT"/>
              </a:p>
            </p:txBody>
          </p:sp>
        </p:grpSp>
      </p:grpSp>
      <p:sp>
        <p:nvSpPr>
          <p:cNvPr id="28739" name="Rectangle 67"/>
          <p:cNvSpPr>
            <a:spLocks noGrp="1" noChangeArrowheads="1"/>
          </p:cNvSpPr>
          <p:nvPr>
            <p:ph type="ctrTitle"/>
          </p:nvPr>
        </p:nvSpPr>
        <p:spPr>
          <a:xfrm>
            <a:off x="990600" y="1752600"/>
            <a:ext cx="7772400" cy="1143000"/>
          </a:xfrm>
        </p:spPr>
        <p:txBody>
          <a:bodyPr/>
          <a:lstStyle>
            <a:lvl1pPr>
              <a:defRPr/>
            </a:lvl1pPr>
          </a:lstStyle>
          <a:p>
            <a:r>
              <a:rPr lang="it-IT"/>
              <a:t>Fare clic per modificare lo stile del titolo dello schema</a:t>
            </a:r>
          </a:p>
        </p:txBody>
      </p:sp>
      <p:sp>
        <p:nvSpPr>
          <p:cNvPr id="28740"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it-IT"/>
              <a:t>Fare clic per modificare lo stile del sottotitolo dello schema</a:t>
            </a:r>
          </a:p>
        </p:txBody>
      </p:sp>
      <p:sp>
        <p:nvSpPr>
          <p:cNvPr id="69" name="Rectangle 69"/>
          <p:cNvSpPr>
            <a:spLocks noGrp="1" noChangeArrowheads="1"/>
          </p:cNvSpPr>
          <p:nvPr>
            <p:ph type="dt" sz="quarter" idx="10"/>
          </p:nvPr>
        </p:nvSpPr>
        <p:spPr/>
        <p:txBody>
          <a:bodyPr/>
          <a:lstStyle>
            <a:lvl1pPr>
              <a:defRPr/>
            </a:lvl1pPr>
          </a:lstStyle>
          <a:p>
            <a:pPr>
              <a:defRPr/>
            </a:pPr>
            <a:endParaRPr lang="it-IT"/>
          </a:p>
        </p:txBody>
      </p:sp>
      <p:sp>
        <p:nvSpPr>
          <p:cNvPr id="70" name="Rectangle 70"/>
          <p:cNvSpPr>
            <a:spLocks noGrp="1" noChangeArrowheads="1"/>
          </p:cNvSpPr>
          <p:nvPr>
            <p:ph type="ftr" sz="quarter" idx="11"/>
          </p:nvPr>
        </p:nvSpPr>
        <p:spPr/>
        <p:txBody>
          <a:bodyPr/>
          <a:lstStyle>
            <a:lvl1pPr>
              <a:defRPr/>
            </a:lvl1pPr>
          </a:lstStyle>
          <a:p>
            <a:pPr>
              <a:defRPr/>
            </a:pPr>
            <a:endParaRPr lang="it-IT"/>
          </a:p>
        </p:txBody>
      </p:sp>
      <p:sp>
        <p:nvSpPr>
          <p:cNvPr id="71" name="Rectangle 71"/>
          <p:cNvSpPr>
            <a:spLocks noGrp="1" noChangeArrowheads="1"/>
          </p:cNvSpPr>
          <p:nvPr>
            <p:ph type="sldNum" sz="quarter" idx="12"/>
          </p:nvPr>
        </p:nvSpPr>
        <p:spPr/>
        <p:txBody>
          <a:bodyPr/>
          <a:lstStyle>
            <a:lvl1pPr>
              <a:defRPr/>
            </a:lvl1pPr>
          </a:lstStyle>
          <a:p>
            <a:pPr>
              <a:defRPr/>
            </a:pPr>
            <a:fld id="{E40FEA79-1584-4C44-B831-97F5F7007653}"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4770FED0-BC87-43E7-AF34-C7C04E98A05F}"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10350" y="304800"/>
            <a:ext cx="2000250" cy="57150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304800"/>
            <a:ext cx="5848350" cy="57150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EE84013A-A4DE-4DFB-B066-BF6F8E8265C4}"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A86BA644-B685-435A-916A-87A411414349}"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908C3A6B-E61C-4D42-A52E-F33A6737CD45}"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D5212E57-03D0-496F-967A-57F9EA06AA47}"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65"/>
          <p:cNvSpPr>
            <a:spLocks noGrp="1" noChangeArrowheads="1"/>
          </p:cNvSpPr>
          <p:nvPr>
            <p:ph type="dt" sz="half" idx="10"/>
          </p:nvPr>
        </p:nvSpPr>
        <p:spPr>
          <a:ln/>
        </p:spPr>
        <p:txBody>
          <a:bodyPr/>
          <a:lstStyle>
            <a:lvl1pPr>
              <a:defRPr/>
            </a:lvl1pPr>
          </a:lstStyle>
          <a:p>
            <a:pPr>
              <a:defRPr/>
            </a:pPr>
            <a:endParaRPr lang="it-IT"/>
          </a:p>
        </p:txBody>
      </p:sp>
      <p:sp>
        <p:nvSpPr>
          <p:cNvPr id="8" name="Rectangle 66"/>
          <p:cNvSpPr>
            <a:spLocks noGrp="1" noChangeArrowheads="1"/>
          </p:cNvSpPr>
          <p:nvPr>
            <p:ph type="ftr" sz="quarter" idx="11"/>
          </p:nvPr>
        </p:nvSpPr>
        <p:spPr>
          <a:ln/>
        </p:spPr>
        <p:txBody>
          <a:bodyPr/>
          <a:lstStyle>
            <a:lvl1pPr>
              <a:defRPr/>
            </a:lvl1pPr>
          </a:lstStyle>
          <a:p>
            <a:pPr>
              <a:defRPr/>
            </a:pPr>
            <a:endParaRPr lang="it-IT"/>
          </a:p>
        </p:txBody>
      </p:sp>
      <p:sp>
        <p:nvSpPr>
          <p:cNvPr id="9" name="Rectangle 67"/>
          <p:cNvSpPr>
            <a:spLocks noGrp="1" noChangeArrowheads="1"/>
          </p:cNvSpPr>
          <p:nvPr>
            <p:ph type="sldNum" sz="quarter" idx="12"/>
          </p:nvPr>
        </p:nvSpPr>
        <p:spPr>
          <a:ln/>
        </p:spPr>
        <p:txBody>
          <a:bodyPr/>
          <a:lstStyle>
            <a:lvl1pPr>
              <a:defRPr/>
            </a:lvl1pPr>
          </a:lstStyle>
          <a:p>
            <a:pPr>
              <a:defRPr/>
            </a:pPr>
            <a:fld id="{7C25CCEE-D950-4797-AF0D-45CE9E865E01}"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65"/>
          <p:cNvSpPr>
            <a:spLocks noGrp="1" noChangeArrowheads="1"/>
          </p:cNvSpPr>
          <p:nvPr>
            <p:ph type="dt" sz="half" idx="10"/>
          </p:nvPr>
        </p:nvSpPr>
        <p:spPr>
          <a:ln/>
        </p:spPr>
        <p:txBody>
          <a:bodyPr/>
          <a:lstStyle>
            <a:lvl1pPr>
              <a:defRPr/>
            </a:lvl1pPr>
          </a:lstStyle>
          <a:p>
            <a:pPr>
              <a:defRPr/>
            </a:pPr>
            <a:endParaRPr lang="it-IT"/>
          </a:p>
        </p:txBody>
      </p:sp>
      <p:sp>
        <p:nvSpPr>
          <p:cNvPr id="4" name="Rectangle 66"/>
          <p:cNvSpPr>
            <a:spLocks noGrp="1" noChangeArrowheads="1"/>
          </p:cNvSpPr>
          <p:nvPr>
            <p:ph type="ftr" sz="quarter" idx="11"/>
          </p:nvPr>
        </p:nvSpPr>
        <p:spPr>
          <a:ln/>
        </p:spPr>
        <p:txBody>
          <a:bodyPr/>
          <a:lstStyle>
            <a:lvl1pPr>
              <a:defRPr/>
            </a:lvl1pPr>
          </a:lstStyle>
          <a:p>
            <a:pPr>
              <a:defRPr/>
            </a:pPr>
            <a:endParaRPr lang="it-IT"/>
          </a:p>
        </p:txBody>
      </p:sp>
      <p:sp>
        <p:nvSpPr>
          <p:cNvPr id="5" name="Rectangle 67"/>
          <p:cNvSpPr>
            <a:spLocks noGrp="1" noChangeArrowheads="1"/>
          </p:cNvSpPr>
          <p:nvPr>
            <p:ph type="sldNum" sz="quarter" idx="12"/>
          </p:nvPr>
        </p:nvSpPr>
        <p:spPr>
          <a:ln/>
        </p:spPr>
        <p:txBody>
          <a:bodyPr/>
          <a:lstStyle>
            <a:lvl1pPr>
              <a:defRPr/>
            </a:lvl1pPr>
          </a:lstStyle>
          <a:p>
            <a:pPr>
              <a:defRPr/>
            </a:pPr>
            <a:fld id="{7E963FE3-88F4-476C-8EE8-4AA53CA25DA7}"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65"/>
          <p:cNvSpPr>
            <a:spLocks noGrp="1" noChangeArrowheads="1"/>
          </p:cNvSpPr>
          <p:nvPr>
            <p:ph type="dt" sz="half" idx="10"/>
          </p:nvPr>
        </p:nvSpPr>
        <p:spPr>
          <a:ln/>
        </p:spPr>
        <p:txBody>
          <a:bodyPr/>
          <a:lstStyle>
            <a:lvl1pPr>
              <a:defRPr/>
            </a:lvl1pPr>
          </a:lstStyle>
          <a:p>
            <a:pPr>
              <a:defRPr/>
            </a:pPr>
            <a:endParaRPr lang="it-IT"/>
          </a:p>
        </p:txBody>
      </p:sp>
      <p:sp>
        <p:nvSpPr>
          <p:cNvPr id="3" name="Rectangle 66"/>
          <p:cNvSpPr>
            <a:spLocks noGrp="1" noChangeArrowheads="1"/>
          </p:cNvSpPr>
          <p:nvPr>
            <p:ph type="ftr" sz="quarter" idx="11"/>
          </p:nvPr>
        </p:nvSpPr>
        <p:spPr>
          <a:ln/>
        </p:spPr>
        <p:txBody>
          <a:bodyPr/>
          <a:lstStyle>
            <a:lvl1pPr>
              <a:defRPr/>
            </a:lvl1pPr>
          </a:lstStyle>
          <a:p>
            <a:pPr>
              <a:defRPr/>
            </a:pPr>
            <a:endParaRPr lang="it-IT"/>
          </a:p>
        </p:txBody>
      </p:sp>
      <p:sp>
        <p:nvSpPr>
          <p:cNvPr id="4" name="Rectangle 67"/>
          <p:cNvSpPr>
            <a:spLocks noGrp="1" noChangeArrowheads="1"/>
          </p:cNvSpPr>
          <p:nvPr>
            <p:ph type="sldNum" sz="quarter" idx="12"/>
          </p:nvPr>
        </p:nvSpPr>
        <p:spPr>
          <a:ln/>
        </p:spPr>
        <p:txBody>
          <a:bodyPr/>
          <a:lstStyle>
            <a:lvl1pPr>
              <a:defRPr/>
            </a:lvl1pPr>
          </a:lstStyle>
          <a:p>
            <a:pPr>
              <a:defRPr/>
            </a:pPr>
            <a:fld id="{F5286D71-5577-4DEB-82AD-BF1F36B2F661}"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CD3FB9BF-05CF-48C4-9DBA-2F01A0BA65F0}"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F9758488-094A-447C-AF84-C44950F20797}"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grpSp>
          <p:nvGrpSpPr>
            <p:cNvPr id="1032" name="Group 3"/>
            <p:cNvGrpSpPr>
              <a:grpSpLocks/>
            </p:cNvGrpSpPr>
            <p:nvPr/>
          </p:nvGrpSpPr>
          <p:grpSpPr bwMode="auto">
            <a:xfrm>
              <a:off x="0" y="0"/>
              <a:ext cx="5760" cy="4320"/>
              <a:chOff x="0" y="0"/>
              <a:chExt cx="5760" cy="4320"/>
            </a:xfrm>
          </p:grpSpPr>
          <p:grpSp>
            <p:nvGrpSpPr>
              <p:cNvPr id="1039" name="Group 4"/>
              <p:cNvGrpSpPr>
                <a:grpSpLocks/>
              </p:cNvGrpSpPr>
              <p:nvPr/>
            </p:nvGrpSpPr>
            <p:grpSpPr bwMode="auto">
              <a:xfrm>
                <a:off x="0" y="192"/>
                <a:ext cx="5760" cy="4032"/>
                <a:chOff x="0" y="192"/>
                <a:chExt cx="5760" cy="4032"/>
              </a:xfrm>
            </p:grpSpPr>
            <p:sp>
              <p:nvSpPr>
                <p:cNvPr id="27653" name="Line 5"/>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4" name="Line 6"/>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5" name="Line 7"/>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6" name="Line 8"/>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7" name="Line 9"/>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8" name="Line 10"/>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59" name="Line 11"/>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0" name="Line 12"/>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1" name="Line 13"/>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2" name="Line 14"/>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3" name="Line 15"/>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4" name="Line 16"/>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5" name="Line 17"/>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6" name="Line 18"/>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7" name="Line 19"/>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8" name="Line 20"/>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69" name="Line 21"/>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0" name="Line 22"/>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1" name="Line 23"/>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2" name="Line 24"/>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3" name="Line 25"/>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4" name="Line 26"/>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grpSp>
          <p:grpSp>
            <p:nvGrpSpPr>
              <p:cNvPr id="1040" name="Group 27"/>
              <p:cNvGrpSpPr>
                <a:grpSpLocks/>
              </p:cNvGrpSpPr>
              <p:nvPr/>
            </p:nvGrpSpPr>
            <p:grpSpPr bwMode="auto">
              <a:xfrm>
                <a:off x="192" y="0"/>
                <a:ext cx="5376" cy="4320"/>
                <a:chOff x="192" y="0"/>
                <a:chExt cx="5376" cy="4320"/>
              </a:xfrm>
            </p:grpSpPr>
            <p:sp>
              <p:nvSpPr>
                <p:cNvPr id="27676"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7"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8"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79"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0"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1"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2"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3"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4"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5"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6"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7"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8"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89"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0"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1"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2"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3"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4"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5"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6"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7"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8"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699"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700"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701"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702"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703"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sp>
              <p:nvSpPr>
                <p:cNvPr id="27704"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it-IT"/>
                </a:p>
              </p:txBody>
            </p:sp>
          </p:grpSp>
        </p:grpSp>
        <p:sp>
          <p:nvSpPr>
            <p:cNvPr id="27705" name="Rectangle 57" descr="60%"/>
            <p:cNvSpPr>
              <a:spLocks noChangeArrowheads="1"/>
            </p:cNvSpPr>
            <p:nvPr/>
          </p:nvSpPr>
          <p:spPr bwMode="ltGray">
            <a:xfrm>
              <a:off x="2112" y="0"/>
              <a:ext cx="3648" cy="96"/>
            </a:xfrm>
            <a:prstGeom prst="rect">
              <a:avLst/>
            </a:prstGeom>
            <a:pattFill prst="pct60">
              <a:fgClr>
                <a:schemeClr val="folHlink"/>
              </a:fgClr>
              <a:bgClr>
                <a:schemeClr val="bg1"/>
              </a:bgClr>
            </a:pattFill>
            <a:ln w="9525">
              <a:noFill/>
              <a:miter lim="800000"/>
              <a:headEnd/>
              <a:tailEnd/>
            </a:ln>
            <a:effectLst/>
          </p:spPr>
          <p:txBody>
            <a:bodyPr wrap="none" anchor="ctr"/>
            <a:lstStyle/>
            <a:p>
              <a:pPr>
                <a:defRPr/>
              </a:pPr>
              <a:endParaRPr lang="it-IT"/>
            </a:p>
          </p:txBody>
        </p:sp>
        <p:sp>
          <p:nvSpPr>
            <p:cNvPr id="27706" name="Line 58"/>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defRPr/>
              </a:pPr>
              <a:endParaRPr lang="it-IT"/>
            </a:p>
          </p:txBody>
        </p:sp>
        <p:grpSp>
          <p:nvGrpSpPr>
            <p:cNvPr id="1035" name="Group 59"/>
            <p:cNvGrpSpPr>
              <a:grpSpLocks/>
            </p:cNvGrpSpPr>
            <p:nvPr/>
          </p:nvGrpSpPr>
          <p:grpSpPr bwMode="auto">
            <a:xfrm>
              <a:off x="261" y="892"/>
              <a:ext cx="1124" cy="1464"/>
              <a:chOff x="96" y="916"/>
              <a:chExt cx="2208" cy="2876"/>
            </a:xfrm>
          </p:grpSpPr>
          <p:sp>
            <p:nvSpPr>
              <p:cNvPr id="27708" name="Line 60"/>
              <p:cNvSpPr>
                <a:spLocks noChangeShapeType="1"/>
              </p:cNvSpPr>
              <p:nvPr/>
            </p:nvSpPr>
            <p:spPr bwMode="ltGray">
              <a:xfrm flipH="1">
                <a:off x="96" y="1038"/>
                <a:ext cx="2208" cy="0"/>
              </a:xfrm>
              <a:prstGeom prst="line">
                <a:avLst/>
              </a:prstGeom>
              <a:noFill/>
              <a:ln w="9525">
                <a:solidFill>
                  <a:schemeClr val="hlink"/>
                </a:solidFill>
                <a:round/>
                <a:headEnd/>
                <a:tailEnd/>
              </a:ln>
              <a:effectLst/>
            </p:spPr>
            <p:txBody>
              <a:bodyPr wrap="none" anchor="ctr"/>
              <a:lstStyle/>
              <a:p>
                <a:pPr>
                  <a:defRPr/>
                </a:pPr>
                <a:endParaRPr lang="it-IT"/>
              </a:p>
            </p:txBody>
          </p:sp>
          <p:sp>
            <p:nvSpPr>
              <p:cNvPr id="27709" name="Line 61"/>
              <p:cNvSpPr>
                <a:spLocks noChangeShapeType="1"/>
              </p:cNvSpPr>
              <p:nvPr/>
            </p:nvSpPr>
            <p:spPr bwMode="ltGray">
              <a:xfrm>
                <a:off x="336" y="920"/>
                <a:ext cx="0" cy="2872"/>
              </a:xfrm>
              <a:prstGeom prst="line">
                <a:avLst/>
              </a:prstGeom>
              <a:noFill/>
              <a:ln w="9525">
                <a:solidFill>
                  <a:schemeClr val="hlink"/>
                </a:solidFill>
                <a:round/>
                <a:headEnd/>
                <a:tailEnd/>
              </a:ln>
              <a:effectLst/>
            </p:spPr>
            <p:txBody>
              <a:bodyPr wrap="none" anchor="ctr"/>
              <a:lstStyle/>
              <a:p>
                <a:pPr>
                  <a:defRPr/>
                </a:pPr>
                <a:endParaRPr lang="it-IT"/>
              </a:p>
            </p:txBody>
          </p:sp>
          <p:sp>
            <p:nvSpPr>
              <p:cNvPr id="27710" name="Arc 62"/>
              <p:cNvSpPr>
                <a:spLocks/>
              </p:cNvSpPr>
              <p:nvPr/>
            </p:nvSpPr>
            <p:spPr bwMode="ltGray">
              <a:xfrm flipH="1">
                <a:off x="218" y="916"/>
                <a:ext cx="238" cy="240"/>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defRPr/>
                </a:pPr>
                <a:endParaRPr lang="it-IT"/>
              </a:p>
            </p:txBody>
          </p:sp>
        </p:grpSp>
      </p:grpSp>
      <p:sp>
        <p:nvSpPr>
          <p:cNvPr id="1027" name="Rectangle 63"/>
          <p:cNvSpPr>
            <a:spLocks noGrp="1" noChangeArrowheads="1"/>
          </p:cNvSpPr>
          <p:nvPr>
            <p:ph type="title"/>
          </p:nvPr>
        </p:nvSpPr>
        <p:spPr bwMode="auto">
          <a:xfrm>
            <a:off x="609600" y="3048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a:t>Fare clic per modificare lo stile del titolo dello schema</a:t>
            </a:r>
          </a:p>
        </p:txBody>
      </p:sp>
      <p:sp>
        <p:nvSpPr>
          <p:cNvPr id="1028" name="Rectangle 64" descr="Rectangle: Click to edit Master text styles&#10;Second level&#10;Third level&#10;Fourth level&#10;Fifth level"/>
          <p:cNvSpPr>
            <a:spLocks noGrp="1" noChangeArrowheads="1"/>
          </p:cNvSpPr>
          <p:nvPr>
            <p:ph type="body" idx="1"/>
          </p:nvPr>
        </p:nvSpPr>
        <p:spPr bwMode="auto">
          <a:xfrm>
            <a:off x="838200" y="1905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7713" name="Rectangle 6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buClrTx/>
              <a:buFontTx/>
              <a:buNone/>
              <a:defRPr sz="1400">
                <a:latin typeface="+mn-lt"/>
              </a:defRPr>
            </a:lvl1pPr>
          </a:lstStyle>
          <a:p>
            <a:pPr>
              <a:defRPr/>
            </a:pPr>
            <a:endParaRPr lang="it-IT"/>
          </a:p>
        </p:txBody>
      </p:sp>
      <p:sp>
        <p:nvSpPr>
          <p:cNvPr id="27714" name="Rectangle 6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400">
                <a:latin typeface="+mn-lt"/>
              </a:defRPr>
            </a:lvl1pPr>
          </a:lstStyle>
          <a:p>
            <a:pPr>
              <a:defRPr/>
            </a:pPr>
            <a:endParaRPr lang="it-IT"/>
          </a:p>
        </p:txBody>
      </p:sp>
      <p:sp>
        <p:nvSpPr>
          <p:cNvPr id="27715" name="Rectangle 6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sz="1400">
                <a:latin typeface="+mn-lt"/>
              </a:defRPr>
            </a:lvl1pPr>
          </a:lstStyle>
          <a:p>
            <a:pPr>
              <a:defRPr/>
            </a:pPr>
            <a:fld id="{3A9BD788-46CF-48C7-89EF-B1027E48C100}"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770" r:id="rId1"/>
    <p:sldLayoutId id="2147483769" r:id="rId2"/>
    <p:sldLayoutId id="2147483768" r:id="rId3"/>
    <p:sldLayoutId id="2147483767" r:id="rId4"/>
    <p:sldLayoutId id="2147483766" r:id="rId5"/>
    <p:sldLayoutId id="2147483765" r:id="rId6"/>
    <p:sldLayoutId id="2147483764" r:id="rId7"/>
    <p:sldLayoutId id="2147483763" r:id="rId8"/>
    <p:sldLayoutId id="2147483762" r:id="rId9"/>
    <p:sldLayoutId id="2147483761" r:id="rId10"/>
    <p:sldLayoutId id="2147483760"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95000"/>
        <a:buFont typeface="Wingdings" pitchFamily="2" charset="2"/>
        <a:buChar char="w"/>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iuseppe.borruso@econ.units.i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giuseppe.borruso@deams.units.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oodle2.units.it/course/view.php?id=11816" TargetMode="External"/><Relationship Id="rId2" Type="http://schemas.openxmlformats.org/officeDocument/2006/relationships/hyperlink" Target="https://moodle2.units.it/course/view.php?id=654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routledge.com/books/details/978041570121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ctrTitle" idx="4294967295"/>
          </p:nvPr>
        </p:nvSpPr>
        <p:spPr>
          <a:xfrm>
            <a:off x="990600" y="1857375"/>
            <a:ext cx="7772400" cy="1143000"/>
          </a:xfrm>
        </p:spPr>
        <p:txBody>
          <a:bodyPr/>
          <a:lstStyle/>
          <a:p>
            <a:pPr eaLnBrk="1" hangingPunct="1"/>
            <a:r>
              <a:rPr lang="en-GB" sz="3600" b="1" dirty="0">
                <a:latin typeface="Arial" charset="0"/>
              </a:rPr>
              <a:t>Economic Geography </a:t>
            </a:r>
            <a:br>
              <a:rPr lang="en-GB" sz="3600" b="1" dirty="0">
                <a:latin typeface="Arial" charset="0"/>
              </a:rPr>
            </a:br>
            <a:br>
              <a:rPr lang="en-GB" sz="3600" b="1" dirty="0">
                <a:latin typeface="Arial" charset="0"/>
              </a:rPr>
            </a:br>
            <a:r>
              <a:rPr lang="en-GB" sz="2800" dirty="0"/>
              <a:t>Introduction</a:t>
            </a:r>
            <a:endParaRPr lang="en-GB" sz="2400" b="1" i="1" dirty="0">
              <a:latin typeface="Arial" charset="0"/>
            </a:endParaRPr>
          </a:p>
        </p:txBody>
      </p:sp>
      <p:sp>
        <p:nvSpPr>
          <p:cNvPr id="33795" name="Rectangle 3" descr="Rectangle: Click to edit Master text styles&#10;Second level&#10;Third level&#10;Fourth level&#10;Fifth level"/>
          <p:cNvSpPr>
            <a:spLocks noGrp="1" noChangeArrowheads="1"/>
          </p:cNvSpPr>
          <p:nvPr>
            <p:ph type="subTitle" idx="4294967295"/>
          </p:nvPr>
        </p:nvSpPr>
        <p:spPr>
          <a:xfrm>
            <a:off x="957263" y="3309938"/>
            <a:ext cx="6400800" cy="1752600"/>
          </a:xfrm>
        </p:spPr>
        <p:txBody>
          <a:bodyPr/>
          <a:lstStyle/>
          <a:p>
            <a:pPr marL="0" indent="0" eaLnBrk="1" hangingPunct="1">
              <a:buFont typeface="Wingdings" pitchFamily="2" charset="2"/>
              <a:buNone/>
            </a:pPr>
            <a:endParaRPr lang="it-IT" sz="1800" dirty="0">
              <a:latin typeface="Arial" charset="0"/>
            </a:endParaRPr>
          </a:p>
          <a:p>
            <a:pPr marL="0" indent="0" eaLnBrk="1" hangingPunct="1">
              <a:buFont typeface="Wingdings" pitchFamily="2" charset="2"/>
              <a:buNone/>
            </a:pPr>
            <a:r>
              <a:rPr lang="it-IT" sz="1800" dirty="0">
                <a:latin typeface="Arial" charset="0"/>
              </a:rPr>
              <a:t>121EC</a:t>
            </a:r>
          </a:p>
          <a:p>
            <a:pPr marL="0" indent="0" eaLnBrk="1" hangingPunct="1">
              <a:buFont typeface="Wingdings" pitchFamily="2" charset="2"/>
              <a:buNone/>
            </a:pPr>
            <a:endParaRPr lang="it-IT" sz="1800" dirty="0">
              <a:latin typeface="Arial" charset="0"/>
            </a:endParaRPr>
          </a:p>
          <a:p>
            <a:pPr marL="0" indent="0" eaLnBrk="1" hangingPunct="1">
              <a:buFont typeface="Wingdings" pitchFamily="2" charset="2"/>
              <a:buNone/>
            </a:pPr>
            <a:endParaRPr lang="it-IT" sz="1800" dirty="0">
              <a:latin typeface="Arial" charset="0"/>
            </a:endParaRPr>
          </a:p>
          <a:p>
            <a:pPr marL="0" indent="0" eaLnBrk="1" hangingPunct="1">
              <a:spcBef>
                <a:spcPct val="15000"/>
              </a:spcBef>
              <a:buFont typeface="Wingdings" pitchFamily="2" charset="2"/>
              <a:buNone/>
            </a:pPr>
            <a:r>
              <a:rPr lang="en-GB" sz="1600" dirty="0">
                <a:latin typeface="Arial" charset="0"/>
              </a:rPr>
              <a:t>A.Y. 2023/2024</a:t>
            </a:r>
          </a:p>
          <a:p>
            <a:pPr marL="0" indent="0" eaLnBrk="1" hangingPunct="1">
              <a:spcBef>
                <a:spcPct val="15000"/>
              </a:spcBef>
              <a:buFont typeface="Wingdings" pitchFamily="2" charset="2"/>
              <a:buNone/>
            </a:pPr>
            <a:r>
              <a:rPr lang="en-GB" sz="1600" dirty="0" err="1">
                <a:latin typeface="Arial" charset="0"/>
              </a:rPr>
              <a:t>Prof.</a:t>
            </a:r>
            <a:r>
              <a:rPr lang="en-GB" sz="1600" dirty="0">
                <a:latin typeface="Arial" charset="0"/>
              </a:rPr>
              <a:t> Giuseppe Borruso</a:t>
            </a:r>
          </a:p>
          <a:p>
            <a:pPr marL="0" indent="0" eaLnBrk="1" hangingPunct="1">
              <a:spcBef>
                <a:spcPct val="15000"/>
              </a:spcBef>
              <a:buFont typeface="Wingdings" pitchFamily="2" charset="2"/>
              <a:buNone/>
            </a:pPr>
            <a:r>
              <a:rPr lang="en-GB" sz="1600" dirty="0">
                <a:latin typeface="Arial" charset="0"/>
              </a:rPr>
              <a:t>Department of Economics, Business, Mathematics and Statistics</a:t>
            </a:r>
          </a:p>
          <a:p>
            <a:pPr marL="0" indent="0" eaLnBrk="1" hangingPunct="1">
              <a:spcBef>
                <a:spcPct val="15000"/>
              </a:spcBef>
              <a:buFont typeface="Wingdings" pitchFamily="2" charset="2"/>
              <a:buNone/>
            </a:pPr>
            <a:r>
              <a:rPr lang="en-GB" sz="1600" dirty="0">
                <a:latin typeface="Arial" charset="0"/>
              </a:rPr>
              <a:t>University of Trieste</a:t>
            </a:r>
          </a:p>
          <a:p>
            <a:pPr marL="0" indent="0" eaLnBrk="1" hangingPunct="1">
              <a:spcBef>
                <a:spcPct val="15000"/>
              </a:spcBef>
              <a:buFont typeface="Wingdings" pitchFamily="2" charset="2"/>
              <a:buNone/>
            </a:pPr>
            <a:r>
              <a:rPr lang="en-GB" sz="1600" dirty="0">
                <a:latin typeface="Arial" charset="0"/>
              </a:rPr>
              <a:t>E-mail. </a:t>
            </a:r>
            <a:r>
              <a:rPr lang="en-GB" sz="1600" dirty="0">
                <a:latin typeface="Arial" charset="0"/>
                <a:hlinkClick r:id="rId3"/>
              </a:rPr>
              <a:t>giuseppe.borruso@econ.units.it</a:t>
            </a:r>
            <a:endParaRPr lang="en-GB" sz="1600" dirty="0">
              <a:latin typeface="Arial" charset="0"/>
            </a:endParaRPr>
          </a:p>
          <a:p>
            <a:pPr marL="0" indent="0" eaLnBrk="1" hangingPunct="1">
              <a:spcBef>
                <a:spcPct val="15000"/>
              </a:spcBef>
              <a:buFont typeface="Wingdings" pitchFamily="2" charset="2"/>
              <a:buNone/>
            </a:pPr>
            <a:r>
              <a:rPr lang="en-GB" sz="1600" dirty="0">
                <a:latin typeface="Arial" charset="0"/>
              </a:rPr>
              <a:t>Ph. +39 040 558 </a:t>
            </a:r>
            <a:r>
              <a:rPr lang="en-GB" sz="1600" b="1" dirty="0">
                <a:latin typeface="Arial" charset="0"/>
              </a:rPr>
              <a:t>7008</a:t>
            </a:r>
          </a:p>
          <a:p>
            <a:pPr marL="0" indent="0" eaLnBrk="1" hangingPunct="1">
              <a:spcBef>
                <a:spcPct val="15000"/>
              </a:spcBef>
              <a:buFont typeface="Wingdings" pitchFamily="2" charset="2"/>
              <a:buNone/>
            </a:pPr>
            <a:r>
              <a:rPr lang="en-GB" sz="1600" dirty="0">
                <a:latin typeface="Arial" charset="0"/>
              </a:rPr>
              <a:t>Skype:  </a:t>
            </a:r>
            <a:r>
              <a:rPr lang="en-GB" sz="1600" dirty="0" err="1">
                <a:latin typeface="Arial" charset="0"/>
              </a:rPr>
              <a:t>giuseppe.borruso</a:t>
            </a:r>
            <a:r>
              <a:rPr lang="en-GB" sz="1600" dirty="0">
                <a:latin typeface="Arial" charset="0"/>
              </a:rPr>
              <a:t> </a:t>
            </a:r>
          </a:p>
        </p:txBody>
      </p:sp>
      <p:pic>
        <p:nvPicPr>
          <p:cNvPr id="5" name="Picture 4" descr="Università degli Studi di Tries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2237"/>
            <a:ext cx="3324225" cy="723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r>
              <a:rPr lang="en-GB"/>
              <a:t>Assessment and Grades</a:t>
            </a:r>
          </a:p>
        </p:txBody>
      </p:sp>
      <p:sp>
        <p:nvSpPr>
          <p:cNvPr id="15363" name="Segnaposto contenuto 2" descr="Rectangle: Click to edit Master text styles&#10;Second level&#10;Third level&#10;Fourth level&#10;Fifth level"/>
          <p:cNvSpPr>
            <a:spLocks noGrp="1"/>
          </p:cNvSpPr>
          <p:nvPr>
            <p:ph idx="1"/>
          </p:nvPr>
        </p:nvSpPr>
        <p:spPr/>
        <p:txBody>
          <a:bodyPr/>
          <a:lstStyle/>
          <a:p>
            <a:r>
              <a:rPr lang="en-US" sz="2000" dirty="0"/>
              <a:t>There will be a final exam that may test all material included in the assigned readings and all the material covered in class.</a:t>
            </a:r>
          </a:p>
          <a:p>
            <a:r>
              <a:rPr lang="en-US" sz="2000" dirty="0"/>
              <a:t>The final test will be based on a written test, followed by an oral examination.</a:t>
            </a:r>
          </a:p>
          <a:p>
            <a:r>
              <a:rPr lang="en-US" sz="2000" dirty="0"/>
              <a:t>Marks will be expressed in /30 as in the Italian system, with the maximum mark being 30/30 cum laude </a:t>
            </a:r>
          </a:p>
          <a:p>
            <a:r>
              <a:rPr lang="en-US" sz="2000" dirty="0"/>
              <a:t>People attending classes, Erasmus and exchange students could be allowed a pre-exam before Christmas, to be agreed.</a:t>
            </a:r>
          </a:p>
          <a:p>
            <a:r>
              <a:rPr lang="en-US" sz="2000" dirty="0"/>
              <a:t>The current academic year could present some changes in the exam modes (distance / presence test)</a:t>
            </a:r>
            <a:endParaRPr lang="it-IT"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Test sample</a:t>
            </a:r>
          </a:p>
        </p:txBody>
      </p:sp>
      <p:sp>
        <p:nvSpPr>
          <p:cNvPr id="3" name="Segnaposto contenuto 2"/>
          <p:cNvSpPr>
            <a:spLocks noGrp="1"/>
          </p:cNvSpPr>
          <p:nvPr>
            <p:ph idx="1"/>
          </p:nvPr>
        </p:nvSpPr>
        <p:spPr/>
        <p:txBody>
          <a:bodyPr/>
          <a:lstStyle/>
          <a:p>
            <a:endParaRPr lang="it-IT"/>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500" t="4167" r="3437" b="5000"/>
          <a:stretch/>
        </p:blipFill>
        <p:spPr bwMode="auto">
          <a:xfrm>
            <a:off x="193229" y="1744135"/>
            <a:ext cx="8747398" cy="47514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4551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lstStyle/>
          <a:p>
            <a:r>
              <a:rPr lang="en-GB"/>
              <a:t>Instructor information</a:t>
            </a:r>
          </a:p>
        </p:txBody>
      </p:sp>
      <p:sp>
        <p:nvSpPr>
          <p:cNvPr id="3" name="Segnaposto contenuto 2" descr="Rectangle: Click to edit Master text styles&#10;Second level&#10;Third level&#10;Fourth level&#10;Fifth level"/>
          <p:cNvSpPr>
            <a:spLocks noGrp="1"/>
          </p:cNvSpPr>
          <p:nvPr>
            <p:ph idx="1"/>
          </p:nvPr>
        </p:nvSpPr>
        <p:spPr/>
        <p:txBody>
          <a:bodyPr>
            <a:normAutofit/>
          </a:bodyPr>
          <a:lstStyle/>
          <a:p>
            <a:pPr eaLnBrk="1" hangingPunct="1">
              <a:lnSpc>
                <a:spcPct val="80000"/>
              </a:lnSpc>
              <a:spcBef>
                <a:spcPct val="15000"/>
              </a:spcBef>
            </a:pPr>
            <a:r>
              <a:rPr lang="en-GB" sz="2100" dirty="0" err="1">
                <a:latin typeface="Arial" charset="0"/>
              </a:rPr>
              <a:t>Prof.</a:t>
            </a:r>
            <a:r>
              <a:rPr lang="en-GB" sz="2100" dirty="0">
                <a:latin typeface="Arial" charset="0"/>
              </a:rPr>
              <a:t> Giuseppe Borruso</a:t>
            </a:r>
          </a:p>
          <a:p>
            <a:pPr lvl="1" eaLnBrk="1" hangingPunct="1">
              <a:lnSpc>
                <a:spcPct val="80000"/>
              </a:lnSpc>
              <a:spcBef>
                <a:spcPct val="15000"/>
              </a:spcBef>
            </a:pPr>
            <a:r>
              <a:rPr lang="en-GB" sz="2000" dirty="0">
                <a:latin typeface="Arial" charset="0"/>
              </a:rPr>
              <a:t>University of Trieste</a:t>
            </a:r>
          </a:p>
          <a:p>
            <a:pPr lvl="1" eaLnBrk="1" hangingPunct="1">
              <a:lnSpc>
                <a:spcPct val="80000"/>
              </a:lnSpc>
              <a:spcBef>
                <a:spcPct val="15000"/>
              </a:spcBef>
            </a:pPr>
            <a:r>
              <a:rPr lang="en-GB" sz="2000" dirty="0">
                <a:latin typeface="Arial" charset="0"/>
              </a:rPr>
              <a:t>Via A. Valerio 4/1</a:t>
            </a:r>
          </a:p>
          <a:p>
            <a:pPr lvl="1" eaLnBrk="1" hangingPunct="1">
              <a:lnSpc>
                <a:spcPct val="80000"/>
              </a:lnSpc>
              <a:spcBef>
                <a:spcPct val="15000"/>
              </a:spcBef>
            </a:pPr>
            <a:r>
              <a:rPr lang="en-GB" sz="2000" dirty="0">
                <a:latin typeface="Arial" charset="0"/>
              </a:rPr>
              <a:t>Department of Economics, Business, Mathematics and Statistics (DEAMS)</a:t>
            </a:r>
          </a:p>
          <a:p>
            <a:pPr lvl="1" eaLnBrk="1" hangingPunct="1">
              <a:lnSpc>
                <a:spcPct val="80000"/>
              </a:lnSpc>
              <a:spcBef>
                <a:spcPct val="15000"/>
              </a:spcBef>
            </a:pPr>
            <a:r>
              <a:rPr lang="en-GB" sz="2000" dirty="0">
                <a:latin typeface="Arial" charset="0"/>
              </a:rPr>
              <a:t>Room 2.4</a:t>
            </a:r>
          </a:p>
          <a:p>
            <a:pPr lvl="1" eaLnBrk="1" hangingPunct="1">
              <a:lnSpc>
                <a:spcPct val="80000"/>
              </a:lnSpc>
              <a:spcBef>
                <a:spcPct val="15000"/>
              </a:spcBef>
            </a:pPr>
            <a:r>
              <a:rPr lang="en-GB" sz="2000" dirty="0">
                <a:latin typeface="Arial" charset="0"/>
              </a:rPr>
              <a:t>2nd Floor </a:t>
            </a:r>
          </a:p>
          <a:p>
            <a:pPr lvl="1" eaLnBrk="1" hangingPunct="1">
              <a:lnSpc>
                <a:spcPct val="80000"/>
              </a:lnSpc>
              <a:spcBef>
                <a:spcPct val="15000"/>
              </a:spcBef>
            </a:pPr>
            <a:r>
              <a:rPr lang="en-GB" sz="2000" dirty="0">
                <a:latin typeface="Arial" charset="0"/>
              </a:rPr>
              <a:t>Office hours: Thursday 11.00 – 13.00 and/or by app.</a:t>
            </a:r>
          </a:p>
          <a:p>
            <a:pPr lvl="1" eaLnBrk="1" hangingPunct="1">
              <a:lnSpc>
                <a:spcPct val="80000"/>
              </a:lnSpc>
              <a:spcBef>
                <a:spcPct val="15000"/>
              </a:spcBef>
            </a:pPr>
            <a:r>
              <a:rPr lang="en-GB" sz="2000" dirty="0">
                <a:latin typeface="Arial" charset="0"/>
              </a:rPr>
              <a:t>E-mail. </a:t>
            </a:r>
            <a:r>
              <a:rPr lang="en-GB" sz="2000" dirty="0">
                <a:latin typeface="Arial" charset="0"/>
                <a:hlinkClick r:id="rId2"/>
              </a:rPr>
              <a:t>giuseppe.borruso@deams.units.it</a:t>
            </a:r>
            <a:endParaRPr lang="en-GB" sz="2000" dirty="0">
              <a:latin typeface="Arial" charset="0"/>
            </a:endParaRPr>
          </a:p>
          <a:p>
            <a:pPr lvl="1" eaLnBrk="1" hangingPunct="1">
              <a:lnSpc>
                <a:spcPct val="80000"/>
              </a:lnSpc>
              <a:spcBef>
                <a:spcPct val="15000"/>
              </a:spcBef>
            </a:pPr>
            <a:r>
              <a:rPr lang="en-GB" sz="2000" dirty="0">
                <a:latin typeface="Arial" charset="0"/>
              </a:rPr>
              <a:t>Ph. +39 040 558 </a:t>
            </a:r>
            <a:r>
              <a:rPr lang="en-GB" sz="2000" b="1" dirty="0">
                <a:latin typeface="Arial" charset="0"/>
              </a:rPr>
              <a:t>7008</a:t>
            </a:r>
          </a:p>
          <a:p>
            <a:pPr lvl="1" eaLnBrk="1" hangingPunct="1">
              <a:lnSpc>
                <a:spcPct val="80000"/>
              </a:lnSpc>
              <a:spcBef>
                <a:spcPct val="15000"/>
              </a:spcBef>
            </a:pPr>
            <a:r>
              <a:rPr lang="en-GB" sz="2000" dirty="0">
                <a:latin typeface="Arial" charset="0"/>
              </a:rPr>
              <a:t>MS Teams chat</a:t>
            </a:r>
            <a:endParaRPr lang="en-GB" sz="1900" dirty="0"/>
          </a:p>
          <a:p>
            <a:pPr lvl="1" eaLnBrk="1" hangingPunct="1">
              <a:lnSpc>
                <a:spcPct val="80000"/>
              </a:lnSpc>
              <a:spcBef>
                <a:spcPct val="15000"/>
              </a:spcBef>
            </a:pPr>
            <a:r>
              <a:rPr lang="en-GB" sz="2000" dirty="0">
                <a:latin typeface="Arial" charset="0"/>
              </a:rPr>
              <a:t>Skype:  </a:t>
            </a:r>
            <a:r>
              <a:rPr lang="en-GB" sz="2000" dirty="0" err="1">
                <a:latin typeface="Arial" charset="0"/>
              </a:rPr>
              <a:t>giuseppe.borruso</a:t>
            </a:r>
            <a:endParaRPr lang="en-GB" sz="2000" dirty="0">
              <a:latin typeface="Arial" charset="0"/>
            </a:endParaRPr>
          </a:p>
          <a:p>
            <a:pPr lvl="1" eaLnBrk="1" hangingPunct="1">
              <a:lnSpc>
                <a:spcPct val="80000"/>
              </a:lnSpc>
              <a:spcBef>
                <a:spcPct val="15000"/>
              </a:spcBef>
            </a:pPr>
            <a:r>
              <a:rPr lang="en-GB" sz="2000" dirty="0">
                <a:latin typeface="Arial" charset="0"/>
              </a:rPr>
              <a:t>Twitter: @</a:t>
            </a:r>
            <a:r>
              <a:rPr lang="en-GB" sz="2000" dirty="0" err="1">
                <a:latin typeface="Arial" charset="0"/>
              </a:rPr>
              <a:t>gborruso</a:t>
            </a:r>
            <a:r>
              <a:rPr lang="en-GB" sz="2000" dirty="0">
                <a:latin typeface="Arial"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a:t>Course content (1/2)</a:t>
            </a:r>
            <a:endParaRPr lang="it-IT" dirty="0"/>
          </a:p>
        </p:txBody>
      </p:sp>
      <p:sp>
        <p:nvSpPr>
          <p:cNvPr id="3" name="Segnaposto contenuto 2"/>
          <p:cNvSpPr>
            <a:spLocks noGrp="1"/>
          </p:cNvSpPr>
          <p:nvPr>
            <p:ph idx="1"/>
          </p:nvPr>
        </p:nvSpPr>
        <p:spPr/>
        <p:txBody>
          <a:bodyPr>
            <a:normAutofit fontScale="55000" lnSpcReduction="20000"/>
          </a:bodyPr>
          <a:lstStyle/>
          <a:p>
            <a:r>
              <a:rPr lang="en-US" dirty="0"/>
              <a:t>Economic Geography represents the study of the location, distribution and spatial organization of economic activities across the Earth. </a:t>
            </a:r>
            <a:endParaRPr lang="it-IT" dirty="0"/>
          </a:p>
          <a:p>
            <a:r>
              <a:rPr lang="en-GB" dirty="0"/>
              <a:t>In today’s highly competitive economy, many companies, firms and organizations are aware that understanding geography, possibly through mapping, can represent a competitive strategic advantage. Significant cost savings and profit opportunities can result from the understanding of the geographic context of activities such as sales and marketing, distribution and logistics, as well as competitor activity. </a:t>
            </a:r>
            <a:endParaRPr lang="it-IT" dirty="0"/>
          </a:p>
          <a:p>
            <a:r>
              <a:rPr lang="en-US" dirty="0"/>
              <a:t>The course examines the way in which individuals and enterprises organize their economic activities in space and the extent to which society recognizes the socio-economic impacts of such activities across space and uses its institutions to influence these interdependencies and impacts.</a:t>
            </a:r>
          </a:p>
          <a:p>
            <a:r>
              <a:rPr lang="en-GB" dirty="0"/>
              <a:t>The course is focused on how geographic and economic conditions affect the products, industries, commerce and resources in a variety of regions. The course tackles the concepts, theories, and methodologies used by geographers to </a:t>
            </a:r>
            <a:r>
              <a:rPr lang="en-GB" dirty="0" err="1"/>
              <a:t>analyze</a:t>
            </a:r>
            <a:r>
              <a:rPr lang="en-GB" dirty="0"/>
              <a:t> economic change. </a:t>
            </a:r>
            <a:endParaRPr lang="it-IT" dirty="0"/>
          </a:p>
          <a:p>
            <a:endParaRPr lang="it-IT" dirty="0"/>
          </a:p>
        </p:txBody>
      </p:sp>
    </p:spTree>
    <p:extLst>
      <p:ext uri="{BB962C8B-B14F-4D97-AF65-F5344CB8AC3E}">
        <p14:creationId xmlns:p14="http://schemas.microsoft.com/office/powerpoint/2010/main" val="2505874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a:t>Course contents (2/2)</a:t>
            </a:r>
            <a:endParaRPr lang="it-IT" dirty="0"/>
          </a:p>
        </p:txBody>
      </p:sp>
      <p:sp>
        <p:nvSpPr>
          <p:cNvPr id="3" name="Segnaposto contenuto 2"/>
          <p:cNvSpPr>
            <a:spLocks noGrp="1"/>
          </p:cNvSpPr>
          <p:nvPr>
            <p:ph idx="1"/>
          </p:nvPr>
        </p:nvSpPr>
        <p:spPr>
          <a:xfrm>
            <a:off x="838200" y="1818735"/>
            <a:ext cx="7772400" cy="4548336"/>
          </a:xfrm>
        </p:spPr>
        <p:txBody>
          <a:bodyPr>
            <a:normAutofit fontScale="92500" lnSpcReduction="10000"/>
          </a:bodyPr>
          <a:lstStyle/>
          <a:p>
            <a:r>
              <a:rPr lang="en-GB" sz="2000" dirty="0"/>
              <a:t>The course provides an introduction Economic and Human Geography, particularly in terms of the geographical pattern of </a:t>
            </a:r>
            <a:r>
              <a:rPr lang="en-GB" sz="2000" dirty="0" err="1"/>
              <a:t>residentiality</a:t>
            </a:r>
            <a:r>
              <a:rPr lang="en-GB" sz="2000" dirty="0"/>
              <a:t>, production and consumption, as well as the consumer’s behaviour. </a:t>
            </a:r>
            <a:endParaRPr lang="it-IT" sz="2000" dirty="0"/>
          </a:p>
          <a:p>
            <a:r>
              <a:rPr lang="en-GB" sz="2000" dirty="0"/>
              <a:t>These topics include theories and basic economic geography models as, for instance,  location theories,  gravity  and spatial interaction models.</a:t>
            </a:r>
          </a:p>
          <a:p>
            <a:pPr marL="971550" lvl="1" indent="-514350">
              <a:buFont typeface="+mj-lt"/>
              <a:buAutoNum type="arabicPeriod"/>
            </a:pPr>
            <a:r>
              <a:rPr lang="en-US" sz="1600" dirty="0"/>
              <a:t>the perspective of location and spatial distribution of economic activities, including questions of "place", "locality", "site and situation" and land use; </a:t>
            </a:r>
            <a:endParaRPr lang="it-IT" sz="1600" dirty="0"/>
          </a:p>
          <a:p>
            <a:pPr marL="971550" lvl="1" indent="-514350">
              <a:buFont typeface="+mj-lt"/>
              <a:buAutoNum type="arabicPeriod"/>
            </a:pPr>
            <a:r>
              <a:rPr lang="en-US" sz="1600" dirty="0"/>
              <a:t>the perspective of spatial interaction and economic dependence and interdependence (exchange, trade, transportation, migration, information and capital flows, communication networks and the economic geography of the Internet); and </a:t>
            </a:r>
            <a:endParaRPr lang="it-IT" sz="1600" dirty="0"/>
          </a:p>
          <a:p>
            <a:pPr marL="971550" lvl="1" indent="-514350">
              <a:buFont typeface="+mj-lt"/>
              <a:buAutoNum type="arabicPeriod"/>
            </a:pPr>
            <a:r>
              <a:rPr lang="en-US" sz="1600" dirty="0"/>
              <a:t>the perspective of economic change in a spatial context (regional growth or decline, technological innovation, processes of structural change [i.e. long-run compositional and interdependence changes in the economy] regional economic development etc.). </a:t>
            </a:r>
            <a:endParaRPr lang="it-IT" sz="1600" dirty="0"/>
          </a:p>
          <a:p>
            <a:endParaRPr lang="it-IT" sz="2000" dirty="0"/>
          </a:p>
        </p:txBody>
      </p:sp>
    </p:spTree>
    <p:extLst>
      <p:ext uri="{BB962C8B-B14F-4D97-AF65-F5344CB8AC3E}">
        <p14:creationId xmlns:p14="http://schemas.microsoft.com/office/powerpoint/2010/main" val="250587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r>
              <a:rPr lang="it-IT" dirty="0" err="1"/>
              <a:t>Topics</a:t>
            </a:r>
            <a:r>
              <a:rPr lang="it-IT" dirty="0"/>
              <a:t> </a:t>
            </a:r>
            <a:r>
              <a:rPr lang="it-IT" dirty="0" err="1"/>
              <a:t>covered</a:t>
            </a:r>
            <a:r>
              <a:rPr lang="it-IT" dirty="0"/>
              <a:t> (1/2)</a:t>
            </a:r>
          </a:p>
        </p:txBody>
      </p:sp>
      <p:sp>
        <p:nvSpPr>
          <p:cNvPr id="3" name="Segnaposto contenuto 2" descr="Rectangle: Click to edit Master text styles&#10;Second level&#10;Third level&#10;Fourth level&#10;Fifth level"/>
          <p:cNvSpPr>
            <a:spLocks noGrp="1"/>
          </p:cNvSpPr>
          <p:nvPr>
            <p:ph idx="1"/>
          </p:nvPr>
        </p:nvSpPr>
        <p:spPr>
          <a:xfrm>
            <a:off x="838200" y="1906488"/>
            <a:ext cx="7772400" cy="4114800"/>
          </a:xfrm>
        </p:spPr>
        <p:txBody>
          <a:bodyPr>
            <a:normAutofit fontScale="70000" lnSpcReduction="20000"/>
          </a:bodyPr>
          <a:lstStyle/>
          <a:p>
            <a:r>
              <a:rPr lang="en-GB" i="1" dirty="0"/>
              <a:t>Geography, economy and business</a:t>
            </a:r>
            <a:endParaRPr lang="it-IT" dirty="0"/>
          </a:p>
          <a:p>
            <a:r>
              <a:rPr lang="en-GB" dirty="0"/>
              <a:t>Human and Economic Geography;</a:t>
            </a:r>
            <a:endParaRPr lang="it-IT" dirty="0"/>
          </a:p>
          <a:p>
            <a:r>
              <a:rPr lang="en-GB" dirty="0"/>
              <a:t>Population Distribution and Structure; Demographic Theory; Migration</a:t>
            </a:r>
            <a:endParaRPr lang="it-IT" dirty="0"/>
          </a:p>
          <a:p>
            <a:r>
              <a:rPr lang="en-GB" dirty="0"/>
              <a:t>The foundations of spatial economics;</a:t>
            </a:r>
            <a:endParaRPr lang="it-IT" dirty="0"/>
          </a:p>
          <a:p>
            <a:r>
              <a:rPr lang="en-GB" dirty="0"/>
              <a:t>Central Place Theory - The System of Cities; </a:t>
            </a:r>
            <a:endParaRPr lang="it-IT" dirty="0"/>
          </a:p>
          <a:p>
            <a:r>
              <a:rPr lang="en-GB" dirty="0"/>
              <a:t>Urban retail – Trade Area Analysis;</a:t>
            </a:r>
            <a:endParaRPr lang="it-IT" dirty="0"/>
          </a:p>
          <a:p>
            <a:r>
              <a:rPr lang="en-GB" dirty="0"/>
              <a:t>Gravitation and spatial interaction models; </a:t>
            </a:r>
            <a:endParaRPr lang="it-IT" dirty="0"/>
          </a:p>
          <a:p>
            <a:r>
              <a:rPr lang="en-GB" dirty="0"/>
              <a:t>Markets and locations of services;</a:t>
            </a:r>
            <a:endParaRPr lang="it-IT" dirty="0"/>
          </a:p>
          <a:p>
            <a:r>
              <a:rPr lang="en-GB" dirty="0"/>
              <a:t>Real estate, retail, transport and space; </a:t>
            </a:r>
          </a:p>
          <a:p>
            <a:r>
              <a:rPr lang="en-GB" dirty="0"/>
              <a:t>Transport Networks; Transport Costs; Telecommunications</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r>
              <a:rPr lang="it-IT" dirty="0" err="1"/>
              <a:t>Topics</a:t>
            </a:r>
            <a:r>
              <a:rPr lang="it-IT" dirty="0"/>
              <a:t> </a:t>
            </a:r>
            <a:r>
              <a:rPr lang="it-IT" dirty="0" err="1"/>
              <a:t>covered</a:t>
            </a:r>
            <a:r>
              <a:rPr lang="it-IT" dirty="0"/>
              <a:t> (2/2)</a:t>
            </a:r>
          </a:p>
        </p:txBody>
      </p:sp>
      <p:sp>
        <p:nvSpPr>
          <p:cNvPr id="3" name="Segnaposto contenuto 2" descr="Rectangle: Click to edit Master text styles&#10;Second level&#10;Third level&#10;Fourth level&#10;Fifth level"/>
          <p:cNvSpPr>
            <a:spLocks noGrp="1"/>
          </p:cNvSpPr>
          <p:nvPr>
            <p:ph idx="1"/>
          </p:nvPr>
        </p:nvSpPr>
        <p:spPr/>
        <p:txBody>
          <a:bodyPr>
            <a:normAutofit/>
          </a:bodyPr>
          <a:lstStyle/>
          <a:p>
            <a:r>
              <a:rPr lang="en-GB" sz="2800" i="1" dirty="0"/>
              <a:t>GIS and spatial models: </a:t>
            </a:r>
            <a:endParaRPr lang="it-IT" sz="2800" dirty="0"/>
          </a:p>
          <a:p>
            <a:pPr lvl="1"/>
            <a:r>
              <a:rPr lang="en-GB" sz="2400" dirty="0"/>
              <a:t>Geographic Information Technologies: GIS, GPS, Remote Sensing and their applications in business, economics and planning;</a:t>
            </a:r>
            <a:endParaRPr lang="it-IT" sz="2400" dirty="0"/>
          </a:p>
          <a:p>
            <a:pPr lvl="1"/>
            <a:r>
              <a:rPr lang="en-GB" sz="2400" dirty="0" err="1"/>
              <a:t>Geodemographics</a:t>
            </a:r>
            <a:endParaRPr lang="it-IT" sz="2400" dirty="0"/>
          </a:p>
          <a:p>
            <a:pPr lvl="1"/>
            <a:r>
              <a:rPr lang="en-GB" sz="2400" dirty="0"/>
              <a:t>Geographies of consumption, behaviour, attitude, deprivation;</a:t>
            </a:r>
            <a:endParaRPr lang="it-IT" sz="2400" dirty="0"/>
          </a:p>
          <a:p>
            <a:pPr lvl="1">
              <a:lnSpc>
                <a:spcPct val="80000"/>
              </a:lnSpc>
            </a:pPr>
            <a:r>
              <a:rPr lang="it-IT" sz="2600" dirty="0" err="1"/>
              <a:t>Neogeography</a:t>
            </a:r>
            <a:r>
              <a:rPr lang="it-IT" sz="2600" dirty="0"/>
              <a:t> and the </a:t>
            </a:r>
            <a:r>
              <a:rPr lang="it-IT" sz="2600" dirty="0" err="1"/>
              <a:t>geospatial</a:t>
            </a:r>
            <a:r>
              <a:rPr lang="it-IT" sz="2600" dirty="0"/>
              <a:t> </a:t>
            </a:r>
            <a:r>
              <a:rPr lang="it-IT" sz="2600" dirty="0" err="1"/>
              <a:t>revolution</a:t>
            </a:r>
            <a:r>
              <a:rPr lang="it-IT" sz="2600" dirty="0"/>
              <a:t>: </a:t>
            </a:r>
            <a:r>
              <a:rPr lang="it-IT" sz="2600" dirty="0" err="1"/>
              <a:t>how</a:t>
            </a:r>
            <a:r>
              <a:rPr lang="it-IT" sz="2600" dirty="0"/>
              <a:t> </a:t>
            </a:r>
            <a:r>
              <a:rPr lang="it-IT" sz="2600" dirty="0" err="1"/>
              <a:t>geography</a:t>
            </a:r>
            <a:r>
              <a:rPr lang="it-IT" sz="2600" dirty="0"/>
              <a:t> </a:t>
            </a:r>
            <a:r>
              <a:rPr lang="it-IT" sz="2600" dirty="0" err="1"/>
              <a:t>meets</a:t>
            </a:r>
            <a:r>
              <a:rPr lang="it-IT" sz="2600" dirty="0"/>
              <a:t> new </a:t>
            </a:r>
            <a:r>
              <a:rPr lang="it-IT" sz="2600" dirty="0" err="1"/>
              <a:t>technologies</a:t>
            </a:r>
            <a:r>
              <a:rPr lang="it-IT" sz="2600" dirty="0"/>
              <a:t> and </a:t>
            </a:r>
            <a:r>
              <a:rPr lang="it-IT" sz="2600" dirty="0" err="1"/>
              <a:t>everyday</a:t>
            </a:r>
            <a:r>
              <a:rPr lang="it-IT" sz="2600" dirty="0"/>
              <a:t> life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lstStyle/>
          <a:p>
            <a:r>
              <a:rPr lang="en-GB" dirty="0"/>
              <a:t>Resources</a:t>
            </a:r>
          </a:p>
        </p:txBody>
      </p:sp>
      <p:sp>
        <p:nvSpPr>
          <p:cNvPr id="3" name="Segnaposto contenuto 2" descr="Rectangle: Click to edit Master text styles&#10;Second level&#10;Third level&#10;Fourth level&#10;Fifth level"/>
          <p:cNvSpPr>
            <a:spLocks noGrp="1"/>
          </p:cNvSpPr>
          <p:nvPr>
            <p:ph idx="1"/>
          </p:nvPr>
        </p:nvSpPr>
        <p:spPr/>
        <p:txBody>
          <a:bodyPr>
            <a:normAutofit/>
          </a:bodyPr>
          <a:lstStyle/>
          <a:p>
            <a:pPr>
              <a:lnSpc>
                <a:spcPct val="80000"/>
              </a:lnSpc>
            </a:pPr>
            <a:r>
              <a:rPr lang="it-IT" sz="2000" dirty="0">
                <a:hlinkClick r:id="rId2"/>
              </a:rPr>
              <a:t>https://moodle2.units.it/course/view.php?id=6544</a:t>
            </a:r>
            <a:r>
              <a:rPr lang="it-IT" sz="2000" dirty="0"/>
              <a:t> (</a:t>
            </a:r>
            <a:r>
              <a:rPr lang="it-IT" sz="2000" dirty="0" err="1"/>
              <a:t>dismissing</a:t>
            </a:r>
            <a:r>
              <a:rPr lang="it-IT" sz="2000" dirty="0"/>
              <a:t>)</a:t>
            </a:r>
          </a:p>
          <a:p>
            <a:pPr>
              <a:lnSpc>
                <a:spcPct val="80000"/>
              </a:lnSpc>
            </a:pPr>
            <a:r>
              <a:rPr lang="en-GB" sz="2000" i="1" dirty="0"/>
              <a:t>(work in progress! Documents being uploaded)</a:t>
            </a:r>
          </a:p>
          <a:p>
            <a:pPr>
              <a:lnSpc>
                <a:spcPct val="80000"/>
              </a:lnSpc>
            </a:pPr>
            <a:r>
              <a:rPr lang="en-GB" sz="2000" i="1" dirty="0"/>
              <a:t>To access the course key in: </a:t>
            </a:r>
            <a:r>
              <a:rPr lang="en-GB" sz="2000" i="1" dirty="0" err="1"/>
              <a:t>geoecon</a:t>
            </a:r>
            <a:r>
              <a:rPr lang="en-GB" sz="2000" i="1" dirty="0"/>
              <a:t> [disabled, at present]</a:t>
            </a:r>
          </a:p>
          <a:p>
            <a:pPr lvl="1">
              <a:lnSpc>
                <a:spcPct val="80000"/>
              </a:lnSpc>
            </a:pPr>
            <a:r>
              <a:rPr lang="en-GB" sz="1800" dirty="0"/>
              <a:t>Resources available (work in progress):</a:t>
            </a:r>
          </a:p>
          <a:p>
            <a:pPr lvl="2">
              <a:lnSpc>
                <a:spcPct val="80000"/>
              </a:lnSpc>
            </a:pPr>
            <a:r>
              <a:rPr lang="en-GB" sz="1500" dirty="0" err="1"/>
              <a:t>Powerpoint</a:t>
            </a:r>
            <a:r>
              <a:rPr lang="en-GB" sz="1500" dirty="0"/>
              <a:t> presentations </a:t>
            </a:r>
          </a:p>
          <a:p>
            <a:pPr lvl="2">
              <a:lnSpc>
                <a:spcPct val="80000"/>
              </a:lnSpc>
            </a:pPr>
            <a:r>
              <a:rPr lang="en-GB" sz="1500" dirty="0"/>
              <a:t>Articles and papers</a:t>
            </a:r>
          </a:p>
          <a:p>
            <a:pPr lvl="2">
              <a:lnSpc>
                <a:spcPct val="80000"/>
              </a:lnSpc>
            </a:pPr>
            <a:r>
              <a:rPr lang="en-GB" sz="1500" dirty="0"/>
              <a:t>Data and documents</a:t>
            </a:r>
          </a:p>
          <a:p>
            <a:pPr lvl="2">
              <a:lnSpc>
                <a:spcPct val="80000"/>
              </a:lnSpc>
            </a:pPr>
            <a:r>
              <a:rPr lang="en-GB" sz="1500" dirty="0"/>
              <a:t>Videos and other materials</a:t>
            </a:r>
          </a:p>
          <a:p>
            <a:pPr lvl="1">
              <a:lnSpc>
                <a:spcPct val="80000"/>
              </a:lnSpc>
            </a:pPr>
            <a:r>
              <a:rPr lang="en-GB" sz="1800" dirty="0"/>
              <a:t>Updates uploaded regularly – at least once a week</a:t>
            </a:r>
          </a:p>
          <a:p>
            <a:pPr>
              <a:lnSpc>
                <a:spcPct val="80000"/>
              </a:lnSpc>
            </a:pPr>
            <a:r>
              <a:rPr lang="en-GB" sz="2000">
                <a:hlinkClick r:id="rId3"/>
              </a:rPr>
              <a:t>https://moodle2.units.it/course/view.php?id=11816</a:t>
            </a:r>
            <a:r>
              <a:rPr lang="en-GB" sz="2000"/>
              <a:t> </a:t>
            </a:r>
            <a:endParaRPr lang="en-GB" sz="2000" dirty="0"/>
          </a:p>
          <a:p>
            <a:pPr>
              <a:lnSpc>
                <a:spcPct val="80000"/>
              </a:lnSpc>
            </a:pPr>
            <a:r>
              <a:rPr lang="en-GB" sz="2000" dirty="0"/>
              <a:t>Internet – </a:t>
            </a:r>
            <a:r>
              <a:rPr lang="en-GB" sz="1600" dirty="0"/>
              <a:t>Keywords for searches communicated in class</a:t>
            </a:r>
          </a:p>
          <a:p>
            <a:r>
              <a:rPr lang="en-GB" sz="1800" dirty="0"/>
              <a:t>Students will be provided with copies of key articles during the course.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r>
              <a:rPr lang="en-GB"/>
              <a:t>Text materials </a:t>
            </a:r>
            <a:endParaRPr lang="it-IT"/>
          </a:p>
        </p:txBody>
      </p:sp>
      <p:sp>
        <p:nvSpPr>
          <p:cNvPr id="3" name="Segnaposto contenuto 2" descr="Rectangle: Click to edit Master text styles&#10;Second level&#10;Third level&#10;Fourth level&#10;Fifth level"/>
          <p:cNvSpPr>
            <a:spLocks noGrp="1"/>
          </p:cNvSpPr>
          <p:nvPr>
            <p:ph idx="1"/>
          </p:nvPr>
        </p:nvSpPr>
        <p:spPr>
          <a:xfrm>
            <a:off x="838200" y="1834480"/>
            <a:ext cx="7772400" cy="4762872"/>
          </a:xfrm>
        </p:spPr>
        <p:txBody>
          <a:bodyPr>
            <a:noAutofit/>
          </a:bodyPr>
          <a:lstStyle/>
          <a:p>
            <a:r>
              <a:rPr lang="en-GB" sz="1600" dirty="0"/>
              <a:t>Materials – </a:t>
            </a:r>
            <a:r>
              <a:rPr lang="en-GB" sz="1600" dirty="0" err="1"/>
              <a:t>Powerpoint</a:t>
            </a:r>
            <a:r>
              <a:rPr lang="en-GB" sz="1600" dirty="0"/>
              <a:t> presentations, key articles, case studies materials - will be made available throughout the course and represent the main references for passing the exam.</a:t>
            </a:r>
          </a:p>
          <a:p>
            <a:r>
              <a:rPr lang="en-GB" sz="1600" dirty="0"/>
              <a:t>The textbook is the book by Anderson W. P., </a:t>
            </a:r>
            <a:r>
              <a:rPr lang="en-GB" sz="1600" i="1" dirty="0"/>
              <a:t>Economic Geography</a:t>
            </a:r>
            <a:r>
              <a:rPr lang="en-GB" sz="1600" dirty="0"/>
              <a:t>, </a:t>
            </a:r>
            <a:r>
              <a:rPr lang="en-GB" sz="1600" dirty="0" err="1"/>
              <a:t>Routdledge</a:t>
            </a:r>
            <a:r>
              <a:rPr lang="en-GB" sz="1600" dirty="0"/>
              <a:t>, Oxon, 2012</a:t>
            </a:r>
          </a:p>
          <a:p>
            <a:r>
              <a:rPr lang="it-IT" sz="1600" dirty="0">
                <a:hlinkClick r:id="rId2"/>
              </a:rPr>
              <a:t>http://www.routledge.com/books/details/9780415701211/</a:t>
            </a:r>
            <a:endParaRPr lang="en-GB" sz="1600" dirty="0"/>
          </a:p>
          <a:p>
            <a:r>
              <a:rPr lang="en-US" sz="1600" b="1" dirty="0"/>
              <a:t>Part I Fundamental Concepts </a:t>
            </a:r>
            <a:r>
              <a:rPr lang="en-US" sz="1600" dirty="0"/>
              <a:t>1. Introduction 2. The Friction of Distance 3. Agglomeration 5. Spatial Interaction 6. Resources and the Environment</a:t>
            </a:r>
          </a:p>
          <a:p>
            <a:r>
              <a:rPr lang="en-US" sz="1600" b="1" dirty="0"/>
              <a:t>Part III: Location Theory </a:t>
            </a:r>
            <a:r>
              <a:rPr lang="en-US" sz="1600" dirty="0"/>
              <a:t>13. Transportation and Location 14. Scale Economies and Input Substitution 15. Labor, Rent, Taxes and Subsidies 16. Interrelated Location Choices </a:t>
            </a:r>
          </a:p>
          <a:p>
            <a:r>
              <a:rPr lang="en-US" sz="1600" b="1" dirty="0"/>
              <a:t>Part IV: Markets for Space </a:t>
            </a:r>
            <a:r>
              <a:rPr lang="en-US" sz="1600" dirty="0"/>
              <a:t>17. Agricultural Land Use 18 Urban Land Use: The </a:t>
            </a:r>
            <a:r>
              <a:rPr lang="en-US" sz="1600" dirty="0" err="1"/>
              <a:t>Monocentric</a:t>
            </a:r>
            <a:r>
              <a:rPr lang="en-US" sz="1600" dirty="0"/>
              <a:t> City 19. Urban Sprawl and the Polycentric City </a:t>
            </a:r>
          </a:p>
          <a:p>
            <a:r>
              <a:rPr lang="en-US" sz="1600" b="1" dirty="0"/>
              <a:t>Part V: Systems of Cities </a:t>
            </a:r>
            <a:r>
              <a:rPr lang="en-US" sz="1600" dirty="0"/>
              <a:t>20. Urbanization 21 City Size Distribution and Urban Hierarchies 22. Central Place Theory 23. Network Urban Systems </a:t>
            </a:r>
          </a:p>
          <a:p>
            <a:r>
              <a:rPr lang="en-US" sz="1600" b="1" dirty="0"/>
              <a:t>Part VI: Globalization and the Knowledge Economy </a:t>
            </a:r>
            <a:r>
              <a:rPr lang="en-US" sz="1600" dirty="0"/>
              <a:t>25. The Globalization of Production Systems (reading)</a:t>
            </a:r>
          </a:p>
          <a:p>
            <a:r>
              <a:rPr lang="en-US" sz="1600" dirty="0"/>
              <a:t>No appendixes and boxes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r>
              <a:rPr lang="en-GB"/>
              <a:t>Text materials </a:t>
            </a:r>
            <a:endParaRPr lang="it-IT"/>
          </a:p>
        </p:txBody>
      </p:sp>
      <p:sp>
        <p:nvSpPr>
          <p:cNvPr id="3" name="Segnaposto contenuto 2" descr="Rectangle: Click to edit Master text styles&#10;Second level&#10;Third level&#10;Fourth level&#10;Fifth level"/>
          <p:cNvSpPr>
            <a:spLocks noGrp="1"/>
          </p:cNvSpPr>
          <p:nvPr>
            <p:ph idx="1"/>
          </p:nvPr>
        </p:nvSpPr>
        <p:spPr/>
        <p:txBody>
          <a:bodyPr>
            <a:normAutofit fontScale="85000" lnSpcReduction="10000"/>
          </a:bodyPr>
          <a:lstStyle/>
          <a:p>
            <a:r>
              <a:rPr lang="en-GB" sz="2600" dirty="0"/>
              <a:t>Materials presented in class represent the main materials for students attending the course. </a:t>
            </a:r>
          </a:p>
          <a:p>
            <a:r>
              <a:rPr lang="en-GB" sz="2600" dirty="0"/>
              <a:t>Frequency of the course is recommended.</a:t>
            </a:r>
          </a:p>
          <a:p>
            <a:r>
              <a:rPr lang="en-GB" sz="2600" dirty="0"/>
              <a:t>Students not attending the course should prepare class materials and the selected chapters of the textbook.</a:t>
            </a:r>
          </a:p>
          <a:p>
            <a:r>
              <a:rPr lang="en-GB" sz="2600" dirty="0"/>
              <a:t>The following books can be used as supplemental material (not compulsory):</a:t>
            </a:r>
            <a:endParaRPr lang="it-IT" sz="2600" dirty="0"/>
          </a:p>
          <a:p>
            <a:pPr lvl="1"/>
            <a:r>
              <a:rPr lang="en-GB" sz="2200" dirty="0"/>
              <a:t>Jean-Paul </a:t>
            </a:r>
            <a:r>
              <a:rPr lang="en-GB" sz="2200" dirty="0" err="1"/>
              <a:t>Rodrigue</a:t>
            </a:r>
            <a:r>
              <a:rPr lang="en-GB" sz="2200" dirty="0"/>
              <a:t>, Claude </a:t>
            </a:r>
            <a:r>
              <a:rPr lang="en-GB" sz="2200" dirty="0" err="1"/>
              <a:t>Comtois</a:t>
            </a:r>
            <a:r>
              <a:rPr lang="en-GB" sz="2200" dirty="0"/>
              <a:t> and Brian Slack (2009) The Geography of Transport Systems, Second Edition, New York: </a:t>
            </a:r>
            <a:r>
              <a:rPr lang="en-GB" sz="2200" dirty="0" err="1"/>
              <a:t>Routledge</a:t>
            </a:r>
            <a:r>
              <a:rPr lang="en-GB" sz="2200" dirty="0"/>
              <a:t>, 284 pages.</a:t>
            </a:r>
            <a:endParaRPr lang="it-IT" sz="2200" dirty="0"/>
          </a:p>
          <a:p>
            <a:pPr lvl="1"/>
            <a:r>
              <a:rPr lang="en-GB" sz="2200" dirty="0"/>
              <a:t>Frederick P. Stutz and Barney Warf (2012) The World Economy: Resources, Location, Trade, and Development, 6th Edition. Prentice Hall, Saddle River, NJ.</a:t>
            </a:r>
            <a:endParaRPr lang="it-IT" sz="2200" dirty="0"/>
          </a:p>
          <a:p>
            <a:pPr>
              <a:lnSpc>
                <a:spcPct val="80000"/>
              </a:lnSpc>
            </a:pPr>
            <a:endParaRPr lang="it-IT" sz="2100" dirty="0"/>
          </a:p>
        </p:txBody>
      </p:sp>
    </p:spTree>
  </p:cSld>
  <p:clrMapOvr>
    <a:masterClrMapping/>
  </p:clrMapOvr>
</p:sld>
</file>

<file path=ppt/theme/theme1.xml><?xml version="1.0" encoding="utf-8"?>
<a:theme xmlns:a="http://schemas.openxmlformats.org/drawingml/2006/main" name="AV2_1">
  <a:themeElements>
    <a:clrScheme name="AV2_1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AV2_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rgbClr val="333333"/>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defRPr kumimoji="0" lang="it-IT"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9050" cap="flat" cmpd="sng" algn="ctr">
          <a:solidFill>
            <a:srgbClr val="333333"/>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defRPr kumimoji="0" lang="it-IT"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V2_1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AV2_1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AV2_1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AV2_1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AV2_1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AV2_1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AV2_1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AV2_1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C:\Dati\Documenti\Lezioni\AV2_1.ppt</Template>
  <TotalTime>15353</TotalTime>
  <Words>1188</Words>
  <Application>Microsoft Office PowerPoint</Application>
  <PresentationFormat>Presentazione su schermo (4:3)</PresentationFormat>
  <Paragraphs>96</Paragraphs>
  <Slides>11</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11</vt:i4>
      </vt:variant>
    </vt:vector>
  </HeadingPairs>
  <TitlesOfParts>
    <vt:vector size="17" baseType="lpstr">
      <vt:lpstr>Arial</vt:lpstr>
      <vt:lpstr>Monotype Sorts</vt:lpstr>
      <vt:lpstr>Tahoma</vt:lpstr>
      <vt:lpstr>Times New Roman</vt:lpstr>
      <vt:lpstr>Wingdings</vt:lpstr>
      <vt:lpstr>AV2_1</vt:lpstr>
      <vt:lpstr>Economic Geography   Introduction</vt:lpstr>
      <vt:lpstr>Instructor information</vt:lpstr>
      <vt:lpstr>Course content (1/2)</vt:lpstr>
      <vt:lpstr>Course contents (2/2)</vt:lpstr>
      <vt:lpstr>Topics covered (1/2)</vt:lpstr>
      <vt:lpstr>Topics covered (2/2)</vt:lpstr>
      <vt:lpstr>Resources</vt:lpstr>
      <vt:lpstr>Text materials </vt:lpstr>
      <vt:lpstr>Text materials </vt:lpstr>
      <vt:lpstr>Assessment and Grades</vt:lpstr>
      <vt:lpstr>Test sample</vt:lpstr>
    </vt:vector>
  </TitlesOfParts>
  <Company>DSGS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Geografia Economica II modulo</dc:title>
  <dc:creator>9373 - Giuseppe  Borruso</dc:creator>
  <cp:lastModifiedBy>BORRUSO GIUSEPPE</cp:lastModifiedBy>
  <cp:revision>365</cp:revision>
  <cp:lastPrinted>2001-12-11T18:28:57Z</cp:lastPrinted>
  <dcterms:created xsi:type="dcterms:W3CDTF">2000-04-10T11:43:56Z</dcterms:created>
  <dcterms:modified xsi:type="dcterms:W3CDTF">2023-10-10T09:33:19Z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2</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giuseppeb@econ.univ.trieste.it</vt:lpwstr>
  </property>
  <property fmtid="{D5CDD505-2E9C-101B-9397-08002B2CF9AE}" pid="8" name="HomePage">
    <vt:lpwstr/>
  </property>
  <property fmtid="{D5CDD505-2E9C-101B-9397-08002B2CF9AE}" pid="9" name="Other">
    <vt:lpwstr>Seminari introduttivi ai GIS_x000d_
Incontri tenuti dal Dott. Giuseppe Borruso</vt:lpwstr>
  </property>
  <property fmtid="{D5CDD505-2E9C-101B-9397-08002B2CF9AE}" pid="10" name="DownloadOriginal">
    <vt:bool>false</vt:bool>
  </property>
  <property fmtid="{D5CDD505-2E9C-101B-9397-08002B2CF9AE}" pid="11" name="DownloadIEButton">
    <vt:bool>true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C:\Dati\Documenti\Varie</vt:lpwstr>
  </property>
</Properties>
</file>