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9" r:id="rId3"/>
    <p:sldId id="291" r:id="rId4"/>
    <p:sldId id="292" r:id="rId5"/>
    <p:sldId id="278" r:id="rId6"/>
    <p:sldId id="279" r:id="rId7"/>
    <p:sldId id="273" r:id="rId8"/>
    <p:sldId id="275" r:id="rId9"/>
    <p:sldId id="276" r:id="rId10"/>
    <p:sldId id="277" r:id="rId11"/>
    <p:sldId id="293" r:id="rId12"/>
    <p:sldId id="294" r:id="rId13"/>
    <p:sldId id="295" r:id="rId14"/>
    <p:sldId id="296" r:id="rId15"/>
    <p:sldId id="297" r:id="rId16"/>
    <p:sldId id="259" r:id="rId17"/>
    <p:sldId id="258"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47E692-D09D-0200-FC46-EE8FF53D412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4ADF348-7A18-BE77-8333-15EE24E5B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3B2F99D-4E3A-2027-FD8F-3AA0CDD6DCCF}"/>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5" name="Segnaposto piè di pagina 4">
            <a:extLst>
              <a:ext uri="{FF2B5EF4-FFF2-40B4-BE49-F238E27FC236}">
                <a16:creationId xmlns:a16="http://schemas.microsoft.com/office/drawing/2014/main" id="{2B4E06A9-8B05-3749-EBD7-536EF78B42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B5C5C2A-A7F1-A84E-6D50-0687180214EC}"/>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35560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9E99C-845C-278E-6F1C-335F3CEE809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2D67E2D-42B0-7A14-0D38-F605C6FF6F7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07C5E0-BDBA-10A5-CCDE-744B2745336A}"/>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5" name="Segnaposto piè di pagina 4">
            <a:extLst>
              <a:ext uri="{FF2B5EF4-FFF2-40B4-BE49-F238E27FC236}">
                <a16:creationId xmlns:a16="http://schemas.microsoft.com/office/drawing/2014/main" id="{01CBE34A-8E87-32DC-FF18-C99A0B241C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38E38F-B5DB-995D-1241-37DEDA4876FF}"/>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15516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EE556F8-5A7E-CA4B-1DCB-6B82B13986B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F0DFCD3-34C4-3AFB-6C62-91CCFC83994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488714-C81F-7E98-2372-566F5D605C5D}"/>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5" name="Segnaposto piè di pagina 4">
            <a:extLst>
              <a:ext uri="{FF2B5EF4-FFF2-40B4-BE49-F238E27FC236}">
                <a16:creationId xmlns:a16="http://schemas.microsoft.com/office/drawing/2014/main" id="{CE3E051D-D2C9-CE49-C3C6-3F9224592F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3463EA-CDE5-A8FC-B820-97CEBCC3D23E}"/>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332107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37CE91-26AC-6DD3-3606-D593E85BC97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C1EB93-74B5-00E4-0915-C750473A36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A560A8-8077-D888-FFF4-7E6E5928DD24}"/>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5" name="Segnaposto piè di pagina 4">
            <a:extLst>
              <a:ext uri="{FF2B5EF4-FFF2-40B4-BE49-F238E27FC236}">
                <a16:creationId xmlns:a16="http://schemas.microsoft.com/office/drawing/2014/main" id="{FF55CBE1-7E1C-80A5-B459-A7707F1DA5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79135E-F91B-D251-2515-872A1FE7FF68}"/>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221555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557E85-DE49-6BC5-2AFA-7A981FCC1CD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A72ECA5-0945-7F50-FBC0-5DC28829E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4C9DFEE-897D-F45D-81A2-B909651D790A}"/>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5" name="Segnaposto piè di pagina 4">
            <a:extLst>
              <a:ext uri="{FF2B5EF4-FFF2-40B4-BE49-F238E27FC236}">
                <a16:creationId xmlns:a16="http://schemas.microsoft.com/office/drawing/2014/main" id="{11CC5CEA-8A31-3E11-1FE2-9B5D3CD5D1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84219B-FA1F-88CB-AB44-013FBBCD87E0}"/>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221051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35F67E-BF84-57E2-2FC1-7D32A2A963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81B69F-6680-DCE6-70B7-150C37E6EE6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6E93865-9F6E-949E-C9AE-814C7DBD6A4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C88D618-E816-34DE-B602-9670465171F3}"/>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6" name="Segnaposto piè di pagina 5">
            <a:extLst>
              <a:ext uri="{FF2B5EF4-FFF2-40B4-BE49-F238E27FC236}">
                <a16:creationId xmlns:a16="http://schemas.microsoft.com/office/drawing/2014/main" id="{BC966EBF-0779-314E-15B2-1B78F1AABB8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765CB8-E2AE-7FD7-9386-A5D9FD205FF2}"/>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38926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C4719-15C4-A815-C665-9C1F0A6DF74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9FB3362-B942-B3B7-FED4-16BDA0457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3DAAE4-B706-41E0-BC20-C6D13E4B2AF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ECB8953-0884-64D0-35CF-9737A4F08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14690F-00FF-A72A-FC54-8468DE60F92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C32DE65-4D37-23C3-27F4-8B12B5BD2BC4}"/>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8" name="Segnaposto piè di pagina 7">
            <a:extLst>
              <a:ext uri="{FF2B5EF4-FFF2-40B4-BE49-F238E27FC236}">
                <a16:creationId xmlns:a16="http://schemas.microsoft.com/office/drawing/2014/main" id="{5AC53423-4F19-0C7B-A4F0-33504576D11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023041F-0F33-EB7A-B75C-CFDFBEA29B3E}"/>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171038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6BE98-62D3-C6FF-1868-A344AF8B081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FC9EE22-D027-245D-4ECB-62AC78FFEE73}"/>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4" name="Segnaposto piè di pagina 3">
            <a:extLst>
              <a:ext uri="{FF2B5EF4-FFF2-40B4-BE49-F238E27FC236}">
                <a16:creationId xmlns:a16="http://schemas.microsoft.com/office/drawing/2014/main" id="{03CCEB30-3A2E-C14D-ABE0-300CEBADEC1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EE7CEAC-AAA2-5485-87F6-424B948BCCE6}"/>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155100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BBE2B0-95E7-7612-93FC-A303B97D5CDA}"/>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3" name="Segnaposto piè di pagina 2">
            <a:extLst>
              <a:ext uri="{FF2B5EF4-FFF2-40B4-BE49-F238E27FC236}">
                <a16:creationId xmlns:a16="http://schemas.microsoft.com/office/drawing/2014/main" id="{8ED2D5FE-27D9-438D-E4A7-89208E5423A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EB3DFC6-14AB-0FED-319E-570C1692260B}"/>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421190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3196EE-5129-8E55-C744-AF16C9F61F5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5130E6-5497-572F-87BB-6BE900DE6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10BBCFC-59CB-5352-B6AC-6A41EB108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EEEDA30-CC31-E846-8A1C-9FDA3F4BE854}"/>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6" name="Segnaposto piè di pagina 5">
            <a:extLst>
              <a:ext uri="{FF2B5EF4-FFF2-40B4-BE49-F238E27FC236}">
                <a16:creationId xmlns:a16="http://schemas.microsoft.com/office/drawing/2014/main" id="{C7B1AD3F-110E-7BE7-CEB3-8250CAE222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DCA2FB-4DE7-54E9-BDFD-6E471F481D4B}"/>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149071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80693-27DF-5979-A347-AF18BEB85C7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90E3C75-1853-8FD4-1505-FD501FD13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8254D52-6BFD-286D-169C-FDFA12F10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F1AA5B-147D-4871-1921-2A5BAFAD965F}"/>
              </a:ext>
            </a:extLst>
          </p:cNvPr>
          <p:cNvSpPr>
            <a:spLocks noGrp="1"/>
          </p:cNvSpPr>
          <p:nvPr>
            <p:ph type="dt" sz="half" idx="10"/>
          </p:nvPr>
        </p:nvSpPr>
        <p:spPr/>
        <p:txBody>
          <a:bodyPr/>
          <a:lstStyle/>
          <a:p>
            <a:fld id="{186B25FC-49EF-4018-AC4C-4D85B534F204}" type="datetimeFigureOut">
              <a:rPr lang="it-IT" smtClean="0"/>
              <a:t>11/10/2023</a:t>
            </a:fld>
            <a:endParaRPr lang="it-IT"/>
          </a:p>
        </p:txBody>
      </p:sp>
      <p:sp>
        <p:nvSpPr>
          <p:cNvPr id="6" name="Segnaposto piè di pagina 5">
            <a:extLst>
              <a:ext uri="{FF2B5EF4-FFF2-40B4-BE49-F238E27FC236}">
                <a16:creationId xmlns:a16="http://schemas.microsoft.com/office/drawing/2014/main" id="{5BE8D841-DE4C-35D9-AC95-3CEDC7E053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C2B102C-64FA-81A9-89DA-7C1A8213DDDC}"/>
              </a:ext>
            </a:extLst>
          </p:cNvPr>
          <p:cNvSpPr>
            <a:spLocks noGrp="1"/>
          </p:cNvSpPr>
          <p:nvPr>
            <p:ph type="sldNum" sz="quarter" idx="12"/>
          </p:nvPr>
        </p:nvSpPr>
        <p:spPr/>
        <p:txBody>
          <a:bodyPr/>
          <a:lstStyle/>
          <a:p>
            <a:fld id="{CE0F3D5D-999E-4A12-8AF3-A187D760BEC0}" type="slidenum">
              <a:rPr lang="it-IT" smtClean="0"/>
              <a:t>‹N›</a:t>
            </a:fld>
            <a:endParaRPr lang="it-IT"/>
          </a:p>
        </p:txBody>
      </p:sp>
    </p:spTree>
    <p:extLst>
      <p:ext uri="{BB962C8B-B14F-4D97-AF65-F5344CB8AC3E}">
        <p14:creationId xmlns:p14="http://schemas.microsoft.com/office/powerpoint/2010/main" val="114784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6F9C029-F865-28E3-E500-EFE6C8FC1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465D18E-6FBC-FA80-2C8A-F0955FC425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8A24B7-7ABA-8430-FD7A-E6FB9DE82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B25FC-49EF-4018-AC4C-4D85B534F204}" type="datetimeFigureOut">
              <a:rPr lang="it-IT" smtClean="0"/>
              <a:t>11/10/2023</a:t>
            </a:fld>
            <a:endParaRPr lang="it-IT"/>
          </a:p>
        </p:txBody>
      </p:sp>
      <p:sp>
        <p:nvSpPr>
          <p:cNvPr id="5" name="Segnaposto piè di pagina 4">
            <a:extLst>
              <a:ext uri="{FF2B5EF4-FFF2-40B4-BE49-F238E27FC236}">
                <a16:creationId xmlns:a16="http://schemas.microsoft.com/office/drawing/2014/main" id="{870BD395-A423-7C0B-54DE-628914244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C770CA9-EA54-AE1E-C980-668C97445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F3D5D-999E-4A12-8AF3-A187D760BEC0}" type="slidenum">
              <a:rPr lang="it-IT" smtClean="0"/>
              <a:t>‹N›</a:t>
            </a:fld>
            <a:endParaRPr lang="it-IT"/>
          </a:p>
        </p:txBody>
      </p:sp>
    </p:spTree>
    <p:extLst>
      <p:ext uri="{BB962C8B-B14F-4D97-AF65-F5344CB8AC3E}">
        <p14:creationId xmlns:p14="http://schemas.microsoft.com/office/powerpoint/2010/main" val="301651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3A6522-077A-475D-B4FA-ACFE7F2A5951}"/>
              </a:ext>
            </a:extLst>
          </p:cNvPr>
          <p:cNvSpPr>
            <a:spLocks noGrp="1"/>
          </p:cNvSpPr>
          <p:nvPr>
            <p:ph idx="1"/>
          </p:nvPr>
        </p:nvSpPr>
        <p:spPr>
          <a:xfrm>
            <a:off x="838200" y="864066"/>
            <a:ext cx="10515600" cy="5312897"/>
          </a:xfrm>
        </p:spPr>
        <p:txBody>
          <a:bodyPr>
            <a:normAutofit lnSpcReduction="10000"/>
          </a:bodyPr>
          <a:lstStyle/>
          <a:p>
            <a:pPr algn="just"/>
            <a:r>
              <a:rPr lang="it-IT" dirty="0"/>
              <a:t>Rivalità fra Impero ottomano e Impero russo: con il trattato di Bucarest (1812) la Russia occupa la Bessarabia</a:t>
            </a:r>
          </a:p>
          <a:p>
            <a:pPr algn="just"/>
            <a:endParaRPr lang="it-IT" dirty="0"/>
          </a:p>
          <a:p>
            <a:pPr algn="just"/>
            <a:r>
              <a:rPr lang="it-IT" dirty="0"/>
              <a:t>Nel corso del XIX secolo l’Impero ottomano tenta di modernizzarsi, attraverso delle riforme basate sul modello dell’assolutismo illuminato (</a:t>
            </a:r>
            <a:r>
              <a:rPr lang="it-IT" dirty="0" err="1"/>
              <a:t>Tanzìmat</a:t>
            </a:r>
            <a:r>
              <a:rPr lang="it-IT" dirty="0"/>
              <a:t>)</a:t>
            </a:r>
          </a:p>
          <a:p>
            <a:pPr algn="just"/>
            <a:endParaRPr lang="it-IT" dirty="0"/>
          </a:p>
          <a:p>
            <a:pPr algn="just"/>
            <a:r>
              <a:rPr lang="it-IT" dirty="0"/>
              <a:t>La modernizzazione, che porta ad una centralizzazione burocratica sul modello occidentale, si scontra con la struttura «plurale» dell’Impero, dal punto di vista etnico e religioso</a:t>
            </a:r>
          </a:p>
          <a:p>
            <a:pPr algn="just"/>
            <a:endParaRPr lang="it-IT" dirty="0"/>
          </a:p>
          <a:p>
            <a:pPr algn="just"/>
            <a:r>
              <a:rPr lang="it-IT" dirty="0"/>
              <a:t>Sistema del </a:t>
            </a:r>
            <a:r>
              <a:rPr lang="it-IT" dirty="0" err="1"/>
              <a:t>millet</a:t>
            </a:r>
            <a:r>
              <a:rPr lang="it-IT" dirty="0"/>
              <a:t>: comunità religiosa non musulmana, libera di professare la propria fede, riconoscendo l’autorità della Sublime Porta</a:t>
            </a:r>
          </a:p>
        </p:txBody>
      </p:sp>
    </p:spTree>
    <p:extLst>
      <p:ext uri="{BB962C8B-B14F-4D97-AF65-F5344CB8AC3E}">
        <p14:creationId xmlns:p14="http://schemas.microsoft.com/office/powerpoint/2010/main" val="174694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3AEBEB3-5020-4B6D-A049-EC29FFE48668}"/>
              </a:ext>
            </a:extLst>
          </p:cNvPr>
          <p:cNvSpPr>
            <a:spLocks noGrp="1"/>
          </p:cNvSpPr>
          <p:nvPr>
            <p:ph idx="1"/>
          </p:nvPr>
        </p:nvSpPr>
        <p:spPr>
          <a:xfrm>
            <a:off x="838200" y="1006679"/>
            <a:ext cx="10515600" cy="5170284"/>
          </a:xfrm>
        </p:spPr>
        <p:txBody>
          <a:bodyPr/>
          <a:lstStyle/>
          <a:p>
            <a:pPr algn="just"/>
            <a:r>
              <a:rPr lang="it-IT" dirty="0"/>
              <a:t>Congresso slavo di Praga del giugno 1848: emerge l’</a:t>
            </a:r>
            <a:r>
              <a:rPr lang="it-IT" dirty="0" err="1"/>
              <a:t>austroslavismo</a:t>
            </a:r>
            <a:r>
              <a:rPr lang="it-IT" dirty="0"/>
              <a:t> di František </a:t>
            </a:r>
            <a:r>
              <a:rPr lang="it-IT" dirty="0" err="1"/>
              <a:t>Palacký</a:t>
            </a:r>
            <a:endParaRPr lang="it-IT" dirty="0"/>
          </a:p>
          <a:p>
            <a:pPr algn="just"/>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Palacký</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sostiene la necessità della preservazione dell’Impero asburgico come difesa degli slavi dal pangermanismo e dal </a:t>
            </a:r>
            <a:r>
              <a:rPr kumimoji="0" lang="it-IT" sz="2800" b="0" i="0" u="none" strike="noStrike" kern="1200" cap="none" spc="0" normalizeH="0" baseline="0" noProof="0">
                <a:ln>
                  <a:noFill/>
                </a:ln>
                <a:solidFill>
                  <a:prstClr val="black"/>
                </a:solidFill>
                <a:effectLst/>
                <a:uLnTx/>
                <a:uFillTx/>
                <a:latin typeface="Calibri" panose="020F0502020204030204"/>
                <a:ea typeface="+mn-ea"/>
                <a:cs typeface="+mn-cs"/>
              </a:rPr>
              <a:t>panslavismo russo</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Palacký</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propone anche una federalizzazione dell’Impero, per garantire i diritti di tutte le nazioni che lo componevano, e in particolare di quelle slave: queste proposte sono avanzate sia al Congresso slavo di Praga che al parlamento di Vienna, poi spostato a </a:t>
            </a:r>
            <a:r>
              <a:rPr kumimoji="0" lang="it-IT" sz="2800" b="0" i="0" u="none" strike="noStrike" kern="1200" cap="none" spc="0" normalizeH="0" baseline="0" noProof="0" dirty="0" err="1">
                <a:ln>
                  <a:noFill/>
                </a:ln>
                <a:solidFill>
                  <a:prstClr val="black"/>
                </a:solidFill>
                <a:effectLst/>
                <a:uLnTx/>
                <a:uFillTx/>
                <a:latin typeface="Calibri" panose="020F0502020204030204"/>
                <a:ea typeface="+mn-ea"/>
                <a:cs typeface="+mn-cs"/>
              </a:rPr>
              <a:t>Kremsier</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(Moravia)</a:t>
            </a:r>
          </a:p>
          <a:p>
            <a:pPr marL="0" indent="0">
              <a:buNone/>
            </a:pPr>
            <a:endParaRPr lang="it-IT" dirty="0"/>
          </a:p>
          <a:p>
            <a:endParaRPr lang="it-IT" dirty="0"/>
          </a:p>
        </p:txBody>
      </p:sp>
    </p:spTree>
    <p:extLst>
      <p:ext uri="{BB962C8B-B14F-4D97-AF65-F5344CB8AC3E}">
        <p14:creationId xmlns:p14="http://schemas.microsoft.com/office/powerpoint/2010/main" val="339219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C56F26-01F7-4814-889D-A6302702019A}"/>
              </a:ext>
            </a:extLst>
          </p:cNvPr>
          <p:cNvSpPr>
            <a:spLocks noGrp="1"/>
          </p:cNvSpPr>
          <p:nvPr>
            <p:ph idx="1"/>
          </p:nvPr>
        </p:nvSpPr>
        <p:spPr>
          <a:xfrm>
            <a:off x="838200" y="1132513"/>
            <a:ext cx="10515600" cy="5044449"/>
          </a:xfrm>
        </p:spPr>
        <p:txBody>
          <a:bodyPr/>
          <a:lstStyle/>
          <a:p>
            <a:pPr algn="just"/>
            <a:r>
              <a:rPr lang="it-IT" dirty="0"/>
              <a:t>L’Ungheria proclama la propria indipendenza dall’Impero austriaco, ma nega l’autonomia alle altre nazionalità della Corona di Santo Stefano</a:t>
            </a:r>
          </a:p>
          <a:p>
            <a:pPr algn="just"/>
            <a:r>
              <a:rPr lang="it-IT" dirty="0"/>
              <a:t>Saldatura delle nazionalità non magiare contro l’Ungheria: slovacchi, croati e romeni appoggiano Vienna contro Budapest</a:t>
            </a:r>
          </a:p>
          <a:p>
            <a:pPr algn="just"/>
            <a:r>
              <a:rPr lang="it-IT" dirty="0"/>
              <a:t>Rivoluzione nei Principati danubiani (Moldavia e Valacchia) contro l’Impero ottomano, ma anche in senso antirusso</a:t>
            </a:r>
          </a:p>
          <a:p>
            <a:pPr algn="just"/>
            <a:r>
              <a:rPr lang="it-IT" dirty="0"/>
              <a:t>Repressione austro-russa in Ungheria e turco-russa nei Principati danubiani</a:t>
            </a:r>
          </a:p>
          <a:p>
            <a:pPr marL="0" indent="0">
              <a:buNone/>
            </a:pPr>
            <a:endParaRPr lang="it-IT" dirty="0"/>
          </a:p>
        </p:txBody>
      </p:sp>
    </p:spTree>
    <p:extLst>
      <p:ext uri="{BB962C8B-B14F-4D97-AF65-F5344CB8AC3E}">
        <p14:creationId xmlns:p14="http://schemas.microsoft.com/office/powerpoint/2010/main" val="215267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DFB2D-4F63-4BD9-8204-E76C6C634D4A}"/>
              </a:ext>
            </a:extLst>
          </p:cNvPr>
          <p:cNvSpPr>
            <a:spLocks noGrp="1"/>
          </p:cNvSpPr>
          <p:nvPr>
            <p:ph type="title"/>
          </p:nvPr>
        </p:nvSpPr>
        <p:spPr/>
        <p:txBody>
          <a:bodyPr>
            <a:normAutofit/>
          </a:bodyPr>
          <a:lstStyle/>
          <a:p>
            <a:pPr algn="ctr"/>
            <a:r>
              <a:rPr lang="it-IT" sz="3600" dirty="0"/>
              <a:t>L’Europa delle rivoluzioni</a:t>
            </a:r>
          </a:p>
        </p:txBody>
      </p:sp>
      <p:pic>
        <p:nvPicPr>
          <p:cNvPr id="2050" name="Picture 2" descr="the 1848 revolutions maps images documents anecdotes caricatures maps |  Historical maps, Europe map, History">
            <a:extLst>
              <a:ext uri="{FF2B5EF4-FFF2-40B4-BE49-F238E27FC236}">
                <a16:creationId xmlns:a16="http://schemas.microsoft.com/office/drawing/2014/main" id="{E7C17A34-CA6E-4BA9-89CD-EAEE87A08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70" y="1825625"/>
            <a:ext cx="57910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4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KMLA : Historical Atlas, Hungary Page">
            <a:extLst>
              <a:ext uri="{FF2B5EF4-FFF2-40B4-BE49-F238E27FC236}">
                <a16:creationId xmlns:a16="http://schemas.microsoft.com/office/drawing/2014/main" id="{3A84832F-583D-448D-A5AB-FA21BC5A96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2257" y="1501629"/>
            <a:ext cx="6593747" cy="447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2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HAPPENED IN GERMANY? 1848 Revolution. “Germany” in ppt download">
            <a:extLst>
              <a:ext uri="{FF2B5EF4-FFF2-40B4-BE49-F238E27FC236}">
                <a16:creationId xmlns:a16="http://schemas.microsoft.com/office/drawing/2014/main" id="{7DB6CD54-7113-463D-8780-FB6EC4D03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2257" y="1174459"/>
            <a:ext cx="6102690" cy="492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4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16A4C2-2B40-4F15-B75B-EE7F42BB7D9F}"/>
              </a:ext>
            </a:extLst>
          </p:cNvPr>
          <p:cNvSpPr>
            <a:spLocks noGrp="1"/>
          </p:cNvSpPr>
          <p:nvPr>
            <p:ph type="ctrTitle"/>
          </p:nvPr>
        </p:nvSpPr>
        <p:spPr>
          <a:xfrm>
            <a:off x="771787" y="620785"/>
            <a:ext cx="10511406" cy="671120"/>
          </a:xfrm>
        </p:spPr>
        <p:txBody>
          <a:bodyPr>
            <a:normAutofit/>
          </a:bodyPr>
          <a:lstStyle/>
          <a:p>
            <a:pPr algn="just"/>
            <a:r>
              <a:rPr lang="it-IT" sz="2800" dirty="0"/>
              <a:t>La Questione d’Oriente</a:t>
            </a:r>
          </a:p>
        </p:txBody>
      </p:sp>
      <p:sp>
        <p:nvSpPr>
          <p:cNvPr id="3" name="Sottotitolo 2">
            <a:extLst>
              <a:ext uri="{FF2B5EF4-FFF2-40B4-BE49-F238E27FC236}">
                <a16:creationId xmlns:a16="http://schemas.microsoft.com/office/drawing/2014/main" id="{C30C6D48-2198-418C-80CD-44C3D9AAD5ED}"/>
              </a:ext>
            </a:extLst>
          </p:cNvPr>
          <p:cNvSpPr>
            <a:spLocks noGrp="1"/>
          </p:cNvSpPr>
          <p:nvPr>
            <p:ph type="subTitle" idx="1"/>
          </p:nvPr>
        </p:nvSpPr>
        <p:spPr>
          <a:xfrm>
            <a:off x="771787" y="1593909"/>
            <a:ext cx="10511406" cy="4293708"/>
          </a:xfrm>
        </p:spPr>
        <p:txBody>
          <a:bodyPr>
            <a:normAutofit lnSpcReduction="10000"/>
          </a:bodyPr>
          <a:lstStyle/>
          <a:p>
            <a:pPr marL="457200" indent="-457200" algn="just">
              <a:buFont typeface="Arial" panose="020B0604020202020204" pitchFamily="34" charset="0"/>
              <a:buChar char="•"/>
            </a:pPr>
            <a:r>
              <a:rPr lang="it-IT" dirty="0"/>
              <a:t>Contrasto tra  la Francia di Napoleone III, la Russia di Nicola I e l’Impero ottomano per la protezione dei «luoghi santi» e in generale dei sudditi cristiani della Sublime Porta</a:t>
            </a:r>
          </a:p>
          <a:p>
            <a:pPr marL="457200" indent="-457200" algn="just">
              <a:buFont typeface="Arial" panose="020B0604020202020204" pitchFamily="34" charset="0"/>
              <a:buChar char="•"/>
            </a:pPr>
            <a:r>
              <a:rPr lang="it-IT" dirty="0"/>
              <a:t>Guerra di Crimea (1853-56): per arginare l’espansionismo russo si forma una coalizione fra potenze occidentali (Francia, Inghilterra, Regno di Sardegna) e Impero ottomano</a:t>
            </a:r>
          </a:p>
          <a:p>
            <a:pPr marL="457200" indent="-457200" algn="just">
              <a:buFont typeface="Arial" panose="020B0604020202020204" pitchFamily="34" charset="0"/>
              <a:buChar char="•"/>
            </a:pPr>
            <a:r>
              <a:rPr lang="it-IT" dirty="0"/>
              <a:t>Con il trattato di Parigi del 1856 si ribadisce l’integrità dell’Impero ottomano</a:t>
            </a:r>
          </a:p>
          <a:p>
            <a:pPr marL="457200" indent="-457200" algn="just">
              <a:buFont typeface="Arial" panose="020B0604020202020204" pitchFamily="34" charset="0"/>
              <a:buChar char="•"/>
            </a:pPr>
            <a:r>
              <a:rPr lang="it-IT" dirty="0"/>
              <a:t>La parte meridionale della Bessarabia passa dalla Russia alla Moldavia, che resta insieme alla Valacchia sotto sovranità ottomana, con uno statuto di autonomia</a:t>
            </a:r>
          </a:p>
          <a:p>
            <a:pPr marL="457200" indent="-457200" algn="just">
              <a:buFont typeface="Arial" panose="020B0604020202020204" pitchFamily="34" charset="0"/>
              <a:buChar char="•"/>
            </a:pPr>
            <a:r>
              <a:rPr lang="it-IT" dirty="0"/>
              <a:t>Il Regno di Sardegna riesce ad ottenere il sostegno francese contro l’Impero austriaco in direzione del conseguimento dell’unità nazionale italiana</a:t>
            </a:r>
          </a:p>
          <a:p>
            <a:pPr marL="457200" indent="-457200" algn="just">
              <a:buFont typeface="Arial" panose="020B0604020202020204" pitchFamily="34" charset="0"/>
              <a:buChar char="•"/>
            </a:pPr>
            <a:endParaRPr lang="it-IT" sz="2800" dirty="0"/>
          </a:p>
          <a:p>
            <a:pPr algn="just"/>
            <a:endParaRPr lang="it-IT" sz="2800" dirty="0"/>
          </a:p>
        </p:txBody>
      </p:sp>
    </p:spTree>
    <p:extLst>
      <p:ext uri="{BB962C8B-B14F-4D97-AF65-F5344CB8AC3E}">
        <p14:creationId xmlns:p14="http://schemas.microsoft.com/office/powerpoint/2010/main" val="123290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vio Storico: Guerra di Crimea 1855 – 56">
            <a:extLst>
              <a:ext uri="{FF2B5EF4-FFF2-40B4-BE49-F238E27FC236}">
                <a16:creationId xmlns:a16="http://schemas.microsoft.com/office/drawing/2014/main" id="{1C31C168-C3D2-47FF-88E8-486C4366C8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7604" y="1088471"/>
            <a:ext cx="5796792" cy="468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4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E86FEF-7376-4694-97FD-2B8977F4BAEE}"/>
              </a:ext>
            </a:extLst>
          </p:cNvPr>
          <p:cNvSpPr>
            <a:spLocks noGrp="1"/>
          </p:cNvSpPr>
          <p:nvPr>
            <p:ph type="title"/>
          </p:nvPr>
        </p:nvSpPr>
        <p:spPr>
          <a:xfrm>
            <a:off x="838200" y="365126"/>
            <a:ext cx="10515600" cy="935168"/>
          </a:xfrm>
        </p:spPr>
        <p:txBody>
          <a:bodyPr>
            <a:normAutofit/>
          </a:bodyPr>
          <a:lstStyle/>
          <a:p>
            <a:r>
              <a:rPr lang="it-IT" sz="2800" dirty="0" err="1"/>
              <a:t>Neoassolutismo</a:t>
            </a:r>
            <a:r>
              <a:rPr lang="it-IT" sz="2800" dirty="0"/>
              <a:t> e liberalizzazione</a:t>
            </a:r>
          </a:p>
        </p:txBody>
      </p:sp>
      <p:sp>
        <p:nvSpPr>
          <p:cNvPr id="3" name="Segnaposto contenuto 2">
            <a:extLst>
              <a:ext uri="{FF2B5EF4-FFF2-40B4-BE49-F238E27FC236}">
                <a16:creationId xmlns:a16="http://schemas.microsoft.com/office/drawing/2014/main" id="{7E43D080-9B66-4D5D-B3F3-2AB2C56C861F}"/>
              </a:ext>
            </a:extLst>
          </p:cNvPr>
          <p:cNvSpPr>
            <a:spLocks noGrp="1"/>
          </p:cNvSpPr>
          <p:nvPr>
            <p:ph idx="1"/>
          </p:nvPr>
        </p:nvSpPr>
        <p:spPr>
          <a:xfrm>
            <a:off x="838200" y="1484851"/>
            <a:ext cx="10515600" cy="4580389"/>
          </a:xfrm>
        </p:spPr>
        <p:txBody>
          <a:bodyPr>
            <a:normAutofit fontScale="92500" lnSpcReduction="10000"/>
          </a:bodyPr>
          <a:lstStyle/>
          <a:p>
            <a:pPr algn="just"/>
            <a:r>
              <a:rPr lang="it-IT" sz="2400" dirty="0"/>
              <a:t>Il nuovo imperatore Francesco Giuseppe d’Asburgo avvia una fase conservatrice e accentratrice dopo la rivoluzione del 1848-49</a:t>
            </a:r>
          </a:p>
          <a:p>
            <a:pPr algn="just"/>
            <a:r>
              <a:rPr lang="it-IT" sz="2400" dirty="0" err="1"/>
              <a:t>Neoassolutismo</a:t>
            </a:r>
            <a:r>
              <a:rPr lang="it-IT" sz="2400" dirty="0"/>
              <a:t> degli anni Cinquanta del XIX secolo: ritiro della costituzione del 1849, tranne i provvedimenti sulla liberazione dei contadini dagli oneri feudali</a:t>
            </a:r>
          </a:p>
          <a:p>
            <a:pPr algn="just"/>
            <a:r>
              <a:rPr lang="it-IT" sz="2400" dirty="0"/>
              <a:t>Accentramento del potere da parte dell’imperatore, tentativo di costruzione di un’«identità austriaca» per l’Impero, totale subordinazione dell’Ungheria</a:t>
            </a:r>
          </a:p>
          <a:p>
            <a:pPr algn="just"/>
            <a:r>
              <a:rPr lang="it-IT" sz="2400" dirty="0"/>
              <a:t>Sconfitta contro Regno di Sardegna e Francia (1859): con il Diploma d’Ottobre del 1860 si crea un Consiglio dei ministri e un Consiglio dell’Impero</a:t>
            </a:r>
          </a:p>
          <a:p>
            <a:pPr algn="just"/>
            <a:r>
              <a:rPr lang="it-IT" sz="2400" dirty="0"/>
              <a:t>La Patente di Febbraio (1861) rafforza la funzione del Consiglio dell’Impero (bicamerale: camera dei signori e camera dei deputati, eletti nelle diete con criterio censitario)</a:t>
            </a:r>
          </a:p>
          <a:p>
            <a:pPr algn="just"/>
            <a:r>
              <a:rPr lang="it-IT" sz="2400" dirty="0"/>
              <a:t>Permangono però due elementi di difficoltà in politica estera (competizione con la Prussia per l’egemonia sul mondo tedesco, conflitto con il Regno di Sardegna per il controllo dei territori abitati da italiani) e in politica interna (gestione del problema nazionale e in particolare del problema ungherese)</a:t>
            </a:r>
          </a:p>
          <a:p>
            <a:pPr marL="0" indent="0">
              <a:buNone/>
            </a:pPr>
            <a:endParaRPr lang="it-IT" sz="2400" dirty="0"/>
          </a:p>
        </p:txBody>
      </p:sp>
    </p:spTree>
    <p:extLst>
      <p:ext uri="{BB962C8B-B14F-4D97-AF65-F5344CB8AC3E}">
        <p14:creationId xmlns:p14="http://schemas.microsoft.com/office/powerpoint/2010/main" val="32985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723FDD-0C48-C19E-5EA0-79881FDE7343}"/>
              </a:ext>
            </a:extLst>
          </p:cNvPr>
          <p:cNvSpPr>
            <a:spLocks noGrp="1"/>
          </p:cNvSpPr>
          <p:nvPr>
            <p:ph type="title"/>
          </p:nvPr>
        </p:nvSpPr>
        <p:spPr>
          <a:xfrm>
            <a:off x="838200" y="365126"/>
            <a:ext cx="10515600" cy="943558"/>
          </a:xfrm>
        </p:spPr>
        <p:txBody>
          <a:bodyPr>
            <a:normAutofit/>
          </a:bodyPr>
          <a:lstStyle/>
          <a:p>
            <a:pPr algn="ctr"/>
            <a:r>
              <a:rPr lang="it-IT" sz="3200" dirty="0"/>
              <a:t>Impero ottomano</a:t>
            </a:r>
          </a:p>
        </p:txBody>
      </p:sp>
      <p:pic>
        <p:nvPicPr>
          <p:cNvPr id="1026" name="Picture 2" descr="Ottoman Empire | Facts, History, &amp; Map | Britannica">
            <a:extLst>
              <a:ext uri="{FF2B5EF4-FFF2-40B4-BE49-F238E27FC236}">
                <a16:creationId xmlns:a16="http://schemas.microsoft.com/office/drawing/2014/main" id="{A4264AE3-69E3-F14C-54F7-31A8488D9B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0129" y="1451297"/>
            <a:ext cx="6291742" cy="450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6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223AB9-7BA8-4CB4-993F-9FF61EDF2400}"/>
              </a:ext>
            </a:extLst>
          </p:cNvPr>
          <p:cNvSpPr>
            <a:spLocks noGrp="1"/>
          </p:cNvSpPr>
          <p:nvPr>
            <p:ph type="title"/>
          </p:nvPr>
        </p:nvSpPr>
        <p:spPr>
          <a:xfrm>
            <a:off x="838200" y="365126"/>
            <a:ext cx="10515600" cy="926780"/>
          </a:xfrm>
        </p:spPr>
        <p:txBody>
          <a:bodyPr>
            <a:normAutofit/>
          </a:bodyPr>
          <a:lstStyle/>
          <a:p>
            <a:pPr algn="ctr"/>
            <a:r>
              <a:rPr lang="it-IT" sz="2800" dirty="0"/>
              <a:t>Trattato di Bucarest (1812)</a:t>
            </a:r>
          </a:p>
        </p:txBody>
      </p:sp>
      <p:pic>
        <p:nvPicPr>
          <p:cNvPr id="1026" name="Picture 2" descr="Treaty of Bucharest (1812) - Wikipedia">
            <a:extLst>
              <a:ext uri="{FF2B5EF4-FFF2-40B4-BE49-F238E27FC236}">
                <a16:creationId xmlns:a16="http://schemas.microsoft.com/office/drawing/2014/main" id="{4CC0A16A-BE87-4C71-A5DC-F5B422F4A5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4928" y="1291906"/>
            <a:ext cx="5620624" cy="495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1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5E9DF4-0E02-4F0F-8BE6-4205B873D5E2}"/>
              </a:ext>
            </a:extLst>
          </p:cNvPr>
          <p:cNvSpPr>
            <a:spLocks noGrp="1"/>
          </p:cNvSpPr>
          <p:nvPr>
            <p:ph type="title"/>
          </p:nvPr>
        </p:nvSpPr>
        <p:spPr/>
        <p:txBody>
          <a:bodyPr>
            <a:normAutofit/>
          </a:bodyPr>
          <a:lstStyle/>
          <a:p>
            <a:r>
              <a:rPr lang="it-IT" sz="3600" dirty="0"/>
              <a:t>L’indipendenza della Grecia</a:t>
            </a:r>
          </a:p>
        </p:txBody>
      </p:sp>
      <p:sp>
        <p:nvSpPr>
          <p:cNvPr id="3" name="Segnaposto contenuto 2">
            <a:extLst>
              <a:ext uri="{FF2B5EF4-FFF2-40B4-BE49-F238E27FC236}">
                <a16:creationId xmlns:a16="http://schemas.microsoft.com/office/drawing/2014/main" id="{90AC652D-8E19-40C9-B301-53CCA6164E67}"/>
              </a:ext>
            </a:extLst>
          </p:cNvPr>
          <p:cNvSpPr>
            <a:spLocks noGrp="1"/>
          </p:cNvSpPr>
          <p:nvPr>
            <p:ph idx="1"/>
          </p:nvPr>
        </p:nvSpPr>
        <p:spPr/>
        <p:txBody>
          <a:bodyPr/>
          <a:lstStyle/>
          <a:p>
            <a:pPr algn="just"/>
            <a:r>
              <a:rPr lang="it-IT" dirty="0"/>
              <a:t>Nel contesto dei moti risorgimentali europei del 1820-21 si svolge la guerra d’indipendenza greca</a:t>
            </a:r>
          </a:p>
          <a:p>
            <a:pPr algn="just"/>
            <a:r>
              <a:rPr lang="it-IT" dirty="0"/>
              <a:t>Convergenza in senso anti-ottomano fra gli insorti greci di Alexandros </a:t>
            </a:r>
            <a:r>
              <a:rPr lang="it-IT" dirty="0" err="1"/>
              <a:t>Ypsilantis</a:t>
            </a:r>
            <a:r>
              <a:rPr lang="it-IT" dirty="0"/>
              <a:t> e gli insorti romeni di Tudor </a:t>
            </a:r>
            <a:r>
              <a:rPr lang="it-IT" dirty="0" err="1"/>
              <a:t>Vladimirescu</a:t>
            </a:r>
            <a:endParaRPr lang="it-IT" dirty="0"/>
          </a:p>
          <a:p>
            <a:pPr algn="just"/>
            <a:r>
              <a:rPr lang="it-IT" dirty="0"/>
              <a:t>Interessi contrastanti fra l’élite greco-</a:t>
            </a:r>
            <a:r>
              <a:rPr lang="it-IT" dirty="0" err="1"/>
              <a:t>fanariota</a:t>
            </a:r>
            <a:r>
              <a:rPr lang="it-IT" dirty="0"/>
              <a:t> (i </a:t>
            </a:r>
            <a:r>
              <a:rPr lang="it-IT" dirty="0" err="1"/>
              <a:t>fanarioti</a:t>
            </a:r>
            <a:r>
              <a:rPr lang="it-IT" dirty="0"/>
              <a:t> godevano di una situazione privilegiata rappresentando presso la Sublime Porta il </a:t>
            </a:r>
            <a:r>
              <a:rPr lang="it-IT" dirty="0" err="1"/>
              <a:t>millet</a:t>
            </a:r>
            <a:r>
              <a:rPr lang="it-IT" dirty="0"/>
              <a:t> cristiano-ortodosso) e i contadini romeni</a:t>
            </a:r>
          </a:p>
          <a:p>
            <a:pPr algn="just"/>
            <a:r>
              <a:rPr lang="it-IT" dirty="0"/>
              <a:t>L’Impero ottomano reprime l’insurrezione</a:t>
            </a:r>
          </a:p>
          <a:p>
            <a:pPr marL="0" indent="0">
              <a:buNone/>
            </a:pPr>
            <a:endParaRPr lang="it-IT" dirty="0"/>
          </a:p>
          <a:p>
            <a:endParaRPr lang="it-IT" dirty="0"/>
          </a:p>
          <a:p>
            <a:endParaRPr lang="it-IT" dirty="0"/>
          </a:p>
        </p:txBody>
      </p:sp>
    </p:spTree>
    <p:extLst>
      <p:ext uri="{BB962C8B-B14F-4D97-AF65-F5344CB8AC3E}">
        <p14:creationId xmlns:p14="http://schemas.microsoft.com/office/powerpoint/2010/main" val="94287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863339C-4AB0-4874-B33B-4E8E8BED25D5}"/>
              </a:ext>
            </a:extLst>
          </p:cNvPr>
          <p:cNvSpPr>
            <a:spLocks noGrp="1"/>
          </p:cNvSpPr>
          <p:nvPr>
            <p:ph idx="1"/>
          </p:nvPr>
        </p:nvSpPr>
        <p:spPr>
          <a:xfrm>
            <a:off x="838200" y="897622"/>
            <a:ext cx="10515600" cy="5279341"/>
          </a:xfrm>
        </p:spPr>
        <p:txBody>
          <a:bodyPr>
            <a:normAutofit lnSpcReduction="10000"/>
          </a:bodyPr>
          <a:lstStyle/>
          <a:p>
            <a:pPr algn="just"/>
            <a:r>
              <a:rPr lang="it-IT" dirty="0"/>
              <a:t>Convenzione di Akkerman (1826), firmata da Russia e Impero ottomano: autonomia alla Serbia e protettorato russo su Moldavia e Valacchia</a:t>
            </a:r>
          </a:p>
          <a:p>
            <a:pPr algn="just"/>
            <a:r>
              <a:rPr lang="it-IT" dirty="0"/>
              <a:t>Trattato di Londra del 1827: collaborazione anglo-franco-russa per favorire la creazione di una Grecia autonoma nel quadro dell’Impero ottomano</a:t>
            </a:r>
          </a:p>
          <a:p>
            <a:pPr algn="just"/>
            <a:r>
              <a:rPr lang="it-IT" dirty="0"/>
              <a:t>Ottobre 1827: battaglia di Navarino tra flotta anglo-franco-russa e flotta turco-egiziana con sconfitta ottomana</a:t>
            </a:r>
          </a:p>
          <a:p>
            <a:pPr algn="just"/>
            <a:r>
              <a:rPr lang="it-IT" dirty="0"/>
              <a:t>Settembre 1829: a seguito della guerra russo-turca del 1828-29 i due imperi stipulano il trattato di Adrianopoli, con il riconoscimento da parte ottomana dell’autonomia di Serbia, Valacchia e Moldavia e dell’indipendenza della Grecia</a:t>
            </a:r>
          </a:p>
          <a:p>
            <a:pPr algn="just"/>
            <a:r>
              <a:rPr lang="it-IT" dirty="0"/>
              <a:t>Nel 1832 nasce il regno di Grecia, con Ottone di Baviera (poi di Grecia)</a:t>
            </a:r>
          </a:p>
        </p:txBody>
      </p:sp>
    </p:spTree>
    <p:extLst>
      <p:ext uri="{BB962C8B-B14F-4D97-AF65-F5344CB8AC3E}">
        <p14:creationId xmlns:p14="http://schemas.microsoft.com/office/powerpoint/2010/main" val="345484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FBD28-ECEC-4E41-9371-9798E0C65DBD}"/>
              </a:ext>
            </a:extLst>
          </p:cNvPr>
          <p:cNvSpPr>
            <a:spLocks noGrp="1"/>
          </p:cNvSpPr>
          <p:nvPr>
            <p:ph type="title"/>
          </p:nvPr>
        </p:nvSpPr>
        <p:spPr/>
        <p:txBody>
          <a:bodyPr>
            <a:normAutofit/>
          </a:bodyPr>
          <a:lstStyle/>
          <a:p>
            <a:pPr algn="ctr"/>
            <a:r>
              <a:rPr lang="it-IT" sz="2800" dirty="0"/>
              <a:t>La Grecia dalla proclamazione del regno (1832) al 1947</a:t>
            </a:r>
          </a:p>
        </p:txBody>
      </p:sp>
      <p:pic>
        <p:nvPicPr>
          <p:cNvPr id="2050" name="Picture 2" descr="Treaty of Constantinople (1832) - Wikipedia">
            <a:extLst>
              <a:ext uri="{FF2B5EF4-FFF2-40B4-BE49-F238E27FC236}">
                <a16:creationId xmlns:a16="http://schemas.microsoft.com/office/drawing/2014/main" id="{0E76816F-F360-49E2-892D-20E9F96748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2102" y="1879135"/>
            <a:ext cx="5947795" cy="40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0BD674-BBDD-4B7F-B42A-491EAD25060C}"/>
              </a:ext>
            </a:extLst>
          </p:cNvPr>
          <p:cNvSpPr>
            <a:spLocks noGrp="1"/>
          </p:cNvSpPr>
          <p:nvPr>
            <p:ph type="title"/>
          </p:nvPr>
        </p:nvSpPr>
        <p:spPr/>
        <p:txBody>
          <a:bodyPr>
            <a:normAutofit/>
          </a:bodyPr>
          <a:lstStyle/>
          <a:p>
            <a:r>
              <a:rPr lang="it-IT" sz="3600" dirty="0"/>
              <a:t>Il moto decabrista in Russia e la rivoluzione polacca</a:t>
            </a:r>
          </a:p>
        </p:txBody>
      </p:sp>
      <p:sp>
        <p:nvSpPr>
          <p:cNvPr id="3" name="Segnaposto contenuto 2">
            <a:extLst>
              <a:ext uri="{FF2B5EF4-FFF2-40B4-BE49-F238E27FC236}">
                <a16:creationId xmlns:a16="http://schemas.microsoft.com/office/drawing/2014/main" id="{B8560095-782A-414E-942E-5BFE6EF52D52}"/>
              </a:ext>
            </a:extLst>
          </p:cNvPr>
          <p:cNvSpPr>
            <a:spLocks noGrp="1"/>
          </p:cNvSpPr>
          <p:nvPr>
            <p:ph idx="1"/>
          </p:nvPr>
        </p:nvSpPr>
        <p:spPr/>
        <p:txBody>
          <a:bodyPr/>
          <a:lstStyle/>
          <a:p>
            <a:pPr algn="just"/>
            <a:r>
              <a:rPr lang="it-IT" dirty="0"/>
              <a:t>Numerosi ufficiali russi, entrati in contatto con le idee illuministe e rivoluzionarie durante l’epoca napoleonica, coltivano aspirazioni liberali e costituzionali</a:t>
            </a:r>
          </a:p>
          <a:p>
            <a:pPr algn="just"/>
            <a:r>
              <a:rPr lang="it-IT" dirty="0"/>
              <a:t>Nel dicembre 1825 dopo la morte di Alessandro I, al momento del giuramento del nuovo zar Nicola I, alcuni militari si ribellano ma il tentativo insurrezionale viene facilmente represso</a:t>
            </a:r>
          </a:p>
          <a:p>
            <a:pPr algn="just"/>
            <a:r>
              <a:rPr lang="it-IT" dirty="0"/>
              <a:t>Nicola I avvia una politica repressiva, antiliberale e diretta all’assimilazione delle etnie non russe dell’Impero (russificazione)</a:t>
            </a:r>
          </a:p>
          <a:p>
            <a:pPr algn="just"/>
            <a:r>
              <a:rPr lang="it-IT" dirty="0"/>
              <a:t>Repressione della rivoluzione polacca del 1830-31</a:t>
            </a:r>
          </a:p>
          <a:p>
            <a:endParaRPr lang="it-IT" dirty="0"/>
          </a:p>
        </p:txBody>
      </p:sp>
    </p:spTree>
    <p:extLst>
      <p:ext uri="{BB962C8B-B14F-4D97-AF65-F5344CB8AC3E}">
        <p14:creationId xmlns:p14="http://schemas.microsoft.com/office/powerpoint/2010/main" val="271809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688BF-B446-4755-B545-3F9920F0E28A}"/>
              </a:ext>
            </a:extLst>
          </p:cNvPr>
          <p:cNvSpPr>
            <a:spLocks noGrp="1"/>
          </p:cNvSpPr>
          <p:nvPr>
            <p:ph type="title"/>
          </p:nvPr>
        </p:nvSpPr>
        <p:spPr/>
        <p:txBody>
          <a:bodyPr>
            <a:normAutofit/>
          </a:bodyPr>
          <a:lstStyle/>
          <a:p>
            <a:r>
              <a:rPr lang="it-IT" sz="3600" dirty="0"/>
              <a:t>Le principali correnti politiche in Europa occidentale nel periodo della Restaurazione</a:t>
            </a:r>
          </a:p>
        </p:txBody>
      </p:sp>
      <p:sp>
        <p:nvSpPr>
          <p:cNvPr id="3" name="Segnaposto contenuto 2">
            <a:extLst>
              <a:ext uri="{FF2B5EF4-FFF2-40B4-BE49-F238E27FC236}">
                <a16:creationId xmlns:a16="http://schemas.microsoft.com/office/drawing/2014/main" id="{35700611-2522-472D-8AF8-CC7040ABFA1E}"/>
              </a:ext>
            </a:extLst>
          </p:cNvPr>
          <p:cNvSpPr>
            <a:spLocks noGrp="1"/>
          </p:cNvSpPr>
          <p:nvPr>
            <p:ph idx="1"/>
          </p:nvPr>
        </p:nvSpPr>
        <p:spPr/>
        <p:txBody>
          <a:bodyPr>
            <a:normAutofit fontScale="92500"/>
          </a:bodyPr>
          <a:lstStyle/>
          <a:p>
            <a:pPr algn="just"/>
            <a:r>
              <a:rPr lang="it-IT" dirty="0"/>
              <a:t>Reazionari: si oppongono a tutto ciò che aveva rappresentato l’Illuminismo e rifiutano la modernità</a:t>
            </a:r>
          </a:p>
          <a:p>
            <a:pPr algn="just"/>
            <a:r>
              <a:rPr lang="it-IT" dirty="0"/>
              <a:t>Conservatori: si oppongono alle idee liberali</a:t>
            </a:r>
          </a:p>
          <a:p>
            <a:pPr algn="just"/>
            <a:r>
              <a:rPr lang="it-IT" dirty="0"/>
              <a:t>Liberali: chiedono l’approvazione di costituzioni che prevedano la divisione dei poteri, la limitazione delle prerogative del sovrano e un allargamento del suffragio ai ceti più abbienti</a:t>
            </a:r>
          </a:p>
          <a:p>
            <a:pPr algn="just"/>
            <a:r>
              <a:rPr lang="it-IT" dirty="0"/>
              <a:t>Socialisti utopisti: condannano le ingiustizie sociali e si ispirano a principi egualitari e umanitari</a:t>
            </a:r>
          </a:p>
          <a:p>
            <a:pPr algn="just"/>
            <a:r>
              <a:rPr lang="it-IT" dirty="0"/>
              <a:t>Blanquismo: necessità di una rivoluzione armata per rovesciare i privilegi di classe e instaurare un sistema comunista (Louis-Auguste </a:t>
            </a:r>
            <a:r>
              <a:rPr lang="it-IT" dirty="0" err="1"/>
              <a:t>Blanqui</a:t>
            </a:r>
            <a:r>
              <a:rPr lang="it-IT" dirty="0"/>
              <a:t>)</a:t>
            </a:r>
          </a:p>
        </p:txBody>
      </p:sp>
    </p:spTree>
    <p:extLst>
      <p:ext uri="{BB962C8B-B14F-4D97-AF65-F5344CB8AC3E}">
        <p14:creationId xmlns:p14="http://schemas.microsoft.com/office/powerpoint/2010/main" val="88468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01EE5-CD25-430C-A282-B1EAF30EEB33}"/>
              </a:ext>
            </a:extLst>
          </p:cNvPr>
          <p:cNvSpPr>
            <a:spLocks noGrp="1"/>
          </p:cNvSpPr>
          <p:nvPr>
            <p:ph type="title"/>
          </p:nvPr>
        </p:nvSpPr>
        <p:spPr>
          <a:xfrm>
            <a:off x="838200" y="511728"/>
            <a:ext cx="10515600" cy="562064"/>
          </a:xfrm>
        </p:spPr>
        <p:txBody>
          <a:bodyPr>
            <a:noAutofit/>
          </a:bodyPr>
          <a:lstStyle/>
          <a:p>
            <a:r>
              <a:rPr lang="it-IT" sz="3600" dirty="0"/>
              <a:t>Le rivoluzioni del 1848</a:t>
            </a:r>
          </a:p>
        </p:txBody>
      </p:sp>
      <p:sp>
        <p:nvSpPr>
          <p:cNvPr id="3" name="Segnaposto contenuto 2">
            <a:extLst>
              <a:ext uri="{FF2B5EF4-FFF2-40B4-BE49-F238E27FC236}">
                <a16:creationId xmlns:a16="http://schemas.microsoft.com/office/drawing/2014/main" id="{3495CFB2-1A3B-4D13-983A-A916505432B8}"/>
              </a:ext>
            </a:extLst>
          </p:cNvPr>
          <p:cNvSpPr>
            <a:spLocks noGrp="1"/>
          </p:cNvSpPr>
          <p:nvPr>
            <p:ph idx="1"/>
          </p:nvPr>
        </p:nvSpPr>
        <p:spPr>
          <a:xfrm>
            <a:off x="838200" y="1619075"/>
            <a:ext cx="10515600" cy="4557888"/>
          </a:xfrm>
        </p:spPr>
        <p:txBody>
          <a:bodyPr/>
          <a:lstStyle/>
          <a:p>
            <a:pPr algn="just"/>
            <a:r>
              <a:rPr lang="it-IT" dirty="0"/>
              <a:t>Nel febbraio 1848 rivoluzione in Francia sulla base di idee liberali e socialiste</a:t>
            </a:r>
          </a:p>
          <a:p>
            <a:pPr algn="just"/>
            <a:r>
              <a:rPr lang="it-IT" dirty="0"/>
              <a:t>Tra il febbraio e il marzo 1848 rivoluzioni a Budapest, Berlino e Vienna</a:t>
            </a:r>
          </a:p>
          <a:p>
            <a:pPr algn="just"/>
            <a:r>
              <a:rPr lang="it-IT" dirty="0"/>
              <a:t>Assemblee nazionali costituenti si riuniscono a Francoforte, Vienna e Budapest</a:t>
            </a:r>
          </a:p>
          <a:p>
            <a:pPr algn="just"/>
            <a:r>
              <a:rPr lang="it-IT" dirty="0"/>
              <a:t>A Francoforte l’opzione «piccolo tedesca» (gravitante intorno alla Prussia con esclusione dell’Impero asburgico) si scontra con quella «grande tedesca» (inclusione della parte tedesca dell’Impero asburgico)</a:t>
            </a:r>
          </a:p>
          <a:p>
            <a:pPr marL="0" indent="0">
              <a:buNone/>
            </a:pPr>
            <a:endParaRPr lang="it-IT" dirty="0"/>
          </a:p>
        </p:txBody>
      </p:sp>
    </p:spTree>
    <p:extLst>
      <p:ext uri="{BB962C8B-B14F-4D97-AF65-F5344CB8AC3E}">
        <p14:creationId xmlns:p14="http://schemas.microsoft.com/office/powerpoint/2010/main" val="22274473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Calibri Light</vt:lpstr>
      <vt:lpstr>Tema di Office</vt:lpstr>
      <vt:lpstr>Presentazione standard di PowerPoint</vt:lpstr>
      <vt:lpstr>Impero ottomano</vt:lpstr>
      <vt:lpstr>Trattato di Bucarest (1812)</vt:lpstr>
      <vt:lpstr>L’indipendenza della Grecia</vt:lpstr>
      <vt:lpstr>Presentazione standard di PowerPoint</vt:lpstr>
      <vt:lpstr>La Grecia dalla proclamazione del regno (1832) al 1947</vt:lpstr>
      <vt:lpstr>Il moto decabrista in Russia e la rivoluzione polacca</vt:lpstr>
      <vt:lpstr>Le principali correnti politiche in Europa occidentale nel periodo della Restaurazione</vt:lpstr>
      <vt:lpstr>Le rivoluzioni del 1848</vt:lpstr>
      <vt:lpstr>Presentazione standard di PowerPoint</vt:lpstr>
      <vt:lpstr>Presentazione standard di PowerPoint</vt:lpstr>
      <vt:lpstr>L’Europa delle rivoluzioni</vt:lpstr>
      <vt:lpstr>Presentazione standard di PowerPoint</vt:lpstr>
      <vt:lpstr>Presentazione standard di PowerPoint</vt:lpstr>
      <vt:lpstr>La Questione d’Oriente</vt:lpstr>
      <vt:lpstr>Presentazione standard di PowerPoint</vt:lpstr>
      <vt:lpstr>Neoassolutismo e liberalizzazione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SANTORO STEFANO</dc:creator>
  <cp:lastModifiedBy>SANTORO STEFANO</cp:lastModifiedBy>
  <cp:revision>1</cp:revision>
  <dcterms:created xsi:type="dcterms:W3CDTF">2023-10-11T07:09:48Z</dcterms:created>
  <dcterms:modified xsi:type="dcterms:W3CDTF">2023-10-11T07:10:46Z</dcterms:modified>
</cp:coreProperties>
</file>