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70" r:id="rId6"/>
    <p:sldId id="269" r:id="rId7"/>
    <p:sldId id="268" r:id="rId8"/>
    <p:sldId id="257" r:id="rId9"/>
    <p:sldId id="261" r:id="rId10"/>
    <p:sldId id="271" r:id="rId11"/>
    <p:sldId id="263" r:id="rId12"/>
    <p:sldId id="264" r:id="rId13"/>
    <p:sldId id="265" r:id="rId14"/>
  </p:sldIdLst>
  <p:sldSz cx="9144000" cy="6858000" type="screen4x3"/>
  <p:notesSz cx="6877050" cy="10001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09051D-3AA5-428D-99E0-75BCBCB59B37}" v="2" dt="2023-10-11T19:29:18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48334F-4D74-4C1F-AE72-D316A5FEC86D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1008112"/>
          </a:xfrm>
        </p:spPr>
        <p:txBody>
          <a:bodyPr>
            <a:normAutofit/>
          </a:bodyPr>
          <a:lstStyle/>
          <a:p>
            <a:r>
              <a:rPr lang="it-IT" dirty="0" err="1"/>
              <a:t>Lektorat</a:t>
            </a:r>
            <a:r>
              <a:rPr lang="it-IT" dirty="0"/>
              <a:t> CIA PG 3. </a:t>
            </a:r>
            <a:r>
              <a:rPr lang="it-IT" dirty="0" err="1"/>
              <a:t>Jahr</a:t>
            </a:r>
            <a:r>
              <a:rPr lang="it-IT" dirty="0"/>
              <a:t>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854696" cy="3384376"/>
          </a:xfrm>
        </p:spPr>
        <p:txBody>
          <a:bodyPr>
            <a:noAutofit/>
          </a:bodyPr>
          <a:lstStyle/>
          <a:p>
            <a:pPr algn="ctr"/>
            <a:r>
              <a:rPr lang="it-IT" sz="2800" dirty="0" err="1"/>
              <a:t>Studienjahr</a:t>
            </a:r>
            <a:r>
              <a:rPr lang="it-IT" sz="2800" dirty="0"/>
              <a:t> 2023/2024</a:t>
            </a:r>
          </a:p>
          <a:p>
            <a:pPr algn="ctr"/>
            <a:r>
              <a:rPr lang="it-IT" sz="2800" b="1" dirty="0" err="1"/>
              <a:t>Donnerstag</a:t>
            </a:r>
            <a:r>
              <a:rPr lang="it-IT" sz="2800" b="1" dirty="0"/>
              <a:t>, 15.00 – 16.30  Q5</a:t>
            </a:r>
          </a:p>
          <a:p>
            <a:pPr algn="ctr"/>
            <a:endParaRPr lang="it-IT" sz="2800" dirty="0"/>
          </a:p>
          <a:p>
            <a:pPr algn="ctr"/>
            <a:endParaRPr lang="it-IT" sz="2800" dirty="0"/>
          </a:p>
          <a:p>
            <a:pPr algn="ctr"/>
            <a:r>
              <a:rPr lang="it-IT" sz="2800" dirty="0"/>
              <a:t>kofler@units.it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Literatur: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/>
              <a:t>Das BGB für ausländische Studierende – Übungen zu Rechtssprache und Methodik , Lippmann/Scholz </a:t>
            </a:r>
          </a:p>
          <a:p>
            <a:r>
              <a:rPr lang="de-DE" dirty="0"/>
              <a:t>Basiswissen deutsches Recht für Übersetzer Ingrid </a:t>
            </a:r>
            <a:r>
              <a:rPr lang="de-DE" dirty="0" err="1"/>
              <a:t>Simonnaes</a:t>
            </a:r>
            <a:r>
              <a:rPr lang="de-DE" dirty="0"/>
              <a:t> , Frank &amp; </a:t>
            </a:r>
            <a:r>
              <a:rPr lang="de-DE" dirty="0" err="1"/>
              <a:t>Timme</a:t>
            </a:r>
            <a:r>
              <a:rPr lang="de-DE" dirty="0"/>
              <a:t>, Verlag für wissenschaftliche Literatur</a:t>
            </a:r>
          </a:p>
          <a:p>
            <a:endParaRPr lang="de-DE" dirty="0"/>
          </a:p>
          <a:p>
            <a:r>
              <a:rPr lang="de-DE" dirty="0"/>
              <a:t>Aspekte Neu Mittelstufe Deutsch C1  </a:t>
            </a:r>
            <a:r>
              <a:rPr lang="de-DE" dirty="0" err="1"/>
              <a:t>KlettVerlag</a:t>
            </a:r>
            <a:endParaRPr lang="de-DE" dirty="0"/>
          </a:p>
          <a:p>
            <a:r>
              <a:rPr lang="de-DE" dirty="0"/>
              <a:t>Mittelpunkt B2 Intensivtrainer Lese- und Hörverstehen Klett</a:t>
            </a:r>
          </a:p>
          <a:p>
            <a:endParaRPr lang="de-DE" dirty="0"/>
          </a:p>
          <a:p>
            <a:r>
              <a:rPr lang="de-DE" dirty="0"/>
              <a:t>C-Grammatik Übungsgrammatik </a:t>
            </a:r>
            <a:r>
              <a:rPr lang="de-DE" dirty="0" err="1"/>
              <a:t>DaF</a:t>
            </a:r>
            <a:r>
              <a:rPr lang="de-DE" dirty="0"/>
              <a:t> C1/C2 Schubert Verlag</a:t>
            </a:r>
          </a:p>
          <a:p>
            <a:endParaRPr lang="de-DE" dirty="0"/>
          </a:p>
          <a:p>
            <a:r>
              <a:rPr lang="de-DE" dirty="0"/>
              <a:t>Übungen zum Wortschatz der deutschen Schriftsprache Niveau A2-C1, Ursula </a:t>
            </a:r>
            <a:r>
              <a:rPr lang="de-DE" dirty="0" err="1"/>
              <a:t>Turtur</a:t>
            </a:r>
            <a:r>
              <a:rPr lang="de-DE" dirty="0"/>
              <a:t>, Verlag </a:t>
            </a:r>
            <a:r>
              <a:rPr lang="de-DE" dirty="0" err="1"/>
              <a:t>Liebaug-Dartmann</a:t>
            </a:r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B58BF7-216F-4C44-9DCD-EDA6DF138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851648" cy="1152128"/>
          </a:xfrm>
        </p:spPr>
        <p:txBody>
          <a:bodyPr>
            <a:normAutofit/>
          </a:bodyPr>
          <a:lstStyle/>
          <a:p>
            <a:pPr algn="ctr"/>
            <a:r>
              <a:rPr lang="de-DE" dirty="0"/>
              <a:t>Programmübersicht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B9182D-E791-4C91-AC46-AC4DBEE06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1772816"/>
            <a:ext cx="7854696" cy="4176464"/>
          </a:xfrm>
        </p:spPr>
        <p:txBody>
          <a:bodyPr>
            <a:normAutofit lnSpcReduction="10000"/>
          </a:bodyPr>
          <a:lstStyle/>
          <a:p>
            <a:pPr algn="ctr"/>
            <a:r>
              <a:rPr lang="de-DE" dirty="0"/>
              <a:t>Zwei Schwerpunkte: </a:t>
            </a:r>
          </a:p>
          <a:p>
            <a:pPr algn="ctr"/>
            <a:endParaRPr lang="de-DE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/>
              <a:t>Ausgewählte </a:t>
            </a:r>
            <a:r>
              <a:rPr lang="de-DE" u="sng" dirty="0"/>
              <a:t>Übungen zur Rechtssprache </a:t>
            </a:r>
          </a:p>
          <a:p>
            <a:pPr lvl="1" algn="just"/>
            <a:r>
              <a:rPr lang="de-DE" dirty="0"/>
              <a:t>(aus: „Das BGB für ausländische Studierende – Übungen zu Rechtssprache und Methodik – Einführung in BGB AT und Allgemeines Schuldrecht.</a:t>
            </a:r>
          </a:p>
          <a:p>
            <a:pPr algn="l"/>
            <a:endParaRPr lang="de-DE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/>
              <a:t>Ausgewählte Lektionen aus den Lehrwerken</a:t>
            </a:r>
          </a:p>
          <a:p>
            <a:pPr lvl="1" algn="just"/>
            <a:r>
              <a:rPr lang="de-DE" u="sng" dirty="0"/>
              <a:t>Aspekte Neu C1 </a:t>
            </a:r>
            <a:r>
              <a:rPr lang="de-DE" dirty="0"/>
              <a:t>(Recht so!) und </a:t>
            </a:r>
            <a:r>
              <a:rPr lang="de-DE" u="sng" dirty="0"/>
              <a:t>Mittelpunkt B2 </a:t>
            </a:r>
            <a:r>
              <a:rPr lang="de-DE" dirty="0"/>
              <a:t>(Intensivtrainer Lese- und Hörverstehen) </a:t>
            </a:r>
          </a:p>
          <a:p>
            <a:pPr marL="514350" indent="-514350" algn="l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3047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3F70F2-3854-43A8-A3B6-20F95D24F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936104"/>
          </a:xfrm>
        </p:spPr>
        <p:txBody>
          <a:bodyPr>
            <a:noAutofit/>
          </a:bodyPr>
          <a:lstStyle/>
          <a:p>
            <a:pPr algn="ctr"/>
            <a:r>
              <a:rPr lang="de-DE" sz="4000" u="sng" dirty="0"/>
              <a:t>1. Recht so! </a:t>
            </a:r>
            <a:br>
              <a:rPr lang="de-DE" sz="4000" u="sng" dirty="0"/>
            </a:br>
            <a:r>
              <a:rPr lang="de-DE" sz="4000" dirty="0"/>
              <a:t>aus: Aspekte Neu C1 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BB2CA88-2B58-43FF-B836-68859A982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652" y="2132856"/>
            <a:ext cx="7854696" cy="381642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/>
              <a:t>Wortschatz verschiedene Straftaten</a:t>
            </a:r>
          </a:p>
          <a:p>
            <a:pPr algn="l"/>
            <a:r>
              <a:rPr lang="de-DE" dirty="0"/>
              <a:t>      und ihre Beschreibung im StGB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/>
              <a:t>Über Meldungen von missglückten Verbrechen       berichten – dt. und it.</a:t>
            </a:r>
            <a:endParaRPr lang="it-IT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/>
              <a:t>Artikel über kuriose Vorschriften und Gesetze verstehen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/>
              <a:t>Artikel über Krimis zusammenfassen  </a:t>
            </a:r>
          </a:p>
        </p:txBody>
      </p:sp>
    </p:spTree>
    <p:extLst>
      <p:ext uri="{BB962C8B-B14F-4D97-AF65-F5344CB8AC3E}">
        <p14:creationId xmlns:p14="http://schemas.microsoft.com/office/powerpoint/2010/main" val="3245720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4721-E2A6-4114-8E67-EB1E15905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Übungen zur Rechtssprache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FBBEA-7741-4EEE-AD8F-E9990002A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b="1" dirty="0"/>
              <a:t>     </a:t>
            </a:r>
          </a:p>
          <a:p>
            <a:pPr marL="0" indent="0" algn="ctr">
              <a:buNone/>
            </a:pPr>
            <a:r>
              <a:rPr lang="de-DE" b="1" dirty="0"/>
              <a:t>I Wiederholung</a:t>
            </a:r>
            <a:r>
              <a:rPr lang="de-DE" dirty="0"/>
              <a:t> </a:t>
            </a:r>
          </a:p>
          <a:p>
            <a:pPr marL="0" indent="0">
              <a:buNone/>
            </a:pPr>
            <a:endParaRPr lang="de-DE" dirty="0"/>
          </a:p>
          <a:p>
            <a:pPr algn="ctr"/>
            <a:r>
              <a:rPr lang="de-DE" i="1" dirty="0"/>
              <a:t>Orientierung im deutschen Recht und im BGB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- Systematik des deutschen Rechts</a:t>
            </a:r>
          </a:p>
          <a:p>
            <a:pPr marL="0" indent="0" algn="ctr">
              <a:buNone/>
            </a:pPr>
            <a:r>
              <a:rPr lang="de-DE" dirty="0"/>
              <a:t>   - Rechtsgebiete und ihre Gesetze</a:t>
            </a:r>
          </a:p>
          <a:p>
            <a:pPr marL="0" indent="0" algn="ctr">
              <a:buNone/>
            </a:pPr>
            <a:r>
              <a:rPr lang="de-DE" dirty="0"/>
              <a:t>   - Übungen zu Charakteristika der deutschen   Rechtssprache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077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II    Einführung ins </a:t>
            </a:r>
            <a:r>
              <a:rPr lang="de-DE" b="1" dirty="0"/>
              <a:t>BGB</a:t>
            </a:r>
          </a:p>
          <a:p>
            <a:pPr marL="0" indent="0">
              <a:buNone/>
            </a:pPr>
            <a:endParaRPr lang="de-DE" b="1" dirty="0"/>
          </a:p>
          <a:p>
            <a:r>
              <a:rPr lang="de-DE" dirty="0"/>
              <a:t> - Orientierung – Zitieren von Normen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dazu Übungen zu Wortschatz und Grammatik</a:t>
            </a:r>
            <a:r>
              <a:rPr lang="de-DE" i="1" dirty="0">
                <a:solidFill>
                  <a:prstClr val="white"/>
                </a:solidFill>
              </a:rPr>
              <a:t> </a:t>
            </a:r>
          </a:p>
          <a:p>
            <a:r>
              <a:rPr lang="de-DE" i="1" dirty="0">
                <a:solidFill>
                  <a:prstClr val="white"/>
                </a:solidFill>
              </a:rPr>
              <a:t>v.a. Präpositionen, rechtssprachlicher Wortschatz</a:t>
            </a:r>
          </a:p>
          <a:p>
            <a:pPr lvl="0">
              <a:buClr>
                <a:srgbClr val="0BD0D9"/>
              </a:buClr>
            </a:pPr>
            <a:r>
              <a:rPr lang="de-DE" i="1" dirty="0">
                <a:solidFill>
                  <a:prstClr val="white"/>
                </a:solidFill>
              </a:rPr>
              <a:t>Nomen-Verb-Verbindungen, mehrteilige Konjunktionen, Abkürzungen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3"/>
                </a:solidFill>
              </a:rPr>
              <a:t>Der Vertrag</a:t>
            </a: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Übungen zu Wortschatz, Nominalisierung, Präpositionen, Relativsätze mit Präpositionen, einfache und erweiterte Partizipialkonstruktionen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B69197-C1D8-475C-B3C5-9D93CCB70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61724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Mittelpunkt B2 </a:t>
            </a:r>
            <a:br>
              <a:rPr lang="de-DE" dirty="0"/>
            </a:br>
            <a:r>
              <a:rPr lang="de-DE" sz="4000" dirty="0"/>
              <a:t>Intensivtrainer Lese- und Hörverstehen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10CCE69-BDDB-42B3-A560-16A9CD068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2420888"/>
            <a:ext cx="7854696" cy="3528392"/>
          </a:xfrm>
        </p:spPr>
        <p:txBody>
          <a:bodyPr/>
          <a:lstStyle/>
          <a:p>
            <a:pPr algn="l"/>
            <a:r>
              <a:rPr lang="de-DE" dirty="0"/>
              <a:t>LV Streit in der Nachbarschaft</a:t>
            </a:r>
          </a:p>
          <a:p>
            <a:pPr algn="l"/>
            <a:endParaRPr lang="de-DE" dirty="0"/>
          </a:p>
          <a:p>
            <a:pPr algn="l"/>
            <a:r>
              <a:rPr lang="de-DE" dirty="0"/>
              <a:t>LV Verständigung statt Konfrontation</a:t>
            </a:r>
          </a:p>
          <a:p>
            <a:pPr algn="l"/>
            <a:endParaRPr lang="de-DE" dirty="0"/>
          </a:p>
          <a:p>
            <a:pPr algn="l"/>
            <a:r>
              <a:rPr lang="de-DE" dirty="0"/>
              <a:t>HV Nachbarn lösen Konflikte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8188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>
                <a:solidFill>
                  <a:schemeClr val="accent3"/>
                </a:solidFill>
              </a:rPr>
              <a:t>außerdem…</a:t>
            </a: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de-DE" dirty="0"/>
          </a:p>
          <a:p>
            <a:r>
              <a:rPr lang="de-DE" dirty="0"/>
              <a:t>Mündliche / schriftliche Zusammenfassung von journalistischen Texten, die unterschiedlichen Rechtsgebieten zugeordnet werden können - Ausgangstexte it. oder dt.)</a:t>
            </a:r>
          </a:p>
          <a:p>
            <a:endParaRPr lang="de-DE" dirty="0"/>
          </a:p>
          <a:p>
            <a:r>
              <a:rPr lang="de-DE" b="1" u="sng" dirty="0"/>
              <a:t>Konversation</a:t>
            </a:r>
            <a:r>
              <a:rPr lang="de-DE" u="sng" dirty="0"/>
              <a:t> – Partnerarbeit /Gruppenarbeit</a:t>
            </a:r>
            <a:endParaRPr lang="de-DE" dirty="0"/>
          </a:p>
          <a:p>
            <a:r>
              <a:rPr lang="de-DE" b="1" u="sng" dirty="0"/>
              <a:t>Small Talk ! </a:t>
            </a:r>
            <a:r>
              <a:rPr lang="de-DE" dirty="0"/>
              <a:t>Vorbereitung für Dialogisches Dolmetschen (Prof. Pio) </a:t>
            </a:r>
          </a:p>
          <a:p>
            <a:endParaRPr lang="de-DE" dirty="0"/>
          </a:p>
          <a:p>
            <a:r>
              <a:rPr lang="de-DE" dirty="0"/>
              <a:t>Weitere Themen auf Wunsch der Studierenden…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 fontScale="90000"/>
          </a:bodyPr>
          <a:lstStyle/>
          <a:p>
            <a:br>
              <a:rPr lang="de-DE" sz="4400" dirty="0"/>
            </a:br>
            <a:br>
              <a:rPr lang="de-DE" sz="4400" dirty="0"/>
            </a:br>
            <a:br>
              <a:rPr lang="de-DE" sz="4400" dirty="0"/>
            </a:br>
            <a:r>
              <a:rPr lang="de-DE" sz="4400" dirty="0"/>
              <a:t>Sprechstunde: Mittwoch 12.00 – 12.45 im </a:t>
            </a:r>
            <a:r>
              <a:rPr lang="de-DE" sz="4400" dirty="0" err="1"/>
              <a:t>Lektorenzimmer</a:t>
            </a:r>
            <a:r>
              <a:rPr lang="de-DE" sz="4400" dirty="0"/>
              <a:t>, 4. Stock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4400" dirty="0"/>
          </a:p>
          <a:p>
            <a:endParaRPr lang="de-DE" sz="4400" dirty="0"/>
          </a:p>
          <a:p>
            <a:endParaRPr lang="de-DE" sz="4400" dirty="0"/>
          </a:p>
          <a:p>
            <a:r>
              <a:rPr lang="de-DE" sz="4400" dirty="0"/>
              <a:t>Auf eine gute Zusammenarbeit!</a:t>
            </a:r>
            <a:endParaRPr lang="it-IT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77ab227-96b9-46ef-a3d4-61440b33ace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9216433CD1D7A459BBA35110D07F783" ma:contentTypeVersion="13" ma:contentTypeDescription="Creare un nuovo documento." ma:contentTypeScope="" ma:versionID="b07d0b96f5509f84884d076786de524c">
  <xsd:schema xmlns:xsd="http://www.w3.org/2001/XMLSchema" xmlns:xs="http://www.w3.org/2001/XMLSchema" xmlns:p="http://schemas.microsoft.com/office/2006/metadata/properties" xmlns:ns3="b77ab227-96b9-46ef-a3d4-61440b33ace8" xmlns:ns4="024a86ec-25ef-47a4-8e2e-9e4a207965e2" targetNamespace="http://schemas.microsoft.com/office/2006/metadata/properties" ma:root="true" ma:fieldsID="8840780b3698baff90de5ee04192bcb3" ns3:_="" ns4:_="">
    <xsd:import namespace="b77ab227-96b9-46ef-a3d4-61440b33ace8"/>
    <xsd:import namespace="024a86ec-25ef-47a4-8e2e-9e4a207965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7ab227-96b9-46ef-a3d4-61440b33ac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a86ec-25ef-47a4-8e2e-9e4a207965e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E527DF-3479-4747-B93E-EC34CDAB3827}">
  <ds:schemaRefs>
    <ds:schemaRef ds:uri="http://purl.org/dc/dcmitype/"/>
    <ds:schemaRef ds:uri="http://schemas.microsoft.com/office/2006/documentManagement/types"/>
    <ds:schemaRef ds:uri="b77ab227-96b9-46ef-a3d4-61440b33ace8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024a86ec-25ef-47a4-8e2e-9e4a207965e2"/>
  </ds:schemaRefs>
</ds:datastoreItem>
</file>

<file path=customXml/itemProps2.xml><?xml version="1.0" encoding="utf-8"?>
<ds:datastoreItem xmlns:ds="http://schemas.openxmlformats.org/officeDocument/2006/customXml" ds:itemID="{B7367B18-FE99-4C29-AC50-6D3BD8FCA2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4861BF-F0A1-4765-9C21-48128844B2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7ab227-96b9-46ef-a3d4-61440b33ace8"/>
    <ds:schemaRef ds:uri="024a86ec-25ef-47a4-8e2e-9e4a207965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</TotalTime>
  <Words>352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Constantia</vt:lpstr>
      <vt:lpstr>Wingdings 2</vt:lpstr>
      <vt:lpstr>Equinozio</vt:lpstr>
      <vt:lpstr>Lektorat CIA PG 3. Jahr </vt:lpstr>
      <vt:lpstr>Programmübersicht</vt:lpstr>
      <vt:lpstr>1. Recht so!  aus: Aspekte Neu C1  </vt:lpstr>
      <vt:lpstr>Übungen zur Rechtssprache</vt:lpstr>
      <vt:lpstr> </vt:lpstr>
      <vt:lpstr>Der Vertrag</vt:lpstr>
      <vt:lpstr>Mittelpunkt B2  Intensivtrainer Lese- und Hörverstehen </vt:lpstr>
      <vt:lpstr>außerdem…</vt:lpstr>
      <vt:lpstr>   Sprechstunde: Mittwoch 12.00 – 12.45 im Lektorenzimmer, 4. Stock</vt:lpstr>
      <vt:lpstr>Literatur: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Lektorat CIA PG 3. Jahr</dc:title>
  <dc:creator>SIGI</dc:creator>
  <cp:lastModifiedBy>KOFLER SIEGLINDE</cp:lastModifiedBy>
  <cp:revision>18</cp:revision>
  <dcterms:created xsi:type="dcterms:W3CDTF">2019-10-27T15:43:53Z</dcterms:created>
  <dcterms:modified xsi:type="dcterms:W3CDTF">2023-10-11T19:30:37Z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0x010100F9216433CD1D7A459BBA35110D07F783</vt:lpwstr>
  </property>
</Properties>
</file>