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5"/>
  </p:notesMasterIdLst>
  <p:sldIdLst>
    <p:sldId id="257" r:id="rId2"/>
    <p:sldId id="462" r:id="rId3"/>
    <p:sldId id="258" r:id="rId4"/>
    <p:sldId id="259" r:id="rId5"/>
    <p:sldId id="457" r:id="rId6"/>
    <p:sldId id="291" r:id="rId7"/>
    <p:sldId id="260" r:id="rId8"/>
    <p:sldId id="458" r:id="rId9"/>
    <p:sldId id="463" r:id="rId10"/>
    <p:sldId id="271" r:id="rId11"/>
    <p:sldId id="261" r:id="rId12"/>
    <p:sldId id="374" r:id="rId13"/>
    <p:sldId id="376" r:id="rId14"/>
    <p:sldId id="373" r:id="rId15"/>
    <p:sldId id="375" r:id="rId16"/>
    <p:sldId id="262" r:id="rId17"/>
    <p:sldId id="263" r:id="rId18"/>
    <p:sldId id="377" r:id="rId19"/>
    <p:sldId id="441" r:id="rId20"/>
    <p:sldId id="378" r:id="rId21"/>
    <p:sldId id="379" r:id="rId22"/>
    <p:sldId id="380" r:id="rId23"/>
    <p:sldId id="381" r:id="rId24"/>
    <p:sldId id="382" r:id="rId25"/>
    <p:sldId id="383" r:id="rId26"/>
    <p:sldId id="384" r:id="rId27"/>
    <p:sldId id="385" r:id="rId28"/>
    <p:sldId id="386" r:id="rId29"/>
    <p:sldId id="387" r:id="rId30"/>
    <p:sldId id="474" r:id="rId31"/>
    <p:sldId id="388" r:id="rId32"/>
    <p:sldId id="389" r:id="rId33"/>
    <p:sldId id="390" r:id="rId34"/>
    <p:sldId id="391" r:id="rId35"/>
    <p:sldId id="392" r:id="rId36"/>
    <p:sldId id="273" r:id="rId37"/>
    <p:sldId id="272" r:id="rId38"/>
    <p:sldId id="274" r:id="rId39"/>
    <p:sldId id="275" r:id="rId40"/>
    <p:sldId id="459" r:id="rId41"/>
    <p:sldId id="393" r:id="rId42"/>
    <p:sldId id="394" r:id="rId43"/>
    <p:sldId id="280" r:id="rId44"/>
    <p:sldId id="278" r:id="rId45"/>
    <p:sldId id="395" r:id="rId46"/>
    <p:sldId id="454" r:id="rId47"/>
    <p:sldId id="276" r:id="rId48"/>
    <p:sldId id="277" r:id="rId49"/>
    <p:sldId id="284" r:id="rId50"/>
    <p:sldId id="473" r:id="rId51"/>
    <p:sldId id="266" r:id="rId52"/>
    <p:sldId id="264" r:id="rId53"/>
    <p:sldId id="452" r:id="rId54"/>
    <p:sldId id="396" r:id="rId55"/>
    <p:sldId id="265" r:id="rId56"/>
    <p:sldId id="397" r:id="rId57"/>
    <p:sldId id="445" r:id="rId58"/>
    <p:sldId id="455" r:id="rId59"/>
    <p:sldId id="267" r:id="rId60"/>
    <p:sldId id="446" r:id="rId61"/>
    <p:sldId id="371" r:id="rId62"/>
    <p:sldId id="398" r:id="rId63"/>
    <p:sldId id="269" r:id="rId64"/>
    <p:sldId id="400" r:id="rId65"/>
    <p:sldId id="399" r:id="rId66"/>
    <p:sldId id="401" r:id="rId67"/>
    <p:sldId id="402" r:id="rId68"/>
    <p:sldId id="403" r:id="rId69"/>
    <p:sldId id="270" r:id="rId70"/>
    <p:sldId id="372" r:id="rId71"/>
    <p:sldId id="281" r:id="rId72"/>
    <p:sldId id="282" r:id="rId73"/>
    <p:sldId id="283" r:id="rId74"/>
    <p:sldId id="290" r:id="rId75"/>
    <p:sldId id="292" r:id="rId76"/>
    <p:sldId id="461" r:id="rId77"/>
    <p:sldId id="293" r:id="rId78"/>
    <p:sldId id="294" r:id="rId79"/>
    <p:sldId id="295" r:id="rId80"/>
    <p:sldId id="419" r:id="rId81"/>
    <p:sldId id="297" r:id="rId82"/>
    <p:sldId id="465" r:id="rId83"/>
    <p:sldId id="405" r:id="rId84"/>
    <p:sldId id="406" r:id="rId85"/>
    <p:sldId id="407" r:id="rId86"/>
    <p:sldId id="408" r:id="rId87"/>
    <p:sldId id="412" r:id="rId88"/>
    <p:sldId id="413" r:id="rId89"/>
    <p:sldId id="298" r:id="rId90"/>
    <p:sldId id="409" r:id="rId91"/>
    <p:sldId id="410" r:id="rId92"/>
    <p:sldId id="411" r:id="rId93"/>
    <p:sldId id="285" r:id="rId94"/>
    <p:sldId id="287" r:id="rId95"/>
    <p:sldId id="288" r:id="rId96"/>
    <p:sldId id="289" r:id="rId97"/>
    <p:sldId id="299" r:id="rId98"/>
    <p:sldId id="300" r:id="rId99"/>
    <p:sldId id="448" r:id="rId100"/>
    <p:sldId id="301" r:id="rId101"/>
    <p:sldId id="307" r:id="rId102"/>
    <p:sldId id="421" r:id="rId103"/>
    <p:sldId id="311" r:id="rId104"/>
    <p:sldId id="424" r:id="rId105"/>
    <p:sldId id="312" r:id="rId106"/>
    <p:sldId id="313" r:id="rId107"/>
    <p:sldId id="314" r:id="rId108"/>
    <p:sldId id="316" r:id="rId109"/>
    <p:sldId id="423" r:id="rId110"/>
    <p:sldId id="315" r:id="rId111"/>
    <p:sldId id="321" r:id="rId112"/>
    <p:sldId id="326" r:id="rId113"/>
    <p:sldId id="426" r:id="rId114"/>
    <p:sldId id="427" r:id="rId115"/>
    <p:sldId id="428" r:id="rId116"/>
    <p:sldId id="429" r:id="rId117"/>
    <p:sldId id="330" r:id="rId118"/>
    <p:sldId id="333" r:id="rId119"/>
    <p:sldId id="335" r:id="rId120"/>
    <p:sldId id="336" r:id="rId121"/>
    <p:sldId id="432" r:id="rId122"/>
    <p:sldId id="433" r:id="rId123"/>
    <p:sldId id="337" r:id="rId124"/>
    <p:sldId id="435" r:id="rId125"/>
    <p:sldId id="341" r:id="rId126"/>
    <p:sldId id="436" r:id="rId127"/>
    <p:sldId id="346" r:id="rId128"/>
    <p:sldId id="352" r:id="rId129"/>
    <p:sldId id="349" r:id="rId130"/>
    <p:sldId id="350" r:id="rId131"/>
    <p:sldId id="356" r:id="rId132"/>
    <p:sldId id="358" r:id="rId133"/>
    <p:sldId id="359" r:id="rId134"/>
    <p:sldId id="360" r:id="rId135"/>
    <p:sldId id="361" r:id="rId136"/>
    <p:sldId id="363" r:id="rId137"/>
    <p:sldId id="364" r:id="rId138"/>
    <p:sldId id="466" r:id="rId139"/>
    <p:sldId id="467" r:id="rId140"/>
    <p:sldId id="468" r:id="rId141"/>
    <p:sldId id="470" r:id="rId142"/>
    <p:sldId id="471" r:id="rId143"/>
    <p:sldId id="472" r:id="rId1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PINI GIACOMO" initials="FG" lastIdx="2" clrIdx="0">
    <p:extLst>
      <p:ext uri="{19B8F6BF-5375-455C-9EA6-DF929625EA0E}">
        <p15:presenceInfo xmlns:p15="http://schemas.microsoft.com/office/powerpoint/2012/main" userId="S::30968@ds.units.it::9af8dca9-efa0-4d8c-bbd3-8dffdb267b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273" autoAdjust="0"/>
  </p:normalViewPr>
  <p:slideViewPr>
    <p:cSldViewPr snapToGrid="0">
      <p:cViewPr varScale="1">
        <p:scale>
          <a:sx n="61" d="100"/>
          <a:sy n="61" d="100"/>
        </p:scale>
        <p:origin x="1680" y="66"/>
      </p:cViewPr>
      <p:guideLst/>
    </p:cSldViewPr>
  </p:slideViewPr>
  <p:outlineViewPr>
    <p:cViewPr>
      <p:scale>
        <a:sx n="33" d="100"/>
        <a:sy n="33" d="100"/>
      </p:scale>
      <p:origin x="0" y="-61884"/>
    </p:cViewPr>
  </p:outlin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C84DB-DAC7-4C17-B51E-F5E064C059A4}" type="datetimeFigureOut">
              <a:rPr lang="it-IT" smtClean="0"/>
              <a:t>13/10/2023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2F517-7AE3-4553-9C8A-1F9CAE681684}" type="slidenum">
              <a:rPr lang="it-IT" smtClean="0"/>
              <a:t>‹#›</a:t>
            </a:fld>
            <a:endParaRPr lang="it-IT"/>
          </a:p>
        </p:txBody>
      </p:sp>
    </p:spTree>
    <p:extLst>
      <p:ext uri="{BB962C8B-B14F-4D97-AF65-F5344CB8AC3E}">
        <p14:creationId xmlns:p14="http://schemas.microsoft.com/office/powerpoint/2010/main" val="381848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6</a:t>
            </a:fld>
            <a:endParaRPr lang="it-IT"/>
          </a:p>
        </p:txBody>
      </p:sp>
    </p:spTree>
    <p:extLst>
      <p:ext uri="{BB962C8B-B14F-4D97-AF65-F5344CB8AC3E}">
        <p14:creationId xmlns:p14="http://schemas.microsoft.com/office/powerpoint/2010/main" val="95739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Trasmittanza in funzione del numero d’onda (cm-1)</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49</a:t>
            </a:fld>
            <a:endParaRPr lang="it-IT"/>
          </a:p>
        </p:txBody>
      </p:sp>
    </p:spTree>
    <p:extLst>
      <p:ext uri="{BB962C8B-B14F-4D97-AF65-F5344CB8AC3E}">
        <p14:creationId xmlns:p14="http://schemas.microsoft.com/office/powerpoint/2010/main" val="149717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 lezione, 12h 2022</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55</a:t>
            </a:fld>
            <a:endParaRPr lang="it-IT"/>
          </a:p>
        </p:txBody>
      </p:sp>
    </p:spTree>
    <p:extLst>
      <p:ext uri="{BB962C8B-B14F-4D97-AF65-F5344CB8AC3E}">
        <p14:creationId xmlns:p14="http://schemas.microsoft.com/office/powerpoint/2010/main" val="324908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Ge</a:t>
            </a:r>
            <a:r>
              <a:rPr lang="it-IT" dirty="0"/>
              <a:t> Germanio, </a:t>
            </a:r>
            <a:r>
              <a:rPr lang="it-IT" dirty="0" err="1"/>
              <a:t>Seleniuro</a:t>
            </a:r>
            <a:r>
              <a:rPr lang="it-IT" dirty="0"/>
              <a:t> di zinco</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69</a:t>
            </a:fld>
            <a:endParaRPr lang="it-IT"/>
          </a:p>
        </p:txBody>
      </p:sp>
    </p:spTree>
    <p:extLst>
      <p:ext uri="{BB962C8B-B14F-4D97-AF65-F5344CB8AC3E}">
        <p14:creationId xmlns:p14="http://schemas.microsoft.com/office/powerpoint/2010/main" val="2136848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81</a:t>
            </a:fld>
            <a:endParaRPr lang="it-IT"/>
          </a:p>
        </p:txBody>
      </p:sp>
    </p:spTree>
    <p:extLst>
      <p:ext uri="{BB962C8B-B14F-4D97-AF65-F5344CB8AC3E}">
        <p14:creationId xmlns:p14="http://schemas.microsoft.com/office/powerpoint/2010/main" val="1824311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82</a:t>
            </a:fld>
            <a:endParaRPr lang="it-IT"/>
          </a:p>
        </p:txBody>
      </p:sp>
    </p:spTree>
    <p:extLst>
      <p:ext uri="{BB962C8B-B14F-4D97-AF65-F5344CB8AC3E}">
        <p14:creationId xmlns:p14="http://schemas.microsoft.com/office/powerpoint/2010/main" val="145950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Fine VII lezione, 14 ore</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88</a:t>
            </a:fld>
            <a:endParaRPr lang="it-IT"/>
          </a:p>
        </p:txBody>
      </p:sp>
    </p:spTree>
    <p:extLst>
      <p:ext uri="{BB962C8B-B14F-4D97-AF65-F5344CB8AC3E}">
        <p14:creationId xmlns:p14="http://schemas.microsoft.com/office/powerpoint/2010/main" val="3398353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731 cm-1 bending CH </a:t>
            </a:r>
            <a:r>
              <a:rPr lang="it-IT" dirty="0" err="1"/>
              <a:t>oop</a:t>
            </a:r>
            <a:endParaRPr lang="it-IT" dirty="0"/>
          </a:p>
          <a:p>
            <a:r>
              <a:rPr lang="it-IT" dirty="0"/>
              <a:t>696 cm-1 </a:t>
            </a:r>
            <a:r>
              <a:rPr lang="it-IT" dirty="0" err="1"/>
              <a:t>bendin</a:t>
            </a:r>
            <a:r>
              <a:rPr lang="it-IT" dirty="0"/>
              <a:t> CC </a:t>
            </a:r>
            <a:r>
              <a:rPr lang="it-IT" dirty="0" err="1"/>
              <a:t>oop</a:t>
            </a:r>
            <a:endParaRPr lang="it-IT" dirty="0"/>
          </a:p>
          <a:p>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89</a:t>
            </a:fld>
            <a:endParaRPr lang="it-IT"/>
          </a:p>
        </p:txBody>
      </p:sp>
    </p:spTree>
    <p:extLst>
      <p:ext uri="{BB962C8B-B14F-4D97-AF65-F5344CB8AC3E}">
        <p14:creationId xmlns:p14="http://schemas.microsoft.com/office/powerpoint/2010/main" val="818543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Fine 14 ore di lezione 9/11/20</a:t>
            </a:r>
          </a:p>
        </p:txBody>
      </p:sp>
      <p:sp>
        <p:nvSpPr>
          <p:cNvPr id="4" name="Segnaposto numero diapositiva 3"/>
          <p:cNvSpPr>
            <a:spLocks noGrp="1"/>
          </p:cNvSpPr>
          <p:nvPr>
            <p:ph type="sldNum" sz="quarter" idx="10"/>
          </p:nvPr>
        </p:nvSpPr>
        <p:spPr/>
        <p:txBody>
          <a:bodyPr/>
          <a:lstStyle/>
          <a:p>
            <a:fld id="{8492F517-7AE3-4553-9C8A-1F9CAE681684}" type="slidenum">
              <a:rPr lang="it-IT" smtClean="0"/>
              <a:t>99</a:t>
            </a:fld>
            <a:endParaRPr lang="it-IT"/>
          </a:p>
        </p:txBody>
      </p:sp>
    </p:spTree>
    <p:extLst>
      <p:ext uri="{BB962C8B-B14F-4D97-AF65-F5344CB8AC3E}">
        <p14:creationId xmlns:p14="http://schemas.microsoft.com/office/powerpoint/2010/main" val="143985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mesòmero</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107</a:t>
            </a:fld>
            <a:endParaRPr lang="it-IT"/>
          </a:p>
        </p:txBody>
      </p:sp>
    </p:spTree>
    <p:extLst>
      <p:ext uri="{BB962C8B-B14F-4D97-AF65-F5344CB8AC3E}">
        <p14:creationId xmlns:p14="http://schemas.microsoft.com/office/powerpoint/2010/main" val="3594285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Ammidi e tioesteri</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108</a:t>
            </a:fld>
            <a:endParaRPr lang="it-IT"/>
          </a:p>
        </p:txBody>
      </p:sp>
    </p:spTree>
    <p:extLst>
      <p:ext uri="{BB962C8B-B14F-4D97-AF65-F5344CB8AC3E}">
        <p14:creationId xmlns:p14="http://schemas.microsoft.com/office/powerpoint/2010/main" val="41167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Frequenza della vibrazione, quante volte le masse passano attraverso la posizione di equilibrio in un secondo</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16</a:t>
            </a:fld>
            <a:endParaRPr lang="it-IT"/>
          </a:p>
        </p:txBody>
      </p:sp>
    </p:spTree>
    <p:extLst>
      <p:ext uri="{BB962C8B-B14F-4D97-AF65-F5344CB8AC3E}">
        <p14:creationId xmlns:p14="http://schemas.microsoft.com/office/powerpoint/2010/main" val="2338981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120</a:t>
            </a:fld>
            <a:endParaRPr lang="it-IT"/>
          </a:p>
        </p:txBody>
      </p:sp>
    </p:spTree>
    <p:extLst>
      <p:ext uri="{BB962C8B-B14F-4D97-AF65-F5344CB8AC3E}">
        <p14:creationId xmlns:p14="http://schemas.microsoft.com/office/powerpoint/2010/main" val="2840177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121</a:t>
            </a:fld>
            <a:endParaRPr lang="it-IT"/>
          </a:p>
        </p:txBody>
      </p:sp>
    </p:spTree>
    <p:extLst>
      <p:ext uri="{BB962C8B-B14F-4D97-AF65-F5344CB8AC3E}">
        <p14:creationId xmlns:p14="http://schemas.microsoft.com/office/powerpoint/2010/main" val="352115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18</a:t>
            </a:fld>
            <a:endParaRPr lang="it-IT"/>
          </a:p>
        </p:txBody>
      </p:sp>
    </p:spTree>
    <p:extLst>
      <p:ext uri="{BB962C8B-B14F-4D97-AF65-F5344CB8AC3E}">
        <p14:creationId xmlns:p14="http://schemas.microsoft.com/office/powerpoint/2010/main" val="229012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19</a:t>
            </a:fld>
            <a:endParaRPr lang="it-IT"/>
          </a:p>
        </p:txBody>
      </p:sp>
    </p:spTree>
    <p:extLst>
      <p:ext uri="{BB962C8B-B14F-4D97-AF65-F5344CB8AC3E}">
        <p14:creationId xmlns:p14="http://schemas.microsoft.com/office/powerpoint/2010/main" val="302486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regola di selezione stabilisce che affinché si abbia assorbimento o emissione debba verificarsi una transizione tale che </a:t>
            </a:r>
            <a:r>
              <a:rPr lang="el-GR" dirty="0">
                <a:effectLst/>
              </a:rPr>
              <a:t>Δ </a:t>
            </a:r>
            <a:r>
              <a:rPr lang="it-IT" dirty="0">
                <a:effectLst/>
              </a:rPr>
              <a:t>v = ± 1. </a:t>
            </a:r>
            <a:endParaRPr lang="it-IT" dirty="0"/>
          </a:p>
        </p:txBody>
      </p:sp>
      <p:sp>
        <p:nvSpPr>
          <p:cNvPr id="4" name="Segnaposto numero diapositiva 3"/>
          <p:cNvSpPr>
            <a:spLocks noGrp="1"/>
          </p:cNvSpPr>
          <p:nvPr>
            <p:ph type="sldNum" sz="quarter" idx="10"/>
          </p:nvPr>
        </p:nvSpPr>
        <p:spPr/>
        <p:txBody>
          <a:bodyPr/>
          <a:lstStyle/>
          <a:p>
            <a:fld id="{8492F517-7AE3-4553-9C8A-1F9CAE681684}" type="slidenum">
              <a:rPr lang="it-IT" smtClean="0"/>
              <a:t>26</a:t>
            </a:fld>
            <a:endParaRPr lang="it-IT"/>
          </a:p>
        </p:txBody>
      </p:sp>
    </p:spTree>
    <p:extLst>
      <p:ext uri="{BB962C8B-B14F-4D97-AF65-F5344CB8AC3E}">
        <p14:creationId xmlns:p14="http://schemas.microsoft.com/office/powerpoint/2010/main" val="395504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Fine VI lezione (12h)</a:t>
            </a:r>
            <a:endParaRPr lang="it-IT" dirty="0"/>
          </a:p>
        </p:txBody>
      </p:sp>
      <p:sp>
        <p:nvSpPr>
          <p:cNvPr id="4" name="Segnaposto numero diapositiva 3"/>
          <p:cNvSpPr>
            <a:spLocks noGrp="1"/>
          </p:cNvSpPr>
          <p:nvPr>
            <p:ph type="sldNum" sz="quarter" idx="10"/>
          </p:nvPr>
        </p:nvSpPr>
        <p:spPr/>
        <p:txBody>
          <a:bodyPr/>
          <a:lstStyle/>
          <a:p>
            <a:fld id="{8492F517-7AE3-4553-9C8A-1F9CAE681684}" type="slidenum">
              <a:rPr lang="it-IT" smtClean="0"/>
              <a:t>29</a:t>
            </a:fld>
            <a:endParaRPr lang="it-IT"/>
          </a:p>
        </p:txBody>
      </p:sp>
    </p:spTree>
    <p:extLst>
      <p:ext uri="{BB962C8B-B14F-4D97-AF65-F5344CB8AC3E}">
        <p14:creationId xmlns:p14="http://schemas.microsoft.com/office/powerpoint/2010/main" val="258647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Fine VI lezione (12h)</a:t>
            </a:r>
            <a:endParaRPr lang="it-IT" dirty="0"/>
          </a:p>
        </p:txBody>
      </p:sp>
      <p:sp>
        <p:nvSpPr>
          <p:cNvPr id="4" name="Segnaposto numero diapositiva 3"/>
          <p:cNvSpPr>
            <a:spLocks noGrp="1"/>
          </p:cNvSpPr>
          <p:nvPr>
            <p:ph type="sldNum" sz="quarter" idx="10"/>
          </p:nvPr>
        </p:nvSpPr>
        <p:spPr/>
        <p:txBody>
          <a:bodyPr/>
          <a:lstStyle/>
          <a:p>
            <a:fld id="{8492F517-7AE3-4553-9C8A-1F9CAE681684}" type="slidenum">
              <a:rPr lang="it-IT" smtClean="0"/>
              <a:t>30</a:t>
            </a:fld>
            <a:endParaRPr lang="it-IT"/>
          </a:p>
        </p:txBody>
      </p:sp>
    </p:spTree>
    <p:extLst>
      <p:ext uri="{BB962C8B-B14F-4D97-AF65-F5344CB8AC3E}">
        <p14:creationId xmlns:p14="http://schemas.microsoft.com/office/powerpoint/2010/main" val="422294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3N-6 (sottraggo 3 coordinate per il moto traslazionale e 3 per il moto rotazionale) 3N-5 (3 per il moto traslazionale e 2 per il moto rotazionale)</a:t>
            </a:r>
          </a:p>
        </p:txBody>
      </p:sp>
      <p:sp>
        <p:nvSpPr>
          <p:cNvPr id="4" name="Segnaposto numero diapositiva 3"/>
          <p:cNvSpPr>
            <a:spLocks noGrp="1"/>
          </p:cNvSpPr>
          <p:nvPr>
            <p:ph type="sldNum" sz="quarter" idx="10"/>
          </p:nvPr>
        </p:nvSpPr>
        <p:spPr/>
        <p:txBody>
          <a:bodyPr/>
          <a:lstStyle/>
          <a:p>
            <a:fld id="{8492F517-7AE3-4553-9C8A-1F9CAE681684}" type="slidenum">
              <a:rPr lang="it-IT" smtClean="0"/>
              <a:t>34</a:t>
            </a:fld>
            <a:endParaRPr lang="it-IT"/>
          </a:p>
        </p:txBody>
      </p:sp>
    </p:spTree>
    <p:extLst>
      <p:ext uri="{BB962C8B-B14F-4D97-AF65-F5344CB8AC3E}">
        <p14:creationId xmlns:p14="http://schemas.microsoft.com/office/powerpoint/2010/main" val="194744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1000-825 cm-1</a:t>
            </a:r>
          </a:p>
        </p:txBody>
      </p:sp>
      <p:sp>
        <p:nvSpPr>
          <p:cNvPr id="4" name="Segnaposto numero diapositiva 3"/>
          <p:cNvSpPr>
            <a:spLocks noGrp="1"/>
          </p:cNvSpPr>
          <p:nvPr>
            <p:ph type="sldNum" sz="quarter" idx="10"/>
          </p:nvPr>
        </p:nvSpPr>
        <p:spPr/>
        <p:txBody>
          <a:bodyPr/>
          <a:lstStyle/>
          <a:p>
            <a:fld id="{8492F517-7AE3-4553-9C8A-1F9CAE681684}" type="slidenum">
              <a:rPr lang="it-IT" smtClean="0"/>
              <a:t>37</a:t>
            </a:fld>
            <a:endParaRPr lang="it-IT"/>
          </a:p>
        </p:txBody>
      </p:sp>
    </p:spTree>
    <p:extLst>
      <p:ext uri="{BB962C8B-B14F-4D97-AF65-F5344CB8AC3E}">
        <p14:creationId xmlns:p14="http://schemas.microsoft.com/office/powerpoint/2010/main" val="323786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CEAD637-733A-4203-B7A0-3B6C53BD8C26}" type="datetime1">
              <a:rPr lang="it-IT" smtClean="0"/>
              <a:t>13/10/2023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400195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F7C46B3-5EBB-4DFE-920E-D9AFA5FF60D4}" type="datetime1">
              <a:rPr lang="it-IT" smtClean="0"/>
              <a:t>13/10/2023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65423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19D793E-F0D8-445A-9A77-E28525F4F0EF}" type="datetime1">
              <a:rPr lang="it-IT" smtClean="0"/>
              <a:t>13/10/2023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47886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1E6F14C-3E53-476B-9CC0-A5DEA661E6AE}" type="datetime1">
              <a:rPr lang="it-IT" smtClean="0"/>
              <a:t>13/10/2023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13628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0D336BF-0DE3-49ED-B177-80DF9DF5AA50}" type="datetime1">
              <a:rPr lang="it-IT" smtClean="0"/>
              <a:t>13/10/2023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62790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D0DE612-0589-4B2C-B5ED-501D942B8698}" type="datetime1">
              <a:rPr lang="it-IT" smtClean="0"/>
              <a:t>13/10/2023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12449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53981F-9FC8-4348-BD70-BC930E572775}" type="datetime1">
              <a:rPr lang="it-IT" smtClean="0"/>
              <a:t>13/10/2023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38391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90137C43-A635-4365-A0A6-89C25E45B52E}" type="datetime1">
              <a:rPr lang="it-IT" smtClean="0"/>
              <a:t>13/10/2023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292788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FDAAC-5A4F-43CF-9930-FAC54FD41E88}" type="datetime1">
              <a:rPr lang="it-IT" smtClean="0"/>
              <a:t>13/10/2023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157453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E1A2803-6EE2-4858-8439-4C10D477107C}" type="datetime1">
              <a:rPr lang="it-IT" smtClean="0"/>
              <a:t>13/10/2023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99591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2E49EAF-9B28-4C50-BEC9-EC4978114C78}" type="datetime1">
              <a:rPr lang="it-IT" smtClean="0"/>
              <a:t>13/10/2023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232576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297F8-B92A-4E15-939C-A849B959233B}" type="datetime1">
              <a:rPr lang="it-IT" smtClean="0"/>
              <a:t>13/10/2023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CDA38-195B-4527-954F-B24DC1D16B97}" type="slidenum">
              <a:rPr lang="it-IT" smtClean="0"/>
              <a:t>‹#›</a:t>
            </a:fld>
            <a:endParaRPr lang="it-IT"/>
          </a:p>
        </p:txBody>
      </p:sp>
    </p:spTree>
    <p:extLst>
      <p:ext uri="{BB962C8B-B14F-4D97-AF65-F5344CB8AC3E}">
        <p14:creationId xmlns:p14="http://schemas.microsoft.com/office/powerpoint/2010/main" val="3843607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8.wmf"/></Relationships>
</file>

<file path=ppt/slides/_rels/slide10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2.emf"/></Relationships>
</file>

<file path=ppt/slides/_rels/slide122.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oleObject" Target="../embeddings/oleObject17.bin"/><Relationship Id="rId1" Type="http://schemas.openxmlformats.org/officeDocument/2006/relationships/slideLayout" Target="../slideLayouts/slideLayout2.xml"/><Relationship Id="rId4" Type="http://schemas.openxmlformats.org/officeDocument/2006/relationships/image" Target="../media/image104.emf"/></Relationships>
</file>

<file path=ppt/slides/_rels/slide12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oleObject" Target="../embeddings/oleObject6.bin"/><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30.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9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3.emf"/><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9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5.emf"/><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oleObject" Target="../embeddings/oleObject10.bin"/><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95.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66218"/>
            <a:ext cx="7886700" cy="1325563"/>
          </a:xfrm>
        </p:spPr>
        <p:txBody>
          <a:bodyPr/>
          <a:lstStyle/>
          <a:p>
            <a:pPr algn="ctr"/>
            <a:r>
              <a:rPr lang="it-IT" dirty="0"/>
              <a:t>Spettroscopia </a:t>
            </a:r>
            <a:br>
              <a:rPr lang="it-IT" dirty="0"/>
            </a:br>
            <a:r>
              <a:rPr lang="it-IT" dirty="0"/>
              <a:t>Infrarossa (IR)</a:t>
            </a:r>
          </a:p>
        </p:txBody>
      </p:sp>
      <p:sp>
        <p:nvSpPr>
          <p:cNvPr id="5" name="Segnaposto numero diapositiva 4"/>
          <p:cNvSpPr>
            <a:spLocks noGrp="1"/>
          </p:cNvSpPr>
          <p:nvPr>
            <p:ph type="sldNum" sz="quarter" idx="12"/>
          </p:nvPr>
        </p:nvSpPr>
        <p:spPr/>
        <p:txBody>
          <a:bodyPr/>
          <a:lstStyle/>
          <a:p>
            <a:fld id="{424CDA38-195B-4527-954F-B24DC1D16B97}" type="slidenum">
              <a:rPr lang="it-IT" smtClean="0"/>
              <a:t>1</a:t>
            </a:fld>
            <a:endParaRPr lang="it-IT"/>
          </a:p>
        </p:txBody>
      </p:sp>
    </p:spTree>
    <p:extLst>
      <p:ext uri="{BB962C8B-B14F-4D97-AF65-F5344CB8AC3E}">
        <p14:creationId xmlns:p14="http://schemas.microsoft.com/office/powerpoint/2010/main" val="104074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2387" y="1603226"/>
            <a:ext cx="7990763" cy="1825774"/>
          </a:xfrm>
        </p:spPr>
        <p:txBody>
          <a:bodyPr>
            <a:normAutofit lnSpcReduction="10000"/>
          </a:bodyPr>
          <a:lstStyle/>
          <a:p>
            <a:pPr marL="0" indent="0" algn="just">
              <a:buNone/>
            </a:pPr>
            <a:r>
              <a:rPr lang="it-IT" dirty="0"/>
              <a:t>Se in una molecola ci sono più legami che possono vibrare (come praticamente in tutte le molecole), </a:t>
            </a:r>
            <a:r>
              <a:rPr lang="it-IT" b="1" dirty="0"/>
              <a:t>essi non vibrano in maniera indipendente, ma coordinata, e le vibrazioni riguardano l’intera molecola</a:t>
            </a:r>
            <a:r>
              <a:rPr lang="it-IT" dirty="0"/>
              <a:t>.</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10</a:t>
            </a:fld>
            <a:endParaRPr lang="it-IT"/>
          </a:p>
        </p:txBody>
      </p:sp>
      <p:sp>
        <p:nvSpPr>
          <p:cNvPr id="7" name="Titolo 1">
            <a:extLst>
              <a:ext uri="{FF2B5EF4-FFF2-40B4-BE49-F238E27FC236}">
                <a16:creationId xmlns:a16="http://schemas.microsoft.com/office/drawing/2014/main" id="{2E74CD3B-064A-B35E-FABB-27070E8E1FCA}"/>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pic>
        <p:nvPicPr>
          <p:cNvPr id="9" name="Picture 8">
            <a:extLst>
              <a:ext uri="{FF2B5EF4-FFF2-40B4-BE49-F238E27FC236}">
                <a16:creationId xmlns:a16="http://schemas.microsoft.com/office/drawing/2014/main" id="{5E61A976-99E1-4F15-5A3F-816067BB6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599" y="3470922"/>
            <a:ext cx="2772961" cy="1848641"/>
          </a:xfrm>
          <a:prstGeom prst="rect">
            <a:avLst/>
          </a:prstGeom>
        </p:spPr>
      </p:pic>
      <p:sp>
        <p:nvSpPr>
          <p:cNvPr id="10" name="Rectangle 9">
            <a:extLst>
              <a:ext uri="{FF2B5EF4-FFF2-40B4-BE49-F238E27FC236}">
                <a16:creationId xmlns:a16="http://schemas.microsoft.com/office/drawing/2014/main" id="{9A8D294E-3960-E842-41BB-D90C4BF5AD85}"/>
              </a:ext>
            </a:extLst>
          </p:cNvPr>
          <p:cNvSpPr/>
          <p:nvPr/>
        </p:nvSpPr>
        <p:spPr>
          <a:xfrm>
            <a:off x="682387" y="1603226"/>
            <a:ext cx="7990763" cy="390062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Picture 11">
            <a:extLst>
              <a:ext uri="{FF2B5EF4-FFF2-40B4-BE49-F238E27FC236}">
                <a16:creationId xmlns:a16="http://schemas.microsoft.com/office/drawing/2014/main" id="{7D7BE69C-C0D7-5C66-95B9-E7DE5C8C2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015" y="3357819"/>
            <a:ext cx="2609869" cy="2074846"/>
          </a:xfrm>
          <a:prstGeom prst="rect">
            <a:avLst/>
          </a:prstGeom>
        </p:spPr>
      </p:pic>
    </p:spTree>
    <p:extLst>
      <p:ext uri="{BB962C8B-B14F-4D97-AF65-F5344CB8AC3E}">
        <p14:creationId xmlns:p14="http://schemas.microsoft.com/office/powerpoint/2010/main" val="13738057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182" y="1889261"/>
            <a:ext cx="8925635" cy="3079478"/>
          </a:xfrm>
        </p:spPr>
        <p:txBody>
          <a:bodyPr>
            <a:noAutofit/>
          </a:bodyPr>
          <a:lstStyle/>
          <a:p>
            <a:r>
              <a:rPr lang="it-IT" b="1" dirty="0"/>
              <a:t>Stretching C-O </a:t>
            </a:r>
            <a:r>
              <a:rPr lang="it-IT" dirty="0"/>
              <a:t>(</a:t>
            </a:r>
            <a:r>
              <a:rPr lang="it-IT" b="1" dirty="0"/>
              <a:t>alcoli</a:t>
            </a:r>
            <a:r>
              <a:rPr lang="it-IT" dirty="0"/>
              <a:t>) banda intensa tra 1260 e 1000 cm</a:t>
            </a:r>
            <a:r>
              <a:rPr lang="it-IT" baseline="30000" dirty="0"/>
              <a:t>-1</a:t>
            </a:r>
          </a:p>
          <a:p>
            <a:pPr marL="0" indent="0">
              <a:buNone/>
            </a:pPr>
            <a:r>
              <a:rPr lang="it-IT" dirty="0"/>
              <a:t>                             (</a:t>
            </a:r>
            <a:r>
              <a:rPr lang="it-IT" b="1" dirty="0"/>
              <a:t>fenoli</a:t>
            </a:r>
            <a:r>
              <a:rPr lang="it-IT" dirty="0"/>
              <a:t>) banda intensa tra 1335 e 1165 cm</a:t>
            </a:r>
            <a:r>
              <a:rPr lang="it-IT" baseline="30000" dirty="0"/>
              <a:t>-1</a:t>
            </a:r>
          </a:p>
          <a:p>
            <a:r>
              <a:rPr lang="it-IT" b="1" dirty="0"/>
              <a:t>Bending nel piano -O-H</a:t>
            </a:r>
            <a:r>
              <a:rPr lang="it-IT" dirty="0"/>
              <a:t> tra 1420 e 1330 cm</a:t>
            </a:r>
            <a:r>
              <a:rPr lang="it-IT" baseline="30000" dirty="0"/>
              <a:t>-1 </a:t>
            </a:r>
            <a:r>
              <a:rPr lang="it-IT" dirty="0"/>
              <a:t>(zona dei bending C-H)</a:t>
            </a:r>
          </a:p>
          <a:p>
            <a:r>
              <a:rPr lang="it-IT" dirty="0"/>
              <a:t>Per alcoli e fenoli allo stato liquido: </a:t>
            </a:r>
            <a:r>
              <a:rPr lang="it-IT" b="1" dirty="0"/>
              <a:t>bending fuori dal piano -O-H</a:t>
            </a:r>
            <a:r>
              <a:rPr lang="it-IT" dirty="0"/>
              <a:t> associato tra 770 e 650 cm</a:t>
            </a:r>
            <a:r>
              <a:rPr lang="it-IT" baseline="30000" dirty="0"/>
              <a:t>-1</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100</a:t>
            </a:fld>
            <a:endParaRPr lang="it-IT"/>
          </a:p>
        </p:txBody>
      </p:sp>
      <p:sp>
        <p:nvSpPr>
          <p:cNvPr id="7" name="Titolo 1">
            <a:extLst>
              <a:ext uri="{FF2B5EF4-FFF2-40B4-BE49-F238E27FC236}">
                <a16:creationId xmlns:a16="http://schemas.microsoft.com/office/drawing/2014/main" id="{18176658-421F-4795-78F8-F8BD17AF95BF}"/>
              </a:ext>
            </a:extLst>
          </p:cNvPr>
          <p:cNvSpPr>
            <a:spLocks noGrp="1"/>
          </p:cNvSpPr>
          <p:nvPr>
            <p:ph type="title"/>
          </p:nvPr>
        </p:nvSpPr>
        <p:spPr>
          <a:xfrm>
            <a:off x="628650" y="0"/>
            <a:ext cx="7886700" cy="626164"/>
          </a:xfrm>
        </p:spPr>
        <p:txBody>
          <a:bodyPr>
            <a:normAutofit fontScale="90000"/>
          </a:bodyPr>
          <a:lstStyle/>
          <a:p>
            <a:pPr algn="ctr"/>
            <a:r>
              <a:rPr lang="it-IT" dirty="0"/>
              <a:t>Alcoli e Fenoli</a:t>
            </a:r>
          </a:p>
        </p:txBody>
      </p:sp>
      <p:sp>
        <p:nvSpPr>
          <p:cNvPr id="8" name="Rectangle 7">
            <a:extLst>
              <a:ext uri="{FF2B5EF4-FFF2-40B4-BE49-F238E27FC236}">
                <a16:creationId xmlns:a16="http://schemas.microsoft.com/office/drawing/2014/main" id="{4737DAA9-A14B-7ADE-6E32-7BD08AB99946}"/>
              </a:ext>
            </a:extLst>
          </p:cNvPr>
          <p:cNvSpPr/>
          <p:nvPr/>
        </p:nvSpPr>
        <p:spPr>
          <a:xfrm>
            <a:off x="109181" y="1889260"/>
            <a:ext cx="8925635" cy="280556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1230236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45" y="802369"/>
            <a:ext cx="7534983" cy="262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asellaDiTesto 2"/>
          <p:cNvSpPr txBox="1">
            <a:spLocks noChangeArrowheads="1"/>
          </p:cNvSpPr>
          <p:nvPr/>
        </p:nvSpPr>
        <p:spPr bwMode="auto">
          <a:xfrm>
            <a:off x="107011" y="5459767"/>
            <a:ext cx="77332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it-IT" altLang="it-IT" sz="2000" b="1" dirty="0">
                <a:solidFill>
                  <a:srgbClr val="000000"/>
                </a:solidFill>
                <a:ea typeface="Calibri" panose="020F0502020204030204" pitchFamily="34" charset="0"/>
                <a:cs typeface="Minion Pro" pitchFamily="18" charset="0"/>
              </a:rPr>
              <a:t>Stretching dell’O-H</a:t>
            </a:r>
            <a:r>
              <a:rPr lang="it-IT" altLang="it-IT" sz="2000" dirty="0">
                <a:solidFill>
                  <a:srgbClr val="000000"/>
                </a:solidFill>
                <a:ea typeface="Calibri" panose="020F0502020204030204" pitchFamily="34" charset="0"/>
                <a:cs typeface="Minion Pro" pitchFamily="18" charset="0"/>
              </a:rPr>
              <a:t>: 3337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legame idrogeno intermolecolare</a:t>
            </a:r>
          </a:p>
          <a:p>
            <a:pPr algn="just" eaLnBrk="1" hangingPunct="1">
              <a:spcBef>
                <a:spcPct val="0"/>
              </a:spcBef>
              <a:buFontTx/>
              <a:buNone/>
            </a:pPr>
            <a:r>
              <a:rPr lang="it-IT" altLang="it-IT" sz="2000" dirty="0">
                <a:solidFill>
                  <a:srgbClr val="000000"/>
                </a:solidFill>
                <a:ea typeface="Calibri" panose="020F0502020204030204" pitchFamily="34" charset="0"/>
                <a:cs typeface="Minion Pro" pitchFamily="18" charset="0"/>
              </a:rPr>
              <a:t>Stretching del C-H: da 3000 a 2800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a:p>
            <a:pPr algn="just" eaLnBrk="1" hangingPunct="1">
              <a:spcBef>
                <a:spcPct val="0"/>
              </a:spcBef>
              <a:buFontTx/>
              <a:buNone/>
            </a:pPr>
            <a:r>
              <a:rPr lang="it-IT" altLang="it-IT" sz="2000" dirty="0">
                <a:solidFill>
                  <a:srgbClr val="000000"/>
                </a:solidFill>
                <a:ea typeface="Calibri" panose="020F0502020204030204" pitchFamily="34" charset="0"/>
                <a:cs typeface="Minion Pro" pitchFamily="18" charset="0"/>
              </a:rPr>
              <a:t>Bending C-H: 1463, 1385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a:p>
            <a:pPr algn="just" eaLnBrk="1" hangingPunct="1">
              <a:spcBef>
                <a:spcPct val="0"/>
              </a:spcBef>
              <a:buFontTx/>
              <a:buNone/>
            </a:pPr>
            <a:r>
              <a:rPr lang="it-IT" altLang="it-IT" sz="2000" b="1" dirty="0">
                <a:solidFill>
                  <a:srgbClr val="000000"/>
                </a:solidFill>
                <a:ea typeface="Calibri" panose="020F0502020204030204" pitchFamily="34" charset="0"/>
                <a:cs typeface="Minion Pro" pitchFamily="18" charset="0"/>
              </a:rPr>
              <a:t>Stretching C-O</a:t>
            </a:r>
            <a:r>
              <a:rPr lang="it-IT" altLang="it-IT" sz="2000" dirty="0">
                <a:solidFill>
                  <a:srgbClr val="000000"/>
                </a:solidFill>
                <a:ea typeface="Calibri" panose="020F0502020204030204" pitchFamily="34" charset="0"/>
                <a:cs typeface="Minion Pro" pitchFamily="18" charset="0"/>
              </a:rPr>
              <a:t>: 1054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p:txBody>
      </p:sp>
      <p:sp>
        <p:nvSpPr>
          <p:cNvPr id="2" name="Rettangolo 1"/>
          <p:cNvSpPr/>
          <p:nvPr/>
        </p:nvSpPr>
        <p:spPr>
          <a:xfrm>
            <a:off x="850591" y="0"/>
            <a:ext cx="7656840" cy="769441"/>
          </a:xfrm>
          <a:prstGeom prst="rect">
            <a:avLst/>
          </a:prstGeom>
        </p:spPr>
        <p:txBody>
          <a:bodyPr wrap="none">
            <a:spAutoFit/>
          </a:bodyPr>
          <a:lstStyle/>
          <a:p>
            <a:r>
              <a:rPr lang="it-IT" sz="4400" dirty="0">
                <a:latin typeface="+mj-lt"/>
              </a:rPr>
              <a:t>Spettro IR del 2-metil-1-butanolo</a:t>
            </a:r>
          </a:p>
        </p:txBody>
      </p:sp>
      <p:sp>
        <p:nvSpPr>
          <p:cNvPr id="3" name="Rettangolo 4">
            <a:extLst>
              <a:ext uri="{FF2B5EF4-FFF2-40B4-BE49-F238E27FC236}">
                <a16:creationId xmlns:a16="http://schemas.microsoft.com/office/drawing/2014/main" id="{73783B83-BC95-6702-924B-61876A771D54}"/>
              </a:ext>
            </a:extLst>
          </p:cNvPr>
          <p:cNvSpPr/>
          <p:nvPr/>
        </p:nvSpPr>
        <p:spPr>
          <a:xfrm>
            <a:off x="107011" y="3461928"/>
            <a:ext cx="9036989" cy="1938992"/>
          </a:xfrm>
          <a:prstGeom prst="rect">
            <a:avLst/>
          </a:prstGeom>
        </p:spPr>
        <p:txBody>
          <a:bodyPr wrap="square">
            <a:spAutoFit/>
          </a:bodyPr>
          <a:lstStyle/>
          <a:p>
            <a:pPr algn="just"/>
            <a:r>
              <a:rPr lang="it-IT" sz="2000" dirty="0"/>
              <a:t>Lo spettro IR del </a:t>
            </a:r>
            <a:r>
              <a:rPr lang="it-IT" sz="2000" b="1" dirty="0"/>
              <a:t>2-metil-1-butanolo</a:t>
            </a:r>
            <a:r>
              <a:rPr lang="it-IT" sz="2000" dirty="0"/>
              <a:t> evidenzia una banda a </a:t>
            </a:r>
            <a:r>
              <a:rPr lang="it-IT" altLang="it-IT" sz="2000" dirty="0">
                <a:solidFill>
                  <a:srgbClr val="000000"/>
                </a:solidFill>
                <a:ea typeface="Calibri" panose="020F0502020204030204" pitchFamily="34" charset="0"/>
                <a:cs typeface="Minion Pro" pitchFamily="18" charset="0"/>
              </a:rPr>
              <a:t>3337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relativa allo  </a:t>
            </a:r>
            <a:r>
              <a:rPr lang="it-IT" altLang="it-IT" sz="2000" b="1" dirty="0">
                <a:solidFill>
                  <a:srgbClr val="000000"/>
                </a:solidFill>
                <a:ea typeface="Calibri" panose="020F0502020204030204" pitchFamily="34" charset="0"/>
                <a:cs typeface="Minion Pro" pitchFamily="18" charset="0"/>
              </a:rPr>
              <a:t>stretching del legame</a:t>
            </a:r>
            <a:r>
              <a:rPr lang="it-IT" sz="2000" b="1" dirty="0"/>
              <a:t> O-H</a:t>
            </a:r>
            <a:r>
              <a:rPr lang="it-IT" sz="2000" dirty="0"/>
              <a:t>. La forma allargata del segnale evidenzia la presenza di legami a idrogeno di tipo intermolecolare. Il segnale tra </a:t>
            </a:r>
            <a:r>
              <a:rPr lang="it-IT" altLang="it-IT" sz="2000" dirty="0">
                <a:solidFill>
                  <a:srgbClr val="000000"/>
                </a:solidFill>
                <a:ea typeface="Calibri" panose="020F0502020204030204" pitchFamily="34" charset="0"/>
                <a:cs typeface="Minion Pro" pitchFamily="18" charset="0"/>
              </a:rPr>
              <a:t>3000 a 2800 cm</a:t>
            </a:r>
            <a:r>
              <a:rPr lang="it-IT" altLang="it-IT" sz="2000" baseline="30000" dirty="0">
                <a:solidFill>
                  <a:srgbClr val="000000"/>
                </a:solidFill>
                <a:ea typeface="Calibri" panose="020F0502020204030204" pitchFamily="34" charset="0"/>
                <a:cs typeface="Minion Pro" pitchFamily="18" charset="0"/>
              </a:rPr>
              <a:t>-1</a:t>
            </a:r>
            <a:r>
              <a:rPr lang="it-IT" sz="2000" dirty="0"/>
              <a:t> è relativo agli stretching dei gruppi C-H metilici e metilenici.</a:t>
            </a:r>
            <a:r>
              <a:rPr lang="it-IT" altLang="it-IT" sz="2000" dirty="0">
                <a:solidFill>
                  <a:srgbClr val="000000"/>
                </a:solidFill>
                <a:ea typeface="Calibri" panose="020F0502020204030204" pitchFamily="34" charset="0"/>
                <a:cs typeface="Minion Pro" pitchFamily="18" charset="0"/>
              </a:rPr>
              <a:t> I segnali a 1463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e a 1385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a:p>
            <a:pPr algn="just"/>
            <a:r>
              <a:rPr lang="it-IT" sz="2000" dirty="0"/>
              <a:t> sono attribuibili a bending dei legami C-H metilici e metilenici. Il segnale a </a:t>
            </a:r>
            <a:r>
              <a:rPr lang="it-IT" altLang="it-IT" sz="2000" dirty="0">
                <a:solidFill>
                  <a:srgbClr val="000000"/>
                </a:solidFill>
                <a:ea typeface="Calibri" panose="020F0502020204030204" pitchFamily="34" charset="0"/>
                <a:cs typeface="Minion Pro" pitchFamily="18" charset="0"/>
              </a:rPr>
              <a:t>1054 cm</a:t>
            </a:r>
            <a:r>
              <a:rPr lang="it-IT" altLang="it-IT" sz="2000" baseline="30000" dirty="0">
                <a:solidFill>
                  <a:srgbClr val="000000"/>
                </a:solidFill>
                <a:ea typeface="Calibri" panose="020F0502020204030204" pitchFamily="34" charset="0"/>
                <a:cs typeface="Minion Pro" pitchFamily="18" charset="0"/>
              </a:rPr>
              <a:t>-1</a:t>
            </a:r>
            <a:r>
              <a:rPr lang="it-IT" sz="2000" dirty="0"/>
              <a:t> è relativo allo </a:t>
            </a:r>
            <a:r>
              <a:rPr lang="it-IT" sz="2000" b="1" dirty="0"/>
              <a:t>stretching del legame C-O</a:t>
            </a:r>
            <a:r>
              <a:rPr lang="it-IT" sz="2000" dirty="0"/>
              <a:t>.</a:t>
            </a:r>
          </a:p>
        </p:txBody>
      </p:sp>
      <p:cxnSp>
        <p:nvCxnSpPr>
          <p:cNvPr id="5" name="Straight Connector 4">
            <a:extLst>
              <a:ext uri="{FF2B5EF4-FFF2-40B4-BE49-F238E27FC236}">
                <a16:creationId xmlns:a16="http://schemas.microsoft.com/office/drawing/2014/main" id="{A8A4B3F9-48A2-FF77-8AD0-DF92820A336A}"/>
              </a:ext>
            </a:extLst>
          </p:cNvPr>
          <p:cNvCxnSpPr/>
          <p:nvPr/>
        </p:nvCxnSpPr>
        <p:spPr>
          <a:xfrm>
            <a:off x="107011" y="5400920"/>
            <a:ext cx="67714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2107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150" y="0"/>
            <a:ext cx="7886700" cy="1325563"/>
          </a:xfrm>
        </p:spPr>
        <p:txBody>
          <a:bodyPr/>
          <a:lstStyle/>
          <a:p>
            <a:pPr algn="ctr"/>
            <a:r>
              <a:rPr lang="it-IT" altLang="it-IT" dirty="0">
                <a:solidFill>
                  <a:srgbClr val="000000"/>
                </a:solidFill>
                <a:ea typeface="Calibri" panose="020F0502020204030204" pitchFamily="34" charset="0"/>
                <a:cs typeface="Minion Pro" pitchFamily="18" charset="0"/>
              </a:rPr>
              <a:t>Spettro IR del fenolo </a:t>
            </a:r>
            <a:br>
              <a:rPr lang="it-IT" altLang="it-IT" dirty="0">
                <a:solidFill>
                  <a:srgbClr val="000000"/>
                </a:solidFill>
                <a:ea typeface="Calibri" panose="020F0502020204030204" pitchFamily="34" charset="0"/>
                <a:cs typeface="Minion Pro" pitchFamily="18" charset="0"/>
              </a:rPr>
            </a:br>
            <a:r>
              <a:rPr lang="it-IT" altLang="it-IT" sz="3200" dirty="0">
                <a:solidFill>
                  <a:srgbClr val="000000"/>
                </a:solidFill>
                <a:ea typeface="Calibri" panose="020F0502020204030204" pitchFamily="34" charset="0"/>
                <a:cs typeface="Minion Pro" pitchFamily="18" charset="0"/>
              </a:rPr>
              <a:t>(depositato mediante fusione)</a:t>
            </a:r>
            <a:endParaRPr lang="it-IT" sz="3200" dirty="0"/>
          </a:p>
        </p:txBody>
      </p:sp>
      <p:sp>
        <p:nvSpPr>
          <p:cNvPr id="3" name="Segnaposto numero diapositiva 2"/>
          <p:cNvSpPr>
            <a:spLocks noGrp="1"/>
          </p:cNvSpPr>
          <p:nvPr>
            <p:ph type="sldNum" sz="quarter" idx="12"/>
          </p:nvPr>
        </p:nvSpPr>
        <p:spPr/>
        <p:txBody>
          <a:bodyPr/>
          <a:lstStyle/>
          <a:p>
            <a:fld id="{424CDA38-195B-4527-954F-B24DC1D16B97}" type="slidenum">
              <a:rPr lang="it-IT" smtClean="0"/>
              <a:t>102</a:t>
            </a:fld>
            <a:endParaRPr lang="it-IT"/>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32" y="1325563"/>
            <a:ext cx="9017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138640" y="4502827"/>
            <a:ext cx="8186652" cy="2308324"/>
          </a:xfrm>
          <a:prstGeom prst="rect">
            <a:avLst/>
          </a:prstGeom>
        </p:spPr>
        <p:txBody>
          <a:bodyPr wrap="square">
            <a:spAutoFit/>
          </a:bodyPr>
          <a:lstStyle/>
          <a:p>
            <a:r>
              <a:rPr lang="it-IT" b="1" dirty="0"/>
              <a:t>Stretching dell’O-H</a:t>
            </a:r>
            <a:r>
              <a:rPr lang="it-IT" dirty="0"/>
              <a:t>: 3244 cm</a:t>
            </a:r>
            <a:r>
              <a:rPr lang="it-IT" baseline="30000" dirty="0"/>
              <a:t>-1</a:t>
            </a:r>
            <a:r>
              <a:rPr lang="it-IT" dirty="0"/>
              <a:t>, legame idrogeno intermolecolare</a:t>
            </a:r>
          </a:p>
          <a:p>
            <a:r>
              <a:rPr lang="it-IT" dirty="0"/>
              <a:t>Stretching del C-H aromatico: da 3052 cm</a:t>
            </a:r>
            <a:r>
              <a:rPr lang="it-IT" baseline="30000" dirty="0"/>
              <a:t>-1</a:t>
            </a:r>
            <a:r>
              <a:rPr lang="it-IT" dirty="0"/>
              <a:t> </a:t>
            </a:r>
          </a:p>
          <a:p>
            <a:r>
              <a:rPr lang="it-IT" dirty="0" err="1"/>
              <a:t>Overtone</a:t>
            </a:r>
            <a:r>
              <a:rPr lang="it-IT" dirty="0"/>
              <a:t> o bande di combinazione: da 2000 a 1667  cm</a:t>
            </a:r>
            <a:r>
              <a:rPr lang="it-IT" baseline="30000" dirty="0"/>
              <a:t>-1</a:t>
            </a:r>
            <a:r>
              <a:rPr lang="it-IT" dirty="0"/>
              <a:t> (4 dita: monosostituito)</a:t>
            </a:r>
          </a:p>
          <a:p>
            <a:r>
              <a:rPr lang="it-IT" dirty="0"/>
              <a:t>Stretching C=C del fenile: 1601, 1501 e 1478  cm</a:t>
            </a:r>
            <a:r>
              <a:rPr lang="it-IT" baseline="30000" dirty="0"/>
              <a:t>-1</a:t>
            </a:r>
            <a:r>
              <a:rPr lang="it-IT" dirty="0"/>
              <a:t> </a:t>
            </a:r>
          </a:p>
          <a:p>
            <a:r>
              <a:rPr lang="it-IT" b="1" dirty="0"/>
              <a:t>Bending O-H nel piano</a:t>
            </a:r>
            <a:r>
              <a:rPr lang="it-IT" dirty="0"/>
              <a:t>: 1378 cm</a:t>
            </a:r>
            <a:r>
              <a:rPr lang="it-IT" baseline="30000" dirty="0"/>
              <a:t>-1</a:t>
            </a:r>
            <a:r>
              <a:rPr lang="it-IT" dirty="0"/>
              <a:t> </a:t>
            </a:r>
          </a:p>
          <a:p>
            <a:r>
              <a:rPr lang="it-IT" b="1" dirty="0"/>
              <a:t>Stretching C-O</a:t>
            </a:r>
            <a:r>
              <a:rPr lang="it-IT" dirty="0"/>
              <a:t>: 1231 cm</a:t>
            </a:r>
            <a:r>
              <a:rPr lang="it-IT" baseline="30000" dirty="0"/>
              <a:t>-1</a:t>
            </a:r>
            <a:r>
              <a:rPr lang="it-IT" dirty="0"/>
              <a:t> </a:t>
            </a:r>
          </a:p>
          <a:p>
            <a:r>
              <a:rPr lang="it-IT" dirty="0"/>
              <a:t>Bending fuori dal piano dei C-H aromatici: 815 cm</a:t>
            </a:r>
            <a:r>
              <a:rPr lang="it-IT" baseline="30000" dirty="0"/>
              <a:t>-1</a:t>
            </a:r>
            <a:r>
              <a:rPr lang="it-IT" dirty="0"/>
              <a:t>, 753 cm</a:t>
            </a:r>
            <a:r>
              <a:rPr lang="it-IT" baseline="30000" dirty="0"/>
              <a:t>-1</a:t>
            </a:r>
            <a:endParaRPr lang="it-IT" dirty="0"/>
          </a:p>
          <a:p>
            <a:r>
              <a:rPr lang="it-IT" dirty="0"/>
              <a:t>Bending del C=C dell’anello fuori dal piano: 699  cm</a:t>
            </a:r>
            <a:r>
              <a:rPr lang="it-IT" baseline="30000" dirty="0"/>
              <a:t>-1</a:t>
            </a:r>
            <a:r>
              <a:rPr lang="it-IT" dirty="0"/>
              <a:t> </a:t>
            </a:r>
          </a:p>
        </p:txBody>
      </p:sp>
    </p:spTree>
    <p:extLst>
      <p:ext uri="{BB962C8B-B14F-4D97-AF65-F5344CB8AC3E}">
        <p14:creationId xmlns:p14="http://schemas.microsoft.com/office/powerpoint/2010/main" val="100888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Gruppo Carbonilico</a:t>
            </a:r>
          </a:p>
        </p:txBody>
      </p:sp>
      <p:sp>
        <p:nvSpPr>
          <p:cNvPr id="3" name="Segnaposto contenuto 2"/>
          <p:cNvSpPr>
            <a:spLocks noGrp="1"/>
          </p:cNvSpPr>
          <p:nvPr>
            <p:ph idx="1"/>
          </p:nvPr>
        </p:nvSpPr>
        <p:spPr>
          <a:xfrm>
            <a:off x="586118" y="1825625"/>
            <a:ext cx="7886700" cy="4351338"/>
          </a:xfrm>
        </p:spPr>
        <p:txBody>
          <a:bodyPr>
            <a:normAutofit/>
          </a:bodyPr>
          <a:lstStyle/>
          <a:p>
            <a:pPr algn="just"/>
            <a:r>
              <a:rPr lang="it-IT" b="1" dirty="0"/>
              <a:t>Stretching del C=O </a:t>
            </a:r>
            <a:r>
              <a:rPr lang="it-IT" dirty="0"/>
              <a:t>in chetoni, aldeidi, acidi carbossilici e derivati, dà un intenso assorbimento tra 1870 e 1540 cm</a:t>
            </a:r>
            <a:r>
              <a:rPr lang="it-IT" baseline="30000" dirty="0"/>
              <a:t>-1</a:t>
            </a:r>
          </a:p>
          <a:p>
            <a:pPr algn="just"/>
            <a:r>
              <a:rPr lang="it-IT" dirty="0"/>
              <a:t>Una delle bande più semplici da riconoscere</a:t>
            </a:r>
          </a:p>
          <a:p>
            <a:pPr algn="just"/>
            <a:r>
              <a:rPr lang="it-IT" dirty="0"/>
              <a:t>Le </a:t>
            </a:r>
            <a:r>
              <a:rPr lang="it-IT" b="1" dirty="0"/>
              <a:t>BANDE SONO MOLTO INTENSE </a:t>
            </a:r>
            <a:r>
              <a:rPr lang="it-IT" dirty="0"/>
              <a:t>a causa del largo momento dipolare del C=O.</a:t>
            </a:r>
          </a:p>
          <a:p>
            <a:pPr algn="just"/>
            <a:r>
              <a:rPr lang="it-IT" dirty="0"/>
              <a:t>La posizione della banda dipende da: lo stato fisico del composto, gli effetti elettronici e di massa dei sostituenti, la coniugazione, i legami idrogeno, la tensione d’anello.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103</a:t>
            </a:fld>
            <a:endParaRPr lang="it-IT"/>
          </a:p>
        </p:txBody>
      </p:sp>
      <p:pic>
        <p:nvPicPr>
          <p:cNvPr id="1026" name="Picture 2" descr="4.2: Properties of Aldehydes and Ketones - Chemistry LibreTexts">
            <a:extLst>
              <a:ext uri="{FF2B5EF4-FFF2-40B4-BE49-F238E27FC236}">
                <a16:creationId xmlns:a16="http://schemas.microsoft.com/office/drawing/2014/main" id="{DD24988D-E3F6-46ED-2A76-94512B5F2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725" y="301625"/>
            <a:ext cx="11906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535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255"/>
            <a:ext cx="7886700" cy="1325563"/>
          </a:xfrm>
        </p:spPr>
        <p:txBody>
          <a:bodyPr/>
          <a:lstStyle/>
          <a:p>
            <a:pPr algn="ctr"/>
            <a:r>
              <a:rPr lang="it-IT" dirty="0"/>
              <a:t>Chetoni </a:t>
            </a:r>
          </a:p>
        </p:txBody>
      </p:sp>
      <p:sp>
        <p:nvSpPr>
          <p:cNvPr id="3" name="Segnaposto contenuto 2"/>
          <p:cNvSpPr>
            <a:spLocks noGrp="1"/>
          </p:cNvSpPr>
          <p:nvPr>
            <p:ph idx="1"/>
          </p:nvPr>
        </p:nvSpPr>
        <p:spPr>
          <a:xfrm>
            <a:off x="74996" y="2624577"/>
            <a:ext cx="8994007" cy="3731774"/>
          </a:xfrm>
        </p:spPr>
        <p:txBody>
          <a:bodyPr>
            <a:normAutofit/>
          </a:bodyPr>
          <a:lstStyle/>
          <a:p>
            <a:pPr marL="0" indent="0" algn="just">
              <a:buNone/>
            </a:pPr>
            <a:r>
              <a:rPr lang="it-IT" dirty="0"/>
              <a:t>E’ consuetudine considerare «normale» la frequenza di </a:t>
            </a:r>
            <a:r>
              <a:rPr lang="it-IT" b="1" dirty="0"/>
              <a:t>1715 cm</a:t>
            </a:r>
            <a:r>
              <a:rPr lang="it-IT" b="1" baseline="30000" dirty="0"/>
              <a:t>-1 </a:t>
            </a:r>
            <a:r>
              <a:rPr lang="it-IT" dirty="0"/>
              <a:t>per lo </a:t>
            </a:r>
            <a:r>
              <a:rPr lang="it-IT" b="1" dirty="0"/>
              <a:t>stretching del legame C=O </a:t>
            </a:r>
            <a:r>
              <a:rPr lang="it-IT" dirty="0"/>
              <a:t>di un chetone alifatico saturo (ad esempio l’acetone). Generalmente i chetoni mostrano delle </a:t>
            </a:r>
            <a:r>
              <a:rPr lang="it-IT" b="1" dirty="0"/>
              <a:t>bande armoniche</a:t>
            </a:r>
            <a:r>
              <a:rPr lang="it-IT" dirty="0"/>
              <a:t> dello stretching del C=O (da n=0 a n=2) che cadono intorno a 3450-3460 cm</a:t>
            </a:r>
            <a:r>
              <a:rPr lang="it-IT" baseline="30000" dirty="0"/>
              <a:t>-1</a:t>
            </a:r>
            <a:r>
              <a:rPr lang="it-IT" dirty="0"/>
              <a:t>.</a:t>
            </a:r>
          </a:p>
          <a:p>
            <a:pPr marL="0" indent="0" algn="just">
              <a:buNone/>
            </a:pPr>
            <a:r>
              <a:rPr lang="it-IT" dirty="0"/>
              <a:t> </a:t>
            </a:r>
          </a:p>
          <a:p>
            <a:pPr algn="just"/>
            <a:r>
              <a:rPr lang="it-IT" b="1" dirty="0"/>
              <a:t>Stretching C=O</a:t>
            </a:r>
            <a:r>
              <a:rPr lang="it-IT" dirty="0"/>
              <a:t>: banda a 1715 cm</a:t>
            </a:r>
            <a:r>
              <a:rPr lang="it-IT" baseline="30000" dirty="0"/>
              <a:t>-1</a:t>
            </a:r>
          </a:p>
          <a:p>
            <a:pPr algn="just"/>
            <a:r>
              <a:rPr lang="it-IT" b="1" dirty="0"/>
              <a:t>Bande armoniche del C=O</a:t>
            </a:r>
            <a:r>
              <a:rPr lang="it-IT" dirty="0"/>
              <a:t>:</a:t>
            </a:r>
            <a:r>
              <a:rPr lang="it-IT" b="1" dirty="0"/>
              <a:t> </a:t>
            </a:r>
            <a:r>
              <a:rPr lang="it-IT" dirty="0"/>
              <a:t>3450-3600 cm</a:t>
            </a:r>
            <a:r>
              <a:rPr lang="it-IT" baseline="30000" dirty="0"/>
              <a:t>-1</a:t>
            </a:r>
            <a:r>
              <a:rPr lang="it-IT" dirty="0"/>
              <a:t> (2x 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104</a:t>
            </a:fld>
            <a:endParaRPr lang="it-IT" dirty="0"/>
          </a:p>
        </p:txBody>
      </p:sp>
      <p:pic>
        <p:nvPicPr>
          <p:cNvPr id="6" name="Picture 5">
            <a:extLst>
              <a:ext uri="{FF2B5EF4-FFF2-40B4-BE49-F238E27FC236}">
                <a16:creationId xmlns:a16="http://schemas.microsoft.com/office/drawing/2014/main" id="{E52A46E5-1C22-0D35-A4C1-F516D92675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846" y="762589"/>
            <a:ext cx="2446925" cy="1527583"/>
          </a:xfrm>
          <a:prstGeom prst="rect">
            <a:avLst/>
          </a:prstGeom>
        </p:spPr>
      </p:pic>
      <p:sp>
        <p:nvSpPr>
          <p:cNvPr id="5" name="Rectangle 4">
            <a:extLst>
              <a:ext uri="{FF2B5EF4-FFF2-40B4-BE49-F238E27FC236}">
                <a16:creationId xmlns:a16="http://schemas.microsoft.com/office/drawing/2014/main" id="{4CF3E0F3-17ED-83EC-26A6-AC58447DAB0D}"/>
              </a:ext>
            </a:extLst>
          </p:cNvPr>
          <p:cNvSpPr/>
          <p:nvPr/>
        </p:nvSpPr>
        <p:spPr>
          <a:xfrm>
            <a:off x="106990" y="5156791"/>
            <a:ext cx="7878061" cy="1116418"/>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6752915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584791"/>
          </a:xfrm>
        </p:spPr>
        <p:txBody>
          <a:bodyPr>
            <a:normAutofit fontScale="90000"/>
          </a:bodyPr>
          <a:lstStyle/>
          <a:p>
            <a:pPr algn="ctr"/>
            <a:r>
              <a:rPr lang="it-IT" dirty="0"/>
              <a:t>Chetoni </a:t>
            </a:r>
          </a:p>
        </p:txBody>
      </p:sp>
      <p:sp>
        <p:nvSpPr>
          <p:cNvPr id="3" name="Segnaposto contenuto 2"/>
          <p:cNvSpPr>
            <a:spLocks noGrp="1"/>
          </p:cNvSpPr>
          <p:nvPr>
            <p:ph idx="1"/>
          </p:nvPr>
        </p:nvSpPr>
        <p:spPr>
          <a:xfrm>
            <a:off x="127000" y="584791"/>
            <a:ext cx="9017000" cy="859947"/>
          </a:xfrm>
        </p:spPr>
        <p:txBody>
          <a:bodyPr/>
          <a:lstStyle/>
          <a:p>
            <a:pPr marL="0" indent="0" algn="just">
              <a:buNone/>
            </a:pPr>
            <a:r>
              <a:rPr lang="it-IT" dirty="0"/>
              <a:t>Come riferimento si prende la banda a </a:t>
            </a:r>
            <a:r>
              <a:rPr lang="it-IT" b="1" dirty="0"/>
              <a:t>1715 cm</a:t>
            </a:r>
            <a:r>
              <a:rPr lang="it-IT" b="1" baseline="30000" dirty="0"/>
              <a:t>-1</a:t>
            </a:r>
            <a:r>
              <a:rPr lang="it-IT" b="1" dirty="0"/>
              <a:t> </a:t>
            </a:r>
            <a:r>
              <a:rPr lang="it-IT" dirty="0"/>
              <a:t>di chetoni alifatici saturi come acetone o cicloesanone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105</a:t>
            </a:fld>
            <a:endParaRPr lang="it-IT"/>
          </a:p>
        </p:txBody>
      </p:sp>
      <p:pic>
        <p:nvPicPr>
          <p:cNvPr id="6"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38822"/>
            <a:ext cx="90170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127000" y="5042645"/>
            <a:ext cx="8890000" cy="1631216"/>
          </a:xfrm>
          <a:prstGeom prst="rect">
            <a:avLst/>
          </a:prstGeom>
        </p:spPr>
        <p:txBody>
          <a:bodyPr wrap="square">
            <a:spAutoFit/>
          </a:bodyPr>
          <a:lstStyle/>
          <a:p>
            <a:r>
              <a:rPr lang="it-IT" sz="2000" b="1" dirty="0" err="1"/>
              <a:t>Overtone</a:t>
            </a:r>
            <a:r>
              <a:rPr lang="it-IT" sz="2000" b="1" dirty="0"/>
              <a:t> stretching C=O</a:t>
            </a:r>
            <a:r>
              <a:rPr lang="it-IT" sz="2000" dirty="0"/>
              <a:t>: circa 3500 cm</a:t>
            </a:r>
            <a:r>
              <a:rPr lang="it-IT" sz="2000" baseline="30000" dirty="0"/>
              <a:t>-1</a:t>
            </a:r>
          </a:p>
          <a:p>
            <a:r>
              <a:rPr lang="it-IT" sz="2000" dirty="0"/>
              <a:t>Stretching </a:t>
            </a:r>
            <a:r>
              <a:rPr lang="el-GR" sz="2000" dirty="0"/>
              <a:t>ν</a:t>
            </a:r>
            <a:r>
              <a:rPr lang="it-IT" sz="2000" baseline="-25000" dirty="0" err="1"/>
              <a:t>as</a:t>
            </a:r>
            <a:r>
              <a:rPr lang="it-IT" sz="2000" dirty="0"/>
              <a:t> 2995 cm</a:t>
            </a:r>
            <a:r>
              <a:rPr lang="it-IT" sz="2000" baseline="30000" dirty="0"/>
              <a:t>–1</a:t>
            </a:r>
            <a:r>
              <a:rPr lang="it-IT" sz="2000" dirty="0"/>
              <a:t> (metilico), 2964 cm</a:t>
            </a:r>
            <a:r>
              <a:rPr lang="it-IT" sz="2000" baseline="30000" dirty="0"/>
              <a:t>–1</a:t>
            </a:r>
            <a:r>
              <a:rPr lang="it-IT" sz="2000" dirty="0"/>
              <a:t> (metilenico). </a:t>
            </a:r>
            <a:r>
              <a:rPr lang="el-GR" sz="2000" dirty="0"/>
              <a:t>ν</a:t>
            </a:r>
            <a:r>
              <a:rPr lang="it-IT" sz="2000" baseline="-25000" dirty="0"/>
              <a:t>s</a:t>
            </a:r>
            <a:r>
              <a:rPr lang="it-IT" sz="2000" dirty="0"/>
              <a:t> 2918 cm</a:t>
            </a:r>
            <a:r>
              <a:rPr lang="it-IT" sz="2000" baseline="30000" dirty="0"/>
              <a:t>–1</a:t>
            </a:r>
            <a:r>
              <a:rPr lang="it-IT" sz="2000" dirty="0"/>
              <a:t> (metilico) </a:t>
            </a:r>
            <a:r>
              <a:rPr lang="it-IT" sz="2000" b="1" dirty="0"/>
              <a:t>Stretching normale del C=O</a:t>
            </a:r>
            <a:r>
              <a:rPr lang="it-IT" sz="2000" dirty="0"/>
              <a:t>: 1715 cm</a:t>
            </a:r>
            <a:r>
              <a:rPr lang="it-IT" sz="2000" baseline="30000" dirty="0"/>
              <a:t>–1</a:t>
            </a:r>
            <a:r>
              <a:rPr lang="it-IT" sz="2000" dirty="0"/>
              <a:t> </a:t>
            </a:r>
          </a:p>
          <a:p>
            <a:r>
              <a:rPr lang="it-IT" sz="2000" dirty="0"/>
              <a:t>Bending  </a:t>
            </a:r>
            <a:r>
              <a:rPr lang="el-GR" sz="2000" dirty="0"/>
              <a:t>δ</a:t>
            </a:r>
            <a:r>
              <a:rPr lang="it-IT" sz="2000" baseline="-25000" dirty="0" err="1"/>
              <a:t>as</a:t>
            </a:r>
            <a:r>
              <a:rPr lang="it-IT" sz="2000" dirty="0"/>
              <a:t>: 1422 cm</a:t>
            </a:r>
            <a:r>
              <a:rPr lang="it-IT" sz="2000" baseline="30000" dirty="0"/>
              <a:t>–1</a:t>
            </a:r>
            <a:r>
              <a:rPr lang="it-IT" sz="2000" dirty="0"/>
              <a:t> (metilico). </a:t>
            </a:r>
            <a:r>
              <a:rPr lang="el-GR" sz="2000" dirty="0"/>
              <a:t>δ</a:t>
            </a:r>
            <a:r>
              <a:rPr lang="it-IT" sz="2000" baseline="-25000" dirty="0"/>
              <a:t>s</a:t>
            </a:r>
            <a:r>
              <a:rPr lang="it-IT" sz="2000" dirty="0"/>
              <a:t> 1360 cm</a:t>
            </a:r>
            <a:r>
              <a:rPr lang="it-IT" sz="2000" baseline="30000" dirty="0"/>
              <a:t>–1</a:t>
            </a:r>
            <a:r>
              <a:rPr lang="it-IT" sz="2000" dirty="0"/>
              <a:t> (metilico) </a:t>
            </a:r>
          </a:p>
          <a:p>
            <a:r>
              <a:rPr lang="it-IT" sz="2000" b="1" dirty="0"/>
              <a:t>Stretching e bending del C−CO−C</a:t>
            </a:r>
            <a:r>
              <a:rPr lang="it-IT" sz="2000" dirty="0"/>
              <a:t>: 1213 cm</a:t>
            </a:r>
            <a:r>
              <a:rPr lang="it-IT" sz="2000" baseline="30000" dirty="0"/>
              <a:t>–1</a:t>
            </a:r>
            <a:endParaRPr lang="it-IT" sz="2000" dirty="0"/>
          </a:p>
        </p:txBody>
      </p:sp>
    </p:spTree>
    <p:extLst>
      <p:ext uri="{BB962C8B-B14F-4D97-AF65-F5344CB8AC3E}">
        <p14:creationId xmlns:p14="http://schemas.microsoft.com/office/powerpoint/2010/main" val="29432749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98028"/>
            <a:ext cx="7886700" cy="695107"/>
          </a:xfrm>
        </p:spPr>
        <p:txBody>
          <a:bodyPr/>
          <a:lstStyle/>
          <a:p>
            <a:pPr algn="ctr"/>
            <a:r>
              <a:rPr lang="it-IT" dirty="0"/>
              <a:t>Chetoni: Effetto del Solvente</a:t>
            </a:r>
          </a:p>
        </p:txBody>
      </p:sp>
      <p:sp>
        <p:nvSpPr>
          <p:cNvPr id="3" name="Segnaposto contenuto 2"/>
          <p:cNvSpPr>
            <a:spLocks noGrp="1"/>
          </p:cNvSpPr>
          <p:nvPr>
            <p:ph idx="1"/>
          </p:nvPr>
        </p:nvSpPr>
        <p:spPr>
          <a:xfrm>
            <a:off x="529862" y="1114423"/>
            <a:ext cx="8084276" cy="4388514"/>
          </a:xfrm>
        </p:spPr>
        <p:txBody>
          <a:bodyPr>
            <a:noAutofit/>
          </a:bodyPr>
          <a:lstStyle/>
          <a:p>
            <a:pPr algn="just"/>
            <a:r>
              <a:rPr lang="it-IT" sz="1800" dirty="0"/>
              <a:t>I cambiamenti dell’intorno del carbonile possono rendere più alto o più basso il numero d’onda dell’assorbimento dello stretching del C=O (rispetto a 1715 cm</a:t>
            </a:r>
            <a:r>
              <a:rPr lang="it-IT" sz="1800" baseline="30000" dirty="0"/>
              <a:t>-1</a:t>
            </a:r>
            <a:r>
              <a:rPr lang="it-IT" sz="1800" dirty="0"/>
              <a:t>). Il gruppo carbonilico può essere rappresentato da due strutture limite di risonanza (</a:t>
            </a:r>
            <a:r>
              <a:rPr lang="it-IT" sz="1800" b="1" dirty="0"/>
              <a:t>neutra</a:t>
            </a:r>
            <a:r>
              <a:rPr lang="it-IT" sz="1800" dirty="0"/>
              <a:t> = </a:t>
            </a:r>
            <a:r>
              <a:rPr lang="it-IT" sz="1800" b="1" dirty="0"/>
              <a:t>A</a:t>
            </a:r>
            <a:r>
              <a:rPr lang="it-IT" sz="1800" dirty="0"/>
              <a:t>; a </a:t>
            </a:r>
            <a:r>
              <a:rPr lang="it-IT" sz="1800" b="1" dirty="0"/>
              <a:t>separazione di carica </a:t>
            </a:r>
            <a:r>
              <a:rPr lang="it-IT" sz="1800" dirty="0"/>
              <a:t>= </a:t>
            </a:r>
            <a:r>
              <a:rPr lang="it-IT" sz="1800" b="1" dirty="0"/>
              <a:t>B</a:t>
            </a:r>
            <a:r>
              <a:rPr lang="it-IT" sz="1800" dirty="0"/>
              <a:t>). Nella struttura neutra (A) c’è un doppio legame tra ossigeno e carbonio, nella struttura B c’è invece un legame singolo. Nell’ibrido di risonanza si ha un legame tra singolo e doppio. I legami doppi presentano una k (costante di forza del legame) più elevata e quindi vibrano a numeri d’onda più alti. Viceversa, i legami singoli mostrano una k più bassa e dunque vibrano a numeri d’onda più bassi.</a:t>
            </a:r>
          </a:p>
          <a:p>
            <a:r>
              <a:rPr lang="it-IT" sz="1800" b="1" dirty="0"/>
              <a:t>I solventi non polari stabilizzano A (meno polare) aumento del numero d’onda</a:t>
            </a:r>
          </a:p>
          <a:p>
            <a:r>
              <a:rPr lang="it-IT" sz="1800" b="1" dirty="0"/>
              <a:t>I solventi polari stabilizzano B (più polare) diminuzione del numero d’onda</a:t>
            </a:r>
          </a:p>
          <a:p>
            <a:r>
              <a:rPr lang="it-IT" sz="1800" dirty="0"/>
              <a:t>Oscillazione massima per effetto solvente di 25 cm</a:t>
            </a:r>
            <a:r>
              <a:rPr lang="it-IT" sz="1800" baseline="30000" dirty="0"/>
              <a:t>-1</a:t>
            </a:r>
          </a:p>
          <a:p>
            <a:r>
              <a:rPr lang="it-IT" sz="1800" dirty="0"/>
              <a:t>Es. </a:t>
            </a:r>
            <a:r>
              <a:rPr lang="it-IT" sz="1800" dirty="0" err="1"/>
              <a:t>etilmetil</a:t>
            </a:r>
            <a:r>
              <a:rPr lang="it-IT" sz="1800" dirty="0"/>
              <a:t> chetone come liquido puro assorbe a 1715 cm</a:t>
            </a:r>
            <a:r>
              <a:rPr lang="it-IT" sz="1800" baseline="30000" dirty="0"/>
              <a:t>-1 </a:t>
            </a:r>
            <a:r>
              <a:rPr lang="it-IT" sz="1800" dirty="0"/>
              <a:t>mentre</a:t>
            </a:r>
            <a:r>
              <a:rPr lang="it-IT" sz="1800" baseline="30000" dirty="0"/>
              <a:t> </a:t>
            </a:r>
            <a:r>
              <a:rPr lang="it-IT" sz="1800" dirty="0"/>
              <a:t>in metanolo al 10% assorbe a 1706 cm</a:t>
            </a:r>
            <a:r>
              <a:rPr lang="it-IT" sz="1800" baseline="30000" dirty="0"/>
              <a:t>-1 </a:t>
            </a:r>
            <a:r>
              <a:rPr lang="it-IT" sz="1800" dirty="0"/>
              <a:t>perché nei solventi polari la forma limite di risonanza B contribuisce di più all’ibrido di risonanza</a:t>
            </a:r>
          </a:p>
          <a:p>
            <a:endParaRPr lang="it-IT" sz="1800" dirty="0"/>
          </a:p>
          <a:p>
            <a:endParaRPr lang="it-IT" sz="1800" dirty="0"/>
          </a:p>
          <a:p>
            <a:endParaRPr lang="it-IT" sz="1800" dirty="0"/>
          </a:p>
          <a:p>
            <a:endParaRPr lang="it-IT" sz="18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106</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394857882"/>
              </p:ext>
            </p:extLst>
          </p:nvPr>
        </p:nvGraphicFramePr>
        <p:xfrm>
          <a:off x="2906675" y="5416886"/>
          <a:ext cx="3142466" cy="1333167"/>
        </p:xfrm>
        <a:graphic>
          <a:graphicData uri="http://schemas.openxmlformats.org/presentationml/2006/ole">
            <mc:AlternateContent xmlns:mc="http://schemas.openxmlformats.org/markup-compatibility/2006">
              <mc:Choice xmlns:v="urn:schemas-microsoft-com:vml" Requires="v">
                <p:oleObj name="CS ChemDraw Drawing" r:id="rId2" imgW="1624124" imgH="688690" progId="ChemDraw.Document.6.0">
                  <p:embed/>
                </p:oleObj>
              </mc:Choice>
              <mc:Fallback>
                <p:oleObj name="CS ChemDraw Drawing" r:id="rId2" imgW="1624124" imgH="688690" progId="ChemDraw.Document.6.0">
                  <p:embed/>
                  <p:pic>
                    <p:nvPicPr>
                      <p:cNvPr id="0" name=""/>
                      <p:cNvPicPr/>
                      <p:nvPr/>
                    </p:nvPicPr>
                    <p:blipFill>
                      <a:blip r:embed="rId3"/>
                      <a:stretch>
                        <a:fillRect/>
                      </a:stretch>
                    </p:blipFill>
                    <p:spPr>
                      <a:xfrm>
                        <a:off x="2906675" y="5416886"/>
                        <a:ext cx="3142466" cy="1333167"/>
                      </a:xfrm>
                      <a:prstGeom prst="rect">
                        <a:avLst/>
                      </a:prstGeom>
                    </p:spPr>
                  </p:pic>
                </p:oleObj>
              </mc:Fallback>
            </mc:AlternateContent>
          </a:graphicData>
        </a:graphic>
      </p:graphicFrame>
    </p:spTree>
    <p:extLst>
      <p:ext uri="{BB962C8B-B14F-4D97-AF65-F5344CB8AC3E}">
        <p14:creationId xmlns:p14="http://schemas.microsoft.com/office/powerpoint/2010/main" val="4747647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15017"/>
            <a:ext cx="7886700" cy="662473"/>
          </a:xfrm>
        </p:spPr>
        <p:txBody>
          <a:bodyPr>
            <a:normAutofit fontScale="90000"/>
          </a:bodyPr>
          <a:lstStyle/>
          <a:p>
            <a:pPr algn="ctr"/>
            <a:r>
              <a:rPr lang="it-IT" dirty="0"/>
              <a:t>Gruppo Carbonilico</a:t>
            </a:r>
          </a:p>
        </p:txBody>
      </p:sp>
      <p:sp>
        <p:nvSpPr>
          <p:cNvPr id="3" name="Segnaposto contenuto 2"/>
          <p:cNvSpPr>
            <a:spLocks noGrp="1"/>
          </p:cNvSpPr>
          <p:nvPr>
            <p:ph idx="1"/>
          </p:nvPr>
        </p:nvSpPr>
        <p:spPr>
          <a:xfrm>
            <a:off x="492083" y="1389063"/>
            <a:ext cx="7886700" cy="4351338"/>
          </a:xfrm>
        </p:spPr>
        <p:txBody>
          <a:bodyPr>
            <a:normAutofit/>
          </a:bodyPr>
          <a:lstStyle/>
          <a:p>
            <a:pPr algn="just"/>
            <a:r>
              <a:rPr lang="it-IT" sz="2400" dirty="0"/>
              <a:t>L’</a:t>
            </a:r>
            <a:r>
              <a:rPr lang="it-IT" sz="2400" b="1" dirty="0"/>
              <a:t>effetto induttivo </a:t>
            </a:r>
            <a:r>
              <a:rPr lang="it-IT" sz="2400" dirty="0"/>
              <a:t>(</a:t>
            </a:r>
            <a:r>
              <a:rPr lang="it-IT" sz="2400" dirty="0" err="1"/>
              <a:t>elettron</a:t>
            </a:r>
            <a:r>
              <a:rPr lang="it-IT" sz="2400" dirty="0"/>
              <a:t>-attrattore) di un sostituente (G) riduce la lunghezza del legame C=O, aumenta la costante di forza del legame e il numero d’onda dell’assorbimento.</a:t>
            </a:r>
          </a:p>
          <a:p>
            <a:pPr algn="just"/>
            <a:r>
              <a:rPr lang="it-IT" sz="2400" dirty="0"/>
              <a:t>L’</a:t>
            </a:r>
            <a:r>
              <a:rPr lang="it-IT" sz="2400" b="1" dirty="0"/>
              <a:t>effetto di risonanza </a:t>
            </a:r>
            <a:r>
              <a:rPr lang="it-IT" sz="2400" dirty="0"/>
              <a:t>(effetto mesomero </a:t>
            </a:r>
            <a:r>
              <a:rPr lang="it-IT" sz="2400" dirty="0" err="1"/>
              <a:t>elettrondonatore</a:t>
            </a:r>
            <a:r>
              <a:rPr lang="it-IT" sz="2400" dirty="0"/>
              <a:t>) aumenta la lunghezza del legame C=O, riduce il numero d’onda di assorbimento.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107</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1657263388"/>
              </p:ext>
            </p:extLst>
          </p:nvPr>
        </p:nvGraphicFramePr>
        <p:xfrm>
          <a:off x="1323181" y="3940573"/>
          <a:ext cx="6497638" cy="2039937"/>
        </p:xfrm>
        <a:graphic>
          <a:graphicData uri="http://schemas.openxmlformats.org/presentationml/2006/ole">
            <mc:AlternateContent xmlns:mc="http://schemas.openxmlformats.org/markup-compatibility/2006">
              <mc:Choice xmlns:v="urn:schemas-microsoft-com:vml" Requires="v">
                <p:oleObj name="CS ChemDraw Drawing" r:id="rId3" imgW="3478680" imgH="1092600" progId="ChemDraw.Document.6.0">
                  <p:embed/>
                </p:oleObj>
              </mc:Choice>
              <mc:Fallback>
                <p:oleObj name="CS ChemDraw Drawing" r:id="rId3" imgW="3478680" imgH="1092600" progId="ChemDraw.Document.6.0">
                  <p:embed/>
                  <p:pic>
                    <p:nvPicPr>
                      <p:cNvPr id="0" name=""/>
                      <p:cNvPicPr/>
                      <p:nvPr/>
                    </p:nvPicPr>
                    <p:blipFill>
                      <a:blip r:embed="rId4"/>
                      <a:stretch>
                        <a:fillRect/>
                      </a:stretch>
                    </p:blipFill>
                    <p:spPr>
                      <a:xfrm>
                        <a:off x="1323181" y="3940573"/>
                        <a:ext cx="6497638" cy="2039937"/>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8B86D06-1BCB-E7D9-5F90-20BC1B201934}"/>
              </a:ext>
            </a:extLst>
          </p:cNvPr>
          <p:cNvSpPr/>
          <p:nvPr/>
        </p:nvSpPr>
        <p:spPr>
          <a:xfrm>
            <a:off x="1020726" y="3859619"/>
            <a:ext cx="6964325" cy="225662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7752349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853" y="240630"/>
            <a:ext cx="6564632" cy="458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BC99AA4-BB04-A450-E2E9-517862680985}"/>
              </a:ext>
            </a:extLst>
          </p:cNvPr>
          <p:cNvSpPr txBox="1"/>
          <p:nvPr/>
        </p:nvSpPr>
        <p:spPr>
          <a:xfrm>
            <a:off x="84221" y="4884822"/>
            <a:ext cx="8975558" cy="2585323"/>
          </a:xfrm>
          <a:prstGeom prst="rect">
            <a:avLst/>
          </a:prstGeom>
          <a:noFill/>
        </p:spPr>
        <p:txBody>
          <a:bodyPr wrap="square">
            <a:spAutoFit/>
          </a:bodyPr>
          <a:lstStyle/>
          <a:p>
            <a:pPr algn="just"/>
            <a:r>
              <a:rPr lang="it-IT" dirty="0"/>
              <a:t>Se G = alogeno (Cl, F, Br), e quindi abbiamo a che fare con alogenuri acilici, prevale effetto induttivo in quanto gli alogeni presentano scarsa coniugazione con il carbonile. L’alogeno agisce da </a:t>
            </a:r>
            <a:r>
              <a:rPr lang="it-IT" dirty="0" err="1"/>
              <a:t>elettron</a:t>
            </a:r>
            <a:r>
              <a:rPr lang="it-IT" dirty="0"/>
              <a:t>-attrattore accorciando il legame C=O aumentando la sua costante di forza e quindi il numero d’onda a cui risuona. Negli acidi carbossilici (G=OH) e negli esteri (G=OR) effetto induttivo e </a:t>
            </a:r>
            <a:r>
              <a:rPr lang="it-IT" dirty="0" err="1"/>
              <a:t>coniugativo</a:t>
            </a:r>
            <a:r>
              <a:rPr lang="it-IT" dirty="0"/>
              <a:t> si «mediano». Nelle ammidi (G=NR</a:t>
            </a:r>
            <a:r>
              <a:rPr lang="it-IT" sz="1100" dirty="0"/>
              <a:t>2</a:t>
            </a:r>
            <a:r>
              <a:rPr lang="it-IT" dirty="0"/>
              <a:t>) e nei tioesteri (G=SR) prevale effetto </a:t>
            </a:r>
            <a:r>
              <a:rPr lang="it-IT" dirty="0" err="1"/>
              <a:t>coniugativo</a:t>
            </a:r>
            <a:r>
              <a:rPr lang="it-IT" dirty="0"/>
              <a:t> che riduce costante di forza del legame e quindi numero d’onda dello stretching.</a:t>
            </a:r>
            <a:endParaRPr lang="it-IT" sz="1800" dirty="0"/>
          </a:p>
          <a:p>
            <a:pPr algn="just"/>
            <a:endParaRPr lang="it-IT" dirty="0"/>
          </a:p>
          <a:p>
            <a:pPr algn="just"/>
            <a:endParaRPr lang="it-IT" sz="1800" dirty="0"/>
          </a:p>
        </p:txBody>
      </p:sp>
    </p:spTree>
    <p:extLst>
      <p:ext uri="{BB962C8B-B14F-4D97-AF65-F5344CB8AC3E}">
        <p14:creationId xmlns:p14="http://schemas.microsoft.com/office/powerpoint/2010/main" val="29701703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1325563"/>
          </a:xfrm>
        </p:spPr>
        <p:txBody>
          <a:bodyPr/>
          <a:lstStyle/>
          <a:p>
            <a:pPr algn="ctr"/>
            <a:r>
              <a:rPr lang="it-IT" dirty="0"/>
              <a:t>COMPOSTI CARBONILICI</a:t>
            </a:r>
          </a:p>
        </p:txBody>
      </p:sp>
      <p:sp>
        <p:nvSpPr>
          <p:cNvPr id="3" name="Segnaposto numero diapositiva 2"/>
          <p:cNvSpPr>
            <a:spLocks noGrp="1"/>
          </p:cNvSpPr>
          <p:nvPr>
            <p:ph type="sldNum" sz="quarter" idx="12"/>
          </p:nvPr>
        </p:nvSpPr>
        <p:spPr/>
        <p:txBody>
          <a:bodyPr/>
          <a:lstStyle/>
          <a:p>
            <a:fld id="{424CDA38-195B-4527-954F-B24DC1D16B97}" type="slidenum">
              <a:rPr lang="it-IT" smtClean="0"/>
              <a:t>109</a:t>
            </a:fld>
            <a:endParaRPr lang="it-IT"/>
          </a:p>
        </p:txBody>
      </p:sp>
      <p:pic>
        <p:nvPicPr>
          <p:cNvPr id="4" name="Immagine 3"/>
          <p:cNvPicPr>
            <a:picLocks noChangeAspect="1"/>
          </p:cNvPicPr>
          <p:nvPr/>
        </p:nvPicPr>
        <p:blipFill>
          <a:blip r:embed="rId2"/>
          <a:stretch>
            <a:fillRect/>
          </a:stretch>
        </p:blipFill>
        <p:spPr>
          <a:xfrm>
            <a:off x="396774" y="1293973"/>
            <a:ext cx="8010292" cy="4390367"/>
          </a:xfrm>
          <a:prstGeom prst="rect">
            <a:avLst/>
          </a:prstGeom>
        </p:spPr>
      </p:pic>
      <p:sp>
        <p:nvSpPr>
          <p:cNvPr id="5" name="TextBox 4">
            <a:extLst>
              <a:ext uri="{FF2B5EF4-FFF2-40B4-BE49-F238E27FC236}">
                <a16:creationId xmlns:a16="http://schemas.microsoft.com/office/drawing/2014/main" id="{4D80AE72-0F90-44B9-0C1F-C6280D362BBD}"/>
              </a:ext>
            </a:extLst>
          </p:cNvPr>
          <p:cNvSpPr txBox="1"/>
          <p:nvPr/>
        </p:nvSpPr>
        <p:spPr>
          <a:xfrm>
            <a:off x="144379" y="5800249"/>
            <a:ext cx="4620126" cy="1477328"/>
          </a:xfrm>
          <a:prstGeom prst="rect">
            <a:avLst/>
          </a:prstGeom>
          <a:noFill/>
        </p:spPr>
        <p:txBody>
          <a:bodyPr wrap="square">
            <a:spAutoFit/>
          </a:bodyPr>
          <a:lstStyle/>
          <a:p>
            <a:pPr algn="just"/>
            <a:r>
              <a:rPr lang="it-IT" dirty="0"/>
              <a:t>Nel caso delle anidridi si osservano due bande associate ai modi di stretching simmetrico e asimmetrico del C=O. </a:t>
            </a:r>
            <a:endParaRPr lang="it-IT" sz="1800" dirty="0"/>
          </a:p>
          <a:p>
            <a:pPr algn="just"/>
            <a:endParaRPr lang="it-IT" dirty="0"/>
          </a:p>
          <a:p>
            <a:pPr algn="just"/>
            <a:endParaRPr lang="it-IT" sz="1800" dirty="0"/>
          </a:p>
        </p:txBody>
      </p:sp>
    </p:spTree>
    <p:extLst>
      <p:ext uri="{BB962C8B-B14F-4D97-AF65-F5344CB8AC3E}">
        <p14:creationId xmlns:p14="http://schemas.microsoft.com/office/powerpoint/2010/main" val="207085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721698"/>
          </a:xfrm>
        </p:spPr>
        <p:txBody>
          <a:bodyPr/>
          <a:lstStyle/>
          <a:p>
            <a:pPr algn="ctr"/>
            <a:r>
              <a:rPr lang="it-IT" dirty="0"/>
              <a:t>Vibrazioni Infrarosso-Attive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11</a:t>
            </a:fld>
            <a:endParaRPr lang="it-IT"/>
          </a:p>
        </p:txBody>
      </p:sp>
      <p:sp>
        <p:nvSpPr>
          <p:cNvPr id="6" name="CasellaDiTesto 5"/>
          <p:cNvSpPr txBox="1"/>
          <p:nvPr/>
        </p:nvSpPr>
        <p:spPr>
          <a:xfrm>
            <a:off x="70798" y="858222"/>
            <a:ext cx="8569113" cy="4062651"/>
          </a:xfrm>
          <a:prstGeom prst="rect">
            <a:avLst/>
          </a:prstGeom>
          <a:noFill/>
        </p:spPr>
        <p:txBody>
          <a:bodyPr wrap="square" rtlCol="0">
            <a:spAutoFit/>
          </a:bodyPr>
          <a:lstStyle/>
          <a:p>
            <a:pPr marL="285750" indent="-285750" algn="just">
              <a:buFont typeface="Arial" panose="020B0604020202020204" pitchFamily="34" charset="0"/>
              <a:buChar char="•"/>
            </a:pPr>
            <a:r>
              <a:rPr lang="it-IT" sz="2400" dirty="0"/>
              <a:t>Per avere un assorbimento della radiazione infrarossa, il legame che vibra deve essere </a:t>
            </a:r>
            <a:r>
              <a:rPr lang="it-IT" sz="2400" b="1" dirty="0">
                <a:solidFill>
                  <a:srgbClr val="C00000"/>
                </a:solidFill>
              </a:rPr>
              <a:t>polare</a:t>
            </a:r>
            <a:r>
              <a:rPr lang="it-IT" sz="2400" dirty="0"/>
              <a:t> e la sua vibrazione deve causare una </a:t>
            </a:r>
            <a:r>
              <a:rPr lang="it-IT" sz="2400" b="1" dirty="0">
                <a:solidFill>
                  <a:srgbClr val="C00000"/>
                </a:solidFill>
              </a:rPr>
              <a:t>variazione periodica del momento dipolare</a:t>
            </a:r>
            <a:r>
              <a:rPr lang="it-IT" sz="2400" dirty="0"/>
              <a:t>.</a:t>
            </a:r>
          </a:p>
          <a:p>
            <a:pPr marL="285750" indent="-285750" algn="just">
              <a:buFont typeface="Arial" panose="020B0604020202020204" pitchFamily="34" charset="0"/>
              <a:buChar char="•"/>
            </a:pPr>
            <a:r>
              <a:rPr lang="it-IT" sz="2400" dirty="0"/>
              <a:t>Maggiore è la polarità del legame più intenso, sarà l’assorbimento.</a:t>
            </a:r>
          </a:p>
          <a:p>
            <a:pPr marL="285750" indent="-285750" algn="just">
              <a:buFont typeface="Arial" panose="020B0604020202020204" pitchFamily="34" charset="0"/>
              <a:buChar char="•"/>
            </a:pPr>
            <a:r>
              <a:rPr lang="it-IT" sz="2400" dirty="0"/>
              <a:t>Ogni vibrazione che soddisfi questo criterio sarà </a:t>
            </a:r>
            <a:r>
              <a:rPr lang="it-IT" sz="2400" b="1" dirty="0"/>
              <a:t>infrarosso-attiva</a:t>
            </a:r>
            <a:r>
              <a:rPr lang="it-IT" sz="2400" dirty="0"/>
              <a:t>.</a:t>
            </a:r>
          </a:p>
          <a:p>
            <a:pPr marL="285750" indent="-285750" algn="just">
              <a:buFont typeface="Arial" panose="020B0604020202020204" pitchFamily="34" charset="0"/>
              <a:buChar char="•"/>
            </a:pPr>
            <a:r>
              <a:rPr lang="it-IT" sz="2400" dirty="0"/>
              <a:t>I legami covalenti di molecole biatomiche </a:t>
            </a:r>
            <a:r>
              <a:rPr lang="it-IT" sz="2400" dirty="0" err="1"/>
              <a:t>omonucleari</a:t>
            </a:r>
            <a:r>
              <a:rPr lang="it-IT" sz="2400" dirty="0"/>
              <a:t> come H</a:t>
            </a:r>
            <a:r>
              <a:rPr lang="it-IT" sz="2400" baseline="-25000" dirty="0"/>
              <a:t>2</a:t>
            </a:r>
            <a:r>
              <a:rPr lang="it-IT" sz="2400" dirty="0"/>
              <a:t> e Br</a:t>
            </a:r>
            <a:r>
              <a:rPr lang="it-IT" sz="2400" baseline="-25000" dirty="0"/>
              <a:t>2</a:t>
            </a:r>
            <a:r>
              <a:rPr lang="it-IT" sz="2400" dirty="0"/>
              <a:t> (molecole apolari) e legami multipli in alcheni e alchini simmetrici non assorbono radiazioni infrarosse.</a:t>
            </a:r>
          </a:p>
          <a:p>
            <a:endParaRPr lang="it-IT" dirty="0"/>
          </a:p>
        </p:txBody>
      </p:sp>
      <p:sp>
        <p:nvSpPr>
          <p:cNvPr id="5" name="TextBox 4">
            <a:extLst>
              <a:ext uri="{FF2B5EF4-FFF2-40B4-BE49-F238E27FC236}">
                <a16:creationId xmlns:a16="http://schemas.microsoft.com/office/drawing/2014/main" id="{5E7C064E-0CEF-B16A-6B2F-E4B8F3F8C5FA}"/>
              </a:ext>
            </a:extLst>
          </p:cNvPr>
          <p:cNvSpPr txBox="1"/>
          <p:nvPr/>
        </p:nvSpPr>
        <p:spPr>
          <a:xfrm>
            <a:off x="2813142" y="4819917"/>
            <a:ext cx="5333716" cy="1754326"/>
          </a:xfrm>
          <a:prstGeom prst="rect">
            <a:avLst/>
          </a:prstGeom>
          <a:noFill/>
        </p:spPr>
        <p:txBody>
          <a:bodyPr wrap="square">
            <a:spAutoFit/>
          </a:bodyPr>
          <a:lstStyle/>
          <a:p>
            <a:pPr algn="just"/>
            <a:r>
              <a:rPr lang="it-IT" dirty="0"/>
              <a:t>La </a:t>
            </a:r>
            <a:r>
              <a:rPr lang="it-IT" b="1" dirty="0"/>
              <a:t>polarità</a:t>
            </a:r>
            <a:r>
              <a:rPr lang="it-IT" dirty="0"/>
              <a:t> è una proprietà delle molecole per cui una molecola (detta </a:t>
            </a:r>
            <a:r>
              <a:rPr lang="it-IT" b="1" dirty="0"/>
              <a:t>polare</a:t>
            </a:r>
            <a:r>
              <a:rPr lang="it-IT" dirty="0"/>
              <a:t>) presenta una carica parziale positiva su una parte della molecola e una carica parziale negativa sulla parte opposta di essa. Le molecole che non presentano il fenomeno della polarità sono dette </a:t>
            </a:r>
            <a:r>
              <a:rPr lang="it-IT" b="1" dirty="0"/>
              <a:t>apolari</a:t>
            </a:r>
            <a:r>
              <a:rPr lang="it-IT" dirty="0"/>
              <a:t> o non polari. </a:t>
            </a:r>
          </a:p>
        </p:txBody>
      </p:sp>
      <p:pic>
        <p:nvPicPr>
          <p:cNvPr id="8" name="Picture 7">
            <a:extLst>
              <a:ext uri="{FF2B5EF4-FFF2-40B4-BE49-F238E27FC236}">
                <a16:creationId xmlns:a16="http://schemas.microsoft.com/office/drawing/2014/main" id="{E6C9782E-34E1-6186-ACAE-6108F1C64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65" y="4887690"/>
            <a:ext cx="1660737" cy="1509761"/>
          </a:xfrm>
          <a:prstGeom prst="rect">
            <a:avLst/>
          </a:prstGeom>
        </p:spPr>
      </p:pic>
      <p:sp>
        <p:nvSpPr>
          <p:cNvPr id="9" name="Rectangle 8">
            <a:extLst>
              <a:ext uri="{FF2B5EF4-FFF2-40B4-BE49-F238E27FC236}">
                <a16:creationId xmlns:a16="http://schemas.microsoft.com/office/drawing/2014/main" id="{1B5C6709-16B6-E2D9-EC17-63A499E61CC3}"/>
              </a:ext>
            </a:extLst>
          </p:cNvPr>
          <p:cNvSpPr/>
          <p:nvPr/>
        </p:nvSpPr>
        <p:spPr>
          <a:xfrm>
            <a:off x="767725" y="4794965"/>
            <a:ext cx="7379133" cy="177927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479071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740660"/>
          </a:xfrm>
        </p:spPr>
        <p:txBody>
          <a:bodyPr/>
          <a:lstStyle/>
          <a:p>
            <a:pPr algn="ctr"/>
            <a:r>
              <a:rPr lang="it-IT" dirty="0"/>
              <a:t>Chetoni Coniugati</a:t>
            </a:r>
          </a:p>
        </p:txBody>
      </p:sp>
      <p:sp>
        <p:nvSpPr>
          <p:cNvPr id="3" name="Segnaposto contenuto 2"/>
          <p:cNvSpPr>
            <a:spLocks noGrp="1"/>
          </p:cNvSpPr>
          <p:nvPr>
            <p:ph idx="1"/>
          </p:nvPr>
        </p:nvSpPr>
        <p:spPr>
          <a:xfrm>
            <a:off x="537210" y="1538243"/>
            <a:ext cx="7886700" cy="2257580"/>
          </a:xfrm>
        </p:spPr>
        <p:txBody>
          <a:bodyPr>
            <a:normAutofit/>
          </a:bodyPr>
          <a:lstStyle/>
          <a:p>
            <a:pPr algn="just"/>
            <a:r>
              <a:rPr lang="it-IT" sz="2400" b="1" dirty="0"/>
              <a:t>La coniugazione con un doppio legame C=C riduce il carattere di doppio legame del C=O </a:t>
            </a:r>
            <a:r>
              <a:rPr lang="it-IT" sz="2400" dirty="0"/>
              <a:t>(quindi la costante di forza), spostamento a numeri d’onda minori tra 1685 e 1666 cm</a:t>
            </a:r>
            <a:r>
              <a:rPr lang="it-IT" sz="2400" baseline="30000" dirty="0"/>
              <a:t>-1</a:t>
            </a:r>
          </a:p>
          <a:p>
            <a:pPr algn="just"/>
            <a:r>
              <a:rPr lang="it-IT" sz="2400" dirty="0"/>
              <a:t>Gli effetti sterici che limitano la </a:t>
            </a:r>
            <a:r>
              <a:rPr lang="it-IT" sz="2400" dirty="0" err="1"/>
              <a:t>coplanarità</a:t>
            </a:r>
            <a:r>
              <a:rPr lang="it-IT" sz="2400" dirty="0"/>
              <a:t> con l’insaturazione riducono l’effetto della coniugazione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110</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3630942360"/>
              </p:ext>
            </p:extLst>
          </p:nvPr>
        </p:nvGraphicFramePr>
        <p:xfrm>
          <a:off x="1725443" y="4125129"/>
          <a:ext cx="5480985" cy="1958528"/>
        </p:xfrm>
        <a:graphic>
          <a:graphicData uri="http://schemas.openxmlformats.org/presentationml/2006/ole">
            <mc:AlternateContent xmlns:mc="http://schemas.openxmlformats.org/markup-compatibility/2006">
              <mc:Choice xmlns:v="urn:schemas-microsoft-com:vml" Requires="v">
                <p:oleObj name="CS ChemDraw Drawing" r:id="rId2" imgW="2402902" imgH="859252" progId="ChemDraw.Document.6.0">
                  <p:embed/>
                </p:oleObj>
              </mc:Choice>
              <mc:Fallback>
                <p:oleObj name="CS ChemDraw Drawing" r:id="rId2" imgW="2402902" imgH="859252" progId="ChemDraw.Document.6.0">
                  <p:embed/>
                  <p:pic>
                    <p:nvPicPr>
                      <p:cNvPr id="0" name=""/>
                      <p:cNvPicPr/>
                      <p:nvPr/>
                    </p:nvPicPr>
                    <p:blipFill>
                      <a:blip r:embed="rId3"/>
                      <a:stretch>
                        <a:fillRect/>
                      </a:stretch>
                    </p:blipFill>
                    <p:spPr>
                      <a:xfrm>
                        <a:off x="1725443" y="4125129"/>
                        <a:ext cx="5480985" cy="195852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F628A1D-154A-0A00-9297-8D4852F587EB}"/>
              </a:ext>
            </a:extLst>
          </p:cNvPr>
          <p:cNvSpPr/>
          <p:nvPr/>
        </p:nvSpPr>
        <p:spPr>
          <a:xfrm>
            <a:off x="1626781" y="4050698"/>
            <a:ext cx="5791776" cy="214808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9939396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111</a:t>
            </a:fld>
            <a:endParaRPr lang="it-IT"/>
          </a:p>
        </p:txBody>
      </p:sp>
      <p:pic>
        <p:nvPicPr>
          <p:cNvPr id="2" name="Immagine 1"/>
          <p:cNvPicPr>
            <a:picLocks noChangeAspect="1"/>
          </p:cNvPicPr>
          <p:nvPr/>
        </p:nvPicPr>
        <p:blipFill>
          <a:blip r:embed="rId2"/>
          <a:stretch>
            <a:fillRect/>
          </a:stretch>
        </p:blipFill>
        <p:spPr>
          <a:xfrm>
            <a:off x="704180" y="887887"/>
            <a:ext cx="7063886" cy="4004265"/>
          </a:xfrm>
          <a:prstGeom prst="rect">
            <a:avLst/>
          </a:prstGeom>
        </p:spPr>
      </p:pic>
      <p:sp>
        <p:nvSpPr>
          <p:cNvPr id="3" name="CasellaDiTesto 2"/>
          <p:cNvSpPr txBox="1"/>
          <p:nvPr/>
        </p:nvSpPr>
        <p:spPr>
          <a:xfrm>
            <a:off x="1416937" y="-39491"/>
            <a:ext cx="6310125" cy="769441"/>
          </a:xfrm>
          <a:prstGeom prst="rect">
            <a:avLst/>
          </a:prstGeom>
          <a:noFill/>
        </p:spPr>
        <p:txBody>
          <a:bodyPr wrap="none" rtlCol="0">
            <a:spAutoFit/>
          </a:bodyPr>
          <a:lstStyle/>
          <a:p>
            <a:r>
              <a:rPr lang="it-IT" sz="4400" dirty="0">
                <a:latin typeface="+mj-lt"/>
              </a:rPr>
              <a:t>Spettro IR dell’Acetofenone</a:t>
            </a:r>
          </a:p>
        </p:txBody>
      </p:sp>
      <p:pic>
        <p:nvPicPr>
          <p:cNvPr id="6" name="Immagine 5"/>
          <p:cNvPicPr>
            <a:picLocks noChangeAspect="1"/>
          </p:cNvPicPr>
          <p:nvPr/>
        </p:nvPicPr>
        <p:blipFill>
          <a:blip r:embed="rId3"/>
          <a:stretch>
            <a:fillRect/>
          </a:stretch>
        </p:blipFill>
        <p:spPr>
          <a:xfrm>
            <a:off x="7768066" y="501221"/>
            <a:ext cx="957922" cy="916628"/>
          </a:xfrm>
          <a:prstGeom prst="rect">
            <a:avLst/>
          </a:prstGeom>
        </p:spPr>
      </p:pic>
      <p:sp>
        <p:nvSpPr>
          <p:cNvPr id="5" name="TextBox 4">
            <a:extLst>
              <a:ext uri="{FF2B5EF4-FFF2-40B4-BE49-F238E27FC236}">
                <a16:creationId xmlns:a16="http://schemas.microsoft.com/office/drawing/2014/main" id="{12FAAA69-357E-0A8D-33B3-F4E96930587B}"/>
              </a:ext>
            </a:extLst>
          </p:cNvPr>
          <p:cNvSpPr txBox="1"/>
          <p:nvPr/>
        </p:nvSpPr>
        <p:spPr>
          <a:xfrm>
            <a:off x="84221" y="4918479"/>
            <a:ext cx="8975558" cy="2246769"/>
          </a:xfrm>
          <a:prstGeom prst="rect">
            <a:avLst/>
          </a:prstGeom>
          <a:noFill/>
        </p:spPr>
        <p:txBody>
          <a:bodyPr wrap="square">
            <a:spAutoFit/>
          </a:bodyPr>
          <a:lstStyle/>
          <a:p>
            <a:pPr algn="just"/>
            <a:r>
              <a:rPr lang="it-IT" sz="2000" dirty="0"/>
              <a:t>Nello spettro dell’</a:t>
            </a:r>
            <a:r>
              <a:rPr lang="it-IT" sz="2000" b="1" dirty="0"/>
              <a:t>acetofenone</a:t>
            </a:r>
            <a:r>
              <a:rPr lang="it-IT" sz="2000" dirty="0"/>
              <a:t> si osserva l’</a:t>
            </a:r>
            <a:r>
              <a:rPr lang="it-IT" sz="2000" dirty="0" err="1"/>
              <a:t>overtone</a:t>
            </a:r>
            <a:r>
              <a:rPr lang="it-IT" sz="2000" dirty="0"/>
              <a:t> dello stretching del C=O a circa 3350 cm</a:t>
            </a:r>
            <a:r>
              <a:rPr lang="it-IT" sz="2000" baseline="30000" dirty="0"/>
              <a:t>-1</a:t>
            </a:r>
            <a:r>
              <a:rPr lang="it-IT" sz="2000" dirty="0"/>
              <a:t>. Lo stretching del legame C=O si osserva a 1690 cm</a:t>
            </a:r>
            <a:r>
              <a:rPr lang="it-IT" sz="2000" baseline="30000" dirty="0"/>
              <a:t>-1</a:t>
            </a:r>
            <a:r>
              <a:rPr lang="it-IT" sz="2000" dirty="0"/>
              <a:t>. Questo valore è più basso di quello classico di un chetone ed è dovuto al fatto che la coniugazione con l’aromatico riduce la costante di forza del legame C=O riducendo quindi il numero d’onda associato con la sua vibrazione.</a:t>
            </a:r>
          </a:p>
          <a:p>
            <a:pPr algn="just"/>
            <a:endParaRPr lang="it-IT" sz="2000" dirty="0"/>
          </a:p>
          <a:p>
            <a:pPr algn="just"/>
            <a:endParaRPr lang="it-IT" sz="2000" dirty="0"/>
          </a:p>
        </p:txBody>
      </p:sp>
    </p:spTree>
    <p:extLst>
      <p:ext uri="{BB962C8B-B14F-4D97-AF65-F5344CB8AC3E}">
        <p14:creationId xmlns:p14="http://schemas.microsoft.com/office/powerpoint/2010/main" val="17784197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394" y="31586"/>
            <a:ext cx="8843209" cy="1325563"/>
          </a:xfrm>
        </p:spPr>
        <p:txBody>
          <a:bodyPr/>
          <a:lstStyle/>
          <a:p>
            <a:pPr algn="ctr"/>
            <a:r>
              <a:rPr lang="it-IT" dirty="0"/>
              <a:t>Chetoni: Effetto della Tensione d’Anello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112</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905363490"/>
              </p:ext>
            </p:extLst>
          </p:nvPr>
        </p:nvGraphicFramePr>
        <p:xfrm>
          <a:off x="500207" y="1727279"/>
          <a:ext cx="8143581" cy="2216779"/>
        </p:xfrm>
        <a:graphic>
          <a:graphicData uri="http://schemas.openxmlformats.org/presentationml/2006/ole">
            <mc:AlternateContent xmlns:mc="http://schemas.openxmlformats.org/markup-compatibility/2006">
              <mc:Choice xmlns:v="urn:schemas-microsoft-com:vml" Requires="v">
                <p:oleObj name="CS ChemDraw Drawing" r:id="rId2" imgW="4198365" imgH="1142763" progId="ChemDraw.Document.6.0">
                  <p:embed/>
                </p:oleObj>
              </mc:Choice>
              <mc:Fallback>
                <p:oleObj name="CS ChemDraw Drawing" r:id="rId2" imgW="4198365" imgH="1142763" progId="ChemDraw.Document.6.0">
                  <p:embed/>
                  <p:pic>
                    <p:nvPicPr>
                      <p:cNvPr id="0" name=""/>
                      <p:cNvPicPr/>
                      <p:nvPr/>
                    </p:nvPicPr>
                    <p:blipFill>
                      <a:blip r:embed="rId3"/>
                      <a:stretch>
                        <a:fillRect/>
                      </a:stretch>
                    </p:blipFill>
                    <p:spPr>
                      <a:xfrm>
                        <a:off x="500207" y="1727279"/>
                        <a:ext cx="8143581" cy="2216779"/>
                      </a:xfrm>
                      <a:prstGeom prst="rect">
                        <a:avLst/>
                      </a:prstGeom>
                    </p:spPr>
                  </p:pic>
                </p:oleObj>
              </mc:Fallback>
            </mc:AlternateContent>
          </a:graphicData>
        </a:graphic>
      </p:graphicFrame>
      <p:sp>
        <p:nvSpPr>
          <p:cNvPr id="3" name="Rettangolo 2"/>
          <p:cNvSpPr/>
          <p:nvPr/>
        </p:nvSpPr>
        <p:spPr>
          <a:xfrm>
            <a:off x="150394" y="4122794"/>
            <a:ext cx="8843210" cy="1569660"/>
          </a:xfrm>
          <a:prstGeom prst="rect">
            <a:avLst/>
          </a:prstGeom>
        </p:spPr>
        <p:txBody>
          <a:bodyPr wrap="square">
            <a:spAutoFit/>
          </a:bodyPr>
          <a:lstStyle/>
          <a:p>
            <a:pPr algn="just"/>
            <a:r>
              <a:rPr lang="it-IT" sz="2400" dirty="0"/>
              <a:t>Riducendo la dimensione del ciclo aumenta la tensione dell’anello. Negli anelli </a:t>
            </a:r>
            <a:r>
              <a:rPr lang="it-IT" sz="2400" dirty="0" err="1"/>
              <a:t>tensionati</a:t>
            </a:r>
            <a:r>
              <a:rPr lang="it-IT" sz="2400" dirty="0"/>
              <a:t>, ovvero nei quali l’angolo di legame del gruppo carbonilico è inferiore a 120°, si osserva uno spostamento del segnale relativo allo stretching del C=O a più alti numeri d’onda.  </a:t>
            </a:r>
          </a:p>
        </p:txBody>
      </p:sp>
      <p:sp>
        <p:nvSpPr>
          <p:cNvPr id="6" name="Rectangle 5">
            <a:extLst>
              <a:ext uri="{FF2B5EF4-FFF2-40B4-BE49-F238E27FC236}">
                <a16:creationId xmlns:a16="http://schemas.microsoft.com/office/drawing/2014/main" id="{A2AC71B3-1844-753C-5924-7B9DA29A33FE}"/>
              </a:ext>
            </a:extLst>
          </p:cNvPr>
          <p:cNvSpPr/>
          <p:nvPr/>
        </p:nvSpPr>
        <p:spPr>
          <a:xfrm>
            <a:off x="276446" y="1673495"/>
            <a:ext cx="8367342" cy="2345612"/>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9383007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542596"/>
            <a:ext cx="7886700" cy="1148093"/>
          </a:xfrm>
        </p:spPr>
        <p:txBody>
          <a:bodyPr/>
          <a:lstStyle/>
          <a:p>
            <a:pPr algn="ctr"/>
            <a:r>
              <a:rPr lang="it-IT" dirty="0"/>
              <a:t>Aldeidi</a:t>
            </a:r>
          </a:p>
        </p:txBody>
      </p:sp>
      <p:sp>
        <p:nvSpPr>
          <p:cNvPr id="3" name="Segnaposto contenuto 2"/>
          <p:cNvSpPr>
            <a:spLocks noGrp="1"/>
          </p:cNvSpPr>
          <p:nvPr>
            <p:ph idx="1"/>
          </p:nvPr>
        </p:nvSpPr>
        <p:spPr>
          <a:xfrm>
            <a:off x="258399" y="2141536"/>
            <a:ext cx="8627201" cy="4351338"/>
          </a:xfrm>
        </p:spPr>
        <p:txBody>
          <a:bodyPr/>
          <a:lstStyle/>
          <a:p>
            <a:pPr algn="just"/>
            <a:r>
              <a:rPr lang="it-IT" dirty="0"/>
              <a:t>Il gruppo </a:t>
            </a:r>
            <a:r>
              <a:rPr lang="it-IT" dirty="0">
                <a:solidFill>
                  <a:srgbClr val="FF0000"/>
                </a:solidFill>
              </a:rPr>
              <a:t>C=O</a:t>
            </a:r>
            <a:r>
              <a:rPr lang="it-IT" dirty="0"/>
              <a:t> delle aldeidi sature assorbe a 1725 cm</a:t>
            </a:r>
            <a:r>
              <a:rPr lang="it-IT" baseline="30000" dirty="0"/>
              <a:t>-1 </a:t>
            </a:r>
          </a:p>
          <a:p>
            <a:pPr algn="just"/>
            <a:r>
              <a:rPr lang="it-IT" dirty="0"/>
              <a:t>La banda fondamentale del C=O è accompagnata quasi sempre da una </a:t>
            </a:r>
            <a:r>
              <a:rPr lang="it-IT" b="1" dirty="0"/>
              <a:t>banda armonica </a:t>
            </a:r>
            <a:r>
              <a:rPr lang="it-IT" dirty="0"/>
              <a:t>a frequenza circa doppia 3450-3600 cm</a:t>
            </a:r>
            <a:r>
              <a:rPr lang="it-IT" baseline="30000" dirty="0"/>
              <a:t>-1</a:t>
            </a:r>
          </a:p>
          <a:p>
            <a:pPr algn="just"/>
            <a:r>
              <a:rPr lang="it-IT" dirty="0"/>
              <a:t>Lo stretching O=</a:t>
            </a:r>
            <a:r>
              <a:rPr lang="it-IT" dirty="0">
                <a:solidFill>
                  <a:srgbClr val="FF0000"/>
                </a:solidFill>
              </a:rPr>
              <a:t>C-H</a:t>
            </a:r>
            <a:r>
              <a:rPr lang="it-IT" dirty="0"/>
              <a:t> cade a  2695 e 2830 cm</a:t>
            </a:r>
            <a:r>
              <a:rPr lang="it-IT" baseline="30000" dirty="0"/>
              <a:t>-1 </a:t>
            </a:r>
            <a:r>
              <a:rPr lang="it-IT" dirty="0"/>
              <a:t>(banda media intensità, spesso </a:t>
            </a:r>
            <a:r>
              <a:rPr lang="it-IT" b="1" dirty="0"/>
              <a:t>sdoppiata per Risonanza di Fermi</a:t>
            </a:r>
            <a:r>
              <a:rPr lang="it-IT" dirty="0"/>
              <a:t>)</a:t>
            </a:r>
          </a:p>
          <a:p>
            <a:pPr algn="just"/>
            <a:r>
              <a:rPr lang="it-IT" dirty="0"/>
              <a:t>Nelle aldeidi aromatiche con sostituenti fortemente elettronegativi in posizione orto, il C-H cade a 2900 cm</a:t>
            </a:r>
            <a:r>
              <a:rPr lang="it-IT" baseline="30000" dirty="0"/>
              <a:t>-1</a:t>
            </a: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113</a:t>
            </a:fld>
            <a:endParaRPr lang="it-IT"/>
          </a:p>
        </p:txBody>
      </p:sp>
      <p:pic>
        <p:nvPicPr>
          <p:cNvPr id="5" name="Immagine 4"/>
          <p:cNvPicPr>
            <a:picLocks noChangeAspect="1"/>
          </p:cNvPicPr>
          <p:nvPr/>
        </p:nvPicPr>
        <p:blipFill>
          <a:blip r:embed="rId2"/>
          <a:stretch>
            <a:fillRect/>
          </a:stretch>
        </p:blipFill>
        <p:spPr>
          <a:xfrm>
            <a:off x="1732306" y="542596"/>
            <a:ext cx="1200529" cy="1148093"/>
          </a:xfrm>
          <a:prstGeom prst="rect">
            <a:avLst/>
          </a:prstGeom>
        </p:spPr>
      </p:pic>
    </p:spTree>
    <p:extLst>
      <p:ext uri="{BB962C8B-B14F-4D97-AF65-F5344CB8AC3E}">
        <p14:creationId xmlns:p14="http://schemas.microsoft.com/office/powerpoint/2010/main" val="24102292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Aldeidi </a:t>
            </a:r>
          </a:p>
        </p:txBody>
      </p:sp>
      <p:sp>
        <p:nvSpPr>
          <p:cNvPr id="3" name="Segnaposto contenuto 2"/>
          <p:cNvSpPr>
            <a:spLocks noGrp="1"/>
          </p:cNvSpPr>
          <p:nvPr>
            <p:ph idx="1"/>
          </p:nvPr>
        </p:nvSpPr>
        <p:spPr>
          <a:xfrm>
            <a:off x="523330" y="1856451"/>
            <a:ext cx="8097339" cy="3863866"/>
          </a:xfrm>
        </p:spPr>
        <p:txBody>
          <a:bodyPr/>
          <a:lstStyle/>
          <a:p>
            <a:pPr algn="just"/>
            <a:r>
              <a:rPr lang="it-IT" dirty="0"/>
              <a:t>Nelle aldeidi la </a:t>
            </a:r>
            <a:r>
              <a:rPr lang="it-IT" b="1" dirty="0"/>
              <a:t>risonanza di Fermi </a:t>
            </a:r>
            <a:r>
              <a:rPr lang="it-IT" dirty="0"/>
              <a:t>consiste nell’</a:t>
            </a:r>
            <a:r>
              <a:rPr lang="it-IT" b="1" dirty="0">
                <a:solidFill>
                  <a:srgbClr val="FF0000"/>
                </a:solidFill>
              </a:rPr>
              <a:t>accoppiamento tra lo stiramento fondamentale del C-H dell’aldeide e la prima armonica del piegamento del C-H aldeidico che cade a circa 1390 cm</a:t>
            </a:r>
            <a:r>
              <a:rPr lang="it-IT" b="1" baseline="30000" dirty="0">
                <a:solidFill>
                  <a:srgbClr val="FF0000"/>
                </a:solidFill>
              </a:rPr>
              <a:t>-1</a:t>
            </a:r>
          </a:p>
          <a:p>
            <a:pPr algn="just"/>
            <a:r>
              <a:rPr lang="it-IT" dirty="0"/>
              <a:t>L’accoppiamento delle due vibrazioni produce due nuovi modi di vibrazione (2 bande), con frequenze superiori e inferiori a quelle osservate quando l'interazione è assente.</a:t>
            </a:r>
            <a:endParaRPr lang="it-IT" baseline="300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114</a:t>
            </a:fld>
            <a:endParaRPr lang="it-IT"/>
          </a:p>
        </p:txBody>
      </p:sp>
    </p:spTree>
    <p:extLst>
      <p:ext uri="{BB962C8B-B14F-4D97-AF65-F5344CB8AC3E}">
        <p14:creationId xmlns:p14="http://schemas.microsoft.com/office/powerpoint/2010/main" val="6565459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Bande Sdoppiate </a:t>
            </a:r>
            <a:br>
              <a:rPr lang="it-IT" dirty="0"/>
            </a:br>
            <a:r>
              <a:rPr lang="it-IT" dirty="0"/>
              <a:t>Risonanza di Fermi</a:t>
            </a:r>
          </a:p>
        </p:txBody>
      </p:sp>
      <p:pic>
        <p:nvPicPr>
          <p:cNvPr id="5" name="Segnaposto contenuto 4"/>
          <p:cNvPicPr>
            <a:picLocks noGrp="1" noChangeAspect="1"/>
          </p:cNvPicPr>
          <p:nvPr>
            <p:ph idx="1"/>
          </p:nvPr>
        </p:nvPicPr>
        <p:blipFill>
          <a:blip r:embed="rId2"/>
          <a:stretch>
            <a:fillRect/>
          </a:stretch>
        </p:blipFill>
        <p:spPr>
          <a:xfrm>
            <a:off x="1150622" y="2532869"/>
            <a:ext cx="6842756" cy="312804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115</a:t>
            </a:fld>
            <a:endParaRPr lang="it-IT"/>
          </a:p>
        </p:txBody>
      </p:sp>
      <p:sp>
        <p:nvSpPr>
          <p:cNvPr id="6" name="Rettangolo 5"/>
          <p:cNvSpPr/>
          <p:nvPr/>
        </p:nvSpPr>
        <p:spPr>
          <a:xfrm>
            <a:off x="171276" y="4552450"/>
            <a:ext cx="1829347" cy="369332"/>
          </a:xfrm>
          <a:prstGeom prst="rect">
            <a:avLst/>
          </a:prstGeom>
        </p:spPr>
        <p:txBody>
          <a:bodyPr wrap="none">
            <a:spAutoFit/>
          </a:bodyPr>
          <a:lstStyle/>
          <a:p>
            <a:r>
              <a:rPr lang="it-IT" dirty="0"/>
              <a:t>stretching O=</a:t>
            </a:r>
            <a:r>
              <a:rPr lang="it-IT" dirty="0">
                <a:solidFill>
                  <a:srgbClr val="FF0000"/>
                </a:solidFill>
              </a:rPr>
              <a:t>C-H </a:t>
            </a:r>
          </a:p>
        </p:txBody>
      </p:sp>
      <p:cxnSp>
        <p:nvCxnSpPr>
          <p:cNvPr id="10" name="Connettore 2 9"/>
          <p:cNvCxnSpPr/>
          <p:nvPr/>
        </p:nvCxnSpPr>
        <p:spPr>
          <a:xfrm flipV="1">
            <a:off x="1985554" y="4820194"/>
            <a:ext cx="1188720" cy="13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4120100" y="5616676"/>
            <a:ext cx="2124299" cy="646331"/>
          </a:xfrm>
          <a:prstGeom prst="rect">
            <a:avLst/>
          </a:prstGeom>
        </p:spPr>
        <p:txBody>
          <a:bodyPr wrap="none">
            <a:spAutoFit/>
          </a:bodyPr>
          <a:lstStyle/>
          <a:p>
            <a:r>
              <a:rPr lang="it-IT" dirty="0"/>
              <a:t>Bending del O=</a:t>
            </a:r>
            <a:r>
              <a:rPr lang="it-IT" dirty="0">
                <a:solidFill>
                  <a:srgbClr val="FF0000"/>
                </a:solidFill>
              </a:rPr>
              <a:t>C-H</a:t>
            </a:r>
            <a:r>
              <a:rPr lang="it-IT" dirty="0"/>
              <a:t> </a:t>
            </a:r>
          </a:p>
          <a:p>
            <a:r>
              <a:rPr lang="it-IT" dirty="0"/>
              <a:t>1390 x 2 = 2780 cm</a:t>
            </a:r>
            <a:r>
              <a:rPr lang="it-IT" baseline="30000" dirty="0"/>
              <a:t>-1</a:t>
            </a:r>
            <a:endParaRPr lang="it-IT" dirty="0"/>
          </a:p>
        </p:txBody>
      </p:sp>
      <p:cxnSp>
        <p:nvCxnSpPr>
          <p:cNvPr id="13" name="Connettore 2 12"/>
          <p:cNvCxnSpPr/>
          <p:nvPr/>
        </p:nvCxnSpPr>
        <p:spPr>
          <a:xfrm flipH="1" flipV="1">
            <a:off x="5159829" y="4689566"/>
            <a:ext cx="13062" cy="9271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5708469" y="4413661"/>
            <a:ext cx="1946366" cy="551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6681652" y="3368357"/>
            <a:ext cx="1610184" cy="646331"/>
          </a:xfrm>
          <a:prstGeom prst="rect">
            <a:avLst/>
          </a:prstGeom>
          <a:noFill/>
        </p:spPr>
        <p:txBody>
          <a:bodyPr wrap="none" rtlCol="0">
            <a:spAutoFit/>
          </a:bodyPr>
          <a:lstStyle/>
          <a:p>
            <a:r>
              <a:rPr lang="it-IT" dirty="0"/>
              <a:t>Sdoppiamento </a:t>
            </a:r>
          </a:p>
          <a:p>
            <a:r>
              <a:rPr lang="it-IT" dirty="0"/>
              <a:t>della banda</a:t>
            </a:r>
          </a:p>
        </p:txBody>
      </p:sp>
      <p:cxnSp>
        <p:nvCxnSpPr>
          <p:cNvPr id="17" name="Connettore 2 16"/>
          <p:cNvCxnSpPr>
            <a:stCxn id="15" idx="2"/>
          </p:cNvCxnSpPr>
          <p:nvPr/>
        </p:nvCxnSpPr>
        <p:spPr>
          <a:xfrm flipH="1">
            <a:off x="6884126" y="4014688"/>
            <a:ext cx="602618" cy="398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6884126" y="5710814"/>
            <a:ext cx="1864613" cy="369332"/>
          </a:xfrm>
          <a:prstGeom prst="rect">
            <a:avLst/>
          </a:prstGeom>
          <a:noFill/>
        </p:spPr>
        <p:txBody>
          <a:bodyPr wrap="none" rtlCol="0">
            <a:spAutoFit/>
          </a:bodyPr>
          <a:lstStyle/>
          <a:p>
            <a:r>
              <a:rPr lang="it-IT" dirty="0"/>
              <a:t>2695 e 2830 cm</a:t>
            </a:r>
            <a:r>
              <a:rPr lang="it-IT" baseline="30000" dirty="0"/>
              <a:t>-1</a:t>
            </a:r>
          </a:p>
        </p:txBody>
      </p:sp>
    </p:spTree>
    <p:extLst>
      <p:ext uri="{BB962C8B-B14F-4D97-AF65-F5344CB8AC3E}">
        <p14:creationId xmlns:p14="http://schemas.microsoft.com/office/powerpoint/2010/main" val="21772472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84400"/>
            <a:ext cx="7886700" cy="1325563"/>
          </a:xfrm>
        </p:spPr>
        <p:txBody>
          <a:bodyPr/>
          <a:lstStyle/>
          <a:p>
            <a:pPr algn="ctr"/>
            <a:r>
              <a:rPr lang="it-IT" dirty="0"/>
              <a:t>Spettro IR di 3-metilbutanale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116</a:t>
            </a:fld>
            <a:endParaRPr lang="it-IT"/>
          </a:p>
        </p:txBody>
      </p:sp>
      <p:pic>
        <p:nvPicPr>
          <p:cNvPr id="5" name="Immagine 4"/>
          <p:cNvPicPr>
            <a:picLocks noChangeAspect="1"/>
          </p:cNvPicPr>
          <p:nvPr/>
        </p:nvPicPr>
        <p:blipFill rotWithShape="1">
          <a:blip r:embed="rId2"/>
          <a:srcRect t="8722"/>
          <a:stretch/>
        </p:blipFill>
        <p:spPr>
          <a:xfrm>
            <a:off x="1197945" y="795453"/>
            <a:ext cx="6574456" cy="4171697"/>
          </a:xfrm>
          <a:prstGeom prst="rect">
            <a:avLst/>
          </a:prstGeom>
        </p:spPr>
      </p:pic>
      <p:sp>
        <p:nvSpPr>
          <p:cNvPr id="3" name="TextBox 2">
            <a:extLst>
              <a:ext uri="{FF2B5EF4-FFF2-40B4-BE49-F238E27FC236}">
                <a16:creationId xmlns:a16="http://schemas.microsoft.com/office/drawing/2014/main" id="{8A936259-EABB-81DB-41B7-DBB7DF3D5EA3}"/>
              </a:ext>
            </a:extLst>
          </p:cNvPr>
          <p:cNvSpPr txBox="1"/>
          <p:nvPr/>
        </p:nvSpPr>
        <p:spPr>
          <a:xfrm>
            <a:off x="84221" y="4967150"/>
            <a:ext cx="8975558" cy="2031325"/>
          </a:xfrm>
          <a:prstGeom prst="rect">
            <a:avLst/>
          </a:prstGeom>
          <a:noFill/>
        </p:spPr>
        <p:txBody>
          <a:bodyPr wrap="square">
            <a:spAutoFit/>
          </a:bodyPr>
          <a:lstStyle/>
          <a:p>
            <a:pPr algn="just"/>
            <a:r>
              <a:rPr lang="it-IT" dirty="0"/>
              <a:t>Nello spettro del </a:t>
            </a:r>
            <a:r>
              <a:rPr lang="it-IT" b="1" dirty="0"/>
              <a:t>3-metilbutanale</a:t>
            </a:r>
            <a:r>
              <a:rPr lang="it-IT" dirty="0"/>
              <a:t> si osserva </a:t>
            </a:r>
            <a:r>
              <a:rPr lang="it-IT" b="1" dirty="0"/>
              <a:t>l’</a:t>
            </a:r>
            <a:r>
              <a:rPr lang="it-IT" b="1" dirty="0" err="1"/>
              <a:t>overtone</a:t>
            </a:r>
            <a:r>
              <a:rPr lang="it-IT" b="1" dirty="0"/>
              <a:t> dello stretching del C=O </a:t>
            </a:r>
            <a:r>
              <a:rPr lang="it-IT" dirty="0"/>
              <a:t>aldeidico a circa 3350 cm</a:t>
            </a:r>
            <a:r>
              <a:rPr lang="it-IT" baseline="30000" dirty="0"/>
              <a:t>-1</a:t>
            </a:r>
            <a:r>
              <a:rPr lang="it-IT" dirty="0"/>
              <a:t>. Lo </a:t>
            </a:r>
            <a:r>
              <a:rPr lang="it-IT" b="1" dirty="0"/>
              <a:t>stretching del legame C=O </a:t>
            </a:r>
            <a:r>
              <a:rPr lang="it-IT" dirty="0"/>
              <a:t>si osserva a 1725 cm</a:t>
            </a:r>
            <a:r>
              <a:rPr lang="it-IT" baseline="30000" dirty="0"/>
              <a:t>-1</a:t>
            </a:r>
            <a:r>
              <a:rPr lang="it-IT" dirty="0"/>
              <a:t>. Inoltre si osservano due bande a 2830 cm</a:t>
            </a:r>
            <a:r>
              <a:rPr lang="it-IT" baseline="30000" dirty="0"/>
              <a:t>-1  </a:t>
            </a:r>
            <a:r>
              <a:rPr lang="it-IT" dirty="0"/>
              <a:t>e 2695 cm</a:t>
            </a:r>
            <a:r>
              <a:rPr lang="it-IT" baseline="30000" dirty="0"/>
              <a:t>-1</a:t>
            </a:r>
            <a:r>
              <a:rPr lang="it-IT" dirty="0"/>
              <a:t>  relative allo </a:t>
            </a:r>
            <a:r>
              <a:rPr lang="it-IT" b="1" dirty="0"/>
              <a:t>stretching del C-H aldeidico</a:t>
            </a:r>
            <a:r>
              <a:rPr lang="it-IT" dirty="0"/>
              <a:t>. Si osservano due bande in quanto lo stretching fondamentale del legame C-H aldeidico è in risonanza di Fermi con il primo </a:t>
            </a:r>
            <a:r>
              <a:rPr lang="it-IT" dirty="0" err="1"/>
              <a:t>overtone</a:t>
            </a:r>
            <a:r>
              <a:rPr lang="it-IT" dirty="0"/>
              <a:t> della vibrazione di bending del C-H aldeidico.</a:t>
            </a:r>
            <a:endParaRPr lang="it-IT" sz="1800" dirty="0"/>
          </a:p>
          <a:p>
            <a:pPr algn="just"/>
            <a:endParaRPr lang="it-IT" dirty="0"/>
          </a:p>
          <a:p>
            <a:pPr algn="just"/>
            <a:endParaRPr lang="it-IT" sz="1800" dirty="0"/>
          </a:p>
        </p:txBody>
      </p:sp>
    </p:spTree>
    <p:extLst>
      <p:ext uri="{BB962C8B-B14F-4D97-AF65-F5344CB8AC3E}">
        <p14:creationId xmlns:p14="http://schemas.microsoft.com/office/powerpoint/2010/main" val="2522790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1527"/>
            <a:ext cx="7886700" cy="626852"/>
          </a:xfrm>
        </p:spPr>
        <p:txBody>
          <a:bodyPr>
            <a:normAutofit fontScale="90000"/>
          </a:bodyPr>
          <a:lstStyle/>
          <a:p>
            <a:pPr algn="ctr"/>
            <a:r>
              <a:rPr lang="it-IT" dirty="0"/>
              <a:t>Acidi Carbossilici</a:t>
            </a:r>
          </a:p>
        </p:txBody>
      </p:sp>
      <p:sp>
        <p:nvSpPr>
          <p:cNvPr id="3" name="Segnaposto contenuto 2"/>
          <p:cNvSpPr>
            <a:spLocks noGrp="1"/>
          </p:cNvSpPr>
          <p:nvPr>
            <p:ph idx="1"/>
          </p:nvPr>
        </p:nvSpPr>
        <p:spPr>
          <a:xfrm>
            <a:off x="339634" y="1237596"/>
            <a:ext cx="8175716" cy="5118755"/>
          </a:xfrm>
        </p:spPr>
        <p:txBody>
          <a:bodyPr>
            <a:normAutofit lnSpcReduction="10000"/>
          </a:bodyPr>
          <a:lstStyle/>
          <a:p>
            <a:pPr algn="just"/>
            <a:r>
              <a:rPr lang="it-IT" sz="2400" dirty="0"/>
              <a:t>Come già anticipato, a causa della formazione di forti legami idrogeno intramolecolari, gli acidi carbossilici esistono come dimeri allo stato liquido e solido o in soluzioni di CCl</a:t>
            </a:r>
            <a:r>
              <a:rPr lang="it-IT" sz="2400" baseline="-25000" dirty="0"/>
              <a:t>4</a:t>
            </a:r>
            <a:r>
              <a:rPr lang="it-IT" sz="2400" dirty="0"/>
              <a:t> a concentrazioni superiori a 0.01 M.</a:t>
            </a:r>
          </a:p>
          <a:p>
            <a:pPr algn="just"/>
            <a:endParaRPr lang="it-IT" sz="2400" dirty="0"/>
          </a:p>
          <a:p>
            <a:pPr algn="just"/>
            <a:endParaRPr lang="it-IT" sz="2400" dirty="0"/>
          </a:p>
          <a:p>
            <a:pPr algn="just"/>
            <a:endParaRPr lang="it-IT" sz="2400" dirty="0"/>
          </a:p>
          <a:p>
            <a:pPr algn="just"/>
            <a:endParaRPr lang="it-IT" sz="2400" dirty="0"/>
          </a:p>
          <a:p>
            <a:pPr algn="just"/>
            <a:r>
              <a:rPr lang="it-IT" sz="2400" b="1" dirty="0"/>
              <a:t>Nel dimero</a:t>
            </a:r>
            <a:r>
              <a:rPr lang="it-IT" sz="2400" dirty="0"/>
              <a:t>, la vibrazione di stretching O-H da origine a un banda molto larga e intensa tra 3300 e 2500 cm</a:t>
            </a:r>
            <a:r>
              <a:rPr lang="it-IT" sz="2400" baseline="30000" dirty="0"/>
              <a:t>-1</a:t>
            </a:r>
            <a:r>
              <a:rPr lang="it-IT" sz="2400" dirty="0"/>
              <a:t> </a:t>
            </a:r>
          </a:p>
          <a:p>
            <a:pPr algn="just"/>
            <a:r>
              <a:rPr lang="it-IT" sz="2400" dirty="0"/>
              <a:t>Nel dimero, la vibrazione di stretching C=O da origine a una banda tra 1720 e 1706 cm</a:t>
            </a:r>
            <a:r>
              <a:rPr lang="it-IT" sz="2400" baseline="30000" dirty="0"/>
              <a:t>-1 </a:t>
            </a:r>
          </a:p>
          <a:p>
            <a:pPr algn="just"/>
            <a:r>
              <a:rPr lang="it-IT" sz="2400" dirty="0"/>
              <a:t>Acidi alifatici saturi monomerici mostrano stretching C=O: 1760 cm</a:t>
            </a:r>
            <a:r>
              <a:rPr lang="it-IT" sz="2400" baseline="30000" dirty="0"/>
              <a:t>-1 </a:t>
            </a:r>
            <a:endParaRPr lang="it-IT" sz="24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117</a:t>
            </a:fld>
            <a:endParaRPr lang="it-IT"/>
          </a:p>
        </p:txBody>
      </p:sp>
      <p:pic>
        <p:nvPicPr>
          <p:cNvPr id="5" name="Immagine 4"/>
          <p:cNvPicPr>
            <a:picLocks noChangeAspect="1"/>
          </p:cNvPicPr>
          <p:nvPr/>
        </p:nvPicPr>
        <p:blipFill>
          <a:blip r:embed="rId2"/>
          <a:stretch>
            <a:fillRect/>
          </a:stretch>
        </p:blipFill>
        <p:spPr>
          <a:xfrm>
            <a:off x="2674740" y="2703729"/>
            <a:ext cx="3505504" cy="1304657"/>
          </a:xfrm>
          <a:prstGeom prst="rect">
            <a:avLst/>
          </a:prstGeom>
        </p:spPr>
      </p:pic>
    </p:spTree>
    <p:extLst>
      <p:ext uri="{BB962C8B-B14F-4D97-AF65-F5344CB8AC3E}">
        <p14:creationId xmlns:p14="http://schemas.microsoft.com/office/powerpoint/2010/main" val="11157310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325563"/>
          </a:xfrm>
        </p:spPr>
        <p:txBody>
          <a:bodyPr/>
          <a:lstStyle/>
          <a:p>
            <a:pPr algn="ctr"/>
            <a:r>
              <a:rPr lang="it-IT" dirty="0"/>
              <a:t>Spettro IR: Acido Esanoico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118</a:t>
            </a:fld>
            <a:endParaRPr lang="it-IT"/>
          </a:p>
        </p:txBody>
      </p:sp>
      <p:pic>
        <p:nvPicPr>
          <p:cNvPr id="5" name="Immagine 4"/>
          <p:cNvPicPr>
            <a:picLocks noChangeAspect="1"/>
          </p:cNvPicPr>
          <p:nvPr/>
        </p:nvPicPr>
        <p:blipFill>
          <a:blip r:embed="rId2"/>
          <a:stretch>
            <a:fillRect/>
          </a:stretch>
        </p:blipFill>
        <p:spPr>
          <a:xfrm>
            <a:off x="178814" y="1458498"/>
            <a:ext cx="8491045" cy="2954654"/>
          </a:xfrm>
          <a:prstGeom prst="rect">
            <a:avLst/>
          </a:prstGeom>
        </p:spPr>
      </p:pic>
      <p:sp>
        <p:nvSpPr>
          <p:cNvPr id="6" name="TextBox 5">
            <a:extLst>
              <a:ext uri="{FF2B5EF4-FFF2-40B4-BE49-F238E27FC236}">
                <a16:creationId xmlns:a16="http://schemas.microsoft.com/office/drawing/2014/main" id="{516333A7-789F-A1FA-01BA-F806D91CF4CC}"/>
              </a:ext>
            </a:extLst>
          </p:cNvPr>
          <p:cNvSpPr txBox="1"/>
          <p:nvPr/>
        </p:nvSpPr>
        <p:spPr>
          <a:xfrm>
            <a:off x="84221" y="4549676"/>
            <a:ext cx="8975558" cy="230832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dell’acido esanoico si osserva lo </a:t>
            </a:r>
            <a:r>
              <a:rPr lang="it-IT" b="1" dirty="0"/>
              <a:t>stretching del gruppo O-H </a:t>
            </a:r>
            <a:r>
              <a:rPr lang="it-IT" dirty="0"/>
              <a:t>tra 2500-3300 cm</a:t>
            </a:r>
            <a:r>
              <a:rPr lang="it-IT" baseline="30000" dirty="0"/>
              <a:t>-1</a:t>
            </a:r>
            <a:r>
              <a:rPr lang="it-IT" dirty="0"/>
              <a:t> come banda molto allargata. I segnali a 2967 cm</a:t>
            </a:r>
            <a:r>
              <a:rPr lang="it-IT" baseline="30000" dirty="0"/>
              <a:t>-1</a:t>
            </a:r>
            <a:r>
              <a:rPr lang="it-IT" dirty="0"/>
              <a:t>, 2874 cm</a:t>
            </a:r>
            <a:r>
              <a:rPr lang="it-IT" baseline="30000" dirty="0"/>
              <a:t>-1</a:t>
            </a:r>
            <a:r>
              <a:rPr lang="it-IT" dirty="0"/>
              <a:t> e 2855 cm</a:t>
            </a:r>
            <a:r>
              <a:rPr lang="it-IT" baseline="30000" dirty="0"/>
              <a:t>-1</a:t>
            </a:r>
            <a:r>
              <a:rPr lang="it-IT" dirty="0"/>
              <a:t> sono relativi allo stretching dei legami C-H metilenici e metilici. </a:t>
            </a:r>
            <a:r>
              <a:rPr lang="it-IT" b="1" dirty="0">
                <a:solidFill>
                  <a:srgbClr val="FF0000"/>
                </a:solidFill>
              </a:rPr>
              <a:t>E’ importante notare che queste bande si sovrappongono a quella dello stretching del gruppo O-H</a:t>
            </a:r>
            <a:r>
              <a:rPr lang="it-IT" dirty="0"/>
              <a:t>. Il segnale a 1717 cm</a:t>
            </a:r>
            <a:r>
              <a:rPr lang="it-IT" baseline="30000" dirty="0"/>
              <a:t>-1 </a:t>
            </a:r>
            <a:r>
              <a:rPr lang="it-IT" dirty="0"/>
              <a:t>è indicativo dello </a:t>
            </a:r>
            <a:r>
              <a:rPr lang="it-IT" b="1" dirty="0"/>
              <a:t>stretching del legame C=O </a:t>
            </a:r>
            <a:r>
              <a:rPr lang="it-IT" dirty="0"/>
              <a:t>in un acido carbossilico sotto forma dimerica. Si osservano anche il </a:t>
            </a:r>
            <a:r>
              <a:rPr lang="it-IT" b="1" dirty="0"/>
              <a:t>bending nel piano del legame C-O-H </a:t>
            </a:r>
            <a:r>
              <a:rPr lang="it-IT" dirty="0"/>
              <a:t>a 1424 cm</a:t>
            </a:r>
            <a:r>
              <a:rPr lang="it-IT" baseline="30000" dirty="0"/>
              <a:t>-1 </a:t>
            </a:r>
            <a:r>
              <a:rPr lang="it-IT" dirty="0"/>
              <a:t>, lo </a:t>
            </a:r>
            <a:r>
              <a:rPr lang="it-IT" b="1" dirty="0"/>
              <a:t>stretching del legame C-O </a:t>
            </a:r>
            <a:r>
              <a:rPr lang="it-IT" dirty="0"/>
              <a:t>a 1301 cm</a:t>
            </a:r>
            <a:r>
              <a:rPr lang="it-IT" baseline="30000" dirty="0"/>
              <a:t>-1 </a:t>
            </a:r>
            <a:r>
              <a:rPr lang="it-IT" dirty="0"/>
              <a:t>e il </a:t>
            </a:r>
            <a:r>
              <a:rPr lang="it-IT" b="1" dirty="0"/>
              <a:t>bending fuori dal piano dell’O−H </a:t>
            </a:r>
            <a:r>
              <a:rPr lang="it-IT" dirty="0"/>
              <a:t>a 946 cm</a:t>
            </a:r>
            <a:r>
              <a:rPr lang="it-IT" baseline="30000" dirty="0"/>
              <a:t>-1</a:t>
            </a:r>
            <a:endParaRPr lang="it-IT" dirty="0"/>
          </a:p>
          <a:p>
            <a:pPr algn="just"/>
            <a:r>
              <a:rPr lang="it-IT" dirty="0"/>
              <a:t> </a:t>
            </a:r>
            <a:endParaRPr lang="it-IT" sz="1800" dirty="0"/>
          </a:p>
        </p:txBody>
      </p:sp>
    </p:spTree>
    <p:extLst>
      <p:ext uri="{BB962C8B-B14F-4D97-AF65-F5344CB8AC3E}">
        <p14:creationId xmlns:p14="http://schemas.microsoft.com/office/powerpoint/2010/main" val="17804243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0804"/>
            <a:ext cx="7886700" cy="1325563"/>
          </a:xfrm>
        </p:spPr>
        <p:txBody>
          <a:bodyPr/>
          <a:lstStyle/>
          <a:p>
            <a:pPr algn="ctr"/>
            <a:r>
              <a:rPr lang="it-IT" dirty="0"/>
              <a:t>Esteri</a:t>
            </a:r>
          </a:p>
        </p:txBody>
      </p:sp>
      <p:sp>
        <p:nvSpPr>
          <p:cNvPr id="3" name="Segnaposto contenuto 2"/>
          <p:cNvSpPr>
            <a:spLocks noGrp="1"/>
          </p:cNvSpPr>
          <p:nvPr>
            <p:ph idx="1"/>
          </p:nvPr>
        </p:nvSpPr>
        <p:spPr>
          <a:xfrm>
            <a:off x="308244" y="1522914"/>
            <a:ext cx="8527512" cy="3812171"/>
          </a:xfrm>
        </p:spPr>
        <p:txBody>
          <a:bodyPr>
            <a:noAutofit/>
          </a:bodyPr>
          <a:lstStyle/>
          <a:p>
            <a:pPr marL="0" indent="0" algn="just">
              <a:buNone/>
            </a:pPr>
            <a:r>
              <a:rPr lang="it-IT" sz="2400" dirty="0"/>
              <a:t>Gli esteri e i lattoni (esteri ciclici) presentano due bande di assorbimento tipicamente intense dovute allo stretching del C=O e del C-O. Lo stretching del C=O cade tipicamente a numeri d’onda superiori rispetto a quelle dei chetoni: tra 1750 e 1735 cm</a:t>
            </a:r>
            <a:r>
              <a:rPr lang="it-IT" sz="2400" baseline="30000" dirty="0"/>
              <a:t>-1</a:t>
            </a:r>
            <a:r>
              <a:rPr lang="it-IT" sz="2400" dirty="0"/>
              <a:t>. In questo caso la costante di forza del legame carbonilico viene accresciuta dal carattere </a:t>
            </a:r>
            <a:r>
              <a:rPr lang="it-IT" sz="2400" dirty="0" err="1"/>
              <a:t>elettronattrattore</a:t>
            </a:r>
            <a:r>
              <a:rPr lang="it-IT" sz="2400" dirty="0"/>
              <a:t> dell’atomo di ossigeno adiacente. </a:t>
            </a:r>
            <a:r>
              <a:rPr lang="it-IT" sz="2400" b="1" dirty="0"/>
              <a:t>Le vibrazioni di stretching del C-O degli esteri consistono in due vibrazioni asimmetriche accoppiate, C-C(=O)-O e O-C-C, la prima delle quali è più importante</a:t>
            </a:r>
            <a:r>
              <a:rPr lang="it-IT" sz="2400" dirty="0"/>
              <a:t>. Quest bande cadono nella regione compresa tra 1300 e 1000 cm</a:t>
            </a:r>
            <a:r>
              <a:rPr lang="it-IT" sz="2400" baseline="30000" dirty="0"/>
              <a:t>-1</a:t>
            </a:r>
            <a:r>
              <a:rPr lang="it-IT" sz="2400" dirty="0"/>
              <a:t>. Le corrispondenti vibrazioni simmetriche hanno poca importanza</a:t>
            </a:r>
          </a:p>
          <a:p>
            <a:pPr algn="just"/>
            <a:r>
              <a:rPr lang="it-IT" sz="2400" dirty="0"/>
              <a:t>Bande di assorbimento: </a:t>
            </a:r>
          </a:p>
          <a:p>
            <a:pPr lvl="1" algn="just"/>
            <a:r>
              <a:rPr lang="it-IT" b="1" dirty="0"/>
              <a:t>Stretching C=O  </a:t>
            </a:r>
            <a:r>
              <a:rPr lang="it-IT" dirty="0"/>
              <a:t>a frequenze superiori rispetto ai chetoni per effetto induttivo dell’ossigeno tra 1750 e 1735 cm</a:t>
            </a:r>
            <a:r>
              <a:rPr lang="it-IT" baseline="30000" dirty="0"/>
              <a:t>-1</a:t>
            </a:r>
            <a:endParaRPr lang="it-IT" dirty="0"/>
          </a:p>
          <a:p>
            <a:pPr lvl="1" algn="just"/>
            <a:r>
              <a:rPr lang="it-IT" b="1" dirty="0"/>
              <a:t>Stretching C-O</a:t>
            </a:r>
            <a:r>
              <a:rPr lang="it-IT" dirty="0"/>
              <a:t> due bande intense tra 1300 e 1000 cm</a:t>
            </a:r>
            <a:r>
              <a:rPr lang="it-IT" baseline="30000" dirty="0"/>
              <a:t>-1</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119</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445415385"/>
              </p:ext>
            </p:extLst>
          </p:nvPr>
        </p:nvGraphicFramePr>
        <p:xfrm>
          <a:off x="1102281" y="122981"/>
          <a:ext cx="1880587" cy="1211264"/>
        </p:xfrm>
        <a:graphic>
          <a:graphicData uri="http://schemas.openxmlformats.org/presentationml/2006/ole">
            <mc:AlternateContent xmlns:mc="http://schemas.openxmlformats.org/markup-compatibility/2006">
              <mc:Choice xmlns:v="urn:schemas-microsoft-com:vml" Requires="v">
                <p:oleObj name="CS ChemDraw Drawing" r:id="rId2" imgW="662661" imgH="426404" progId="ChemDraw.Document.6.0">
                  <p:embed/>
                </p:oleObj>
              </mc:Choice>
              <mc:Fallback>
                <p:oleObj name="CS ChemDraw Drawing" r:id="rId2" imgW="662661" imgH="426404" progId="ChemDraw.Document.6.0">
                  <p:embed/>
                  <p:pic>
                    <p:nvPicPr>
                      <p:cNvPr id="0" name=""/>
                      <p:cNvPicPr/>
                      <p:nvPr/>
                    </p:nvPicPr>
                    <p:blipFill>
                      <a:blip r:embed="rId3"/>
                      <a:stretch>
                        <a:fillRect/>
                      </a:stretch>
                    </p:blipFill>
                    <p:spPr>
                      <a:xfrm>
                        <a:off x="1102281" y="122981"/>
                        <a:ext cx="1880587" cy="1211264"/>
                      </a:xfrm>
                      <a:prstGeom prst="rect">
                        <a:avLst/>
                      </a:prstGeom>
                    </p:spPr>
                  </p:pic>
                </p:oleObj>
              </mc:Fallback>
            </mc:AlternateContent>
          </a:graphicData>
        </a:graphic>
      </p:graphicFrame>
    </p:spTree>
    <p:extLst>
      <p:ext uri="{BB962C8B-B14F-4D97-AF65-F5344CB8AC3E}">
        <p14:creationId xmlns:p14="http://schemas.microsoft.com/office/powerpoint/2010/main" val="66846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6" y="18255"/>
            <a:ext cx="9144000" cy="1325563"/>
          </a:xfrm>
        </p:spPr>
        <p:txBody>
          <a:bodyPr/>
          <a:lstStyle/>
          <a:p>
            <a:pPr algn="ctr"/>
            <a:r>
              <a:rPr lang="it-IT" dirty="0"/>
              <a:t>Modello Meccanico dell’Oscillatore Armonico</a:t>
            </a:r>
          </a:p>
        </p:txBody>
      </p:sp>
      <p:sp>
        <p:nvSpPr>
          <p:cNvPr id="3" name="Segnaposto contenuto 2"/>
          <p:cNvSpPr>
            <a:spLocks noGrp="1"/>
          </p:cNvSpPr>
          <p:nvPr>
            <p:ph idx="1"/>
          </p:nvPr>
        </p:nvSpPr>
        <p:spPr>
          <a:xfrm>
            <a:off x="150127" y="1463675"/>
            <a:ext cx="8857395" cy="4351338"/>
          </a:xfrm>
        </p:spPr>
        <p:txBody>
          <a:bodyPr/>
          <a:lstStyle/>
          <a:p>
            <a:pPr algn="just"/>
            <a:r>
              <a:rPr lang="it-IT" dirty="0"/>
              <a:t>Le caratteristiche di una vibrazione di stiramento (</a:t>
            </a:r>
            <a:r>
              <a:rPr lang="it-IT" b="1" dirty="0"/>
              <a:t>stretching</a:t>
            </a:r>
            <a:r>
              <a:rPr lang="it-IT" dirty="0"/>
              <a:t>) possono essere descritte ricorrendo a un modello meccanico costituito da due masse collegate mediante una molla. Le due masse sono i due atomi e la molla è il legame tra i due atomi.</a:t>
            </a:r>
          </a:p>
          <a:p>
            <a:pPr algn="just"/>
            <a:r>
              <a:rPr lang="it-IT" dirty="0"/>
              <a:t>Una perturbazione di una di queste masse lungo l’asse della molla provoca un vibrazione chiamata </a:t>
            </a:r>
            <a:r>
              <a:rPr lang="it-IT" i="1" dirty="0"/>
              <a:t>movimento armonico semplice.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12</a:t>
            </a:fld>
            <a:endParaRPr lang="it-IT" dirty="0"/>
          </a:p>
        </p:txBody>
      </p:sp>
      <p:grpSp>
        <p:nvGrpSpPr>
          <p:cNvPr id="10" name="Group 2"/>
          <p:cNvGrpSpPr>
            <a:grpSpLocks/>
          </p:cNvGrpSpPr>
          <p:nvPr/>
        </p:nvGrpSpPr>
        <p:grpSpPr bwMode="auto">
          <a:xfrm>
            <a:off x="3452810" y="4813230"/>
            <a:ext cx="1828800" cy="1524000"/>
            <a:chOff x="3744" y="2064"/>
            <a:chExt cx="1152" cy="960"/>
          </a:xfrm>
        </p:grpSpPr>
        <p:graphicFrame>
          <p:nvGraphicFramePr>
            <p:cNvPr id="11" name="Object 3"/>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2" imgW="1333333" imgH="657317" progId="Paint.Picture">
                    <p:embed/>
                  </p:oleObj>
                </mc:Choice>
                <mc:Fallback>
                  <p:oleObj name="Immagine bitmap" r:id="rId2" imgW="1333333" imgH="657317" progId="Paint.Picture">
                    <p:embed/>
                    <p:pic>
                      <p:nvPicPr>
                        <p:cNvPr id="1438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Group 4"/>
            <p:cNvGrpSpPr>
              <a:grpSpLocks/>
            </p:cNvGrpSpPr>
            <p:nvPr/>
          </p:nvGrpSpPr>
          <p:grpSpPr bwMode="auto">
            <a:xfrm>
              <a:off x="3744" y="2640"/>
              <a:ext cx="1152" cy="384"/>
              <a:chOff x="672" y="1776"/>
              <a:chExt cx="1152" cy="384"/>
            </a:xfrm>
          </p:grpSpPr>
          <p:sp>
            <p:nvSpPr>
              <p:cNvPr id="17" name="Oval 5"/>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8" name="Oval 6"/>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3" name="Line 7"/>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 name="Line 8"/>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 name="Line 9"/>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 name="Text Box 10"/>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5" name="CasellaDiTesto 4"/>
          <p:cNvSpPr txBox="1"/>
          <p:nvPr/>
        </p:nvSpPr>
        <p:spPr>
          <a:xfrm>
            <a:off x="5697718" y="5446833"/>
            <a:ext cx="1881052" cy="923330"/>
          </a:xfrm>
          <a:prstGeom prst="rect">
            <a:avLst/>
          </a:prstGeom>
          <a:noFill/>
        </p:spPr>
        <p:txBody>
          <a:bodyPr wrap="square" rtlCol="0">
            <a:spAutoFit/>
          </a:bodyPr>
          <a:lstStyle/>
          <a:p>
            <a:pPr algn="r"/>
            <a:r>
              <a:rPr lang="it-IT" dirty="0">
                <a:latin typeface="Comic Sans MS" panose="030F0702030302020204" pitchFamily="66" charset="0"/>
              </a:rPr>
              <a:t>R</a:t>
            </a:r>
            <a:r>
              <a:rPr lang="it-IT" baseline="-25000" dirty="0">
                <a:latin typeface="Comic Sans MS" panose="030F0702030302020204" pitchFamily="66" charset="0"/>
              </a:rPr>
              <a:t>e</a:t>
            </a:r>
            <a:r>
              <a:rPr lang="it-IT" dirty="0"/>
              <a:t> = distanza tra i due nuclei </a:t>
            </a:r>
          </a:p>
          <a:p>
            <a:pPr algn="r"/>
            <a:r>
              <a:rPr lang="it-IT" dirty="0"/>
              <a:t>all’</a:t>
            </a:r>
            <a:r>
              <a:rPr lang="it-IT" dirty="0" err="1"/>
              <a:t>equilibiro</a:t>
            </a:r>
            <a:r>
              <a:rPr lang="it-IT" dirty="0"/>
              <a:t> </a:t>
            </a:r>
          </a:p>
        </p:txBody>
      </p:sp>
    </p:spTree>
    <p:extLst>
      <p:ext uri="{BB962C8B-B14F-4D97-AF65-F5344CB8AC3E}">
        <p14:creationId xmlns:p14="http://schemas.microsoft.com/office/powerpoint/2010/main" val="20289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120</a:t>
            </a:fld>
            <a:endParaRPr lang="it-IT"/>
          </a:p>
        </p:txBody>
      </p:sp>
      <p:pic>
        <p:nvPicPr>
          <p:cNvPr id="3" name="Immagine 2"/>
          <p:cNvPicPr>
            <a:picLocks noChangeAspect="1"/>
          </p:cNvPicPr>
          <p:nvPr/>
        </p:nvPicPr>
        <p:blipFill>
          <a:blip r:embed="rId3"/>
          <a:stretch>
            <a:fillRect/>
          </a:stretch>
        </p:blipFill>
        <p:spPr>
          <a:xfrm>
            <a:off x="940811" y="449296"/>
            <a:ext cx="7262377" cy="4517854"/>
          </a:xfrm>
          <a:prstGeom prst="rect">
            <a:avLst/>
          </a:prstGeom>
        </p:spPr>
      </p:pic>
      <p:sp>
        <p:nvSpPr>
          <p:cNvPr id="4" name="CasellaDiTesto 3"/>
          <p:cNvSpPr txBox="1"/>
          <p:nvPr/>
        </p:nvSpPr>
        <p:spPr>
          <a:xfrm>
            <a:off x="1486353" y="-9832"/>
            <a:ext cx="6000297" cy="769441"/>
          </a:xfrm>
          <a:prstGeom prst="rect">
            <a:avLst/>
          </a:prstGeom>
          <a:noFill/>
        </p:spPr>
        <p:txBody>
          <a:bodyPr wrap="none" rtlCol="0">
            <a:spAutoFit/>
          </a:bodyPr>
          <a:lstStyle/>
          <a:p>
            <a:r>
              <a:rPr lang="it-IT" sz="4400" dirty="0">
                <a:latin typeface="+mj-lt"/>
              </a:rPr>
              <a:t>Spettro IR dell’</a:t>
            </a:r>
            <a:r>
              <a:rPr lang="it-IT" sz="4400" dirty="0" err="1">
                <a:latin typeface="+mj-lt"/>
              </a:rPr>
              <a:t>etil</a:t>
            </a:r>
            <a:r>
              <a:rPr lang="it-IT" sz="4400" dirty="0">
                <a:latin typeface="+mj-lt"/>
              </a:rPr>
              <a:t> acetato</a:t>
            </a:r>
          </a:p>
        </p:txBody>
      </p:sp>
      <p:sp>
        <p:nvSpPr>
          <p:cNvPr id="5" name="TextBox 4">
            <a:extLst>
              <a:ext uri="{FF2B5EF4-FFF2-40B4-BE49-F238E27FC236}">
                <a16:creationId xmlns:a16="http://schemas.microsoft.com/office/drawing/2014/main" id="{A5515325-298C-88F2-A28E-D168E09926D3}"/>
              </a:ext>
            </a:extLst>
          </p:cNvPr>
          <p:cNvSpPr txBox="1"/>
          <p:nvPr/>
        </p:nvSpPr>
        <p:spPr>
          <a:xfrm>
            <a:off x="-1278" y="4784587"/>
            <a:ext cx="8975558" cy="2031325"/>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dell’acetato di etile si osserva lo stretching dei legami C-H metilenici e metilici intorno ai 2900-3300 cm</a:t>
            </a:r>
            <a:r>
              <a:rPr lang="it-IT" baseline="30000" dirty="0"/>
              <a:t>-1</a:t>
            </a:r>
            <a:r>
              <a:rPr lang="it-IT" dirty="0"/>
              <a:t>. Il segnale a 1752 cm</a:t>
            </a:r>
            <a:r>
              <a:rPr lang="it-IT" baseline="30000" dirty="0"/>
              <a:t>-1 </a:t>
            </a:r>
            <a:r>
              <a:rPr lang="it-IT" dirty="0"/>
              <a:t>è indicativo dello </a:t>
            </a:r>
            <a:r>
              <a:rPr lang="it-IT" b="1" dirty="0"/>
              <a:t>stretching del legame C=O </a:t>
            </a:r>
            <a:r>
              <a:rPr lang="it-IT" dirty="0"/>
              <a:t>dell’estere. Questo segnale cade a numeri d’onda maggiori rispetto a quello dell’acetone in quanto c’è effetto induttivo dell’ossigeno che accorcia il legame. Inoltre, lo </a:t>
            </a:r>
            <a:r>
              <a:rPr lang="it-IT" b="1" dirty="0"/>
              <a:t>stretching del legame C-O</a:t>
            </a:r>
            <a:r>
              <a:rPr lang="it-IT" dirty="0"/>
              <a:t> estereo compare come due segnali a 1250 cm</a:t>
            </a:r>
            <a:r>
              <a:rPr lang="it-IT" baseline="30000" dirty="0"/>
              <a:t>-1</a:t>
            </a:r>
            <a:r>
              <a:rPr lang="it-IT" dirty="0"/>
              <a:t> e a 1055 cm</a:t>
            </a:r>
            <a:r>
              <a:rPr lang="it-IT" baseline="30000" dirty="0"/>
              <a:t>-1</a:t>
            </a:r>
            <a:r>
              <a:rPr lang="it-IT" dirty="0"/>
              <a:t>. Questi due segnali risultano essere la risultante di due vibrazioni asimmetriche accoppiate, ovvero le vibrazioni </a:t>
            </a:r>
            <a:r>
              <a:rPr lang="it-IT" dirty="0" err="1"/>
              <a:t>assimmetriche</a:t>
            </a:r>
            <a:r>
              <a:rPr lang="it-IT" dirty="0"/>
              <a:t> dei </a:t>
            </a:r>
            <a:r>
              <a:rPr lang="it-IT" dirty="0" err="1"/>
              <a:t>sitemi</a:t>
            </a:r>
            <a:r>
              <a:rPr lang="it-IT" dirty="0"/>
              <a:t> C-C(=O)-O e O-C-C.</a:t>
            </a:r>
            <a:endParaRPr lang="it-IT" sz="1800" dirty="0"/>
          </a:p>
        </p:txBody>
      </p:sp>
    </p:spTree>
    <p:extLst>
      <p:ext uri="{BB962C8B-B14F-4D97-AF65-F5344CB8AC3E}">
        <p14:creationId xmlns:p14="http://schemas.microsoft.com/office/powerpoint/2010/main" val="33697628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99307"/>
            <a:ext cx="7886700" cy="1325563"/>
          </a:xfrm>
        </p:spPr>
        <p:txBody>
          <a:bodyPr/>
          <a:lstStyle/>
          <a:p>
            <a:pPr algn="ctr"/>
            <a:r>
              <a:rPr lang="it-IT" dirty="0"/>
              <a:t>Effetto della Coniugazione</a:t>
            </a:r>
            <a:r>
              <a:rPr lang="it-IT" b="1" dirty="0"/>
              <a:t> </a:t>
            </a:r>
            <a:r>
              <a:rPr lang="it-IT" dirty="0"/>
              <a:t>sulla</a:t>
            </a:r>
            <a:br>
              <a:rPr lang="it-IT" dirty="0"/>
            </a:br>
            <a:r>
              <a:rPr lang="it-IT" dirty="0"/>
              <a:t>Frequenza del C=O di un Estere</a:t>
            </a:r>
          </a:p>
        </p:txBody>
      </p:sp>
      <p:sp>
        <p:nvSpPr>
          <p:cNvPr id="3" name="Segnaposto contenuto 2"/>
          <p:cNvSpPr>
            <a:spLocks noGrp="1"/>
          </p:cNvSpPr>
          <p:nvPr>
            <p:ph idx="1"/>
          </p:nvPr>
        </p:nvSpPr>
        <p:spPr>
          <a:xfrm>
            <a:off x="74428" y="1494396"/>
            <a:ext cx="9069572" cy="4351338"/>
          </a:xfrm>
        </p:spPr>
        <p:txBody>
          <a:bodyPr>
            <a:normAutofit/>
          </a:bodyPr>
          <a:lstStyle/>
          <a:p>
            <a:pPr marL="0" indent="0" algn="just">
              <a:buNone/>
            </a:pPr>
            <a:r>
              <a:rPr lang="it-IT" sz="2400" dirty="0"/>
              <a:t>Se il sistema </a:t>
            </a:r>
            <a:r>
              <a:rPr lang="el-GR" sz="2400" dirty="0"/>
              <a:t>π </a:t>
            </a:r>
            <a:r>
              <a:rPr lang="it-IT" sz="2400" dirty="0"/>
              <a:t>è direttamente legato al carbonile, la coniugazione produce una delocalizzazione degli elettroni </a:t>
            </a:r>
            <a:r>
              <a:rPr lang="el-GR" sz="2400" dirty="0"/>
              <a:t>π</a:t>
            </a:r>
            <a:r>
              <a:rPr lang="it-IT" sz="2400" dirty="0"/>
              <a:t> che </a:t>
            </a:r>
            <a:r>
              <a:rPr lang="it-IT" sz="2400" b="1" dirty="0"/>
              <a:t>indebolisce il legame C=O</a:t>
            </a:r>
            <a:r>
              <a:rPr lang="it-IT" sz="2400" dirty="0"/>
              <a:t>. La costante di forza (k) del legame diminuisce e quindi il numero d’onda corrispondente all’</a:t>
            </a:r>
            <a:r>
              <a:rPr lang="it-IT" sz="2400" dirty="0" err="1"/>
              <a:t>assobimento</a:t>
            </a:r>
            <a:r>
              <a:rPr lang="it-IT" sz="2400" dirty="0"/>
              <a:t> diminuisce.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121</a:t>
            </a:fld>
            <a:endParaRPr lang="it-IT"/>
          </a:p>
        </p:txBody>
      </p:sp>
      <p:pic>
        <p:nvPicPr>
          <p:cNvPr id="5" name="Immagine 4"/>
          <p:cNvPicPr>
            <a:picLocks noChangeAspect="1"/>
          </p:cNvPicPr>
          <p:nvPr/>
        </p:nvPicPr>
        <p:blipFill>
          <a:blip r:embed="rId3"/>
          <a:stretch>
            <a:fillRect/>
          </a:stretch>
        </p:blipFill>
        <p:spPr>
          <a:xfrm>
            <a:off x="1320514" y="3293092"/>
            <a:ext cx="6502972" cy="1414569"/>
          </a:xfrm>
          <a:prstGeom prst="rect">
            <a:avLst/>
          </a:prstGeom>
        </p:spPr>
      </p:pic>
      <p:pic>
        <p:nvPicPr>
          <p:cNvPr id="6" name="Immagine 5"/>
          <p:cNvPicPr>
            <a:picLocks noChangeAspect="1"/>
          </p:cNvPicPr>
          <p:nvPr/>
        </p:nvPicPr>
        <p:blipFill rotWithShape="1">
          <a:blip r:embed="rId4"/>
          <a:srcRect t="6660"/>
          <a:stretch/>
        </p:blipFill>
        <p:spPr>
          <a:xfrm>
            <a:off x="2531228" y="4842597"/>
            <a:ext cx="3737322" cy="1214340"/>
          </a:xfrm>
          <a:prstGeom prst="rect">
            <a:avLst/>
          </a:prstGeom>
        </p:spPr>
      </p:pic>
      <p:sp>
        <p:nvSpPr>
          <p:cNvPr id="7" name="Rectangle 6">
            <a:extLst>
              <a:ext uri="{FF2B5EF4-FFF2-40B4-BE49-F238E27FC236}">
                <a16:creationId xmlns:a16="http://schemas.microsoft.com/office/drawing/2014/main" id="{272B0015-CB55-3676-9642-97C9478FE68F}"/>
              </a:ext>
            </a:extLst>
          </p:cNvPr>
          <p:cNvSpPr/>
          <p:nvPr/>
        </p:nvSpPr>
        <p:spPr>
          <a:xfrm>
            <a:off x="1320513" y="3293091"/>
            <a:ext cx="6502971" cy="306325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20942263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646237"/>
            <a:ext cx="9144000" cy="4351338"/>
          </a:xfrm>
        </p:spPr>
        <p:txBody>
          <a:bodyPr/>
          <a:lstStyle/>
          <a:p>
            <a:pPr marL="0" indent="0" algn="just">
              <a:buNone/>
            </a:pPr>
            <a:r>
              <a:rPr lang="it-IT" sz="2000" dirty="0"/>
              <a:t>Se il sistema </a:t>
            </a:r>
            <a:r>
              <a:rPr lang="el-GR" sz="2000" dirty="0"/>
              <a:t>π </a:t>
            </a:r>
            <a:r>
              <a:rPr lang="it-IT" sz="2000" dirty="0"/>
              <a:t>è legato all’ossigeno adiacente al carbonile, la coniugazione </a:t>
            </a:r>
            <a:r>
              <a:rPr lang="it-IT" sz="2000" b="1" dirty="0"/>
              <a:t>rinforza il legame C=O</a:t>
            </a:r>
            <a:r>
              <a:rPr lang="it-IT" sz="2000" dirty="0"/>
              <a:t>. Infatti, i doppietti di non legame dell’ossigeno si trovano a essere in coniugazione con due sistemi: il carbonile e il sistema </a:t>
            </a:r>
            <a:r>
              <a:rPr lang="el-GR" sz="2000" dirty="0"/>
              <a:t>π</a:t>
            </a:r>
            <a:r>
              <a:rPr lang="it-IT" sz="2000" dirty="0"/>
              <a:t>. In questo modo la costante di forza del legame C=O è più alta rispetto a quella di un estere che non presenta questo effetto e di conseguenza il numero d’onda relativo all’assorbimento aumenta. Questi esteri presentano l’assorbimento dello stretching C=O a 1770-1780 cm</a:t>
            </a:r>
            <a:r>
              <a:rPr lang="it-IT" sz="2000" baseline="30000" dirty="0"/>
              <a:t>-1</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122</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065350140"/>
              </p:ext>
            </p:extLst>
          </p:nvPr>
        </p:nvGraphicFramePr>
        <p:xfrm>
          <a:off x="2335501" y="3560536"/>
          <a:ext cx="4237939" cy="1515150"/>
        </p:xfrm>
        <a:graphic>
          <a:graphicData uri="http://schemas.openxmlformats.org/presentationml/2006/ole">
            <mc:AlternateContent xmlns:mc="http://schemas.openxmlformats.org/markup-compatibility/2006">
              <mc:Choice xmlns:v="urn:schemas-microsoft-com:vml" Requires="v">
                <p:oleObj name="CS ChemDraw Drawing" r:id="rId2" imgW="2099939" imgH="751229" progId="ChemDraw.Document.6.0">
                  <p:embed/>
                </p:oleObj>
              </mc:Choice>
              <mc:Fallback>
                <p:oleObj name="CS ChemDraw Drawing" r:id="rId2" imgW="2099939" imgH="751229" progId="ChemDraw.Document.6.0">
                  <p:embed/>
                  <p:pic>
                    <p:nvPicPr>
                      <p:cNvPr id="0" name=""/>
                      <p:cNvPicPr/>
                      <p:nvPr/>
                    </p:nvPicPr>
                    <p:blipFill>
                      <a:blip r:embed="rId3"/>
                      <a:stretch>
                        <a:fillRect/>
                      </a:stretch>
                    </p:blipFill>
                    <p:spPr>
                      <a:xfrm>
                        <a:off x="2335501" y="3560536"/>
                        <a:ext cx="4237939" cy="1515150"/>
                      </a:xfrm>
                      <a:prstGeom prst="rect">
                        <a:avLst/>
                      </a:prstGeom>
                    </p:spPr>
                  </p:pic>
                </p:oleObj>
              </mc:Fallback>
            </mc:AlternateContent>
          </a:graphicData>
        </a:graphic>
      </p:graphicFrame>
      <p:pic>
        <p:nvPicPr>
          <p:cNvPr id="6" name="Immagine 5"/>
          <p:cNvPicPr>
            <a:picLocks noChangeAspect="1"/>
          </p:cNvPicPr>
          <p:nvPr/>
        </p:nvPicPr>
        <p:blipFill>
          <a:blip r:embed="rId4"/>
          <a:stretch>
            <a:fillRect/>
          </a:stretch>
        </p:blipFill>
        <p:spPr>
          <a:xfrm>
            <a:off x="2154722" y="5075686"/>
            <a:ext cx="4599498" cy="1579449"/>
          </a:xfrm>
          <a:prstGeom prst="rect">
            <a:avLst/>
          </a:prstGeom>
        </p:spPr>
      </p:pic>
      <p:sp>
        <p:nvSpPr>
          <p:cNvPr id="9" name="Titolo 1">
            <a:extLst>
              <a:ext uri="{FF2B5EF4-FFF2-40B4-BE49-F238E27FC236}">
                <a16:creationId xmlns:a16="http://schemas.microsoft.com/office/drawing/2014/main" id="{37030198-C582-DD99-56D7-6F926C228073}"/>
              </a:ext>
            </a:extLst>
          </p:cNvPr>
          <p:cNvSpPr>
            <a:spLocks noGrp="1"/>
          </p:cNvSpPr>
          <p:nvPr>
            <p:ph type="title"/>
          </p:nvPr>
        </p:nvSpPr>
        <p:spPr>
          <a:xfrm>
            <a:off x="628650" y="99307"/>
            <a:ext cx="7886700" cy="1325563"/>
          </a:xfrm>
        </p:spPr>
        <p:txBody>
          <a:bodyPr/>
          <a:lstStyle/>
          <a:p>
            <a:pPr algn="ctr"/>
            <a:r>
              <a:rPr lang="it-IT" dirty="0"/>
              <a:t>Effetto della Coniugazione</a:t>
            </a:r>
            <a:r>
              <a:rPr lang="it-IT" b="1" dirty="0"/>
              <a:t> </a:t>
            </a:r>
            <a:r>
              <a:rPr lang="it-IT" dirty="0"/>
              <a:t>sulla</a:t>
            </a:r>
            <a:br>
              <a:rPr lang="it-IT" dirty="0"/>
            </a:br>
            <a:r>
              <a:rPr lang="it-IT" dirty="0"/>
              <a:t>Frequenza del C=O di un Estere</a:t>
            </a:r>
          </a:p>
        </p:txBody>
      </p:sp>
      <p:sp>
        <p:nvSpPr>
          <p:cNvPr id="10" name="Rectangle 9">
            <a:extLst>
              <a:ext uri="{FF2B5EF4-FFF2-40B4-BE49-F238E27FC236}">
                <a16:creationId xmlns:a16="http://schemas.microsoft.com/office/drawing/2014/main" id="{AC3503C0-D1D8-8EA2-031E-6E201F0773DB}"/>
              </a:ext>
            </a:extLst>
          </p:cNvPr>
          <p:cNvSpPr/>
          <p:nvPr/>
        </p:nvSpPr>
        <p:spPr>
          <a:xfrm>
            <a:off x="2154723" y="3472652"/>
            <a:ext cx="4599498" cy="306325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30604362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123</a:t>
            </a:fld>
            <a:endParaRPr lang="it-IT"/>
          </a:p>
        </p:txBody>
      </p:sp>
      <p:pic>
        <p:nvPicPr>
          <p:cNvPr id="3"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89707"/>
            <a:ext cx="9017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2196862" y="136524"/>
            <a:ext cx="4750275" cy="584775"/>
          </a:xfrm>
          <a:prstGeom prst="rect">
            <a:avLst/>
          </a:prstGeom>
          <a:noFill/>
        </p:spPr>
        <p:txBody>
          <a:bodyPr wrap="none" rtlCol="0">
            <a:spAutoFit/>
          </a:bodyPr>
          <a:lstStyle/>
          <a:p>
            <a:r>
              <a:rPr lang="it-IT" sz="3200" dirty="0"/>
              <a:t>Spettro IR: Acetato di fenile</a:t>
            </a:r>
          </a:p>
        </p:txBody>
      </p:sp>
      <p:sp>
        <p:nvSpPr>
          <p:cNvPr id="6" name="TextBox 5">
            <a:extLst>
              <a:ext uri="{FF2B5EF4-FFF2-40B4-BE49-F238E27FC236}">
                <a16:creationId xmlns:a16="http://schemas.microsoft.com/office/drawing/2014/main" id="{A421F3A8-AB7E-1CA2-97CD-1A079A81510B}"/>
              </a:ext>
            </a:extLst>
          </p:cNvPr>
          <p:cNvSpPr txBox="1"/>
          <p:nvPr/>
        </p:nvSpPr>
        <p:spPr>
          <a:xfrm>
            <a:off x="41441" y="4182845"/>
            <a:ext cx="8975558" cy="3139321"/>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t>
            </a:r>
            <a:r>
              <a:rPr lang="it-IT" b="1" dirty="0"/>
              <a:t>acetato di fenile </a:t>
            </a:r>
            <a:r>
              <a:rPr lang="it-IT" dirty="0"/>
              <a:t>si osserva lo stretching dei legami C-H aromatici a 3075-3052 cm</a:t>
            </a:r>
            <a:r>
              <a:rPr lang="it-IT" baseline="30000" dirty="0"/>
              <a:t>-1</a:t>
            </a:r>
            <a:r>
              <a:rPr lang="it-IT" dirty="0"/>
              <a:t>. Il segnale a 1771 cm</a:t>
            </a:r>
            <a:r>
              <a:rPr lang="it-IT" baseline="30000" dirty="0"/>
              <a:t>-1 </a:t>
            </a:r>
            <a:r>
              <a:rPr lang="it-IT" dirty="0"/>
              <a:t>è indicativo dello </a:t>
            </a:r>
            <a:r>
              <a:rPr lang="it-IT" b="1" dirty="0"/>
              <a:t>stretching del legame C=O </a:t>
            </a:r>
            <a:r>
              <a:rPr lang="it-IT" dirty="0"/>
              <a:t>dell’estere. Questo segnale cade a numeri d’onda maggiori rispetto a quello dell’acetone in quanto c’è effetto induttivo dell’ossigeno vicinale e </a:t>
            </a:r>
            <a:r>
              <a:rPr lang="it-IT" dirty="0" err="1"/>
              <a:t>coniugativo</a:t>
            </a:r>
            <a:r>
              <a:rPr lang="it-IT" dirty="0"/>
              <a:t> del sistema aromatico che accorciano e rafforzano il legame. Inoltre si osserva stretching legame C=C anello aromatico a 1601 cm</a:t>
            </a:r>
            <a:r>
              <a:rPr lang="it-IT" baseline="30000" dirty="0"/>
              <a:t>-1</a:t>
            </a:r>
            <a:r>
              <a:rPr lang="it-IT" dirty="0"/>
              <a:t>. A 1493 cm</a:t>
            </a:r>
            <a:r>
              <a:rPr lang="it-IT" baseline="30000" dirty="0"/>
              <a:t>–1 </a:t>
            </a:r>
            <a:r>
              <a:rPr lang="it-IT" dirty="0"/>
              <a:t>si osserva il bending asimmetrico del metile. A 1378 cm</a:t>
            </a:r>
            <a:r>
              <a:rPr lang="it-IT" baseline="30000" dirty="0"/>
              <a:t>–1 </a:t>
            </a:r>
            <a:r>
              <a:rPr lang="it-IT" dirty="0"/>
              <a:t>si osserva il segnale relativo al bending simmetrico del metile. Inoltre, lo </a:t>
            </a:r>
            <a:r>
              <a:rPr lang="it-IT" b="1" dirty="0"/>
              <a:t>stretching del legame C-O</a:t>
            </a:r>
            <a:r>
              <a:rPr lang="it-IT" dirty="0"/>
              <a:t> estereo compare come due segnali. Lo stretching </a:t>
            </a:r>
            <a:r>
              <a:rPr lang="it-IT" dirty="0" err="1"/>
              <a:t>stretching</a:t>
            </a:r>
            <a:r>
              <a:rPr lang="it-IT" dirty="0"/>
              <a:t> del sistema acetato Me-C(=O)-O a 1223 cm</a:t>
            </a:r>
            <a:r>
              <a:rPr lang="it-IT" baseline="30000" dirty="0"/>
              <a:t> –1  </a:t>
            </a:r>
            <a:r>
              <a:rPr lang="it-IT" dirty="0"/>
              <a:t>e lo stretching asimmetrico del O−C=C a 1200 cm</a:t>
            </a:r>
            <a:r>
              <a:rPr lang="it-IT" baseline="30000" dirty="0"/>
              <a:t> –1 </a:t>
            </a:r>
            <a:endParaRPr lang="it-IT" dirty="0"/>
          </a:p>
          <a:p>
            <a:pPr algn="just"/>
            <a:endParaRPr lang="it-IT" dirty="0"/>
          </a:p>
          <a:p>
            <a:pPr algn="just"/>
            <a:r>
              <a:rPr lang="it-IT" dirty="0"/>
              <a:t> </a:t>
            </a:r>
            <a:endParaRPr lang="it-IT" sz="1800" dirty="0"/>
          </a:p>
        </p:txBody>
      </p:sp>
    </p:spTree>
    <p:extLst>
      <p:ext uri="{BB962C8B-B14F-4D97-AF65-F5344CB8AC3E}">
        <p14:creationId xmlns:p14="http://schemas.microsoft.com/office/powerpoint/2010/main" val="9797028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Alogenuri acilici</a:t>
            </a:r>
          </a:p>
        </p:txBody>
      </p:sp>
      <p:sp>
        <p:nvSpPr>
          <p:cNvPr id="3" name="Segnaposto contenuto 2"/>
          <p:cNvSpPr>
            <a:spLocks noGrp="1"/>
          </p:cNvSpPr>
          <p:nvPr>
            <p:ph idx="1"/>
          </p:nvPr>
        </p:nvSpPr>
        <p:spPr>
          <a:xfrm>
            <a:off x="428888" y="2080510"/>
            <a:ext cx="8228271" cy="4020955"/>
          </a:xfrm>
        </p:spPr>
        <p:txBody>
          <a:bodyPr>
            <a:normAutofit fontScale="92500" lnSpcReduction="20000"/>
          </a:bodyPr>
          <a:lstStyle/>
          <a:p>
            <a:pPr algn="just"/>
            <a:r>
              <a:rPr lang="it-IT" dirty="0"/>
              <a:t>Il gruppo </a:t>
            </a:r>
            <a:r>
              <a:rPr lang="it-IT" b="1" dirty="0"/>
              <a:t>C=O</a:t>
            </a:r>
            <a:r>
              <a:rPr lang="it-IT" dirty="0"/>
              <a:t> degli alogenuri acilici assorbe nella zona 1785-1870 cm</a:t>
            </a:r>
            <a:r>
              <a:rPr lang="it-IT" baseline="30000" dirty="0"/>
              <a:t>-1</a:t>
            </a:r>
          </a:p>
          <a:p>
            <a:pPr algn="just"/>
            <a:r>
              <a:rPr lang="it-IT" dirty="0"/>
              <a:t>Effetto induttivo </a:t>
            </a:r>
            <a:r>
              <a:rPr lang="it-IT" dirty="0" err="1"/>
              <a:t>elettronattrattore</a:t>
            </a:r>
            <a:r>
              <a:rPr lang="it-IT" dirty="0"/>
              <a:t> dell’alogeno che riduce la lunghezza del legame C=O (aumenta costante di forza del legame. Effetto </a:t>
            </a:r>
            <a:r>
              <a:rPr lang="it-IT" dirty="0" err="1"/>
              <a:t>coniugativo</a:t>
            </a:r>
            <a:r>
              <a:rPr lang="it-IT" dirty="0"/>
              <a:t> trascurabile)</a:t>
            </a:r>
          </a:p>
          <a:p>
            <a:pPr algn="just"/>
            <a:r>
              <a:rPr lang="it-IT" dirty="0"/>
              <a:t>La banda è spesso </a:t>
            </a:r>
            <a:r>
              <a:rPr lang="it-IT" b="1" dirty="0"/>
              <a:t>sdoppiata</a:t>
            </a:r>
            <a:r>
              <a:rPr lang="it-IT" dirty="0"/>
              <a:t> per effetto della Risonanza di Fermi : combinazione della vibrazione fondamentale del C=O con la armonica dello stiramento del O=</a:t>
            </a:r>
            <a:r>
              <a:rPr lang="it-IT" dirty="0">
                <a:solidFill>
                  <a:srgbClr val="FF0000"/>
                </a:solidFill>
              </a:rPr>
              <a:t>C-X</a:t>
            </a:r>
          </a:p>
          <a:p>
            <a:pPr algn="just"/>
            <a:r>
              <a:rPr lang="it-IT" dirty="0"/>
              <a:t>Stretching</a:t>
            </a:r>
            <a:r>
              <a:rPr lang="it-IT" baseline="30000" dirty="0"/>
              <a:t> </a:t>
            </a:r>
            <a:r>
              <a:rPr lang="it-IT" dirty="0"/>
              <a:t>O=</a:t>
            </a:r>
            <a:r>
              <a:rPr lang="it-IT" dirty="0">
                <a:solidFill>
                  <a:srgbClr val="FF0000"/>
                </a:solidFill>
              </a:rPr>
              <a:t>C-X</a:t>
            </a:r>
            <a:r>
              <a:rPr lang="it-IT" dirty="0"/>
              <a:t>: forte banda tra 870-1000 cm</a:t>
            </a:r>
            <a:r>
              <a:rPr lang="it-IT" baseline="30000" dirty="0"/>
              <a:t>-1</a:t>
            </a:r>
          </a:p>
          <a:p>
            <a:pPr algn="just"/>
            <a:r>
              <a:rPr lang="it-IT" dirty="0"/>
              <a:t>Frequenze più alte del C-X degli alogenuri alchilici (800 cm</a:t>
            </a:r>
            <a:r>
              <a:rPr lang="it-IT" baseline="30000" dirty="0"/>
              <a:t>-1</a:t>
            </a:r>
            <a:r>
              <a:rPr lang="it-IT" dirty="0"/>
              <a:t>)</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124</a:t>
            </a:fld>
            <a:endParaRPr lang="it-IT"/>
          </a:p>
        </p:txBody>
      </p:sp>
      <p:pic>
        <p:nvPicPr>
          <p:cNvPr id="5" name="Immagine 4"/>
          <p:cNvPicPr>
            <a:picLocks noChangeAspect="1"/>
          </p:cNvPicPr>
          <p:nvPr/>
        </p:nvPicPr>
        <p:blipFill rotWithShape="1">
          <a:blip r:embed="rId2"/>
          <a:srcRect t="9430" b="8151"/>
          <a:stretch/>
        </p:blipFill>
        <p:spPr>
          <a:xfrm>
            <a:off x="428888" y="73047"/>
            <a:ext cx="1608917" cy="1685110"/>
          </a:xfrm>
          <a:prstGeom prst="rect">
            <a:avLst/>
          </a:prstGeom>
        </p:spPr>
      </p:pic>
    </p:spTree>
    <p:extLst>
      <p:ext uri="{BB962C8B-B14F-4D97-AF65-F5344CB8AC3E}">
        <p14:creationId xmlns:p14="http://schemas.microsoft.com/office/powerpoint/2010/main" val="27468389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325563"/>
          </a:xfrm>
        </p:spPr>
        <p:txBody>
          <a:bodyPr/>
          <a:lstStyle/>
          <a:p>
            <a:pPr algn="ctr"/>
            <a:r>
              <a:rPr lang="it-IT" dirty="0"/>
              <a:t>Alogenuri acilici</a:t>
            </a:r>
            <a:br>
              <a:rPr lang="it-IT" dirty="0"/>
            </a:br>
            <a:r>
              <a:rPr lang="it-IT" sz="3200" dirty="0"/>
              <a:t>cloruro di 4-esilbenzoile</a:t>
            </a:r>
            <a:endParaRPr lang="it-IT" dirty="0"/>
          </a:p>
        </p:txBody>
      </p:sp>
      <p:pic>
        <p:nvPicPr>
          <p:cNvPr id="5" name="Segnaposto contenuto 4"/>
          <p:cNvPicPr>
            <a:picLocks noGrp="1" noChangeAspect="1"/>
          </p:cNvPicPr>
          <p:nvPr>
            <p:ph idx="1"/>
          </p:nvPr>
        </p:nvPicPr>
        <p:blipFill>
          <a:blip r:embed="rId2"/>
          <a:stretch>
            <a:fillRect/>
          </a:stretch>
        </p:blipFill>
        <p:spPr>
          <a:xfrm>
            <a:off x="628650" y="1807589"/>
            <a:ext cx="7886700" cy="2744358"/>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125</a:t>
            </a:fld>
            <a:endParaRPr lang="it-IT"/>
          </a:p>
        </p:txBody>
      </p:sp>
      <p:sp>
        <p:nvSpPr>
          <p:cNvPr id="3" name="TextBox 2">
            <a:extLst>
              <a:ext uri="{FF2B5EF4-FFF2-40B4-BE49-F238E27FC236}">
                <a16:creationId xmlns:a16="http://schemas.microsoft.com/office/drawing/2014/main" id="{FE1923BE-ACCC-5B85-53DE-148871610AEC}"/>
              </a:ext>
            </a:extLst>
          </p:cNvPr>
          <p:cNvSpPr txBox="1"/>
          <p:nvPr/>
        </p:nvSpPr>
        <p:spPr>
          <a:xfrm>
            <a:off x="42110" y="4737193"/>
            <a:ext cx="9059779" cy="2862322"/>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 </a:t>
            </a:r>
            <a:r>
              <a:rPr lang="it-IT" b="1" dirty="0"/>
              <a:t>cloruro di 4-esilbenzoile </a:t>
            </a:r>
            <a:r>
              <a:rPr lang="it-IT" dirty="0"/>
              <a:t>si osserva lo stretching dei legami C-H aromatici intorno a 3000 cm</a:t>
            </a:r>
            <a:r>
              <a:rPr lang="it-IT" baseline="30000" dirty="0"/>
              <a:t>-1</a:t>
            </a:r>
            <a:r>
              <a:rPr lang="it-IT" dirty="0"/>
              <a:t>. I segnali a 2936 cm</a:t>
            </a:r>
            <a:r>
              <a:rPr lang="it-IT" baseline="30000" dirty="0"/>
              <a:t>-1</a:t>
            </a:r>
            <a:r>
              <a:rPr lang="it-IT" dirty="0"/>
              <a:t> e a 2866 cm</a:t>
            </a:r>
            <a:r>
              <a:rPr lang="it-IT" baseline="30000" dirty="0"/>
              <a:t>-1</a:t>
            </a:r>
            <a:r>
              <a:rPr lang="it-IT" dirty="0"/>
              <a:t> sono relativi agli stretching dei legami C-H metilici e metilenici. Lo </a:t>
            </a:r>
            <a:r>
              <a:rPr lang="it-IT" b="1" dirty="0"/>
              <a:t>stretching del gruppo C=O </a:t>
            </a:r>
            <a:r>
              <a:rPr lang="it-IT" dirty="0"/>
              <a:t>si presenta come un </a:t>
            </a:r>
            <a:r>
              <a:rPr lang="it-IT" b="1" dirty="0">
                <a:solidFill>
                  <a:srgbClr val="FF0000"/>
                </a:solidFill>
              </a:rPr>
              <a:t>doppietto</a:t>
            </a:r>
            <a:r>
              <a:rPr lang="it-IT" dirty="0"/>
              <a:t> con segnali a 1779 cm</a:t>
            </a:r>
            <a:r>
              <a:rPr lang="it-IT" baseline="30000" dirty="0"/>
              <a:t>-1 </a:t>
            </a:r>
            <a:r>
              <a:rPr lang="it-IT" dirty="0"/>
              <a:t>e 1748 cm</a:t>
            </a:r>
            <a:r>
              <a:rPr lang="it-IT" baseline="30000" dirty="0"/>
              <a:t>-1</a:t>
            </a:r>
            <a:r>
              <a:rPr lang="it-IT" dirty="0"/>
              <a:t>. Il segnale si presenta come un doppietto a causa della risonanza di Fermi che si viene a verificare tra lo stretching del legame C=O e l’</a:t>
            </a:r>
            <a:r>
              <a:rPr lang="it-IT" dirty="0" err="1"/>
              <a:t>overtone</a:t>
            </a:r>
            <a:r>
              <a:rPr lang="it-IT" dirty="0"/>
              <a:t> (armonica) dello stretching del legame C-Cl. Lo </a:t>
            </a:r>
            <a:r>
              <a:rPr lang="it-IT" b="1" dirty="0"/>
              <a:t>stretching del legame C-Cl </a:t>
            </a:r>
            <a:r>
              <a:rPr lang="it-IT" dirty="0"/>
              <a:t>cade a 884 cm</a:t>
            </a:r>
            <a:r>
              <a:rPr lang="it-IT" baseline="30000" dirty="0"/>
              <a:t>-1</a:t>
            </a:r>
            <a:r>
              <a:rPr lang="it-IT" dirty="0"/>
              <a:t>.</a:t>
            </a:r>
            <a:endParaRPr lang="it-IT" b="1" dirty="0"/>
          </a:p>
          <a:p>
            <a:pPr algn="just"/>
            <a:endParaRPr lang="it-IT" dirty="0"/>
          </a:p>
          <a:p>
            <a:pPr algn="just"/>
            <a:endParaRPr lang="it-IT" dirty="0"/>
          </a:p>
          <a:p>
            <a:pPr algn="just"/>
            <a:endParaRPr lang="it-IT" dirty="0"/>
          </a:p>
          <a:p>
            <a:pPr algn="just"/>
            <a:r>
              <a:rPr lang="it-IT" dirty="0"/>
              <a:t> </a:t>
            </a:r>
            <a:endParaRPr lang="it-IT" sz="1800" dirty="0"/>
          </a:p>
        </p:txBody>
      </p:sp>
    </p:spTree>
    <p:extLst>
      <p:ext uri="{BB962C8B-B14F-4D97-AF65-F5344CB8AC3E}">
        <p14:creationId xmlns:p14="http://schemas.microsoft.com/office/powerpoint/2010/main" val="15954144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a:t>BANDA </a:t>
            </a:r>
            <a:r>
              <a:rPr lang="el-GR" i="1" dirty="0"/>
              <a:t>ν </a:t>
            </a:r>
            <a:r>
              <a:rPr lang="it-IT" dirty="0"/>
              <a:t>C=O SDOPPIATA (RISONANZA DI FERMI)</a:t>
            </a:r>
            <a:br>
              <a:rPr lang="it-IT" dirty="0"/>
            </a:br>
            <a:r>
              <a:rPr lang="it-IT" dirty="0"/>
              <a:t>negli alogenuri acilici</a:t>
            </a:r>
          </a:p>
        </p:txBody>
      </p:sp>
      <p:sp>
        <p:nvSpPr>
          <p:cNvPr id="3" name="Segnaposto contenuto 2"/>
          <p:cNvSpPr>
            <a:spLocks noGrp="1"/>
          </p:cNvSpPr>
          <p:nvPr>
            <p:ph idx="1"/>
          </p:nvPr>
        </p:nvSpPr>
        <p:spPr>
          <a:xfrm>
            <a:off x="628649" y="1825624"/>
            <a:ext cx="8410847" cy="5032375"/>
          </a:xfrm>
        </p:spPr>
        <p:txBody>
          <a:bodyPr>
            <a:normAutofit/>
          </a:bodyPr>
          <a:lstStyle/>
          <a:p>
            <a:r>
              <a:rPr lang="it-IT" dirty="0"/>
              <a:t>Si osserva quando 2 livelli vibrazionali diversi interagiscono dando origine a nuovi livelli :</a:t>
            </a:r>
          </a:p>
          <a:p>
            <a:endParaRPr lang="it-IT" dirty="0"/>
          </a:p>
          <a:p>
            <a:endParaRPr lang="it-IT" dirty="0"/>
          </a:p>
          <a:p>
            <a:endParaRPr lang="it-IT" dirty="0"/>
          </a:p>
          <a:p>
            <a:endParaRPr lang="it-IT" dirty="0"/>
          </a:p>
          <a:p>
            <a:endParaRPr lang="it-IT" dirty="0"/>
          </a:p>
          <a:p>
            <a:pPr marL="0" indent="0">
              <a:buNone/>
            </a:pPr>
            <a:r>
              <a:rPr lang="it-IT" dirty="0"/>
              <a:t>      </a:t>
            </a:r>
          </a:p>
          <a:p>
            <a:pPr marL="0" indent="0">
              <a:buNone/>
            </a:pPr>
            <a:r>
              <a:rPr lang="it-IT" dirty="0"/>
              <a:t>Accoppiamento tra lo stiramento fondamentale del C=O e la prima armonica dello stiramento del O=</a:t>
            </a:r>
            <a:r>
              <a:rPr lang="it-IT" dirty="0">
                <a:solidFill>
                  <a:srgbClr val="FF0000"/>
                </a:solidFill>
              </a:rPr>
              <a:t>C-Cl</a:t>
            </a:r>
          </a:p>
          <a:p>
            <a:endParaRPr lang="it-IT" dirty="0"/>
          </a:p>
          <a:p>
            <a:endParaRPr lang="it-IT" dirty="0"/>
          </a:p>
          <a:p>
            <a:endParaRPr lang="it-IT" dirty="0"/>
          </a:p>
          <a:p>
            <a:endParaRPr lang="it-IT" dirty="0"/>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126</a:t>
            </a:fld>
            <a:endParaRPr lang="it-IT" dirty="0"/>
          </a:p>
        </p:txBody>
      </p:sp>
      <p:pic>
        <p:nvPicPr>
          <p:cNvPr id="5" name="Immagine 4"/>
          <p:cNvPicPr>
            <a:picLocks noChangeAspect="1"/>
          </p:cNvPicPr>
          <p:nvPr/>
        </p:nvPicPr>
        <p:blipFill>
          <a:blip r:embed="rId2"/>
          <a:stretch>
            <a:fillRect/>
          </a:stretch>
        </p:blipFill>
        <p:spPr>
          <a:xfrm>
            <a:off x="323099" y="2834754"/>
            <a:ext cx="5258214" cy="2306953"/>
          </a:xfrm>
          <a:prstGeom prst="rect">
            <a:avLst/>
          </a:prstGeom>
        </p:spPr>
      </p:pic>
      <p:sp>
        <p:nvSpPr>
          <p:cNvPr id="7" name="Rettangolo 6"/>
          <p:cNvSpPr/>
          <p:nvPr/>
        </p:nvSpPr>
        <p:spPr>
          <a:xfrm>
            <a:off x="5775623" y="3181528"/>
            <a:ext cx="3045278" cy="2031325"/>
          </a:xfrm>
          <a:prstGeom prst="rect">
            <a:avLst/>
          </a:prstGeom>
        </p:spPr>
        <p:txBody>
          <a:bodyPr wrap="square">
            <a:spAutoFit/>
          </a:bodyPr>
          <a:lstStyle/>
          <a:p>
            <a:pPr algn="just"/>
            <a:r>
              <a:rPr lang="it-IT" dirty="0">
                <a:latin typeface="Arial" panose="020B0604020202020204" pitchFamily="34" charset="0"/>
              </a:rPr>
              <a:t>L’accoppiamento delle due vibrazioni produce due nuovi modi di vibrazione c e d (2 bande), con frequenze superiori e inferiori a quelle osservate quando l'interazione è assente.</a:t>
            </a:r>
            <a:endParaRPr lang="it-IT" dirty="0"/>
          </a:p>
        </p:txBody>
      </p:sp>
      <p:sp>
        <p:nvSpPr>
          <p:cNvPr id="6" name="CasellaDiTesto 5"/>
          <p:cNvSpPr txBox="1"/>
          <p:nvPr/>
        </p:nvSpPr>
        <p:spPr>
          <a:xfrm>
            <a:off x="2540875" y="5003892"/>
            <a:ext cx="822661" cy="369332"/>
          </a:xfrm>
          <a:prstGeom prst="rect">
            <a:avLst/>
          </a:prstGeom>
          <a:noFill/>
        </p:spPr>
        <p:txBody>
          <a:bodyPr wrap="none" rtlCol="0">
            <a:spAutoFit/>
          </a:bodyPr>
          <a:lstStyle/>
          <a:p>
            <a:r>
              <a:rPr lang="it-IT" dirty="0">
                <a:solidFill>
                  <a:srgbClr val="FF0000"/>
                </a:solidFill>
              </a:rPr>
              <a:t>Cl-C</a:t>
            </a:r>
            <a:r>
              <a:rPr lang="it-IT" dirty="0"/>
              <a:t>=O</a:t>
            </a:r>
          </a:p>
        </p:txBody>
      </p:sp>
      <p:sp>
        <p:nvSpPr>
          <p:cNvPr id="8" name="CasellaDiTesto 7"/>
          <p:cNvSpPr txBox="1"/>
          <p:nvPr/>
        </p:nvSpPr>
        <p:spPr>
          <a:xfrm>
            <a:off x="1127760" y="5028187"/>
            <a:ext cx="575799" cy="369332"/>
          </a:xfrm>
          <a:prstGeom prst="rect">
            <a:avLst/>
          </a:prstGeom>
          <a:noFill/>
        </p:spPr>
        <p:txBody>
          <a:bodyPr wrap="none" rtlCol="0">
            <a:spAutoFit/>
          </a:bodyPr>
          <a:lstStyle/>
          <a:p>
            <a:r>
              <a:rPr lang="it-IT" dirty="0"/>
              <a:t>C=O</a:t>
            </a:r>
          </a:p>
        </p:txBody>
      </p:sp>
    </p:spTree>
    <p:extLst>
      <p:ext uri="{BB962C8B-B14F-4D97-AF65-F5344CB8AC3E}">
        <p14:creationId xmlns:p14="http://schemas.microsoft.com/office/powerpoint/2010/main" val="27617901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255"/>
            <a:ext cx="7886700" cy="1325563"/>
          </a:xfrm>
        </p:spPr>
        <p:txBody>
          <a:bodyPr/>
          <a:lstStyle/>
          <a:p>
            <a:pPr algn="ctr"/>
            <a:r>
              <a:rPr lang="it-IT" dirty="0"/>
              <a:t>Ammidi </a:t>
            </a:r>
          </a:p>
        </p:txBody>
      </p:sp>
      <p:sp>
        <p:nvSpPr>
          <p:cNvPr id="3" name="Segnaposto contenuto 2"/>
          <p:cNvSpPr>
            <a:spLocks noGrp="1"/>
          </p:cNvSpPr>
          <p:nvPr>
            <p:ph idx="1"/>
          </p:nvPr>
        </p:nvSpPr>
        <p:spPr>
          <a:xfrm>
            <a:off x="85060" y="1388578"/>
            <a:ext cx="8846289" cy="2843183"/>
          </a:xfrm>
        </p:spPr>
        <p:txBody>
          <a:bodyPr>
            <a:noAutofit/>
          </a:bodyPr>
          <a:lstStyle/>
          <a:p>
            <a:pPr marL="0" indent="0" algn="just">
              <a:buNone/>
            </a:pPr>
            <a:r>
              <a:rPr lang="it-IT" sz="2400" dirty="0"/>
              <a:t>Ammidi primarie:</a:t>
            </a:r>
          </a:p>
          <a:p>
            <a:pPr lvl="1" algn="just"/>
            <a:r>
              <a:rPr lang="it-IT" dirty="0"/>
              <a:t>Due bande di </a:t>
            </a:r>
            <a:r>
              <a:rPr lang="it-IT" b="1" dirty="0"/>
              <a:t>stretching N-H simmetrico </a:t>
            </a:r>
            <a:r>
              <a:rPr lang="it-IT" dirty="0"/>
              <a:t>e </a:t>
            </a:r>
            <a:r>
              <a:rPr lang="it-IT" b="1" dirty="0"/>
              <a:t>asimmetrico</a:t>
            </a:r>
            <a:r>
              <a:rPr lang="it-IT" dirty="0"/>
              <a:t> a dei due legami N-H a circa 3520 e 3400 cm</a:t>
            </a:r>
            <a:r>
              <a:rPr lang="it-IT" baseline="30000" dirty="0"/>
              <a:t>-1</a:t>
            </a:r>
          </a:p>
          <a:p>
            <a:pPr lvl="1" algn="just"/>
            <a:r>
              <a:rPr lang="it-IT" b="1" dirty="0"/>
              <a:t>Banda ammidica I</a:t>
            </a:r>
            <a:r>
              <a:rPr lang="it-IT" dirty="0"/>
              <a:t>: stretching C=O tra 1690 e 1650 cm</a:t>
            </a:r>
            <a:r>
              <a:rPr lang="it-IT" baseline="30000" dirty="0"/>
              <a:t>-1</a:t>
            </a:r>
          </a:p>
          <a:p>
            <a:pPr lvl="1" algn="just"/>
            <a:r>
              <a:rPr lang="it-IT" b="1" dirty="0"/>
              <a:t>Banda ammidica II</a:t>
            </a:r>
            <a:r>
              <a:rPr lang="it-IT" dirty="0"/>
              <a:t>: bending dello NH2 tra 1620 e 1590 cm</a:t>
            </a:r>
            <a:r>
              <a:rPr lang="it-IT" baseline="30000" dirty="0"/>
              <a:t>-1</a:t>
            </a:r>
          </a:p>
          <a:p>
            <a:pPr lvl="1" algn="just"/>
            <a:r>
              <a:rPr lang="it-IT" dirty="0"/>
              <a:t>La posizione delle bande dipende dalla presenza o meno del legame a idrogeno e cioè dallo stato fisico della sostanza</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127</a:t>
            </a:fld>
            <a:endParaRPr lang="it-IT"/>
          </a:p>
        </p:txBody>
      </p:sp>
      <p:pic>
        <p:nvPicPr>
          <p:cNvPr id="5" name="Immagine 4"/>
          <p:cNvPicPr>
            <a:picLocks noChangeAspect="1"/>
          </p:cNvPicPr>
          <p:nvPr/>
        </p:nvPicPr>
        <p:blipFill>
          <a:blip r:embed="rId2"/>
          <a:stretch>
            <a:fillRect/>
          </a:stretch>
        </p:blipFill>
        <p:spPr>
          <a:xfrm>
            <a:off x="3582806" y="4472714"/>
            <a:ext cx="1568905" cy="1174210"/>
          </a:xfrm>
          <a:prstGeom prst="rect">
            <a:avLst/>
          </a:prstGeom>
        </p:spPr>
      </p:pic>
    </p:spTree>
    <p:extLst>
      <p:ext uri="{BB962C8B-B14F-4D97-AF65-F5344CB8AC3E}">
        <p14:creationId xmlns:p14="http://schemas.microsoft.com/office/powerpoint/2010/main" val="29544366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128</a:t>
            </a:fld>
            <a:endParaRPr lang="it-IT"/>
          </a:p>
        </p:txBody>
      </p:sp>
      <p:pic>
        <p:nvPicPr>
          <p:cNvPr id="3" name="Immagine 2"/>
          <p:cNvPicPr>
            <a:picLocks noChangeAspect="1"/>
          </p:cNvPicPr>
          <p:nvPr/>
        </p:nvPicPr>
        <p:blipFill>
          <a:blip r:embed="rId2"/>
          <a:stretch>
            <a:fillRect/>
          </a:stretch>
        </p:blipFill>
        <p:spPr>
          <a:xfrm>
            <a:off x="42110" y="1496751"/>
            <a:ext cx="9022862" cy="3139712"/>
          </a:xfrm>
          <a:prstGeom prst="rect">
            <a:avLst/>
          </a:prstGeom>
        </p:spPr>
      </p:pic>
      <p:sp>
        <p:nvSpPr>
          <p:cNvPr id="4" name="CasellaDiTesto 3"/>
          <p:cNvSpPr txBox="1"/>
          <p:nvPr/>
        </p:nvSpPr>
        <p:spPr>
          <a:xfrm>
            <a:off x="2169993" y="136524"/>
            <a:ext cx="4476466" cy="646331"/>
          </a:xfrm>
          <a:prstGeom prst="rect">
            <a:avLst/>
          </a:prstGeom>
          <a:noFill/>
        </p:spPr>
        <p:txBody>
          <a:bodyPr wrap="square" rtlCol="0">
            <a:spAutoFit/>
          </a:bodyPr>
          <a:lstStyle/>
          <a:p>
            <a:r>
              <a:rPr lang="it-IT" sz="3600" dirty="0"/>
              <a:t>Spettri IR: </a:t>
            </a:r>
            <a:r>
              <a:rPr lang="it-IT" sz="3600" dirty="0" err="1"/>
              <a:t>Acrilammide</a:t>
            </a:r>
            <a:r>
              <a:rPr lang="it-IT" sz="3600" dirty="0"/>
              <a:t> </a:t>
            </a:r>
          </a:p>
        </p:txBody>
      </p:sp>
      <p:sp>
        <p:nvSpPr>
          <p:cNvPr id="6" name="TextBox 5">
            <a:extLst>
              <a:ext uri="{FF2B5EF4-FFF2-40B4-BE49-F238E27FC236}">
                <a16:creationId xmlns:a16="http://schemas.microsoft.com/office/drawing/2014/main" id="{CE8A66D1-1B28-58D6-7C11-679D7F2887D0}"/>
              </a:ext>
            </a:extLst>
          </p:cNvPr>
          <p:cNvSpPr txBox="1"/>
          <p:nvPr/>
        </p:nvSpPr>
        <p:spPr>
          <a:xfrm>
            <a:off x="1166" y="4932353"/>
            <a:ext cx="9101890" cy="2585323"/>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 </a:t>
            </a:r>
            <a:r>
              <a:rPr lang="it-IT" b="1" dirty="0" err="1"/>
              <a:t>acrilammide</a:t>
            </a:r>
            <a:r>
              <a:rPr lang="it-IT" dirty="0"/>
              <a:t> si osservano lo </a:t>
            </a:r>
            <a:r>
              <a:rPr lang="it-IT" b="1" dirty="0"/>
              <a:t>stretching degli N-H asimmetrico</a:t>
            </a:r>
            <a:r>
              <a:rPr lang="it-IT" dirty="0"/>
              <a:t> a 3352 cm</a:t>
            </a:r>
            <a:r>
              <a:rPr lang="it-IT" baseline="30000" dirty="0"/>
              <a:t>-1</a:t>
            </a:r>
            <a:r>
              <a:rPr lang="it-IT" dirty="0"/>
              <a:t> e lo </a:t>
            </a:r>
            <a:r>
              <a:rPr lang="it-IT" b="1" dirty="0"/>
              <a:t>stretching degli N-H simmetrico </a:t>
            </a:r>
            <a:r>
              <a:rPr lang="it-IT" dirty="0"/>
              <a:t>a 3198 cm</a:t>
            </a:r>
            <a:r>
              <a:rPr lang="it-IT" baseline="30000" dirty="0"/>
              <a:t>-1</a:t>
            </a:r>
            <a:r>
              <a:rPr lang="it-IT" dirty="0"/>
              <a:t>. Lo </a:t>
            </a:r>
            <a:r>
              <a:rPr lang="it-IT" b="1" dirty="0"/>
              <a:t>stretching del legame C=O </a:t>
            </a:r>
            <a:r>
              <a:rPr lang="it-IT" dirty="0"/>
              <a:t>(Banda Ammidica I) cade a 1679 cm</a:t>
            </a:r>
            <a:r>
              <a:rPr lang="it-IT" baseline="30000" dirty="0"/>
              <a:t>-1</a:t>
            </a:r>
            <a:r>
              <a:rPr lang="it-IT" dirty="0"/>
              <a:t>. Il </a:t>
            </a:r>
            <a:r>
              <a:rPr lang="it-IT" b="1" dirty="0"/>
              <a:t>bending del gruppo NH</a:t>
            </a:r>
            <a:r>
              <a:rPr lang="it-IT" sz="1400" b="1" dirty="0"/>
              <a:t>2</a:t>
            </a:r>
            <a:r>
              <a:rPr lang="it-IT" dirty="0"/>
              <a:t> (Banda Ammidica II) cade a 1617 cm</a:t>
            </a:r>
            <a:r>
              <a:rPr lang="it-IT" baseline="30000" dirty="0"/>
              <a:t>-1</a:t>
            </a:r>
            <a:r>
              <a:rPr lang="it-IT" dirty="0"/>
              <a:t>.  A 1432 cm</a:t>
            </a:r>
            <a:r>
              <a:rPr lang="it-IT" baseline="30000" dirty="0"/>
              <a:t>-1 </a:t>
            </a:r>
            <a:r>
              <a:rPr lang="it-IT" dirty="0"/>
              <a:t>si evidenzia lo </a:t>
            </a:r>
            <a:r>
              <a:rPr lang="it-IT" b="1" dirty="0"/>
              <a:t>stretching del legame C-N</a:t>
            </a:r>
            <a:r>
              <a:rPr lang="it-IT" dirty="0"/>
              <a:t>. Il </a:t>
            </a:r>
            <a:r>
              <a:rPr lang="it-IT" b="1" dirty="0"/>
              <a:t>bending fuori dal piano del gruppo NH</a:t>
            </a:r>
            <a:r>
              <a:rPr lang="it-IT" sz="1400" b="1" dirty="0"/>
              <a:t>2</a:t>
            </a:r>
            <a:r>
              <a:rPr lang="it-IT" b="1" dirty="0"/>
              <a:t> </a:t>
            </a:r>
            <a:r>
              <a:rPr lang="it-IT" dirty="0"/>
              <a:t>porta ad un ampia banda tra 660 cm</a:t>
            </a:r>
            <a:r>
              <a:rPr lang="it-IT" baseline="30000" dirty="0"/>
              <a:t>-1</a:t>
            </a:r>
            <a:r>
              <a:rPr lang="it-IT" dirty="0"/>
              <a:t>. </a:t>
            </a:r>
          </a:p>
          <a:p>
            <a:pPr algn="just"/>
            <a:endParaRPr lang="it-IT" dirty="0"/>
          </a:p>
          <a:p>
            <a:pPr algn="just"/>
            <a:endParaRPr lang="it-IT" dirty="0"/>
          </a:p>
          <a:p>
            <a:pPr algn="just"/>
            <a:endParaRPr lang="it-IT" dirty="0"/>
          </a:p>
          <a:p>
            <a:pPr algn="just"/>
            <a:r>
              <a:rPr lang="it-IT" dirty="0"/>
              <a:t> </a:t>
            </a:r>
            <a:endParaRPr lang="it-IT" sz="1800" dirty="0"/>
          </a:p>
        </p:txBody>
      </p:sp>
    </p:spTree>
    <p:extLst>
      <p:ext uri="{BB962C8B-B14F-4D97-AF65-F5344CB8AC3E}">
        <p14:creationId xmlns:p14="http://schemas.microsoft.com/office/powerpoint/2010/main" val="976243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1132"/>
            <a:ext cx="7886700" cy="1325563"/>
          </a:xfrm>
        </p:spPr>
        <p:txBody>
          <a:bodyPr/>
          <a:lstStyle/>
          <a:p>
            <a:pPr algn="ctr"/>
            <a:r>
              <a:rPr lang="it-IT" dirty="0"/>
              <a:t>Ammidi </a:t>
            </a:r>
          </a:p>
        </p:txBody>
      </p:sp>
      <p:sp>
        <p:nvSpPr>
          <p:cNvPr id="3" name="Segnaposto contenuto 2"/>
          <p:cNvSpPr>
            <a:spLocks noGrp="1"/>
          </p:cNvSpPr>
          <p:nvPr>
            <p:ph idx="1"/>
          </p:nvPr>
        </p:nvSpPr>
        <p:spPr>
          <a:xfrm>
            <a:off x="0" y="1388897"/>
            <a:ext cx="9144000" cy="4351338"/>
          </a:xfrm>
        </p:spPr>
        <p:txBody>
          <a:bodyPr/>
          <a:lstStyle/>
          <a:p>
            <a:r>
              <a:rPr lang="it-IT" dirty="0"/>
              <a:t>Ammidi secondarie</a:t>
            </a:r>
          </a:p>
          <a:p>
            <a:pPr lvl="1"/>
            <a:r>
              <a:rPr lang="it-IT" b="1" dirty="0"/>
              <a:t>Stretching N-H </a:t>
            </a:r>
            <a:r>
              <a:rPr lang="it-IT" dirty="0"/>
              <a:t>una sola banda tra 3500 e 3400 cm</a:t>
            </a:r>
            <a:r>
              <a:rPr lang="it-IT" baseline="30000" dirty="0"/>
              <a:t>-1 </a:t>
            </a:r>
            <a:r>
              <a:rPr lang="it-IT" dirty="0"/>
              <a:t>in soluzioni diluite</a:t>
            </a:r>
          </a:p>
          <a:p>
            <a:pPr lvl="1"/>
            <a:r>
              <a:rPr lang="it-IT" b="1" dirty="0"/>
              <a:t>Banda ammidica I</a:t>
            </a:r>
            <a:r>
              <a:rPr lang="it-IT" dirty="0"/>
              <a:t>: stretching C=O tra 1640 e 1690 cm</a:t>
            </a:r>
            <a:r>
              <a:rPr lang="it-IT" baseline="30000" dirty="0"/>
              <a:t>-1</a:t>
            </a:r>
          </a:p>
          <a:p>
            <a:pPr lvl="1"/>
            <a:r>
              <a:rPr lang="it-IT" b="1" dirty="0"/>
              <a:t>Banda ammidica II</a:t>
            </a:r>
            <a:r>
              <a:rPr lang="it-IT" dirty="0"/>
              <a:t>: bending N-H tra 1570 e 1510 cm</a:t>
            </a:r>
            <a:r>
              <a:rPr lang="it-IT" baseline="30000" dirty="0"/>
              <a:t>-1</a:t>
            </a:r>
          </a:p>
          <a:p>
            <a:endParaRPr lang="it-IT" dirty="0"/>
          </a:p>
          <a:p>
            <a:pPr lvl="1"/>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129</a:t>
            </a:fld>
            <a:endParaRPr lang="it-IT"/>
          </a:p>
        </p:txBody>
      </p:sp>
      <p:pic>
        <p:nvPicPr>
          <p:cNvPr id="5" name="Immagine 4"/>
          <p:cNvPicPr>
            <a:picLocks noChangeAspect="1"/>
          </p:cNvPicPr>
          <p:nvPr/>
        </p:nvPicPr>
        <p:blipFill>
          <a:blip r:embed="rId2"/>
          <a:stretch>
            <a:fillRect/>
          </a:stretch>
        </p:blipFill>
        <p:spPr>
          <a:xfrm>
            <a:off x="1175826" y="3321625"/>
            <a:ext cx="6521511" cy="3536375"/>
          </a:xfrm>
          <a:prstGeom prst="rect">
            <a:avLst/>
          </a:prstGeom>
        </p:spPr>
      </p:pic>
      <p:pic>
        <p:nvPicPr>
          <p:cNvPr id="6" name="Immagine 5"/>
          <p:cNvPicPr>
            <a:picLocks noChangeAspect="1"/>
          </p:cNvPicPr>
          <p:nvPr/>
        </p:nvPicPr>
        <p:blipFill>
          <a:blip r:embed="rId3"/>
          <a:stretch>
            <a:fillRect/>
          </a:stretch>
        </p:blipFill>
        <p:spPr>
          <a:xfrm>
            <a:off x="7056855" y="398163"/>
            <a:ext cx="1280964" cy="1071499"/>
          </a:xfrm>
          <a:prstGeom prst="rect">
            <a:avLst/>
          </a:prstGeom>
        </p:spPr>
      </p:pic>
    </p:spTree>
    <p:extLst>
      <p:ext uri="{BB962C8B-B14F-4D97-AF65-F5344CB8AC3E}">
        <p14:creationId xmlns:p14="http://schemas.microsoft.com/office/powerpoint/2010/main" val="1730191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09800" y="304800"/>
            <a:ext cx="1828800" cy="1524000"/>
            <a:chOff x="3744" y="2064"/>
            <a:chExt cx="1152" cy="960"/>
          </a:xfrm>
        </p:grpSpPr>
        <p:graphicFrame>
          <p:nvGraphicFramePr>
            <p:cNvPr id="14386" name="Object 3"/>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2" imgW="1333333" imgH="657317" progId="Paint.Picture">
                    <p:embed/>
                  </p:oleObj>
                </mc:Choice>
                <mc:Fallback>
                  <p:oleObj name="Immagine bitmap" r:id="rId2" imgW="1333333" imgH="657317" progId="Paint.Picture">
                    <p:embed/>
                    <p:pic>
                      <p:nvPicPr>
                        <p:cNvPr id="1438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87" name="Group 4"/>
            <p:cNvGrpSpPr>
              <a:grpSpLocks/>
            </p:cNvGrpSpPr>
            <p:nvPr/>
          </p:nvGrpSpPr>
          <p:grpSpPr bwMode="auto">
            <a:xfrm>
              <a:off x="3744" y="2640"/>
              <a:ext cx="1152" cy="384"/>
              <a:chOff x="672" y="1776"/>
              <a:chExt cx="1152" cy="384"/>
            </a:xfrm>
          </p:grpSpPr>
          <p:sp>
            <p:nvSpPr>
              <p:cNvPr id="14392" name="Oval 5"/>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93" name="Oval 6"/>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4388" name="Line 7"/>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89" name="Line 8"/>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90" name="Line 9"/>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91" name="Text Box 10"/>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14339" name="Text Box 11"/>
          <p:cNvSpPr txBox="1">
            <a:spLocks noChangeArrowheads="1"/>
          </p:cNvSpPr>
          <p:nvPr/>
        </p:nvSpPr>
        <p:spPr bwMode="auto">
          <a:xfrm>
            <a:off x="152400" y="305891"/>
            <a:ext cx="2133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dirty="0">
                <a:latin typeface="Comic Sans MS" panose="030F0702030302020204" pitchFamily="66" charset="0"/>
              </a:rPr>
              <a:t>Il moto è simile a quello di due masse collegate da una molla ideale...</a:t>
            </a:r>
          </a:p>
        </p:txBody>
      </p:sp>
      <p:grpSp>
        <p:nvGrpSpPr>
          <p:cNvPr id="4" name="Group 12"/>
          <p:cNvGrpSpPr>
            <a:grpSpLocks/>
          </p:cNvGrpSpPr>
          <p:nvPr/>
        </p:nvGrpSpPr>
        <p:grpSpPr bwMode="auto">
          <a:xfrm>
            <a:off x="2057400" y="1981200"/>
            <a:ext cx="2209800" cy="0"/>
            <a:chOff x="4080" y="1680"/>
            <a:chExt cx="1392" cy="0"/>
          </a:xfrm>
        </p:grpSpPr>
        <p:sp>
          <p:nvSpPr>
            <p:cNvPr id="14384" name="Line 13"/>
            <p:cNvSpPr>
              <a:spLocks noChangeShapeType="1"/>
            </p:cNvSpPr>
            <p:nvPr/>
          </p:nvSpPr>
          <p:spPr bwMode="auto">
            <a:xfrm flipH="1">
              <a:off x="4080" y="1680"/>
              <a:ext cx="33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85" name="Line 14"/>
            <p:cNvSpPr>
              <a:spLocks noChangeShapeType="1"/>
            </p:cNvSpPr>
            <p:nvPr/>
          </p:nvSpPr>
          <p:spPr bwMode="auto">
            <a:xfrm flipH="1">
              <a:off x="5136" y="1680"/>
              <a:ext cx="336"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grpSp>
      <p:sp>
        <p:nvSpPr>
          <p:cNvPr id="50191" name="Text Box 15"/>
          <p:cNvSpPr txBox="1">
            <a:spLocks noChangeArrowheads="1"/>
          </p:cNvSpPr>
          <p:nvPr/>
        </p:nvSpPr>
        <p:spPr bwMode="auto">
          <a:xfrm>
            <a:off x="4419600" y="381000"/>
            <a:ext cx="2438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...la forza applicata allontana le palline, che giunte al massimo dell’elongazione ...</a:t>
            </a:r>
          </a:p>
        </p:txBody>
      </p:sp>
      <p:sp>
        <p:nvSpPr>
          <p:cNvPr id="50192" name="Text Box 16"/>
          <p:cNvSpPr txBox="1">
            <a:spLocks noChangeArrowheads="1"/>
          </p:cNvSpPr>
          <p:nvPr/>
        </p:nvSpPr>
        <p:spPr bwMode="auto">
          <a:xfrm>
            <a:off x="304800" y="2925763"/>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...ripassano per la posizione di equilibrio ...</a:t>
            </a:r>
          </a:p>
        </p:txBody>
      </p:sp>
      <p:grpSp>
        <p:nvGrpSpPr>
          <p:cNvPr id="5" name="Group 17"/>
          <p:cNvGrpSpPr>
            <a:grpSpLocks/>
          </p:cNvGrpSpPr>
          <p:nvPr/>
        </p:nvGrpSpPr>
        <p:grpSpPr bwMode="auto">
          <a:xfrm>
            <a:off x="2438400" y="2514600"/>
            <a:ext cx="1828800" cy="1524000"/>
            <a:chOff x="3744" y="2064"/>
            <a:chExt cx="1152" cy="960"/>
          </a:xfrm>
        </p:grpSpPr>
        <p:graphicFrame>
          <p:nvGraphicFramePr>
            <p:cNvPr id="14376" name="Object 18"/>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4" imgW="1333333" imgH="657317" progId="Paint.Picture">
                    <p:embed/>
                  </p:oleObj>
                </mc:Choice>
                <mc:Fallback>
                  <p:oleObj name="Immagine bitmap" r:id="rId4" imgW="1333333" imgH="657317" progId="Paint.Picture">
                    <p:embed/>
                    <p:pic>
                      <p:nvPicPr>
                        <p:cNvPr id="14376"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77" name="Group 19"/>
            <p:cNvGrpSpPr>
              <a:grpSpLocks/>
            </p:cNvGrpSpPr>
            <p:nvPr/>
          </p:nvGrpSpPr>
          <p:grpSpPr bwMode="auto">
            <a:xfrm>
              <a:off x="3744" y="2640"/>
              <a:ext cx="1152" cy="384"/>
              <a:chOff x="672" y="1776"/>
              <a:chExt cx="1152" cy="384"/>
            </a:xfrm>
          </p:grpSpPr>
          <p:sp>
            <p:nvSpPr>
              <p:cNvPr id="14382" name="Oval 20"/>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83" name="Oval 21"/>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4378" name="Line 22"/>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79" name="Line 23"/>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80" name="Line 24"/>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81" name="Text Box 25"/>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50202" name="Text Box 26"/>
          <p:cNvSpPr txBox="1">
            <a:spLocks noChangeArrowheads="1"/>
          </p:cNvSpPr>
          <p:nvPr/>
        </p:nvSpPr>
        <p:spPr bwMode="auto">
          <a:xfrm>
            <a:off x="4419600" y="2895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...per avvicinarsi ad una distanza  R</a:t>
            </a:r>
            <a:r>
              <a:rPr lang="it-IT" altLang="it-IT" sz="2000" baseline="-25000">
                <a:latin typeface="Comic Sans MS" panose="030F0702030302020204" pitchFamily="66" charset="0"/>
              </a:rPr>
              <a:t>min</a:t>
            </a:r>
            <a:r>
              <a:rPr lang="it-IT" altLang="it-IT" sz="2000">
                <a:latin typeface="Comic Sans MS" panose="030F0702030302020204" pitchFamily="66" charset="0"/>
              </a:rPr>
              <a:t>...</a:t>
            </a:r>
          </a:p>
        </p:txBody>
      </p:sp>
      <p:grpSp>
        <p:nvGrpSpPr>
          <p:cNvPr id="7" name="Group 27"/>
          <p:cNvGrpSpPr>
            <a:grpSpLocks/>
          </p:cNvGrpSpPr>
          <p:nvPr/>
        </p:nvGrpSpPr>
        <p:grpSpPr bwMode="auto">
          <a:xfrm>
            <a:off x="6858000" y="0"/>
            <a:ext cx="2286000" cy="1600200"/>
            <a:chOff x="4320" y="0"/>
            <a:chExt cx="1440" cy="1008"/>
          </a:xfrm>
        </p:grpSpPr>
        <p:grpSp>
          <p:nvGrpSpPr>
            <p:cNvPr id="14366" name="Group 28"/>
            <p:cNvGrpSpPr>
              <a:grpSpLocks/>
            </p:cNvGrpSpPr>
            <p:nvPr/>
          </p:nvGrpSpPr>
          <p:grpSpPr bwMode="auto">
            <a:xfrm>
              <a:off x="4320" y="0"/>
              <a:ext cx="1440" cy="1008"/>
              <a:chOff x="4176" y="1776"/>
              <a:chExt cx="1440" cy="1008"/>
            </a:xfrm>
          </p:grpSpPr>
          <p:sp>
            <p:nvSpPr>
              <p:cNvPr id="14368" name="Text Box 29"/>
              <p:cNvSpPr txBox="1">
                <a:spLocks noChangeArrowheads="1"/>
              </p:cNvSpPr>
              <p:nvPr/>
            </p:nvSpPr>
            <p:spPr bwMode="auto">
              <a:xfrm>
                <a:off x="4704" y="1776"/>
                <a:ext cx="33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it-IT" altLang="it-IT" sz="2000" baseline="-25000">
                  <a:latin typeface="Comic Sans MS" panose="030F0702030302020204" pitchFamily="66" charset="0"/>
                </a:endParaRPr>
              </a:p>
            </p:txBody>
          </p:sp>
          <p:grpSp>
            <p:nvGrpSpPr>
              <p:cNvPr id="14369" name="Group 30"/>
              <p:cNvGrpSpPr>
                <a:grpSpLocks/>
              </p:cNvGrpSpPr>
              <p:nvPr/>
            </p:nvGrpSpPr>
            <p:grpSpPr bwMode="auto">
              <a:xfrm>
                <a:off x="4176" y="2160"/>
                <a:ext cx="1440" cy="624"/>
                <a:chOff x="3216" y="2160"/>
                <a:chExt cx="1440" cy="624"/>
              </a:xfrm>
            </p:grpSpPr>
            <p:graphicFrame>
              <p:nvGraphicFramePr>
                <p:cNvPr id="14370" name="Object 31"/>
                <p:cNvGraphicFramePr>
                  <a:graphicFrameLocks noChangeAspect="1"/>
                </p:cNvGraphicFramePr>
                <p:nvPr/>
              </p:nvGraphicFramePr>
              <p:xfrm>
                <a:off x="3504" y="2496"/>
                <a:ext cx="864" cy="240"/>
              </p:xfrm>
              <a:graphic>
                <a:graphicData uri="http://schemas.openxmlformats.org/presentationml/2006/ole">
                  <mc:AlternateContent xmlns:mc="http://schemas.openxmlformats.org/markup-compatibility/2006">
                    <mc:Choice xmlns:v="urn:schemas-microsoft-com:vml" Requires="v">
                      <p:oleObj name="Immagine bitmap" r:id="rId5" imgW="1333333" imgH="657317" progId="Paint.Picture">
                        <p:embed/>
                      </p:oleObj>
                    </mc:Choice>
                    <mc:Fallback>
                      <p:oleObj name="Immagine bitmap" r:id="rId5" imgW="1333333" imgH="657317" progId="Paint.Picture">
                        <p:embed/>
                        <p:pic>
                          <p:nvPicPr>
                            <p:cNvPr id="14370" name="Object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2496"/>
                              <a:ext cx="86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71" name="Oval 32"/>
                <p:cNvSpPr>
                  <a:spLocks noChangeArrowheads="1"/>
                </p:cNvSpPr>
                <p:nvPr/>
              </p:nvSpPr>
              <p:spPr bwMode="auto">
                <a:xfrm>
                  <a:off x="4272" y="2400"/>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72" name="Oval 33"/>
                <p:cNvSpPr>
                  <a:spLocks noChangeArrowheads="1"/>
                </p:cNvSpPr>
                <p:nvPr/>
              </p:nvSpPr>
              <p:spPr bwMode="auto">
                <a:xfrm>
                  <a:off x="3216" y="2400"/>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73" name="Line 34"/>
                <p:cNvSpPr>
                  <a:spLocks noChangeShapeType="1"/>
                </p:cNvSpPr>
                <p:nvPr/>
              </p:nvSpPr>
              <p:spPr bwMode="auto">
                <a:xfrm flipV="1">
                  <a:off x="3408" y="2160"/>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74" name="Line 35"/>
                <p:cNvSpPr>
                  <a:spLocks noChangeShapeType="1"/>
                </p:cNvSpPr>
                <p:nvPr/>
              </p:nvSpPr>
              <p:spPr bwMode="auto">
                <a:xfrm flipV="1">
                  <a:off x="4464" y="225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75" name="Line 36"/>
                <p:cNvSpPr>
                  <a:spLocks noChangeShapeType="1"/>
                </p:cNvSpPr>
                <p:nvPr/>
              </p:nvSpPr>
              <p:spPr bwMode="auto">
                <a:xfrm>
                  <a:off x="3408" y="2160"/>
                  <a:ext cx="10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grpSp>
        </p:grpSp>
        <p:sp>
          <p:nvSpPr>
            <p:cNvPr id="14367" name="Text Box 37"/>
            <p:cNvSpPr txBox="1">
              <a:spLocks noChangeArrowheads="1"/>
            </p:cNvSpPr>
            <p:nvPr/>
          </p:nvSpPr>
          <p:spPr bwMode="auto">
            <a:xfrm>
              <a:off x="4416" y="96"/>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max</a:t>
              </a:r>
              <a:r>
                <a:rPr lang="it-IT" altLang="it-IT" sz="2400">
                  <a:latin typeface="Comic Sans MS" panose="030F0702030302020204" pitchFamily="66" charset="0"/>
                </a:rPr>
                <a:t>=R</a:t>
              </a:r>
              <a:r>
                <a:rPr lang="it-IT" altLang="it-IT" sz="2400" baseline="-25000">
                  <a:latin typeface="Comic Sans MS" panose="030F0702030302020204" pitchFamily="66" charset="0"/>
                </a:rPr>
                <a:t>e</a:t>
              </a:r>
              <a:r>
                <a:rPr lang="it-IT" altLang="it-IT" sz="2400">
                  <a:latin typeface="Comic Sans MS" panose="030F0702030302020204" pitchFamily="66" charset="0"/>
                </a:rPr>
                <a:t>+x</a:t>
              </a:r>
              <a:r>
                <a:rPr lang="it-IT" altLang="it-IT" sz="2400" baseline="-25000">
                  <a:latin typeface="Comic Sans MS" panose="030F0702030302020204" pitchFamily="66" charset="0"/>
                </a:rPr>
                <a:t>max</a:t>
              </a:r>
            </a:p>
          </p:txBody>
        </p:sp>
      </p:grpSp>
      <p:grpSp>
        <p:nvGrpSpPr>
          <p:cNvPr id="10" name="Group 38"/>
          <p:cNvGrpSpPr>
            <a:grpSpLocks/>
          </p:cNvGrpSpPr>
          <p:nvPr/>
        </p:nvGrpSpPr>
        <p:grpSpPr bwMode="auto">
          <a:xfrm>
            <a:off x="6858000" y="2286000"/>
            <a:ext cx="2133600" cy="1371600"/>
            <a:chOff x="4320" y="1440"/>
            <a:chExt cx="1344" cy="864"/>
          </a:xfrm>
        </p:grpSpPr>
        <p:grpSp>
          <p:nvGrpSpPr>
            <p:cNvPr id="14358" name="Group 39"/>
            <p:cNvGrpSpPr>
              <a:grpSpLocks/>
            </p:cNvGrpSpPr>
            <p:nvPr/>
          </p:nvGrpSpPr>
          <p:grpSpPr bwMode="auto">
            <a:xfrm>
              <a:off x="4368" y="1728"/>
              <a:ext cx="1008" cy="576"/>
              <a:chOff x="3408" y="3312"/>
              <a:chExt cx="1008" cy="576"/>
            </a:xfrm>
          </p:grpSpPr>
          <p:graphicFrame>
            <p:nvGraphicFramePr>
              <p:cNvPr id="14360" name="Object 40"/>
              <p:cNvGraphicFramePr>
                <a:graphicFrameLocks noChangeAspect="1"/>
              </p:cNvGraphicFramePr>
              <p:nvPr/>
            </p:nvGraphicFramePr>
            <p:xfrm>
              <a:off x="3744" y="3552"/>
              <a:ext cx="336" cy="288"/>
            </p:xfrm>
            <a:graphic>
              <a:graphicData uri="http://schemas.openxmlformats.org/presentationml/2006/ole">
                <mc:AlternateContent xmlns:mc="http://schemas.openxmlformats.org/markup-compatibility/2006">
                  <mc:Choice xmlns:v="urn:schemas-microsoft-com:vml" Requires="v">
                    <p:oleObj name="Immagine bitmap" r:id="rId6" imgW="1333333" imgH="657317" progId="Paint.Picture">
                      <p:embed/>
                    </p:oleObj>
                  </mc:Choice>
                  <mc:Fallback>
                    <p:oleObj name="Immagine bitmap" r:id="rId6" imgW="1333333" imgH="657317" progId="Paint.Picture">
                      <p:embed/>
                      <p:pic>
                        <p:nvPicPr>
                          <p:cNvPr id="14360" name="Object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 y="355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61" name="Oval 41"/>
              <p:cNvSpPr>
                <a:spLocks noChangeArrowheads="1"/>
              </p:cNvSpPr>
              <p:nvPr/>
            </p:nvSpPr>
            <p:spPr bwMode="auto">
              <a:xfrm>
                <a:off x="4032" y="3504"/>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62" name="Oval 42"/>
              <p:cNvSpPr>
                <a:spLocks noChangeArrowheads="1"/>
              </p:cNvSpPr>
              <p:nvPr/>
            </p:nvSpPr>
            <p:spPr bwMode="auto">
              <a:xfrm>
                <a:off x="3408" y="3504"/>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63" name="Line 43"/>
              <p:cNvSpPr>
                <a:spLocks noChangeShapeType="1"/>
              </p:cNvSpPr>
              <p:nvPr/>
            </p:nvSpPr>
            <p:spPr bwMode="auto">
              <a:xfrm flipV="1">
                <a:off x="3600" y="331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64" name="Line 44"/>
              <p:cNvSpPr>
                <a:spLocks noChangeShapeType="1"/>
              </p:cNvSpPr>
              <p:nvPr/>
            </p:nvSpPr>
            <p:spPr bwMode="auto">
              <a:xfrm flipV="1">
                <a:off x="4224" y="3360"/>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65" name="Line 45"/>
              <p:cNvSpPr>
                <a:spLocks noChangeShapeType="1"/>
              </p:cNvSpPr>
              <p:nvPr/>
            </p:nvSpPr>
            <p:spPr bwMode="auto">
              <a:xfrm>
                <a:off x="3600" y="3360"/>
                <a:ext cx="6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14359" name="Text Box 46"/>
            <p:cNvSpPr txBox="1">
              <a:spLocks noChangeArrowheads="1"/>
            </p:cNvSpPr>
            <p:nvPr/>
          </p:nvSpPr>
          <p:spPr bwMode="auto">
            <a:xfrm>
              <a:off x="4320" y="1440"/>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min</a:t>
              </a:r>
              <a:r>
                <a:rPr lang="it-IT" altLang="it-IT" sz="2400">
                  <a:latin typeface="Comic Sans MS" panose="030F0702030302020204" pitchFamily="66" charset="0"/>
                </a:rPr>
                <a:t>=R</a:t>
              </a:r>
              <a:r>
                <a:rPr lang="it-IT" altLang="it-IT" sz="2400" baseline="-25000">
                  <a:latin typeface="Comic Sans MS" panose="030F0702030302020204" pitchFamily="66" charset="0"/>
                </a:rPr>
                <a:t>e</a:t>
              </a:r>
              <a:r>
                <a:rPr lang="it-IT" altLang="it-IT" sz="2400">
                  <a:latin typeface="Comic Sans MS" panose="030F0702030302020204" pitchFamily="66" charset="0"/>
                </a:rPr>
                <a:t>-x</a:t>
              </a:r>
              <a:r>
                <a:rPr lang="it-IT" altLang="it-IT" sz="2400" baseline="-25000">
                  <a:latin typeface="Comic Sans MS" panose="030F0702030302020204" pitchFamily="66" charset="0"/>
                </a:rPr>
                <a:t>max</a:t>
              </a:r>
            </a:p>
          </p:txBody>
        </p:sp>
      </p:grpSp>
      <p:sp>
        <p:nvSpPr>
          <p:cNvPr id="50223" name="Text Box 47"/>
          <p:cNvSpPr txBox="1">
            <a:spLocks noChangeArrowheads="1"/>
          </p:cNvSpPr>
          <p:nvPr/>
        </p:nvSpPr>
        <p:spPr bwMode="auto">
          <a:xfrm>
            <a:off x="381000" y="4953000"/>
            <a:ext cx="2438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...e ripassare per la posizione di equilibrio, e così via ...</a:t>
            </a:r>
          </a:p>
        </p:txBody>
      </p:sp>
      <p:grpSp>
        <p:nvGrpSpPr>
          <p:cNvPr id="12" name="Group 48"/>
          <p:cNvGrpSpPr>
            <a:grpSpLocks/>
          </p:cNvGrpSpPr>
          <p:nvPr/>
        </p:nvGrpSpPr>
        <p:grpSpPr bwMode="auto">
          <a:xfrm>
            <a:off x="2514600" y="4541838"/>
            <a:ext cx="1828800" cy="1524000"/>
            <a:chOff x="3744" y="2064"/>
            <a:chExt cx="1152" cy="960"/>
          </a:xfrm>
        </p:grpSpPr>
        <p:graphicFrame>
          <p:nvGraphicFramePr>
            <p:cNvPr id="14350" name="Object 49"/>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7" imgW="1333333" imgH="657317" progId="Paint.Picture">
                    <p:embed/>
                  </p:oleObj>
                </mc:Choice>
                <mc:Fallback>
                  <p:oleObj name="Immagine bitmap" r:id="rId7" imgW="1333333" imgH="657317" progId="Paint.Picture">
                    <p:embed/>
                    <p:pic>
                      <p:nvPicPr>
                        <p:cNvPr id="14350" name="Object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51" name="Group 50"/>
            <p:cNvGrpSpPr>
              <a:grpSpLocks/>
            </p:cNvGrpSpPr>
            <p:nvPr/>
          </p:nvGrpSpPr>
          <p:grpSpPr bwMode="auto">
            <a:xfrm>
              <a:off x="3744" y="2640"/>
              <a:ext cx="1152" cy="384"/>
              <a:chOff x="672" y="1776"/>
              <a:chExt cx="1152" cy="384"/>
            </a:xfrm>
          </p:grpSpPr>
          <p:sp>
            <p:nvSpPr>
              <p:cNvPr id="14356" name="Oval 51"/>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57" name="Oval 52"/>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4352" name="Line 53"/>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53" name="Line 54"/>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54" name="Line 55"/>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55" name="Text Box 56"/>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50233" name="Text Box 57"/>
          <p:cNvSpPr txBox="1">
            <a:spLocks noChangeArrowheads="1"/>
          </p:cNvSpPr>
          <p:nvPr/>
        </p:nvSpPr>
        <p:spPr bwMode="auto">
          <a:xfrm>
            <a:off x="5105400" y="4768663"/>
            <a:ext cx="34290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dirty="0">
                <a:latin typeface="Comic Sans MS" panose="030F0702030302020204" pitchFamily="66" charset="0"/>
              </a:rPr>
              <a:t>Oscillatore armonico: moto classico</a:t>
            </a:r>
          </a:p>
        </p:txBody>
      </p:sp>
    </p:spTree>
    <p:extLst>
      <p:ext uri="{BB962C8B-B14F-4D97-AF65-F5344CB8AC3E}">
        <p14:creationId xmlns:p14="http://schemas.microsoft.com/office/powerpoint/2010/main" val="3289628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0191"/>
                                        </p:tgtEl>
                                        <p:attrNameLst>
                                          <p:attrName>style.visibility</p:attrName>
                                        </p:attrNameLst>
                                      </p:cBhvr>
                                      <p:to>
                                        <p:strVal val="visible"/>
                                      </p:to>
                                    </p:set>
                                    <p:animEffect transition="in" filter="barn(outVertical)">
                                      <p:cBhvr>
                                        <p:cTn id="18" dur="500"/>
                                        <p:tgtEl>
                                          <p:spTgt spid="50191"/>
                                        </p:tgtEl>
                                      </p:cBhvr>
                                    </p:animEffect>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0192"/>
                                        </p:tgtEl>
                                        <p:attrNameLst>
                                          <p:attrName>style.visibility</p:attrName>
                                        </p:attrNameLst>
                                      </p:cBhvr>
                                      <p:to>
                                        <p:strVal val="visible"/>
                                      </p:to>
                                    </p:set>
                                    <p:animEffect transition="in" filter="barn(inVertical)">
                                      <p:cBhvr>
                                        <p:cTn id="27" dur="500"/>
                                        <p:tgtEl>
                                          <p:spTgt spid="50192"/>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0202"/>
                                        </p:tgtEl>
                                        <p:attrNameLst>
                                          <p:attrName>style.visibility</p:attrName>
                                        </p:attrNameLst>
                                      </p:cBhvr>
                                      <p:to>
                                        <p:strVal val="visible"/>
                                      </p:to>
                                    </p:set>
                                    <p:animEffect transition="in" filter="barn(inVertical)">
                                      <p:cBhvr>
                                        <p:cTn id="36" dur="500"/>
                                        <p:tgtEl>
                                          <p:spTgt spid="50202"/>
                                        </p:tgtEl>
                                      </p:cBhvr>
                                    </p:animEffect>
                                  </p:childTnLst>
                                </p:cTn>
                              </p:par>
                            </p:childTnLst>
                          </p:cTn>
                        </p:par>
                        <p:par>
                          <p:cTn id="37" fill="hold" nodeType="afterGroup">
                            <p:stCondLst>
                              <p:cond delay="500"/>
                            </p:stCondLst>
                            <p:childTnLst>
                              <p:par>
                                <p:cTn id="38" presetID="9"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50223"/>
                                        </p:tgtEl>
                                        <p:attrNameLst>
                                          <p:attrName>style.visibility</p:attrName>
                                        </p:attrNameLst>
                                      </p:cBhvr>
                                      <p:to>
                                        <p:strVal val="visible"/>
                                      </p:to>
                                    </p:set>
                                    <p:animEffect transition="in" filter="barn(outVertical)">
                                      <p:cBhvr>
                                        <p:cTn id="45" dur="500"/>
                                        <p:tgtEl>
                                          <p:spTgt spid="50223"/>
                                        </p:tgtEl>
                                      </p:cBhvr>
                                    </p:animEffect>
                                  </p:childTnLst>
                                </p:cTn>
                              </p:par>
                            </p:childTnLst>
                          </p:cTn>
                        </p:par>
                        <p:par>
                          <p:cTn id="46" fill="hold" nodeType="afterGroup">
                            <p:stCondLst>
                              <p:cond delay="500"/>
                            </p:stCondLst>
                            <p:childTnLst>
                              <p:par>
                                <p:cTn id="47" presetID="9"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0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1" grpId="0" autoUpdateAnimBg="0"/>
      <p:bldP spid="50192" grpId="0" autoUpdateAnimBg="0"/>
      <p:bldP spid="50202" grpId="0" autoUpdateAnimBg="0"/>
      <p:bldP spid="50223" grpId="0" autoUpdateAnimBg="0"/>
      <p:bldP spid="5023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2707" y="323510"/>
            <a:ext cx="7886700" cy="1325563"/>
          </a:xfrm>
        </p:spPr>
        <p:txBody>
          <a:bodyPr>
            <a:normAutofit/>
          </a:bodyPr>
          <a:lstStyle/>
          <a:p>
            <a:pPr algn="ctr"/>
            <a:r>
              <a:rPr lang="it-IT" dirty="0"/>
              <a:t>Ammidi terziarie</a:t>
            </a:r>
            <a:br>
              <a:rPr lang="it-IT" dirty="0"/>
            </a:br>
            <a:r>
              <a:rPr lang="it-IT" sz="2800" b="1" dirty="0"/>
              <a:t>banda ammide I</a:t>
            </a:r>
            <a:r>
              <a:rPr lang="it-IT" sz="2800" dirty="0"/>
              <a:t>: stretching C=O tra 1680 e 1630 cm</a:t>
            </a:r>
            <a:r>
              <a:rPr lang="it-IT" sz="2800" baseline="30000" dirty="0"/>
              <a:t>-1</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130</a:t>
            </a:fld>
            <a:endParaRPr lang="it-IT"/>
          </a:p>
        </p:txBody>
      </p:sp>
      <p:pic>
        <p:nvPicPr>
          <p:cNvPr id="7" name="Immagine 6"/>
          <p:cNvPicPr>
            <a:picLocks noChangeAspect="1"/>
          </p:cNvPicPr>
          <p:nvPr/>
        </p:nvPicPr>
        <p:blipFill rotWithShape="1">
          <a:blip r:embed="rId2"/>
          <a:srcRect t="3789"/>
          <a:stretch/>
        </p:blipFill>
        <p:spPr>
          <a:xfrm>
            <a:off x="829243" y="2191231"/>
            <a:ext cx="7008472" cy="4244187"/>
          </a:xfrm>
          <a:prstGeom prst="rect">
            <a:avLst/>
          </a:prstGeom>
        </p:spPr>
      </p:pic>
      <p:sp>
        <p:nvSpPr>
          <p:cNvPr id="8" name="CasellaDiTesto 7"/>
          <p:cNvSpPr txBox="1"/>
          <p:nvPr/>
        </p:nvSpPr>
        <p:spPr>
          <a:xfrm>
            <a:off x="2063932" y="1606456"/>
            <a:ext cx="4282391" cy="584775"/>
          </a:xfrm>
          <a:prstGeom prst="rect">
            <a:avLst/>
          </a:prstGeom>
          <a:noFill/>
        </p:spPr>
        <p:txBody>
          <a:bodyPr wrap="none" rtlCol="0">
            <a:spAutoFit/>
          </a:bodyPr>
          <a:lstStyle/>
          <a:p>
            <a:r>
              <a:rPr lang="it-IT" sz="3200" dirty="0"/>
              <a:t>N,N-</a:t>
            </a:r>
            <a:r>
              <a:rPr lang="it-IT" sz="3200" dirty="0" err="1"/>
              <a:t>dimetilformammide</a:t>
            </a:r>
            <a:endParaRPr lang="it-IT" sz="3200" dirty="0"/>
          </a:p>
        </p:txBody>
      </p:sp>
    </p:spTree>
    <p:extLst>
      <p:ext uri="{BB962C8B-B14F-4D97-AF65-F5344CB8AC3E}">
        <p14:creationId xmlns:p14="http://schemas.microsoft.com/office/powerpoint/2010/main" val="8131391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Ammine </a:t>
            </a:r>
          </a:p>
        </p:txBody>
      </p:sp>
      <p:sp>
        <p:nvSpPr>
          <p:cNvPr id="3" name="Segnaposto contenuto 2"/>
          <p:cNvSpPr>
            <a:spLocks noGrp="1"/>
          </p:cNvSpPr>
          <p:nvPr>
            <p:ph idx="1"/>
          </p:nvPr>
        </p:nvSpPr>
        <p:spPr/>
        <p:txBody>
          <a:bodyPr>
            <a:normAutofit lnSpcReduction="10000"/>
          </a:bodyPr>
          <a:lstStyle/>
          <a:p>
            <a:r>
              <a:rPr lang="it-IT" b="1" dirty="0"/>
              <a:t>Stretching N-H</a:t>
            </a:r>
          </a:p>
          <a:p>
            <a:pPr lvl="1"/>
            <a:r>
              <a:rPr lang="it-IT" dirty="0"/>
              <a:t>Ammine alifatiche </a:t>
            </a:r>
            <a:r>
              <a:rPr lang="it-IT" b="1" dirty="0"/>
              <a:t>primarie</a:t>
            </a:r>
            <a:r>
              <a:rPr lang="it-IT" dirty="0"/>
              <a:t> due bande a 3400-3300 e 3330-3250 cm</a:t>
            </a:r>
            <a:r>
              <a:rPr lang="it-IT" baseline="30000" dirty="0"/>
              <a:t>-1</a:t>
            </a:r>
            <a:r>
              <a:rPr lang="it-IT" dirty="0"/>
              <a:t> (</a:t>
            </a:r>
            <a:r>
              <a:rPr lang="it-IT" b="1" dirty="0"/>
              <a:t>stretching asimmetrico </a:t>
            </a:r>
            <a:r>
              <a:rPr lang="it-IT" dirty="0"/>
              <a:t>e </a:t>
            </a:r>
            <a:r>
              <a:rPr lang="it-IT" b="1" dirty="0"/>
              <a:t>simmetrico</a:t>
            </a:r>
            <a:r>
              <a:rPr lang="it-IT" dirty="0"/>
              <a:t>, bande deboli in soluzione diluita) </a:t>
            </a:r>
          </a:p>
          <a:p>
            <a:pPr lvl="1"/>
            <a:r>
              <a:rPr lang="it-IT" dirty="0"/>
              <a:t>Ammine </a:t>
            </a:r>
            <a:r>
              <a:rPr lang="it-IT" b="1" dirty="0"/>
              <a:t>secondarie</a:t>
            </a:r>
            <a:r>
              <a:rPr lang="it-IT" dirty="0"/>
              <a:t> una banda debole tra 3350 e 3310 cm</a:t>
            </a:r>
            <a:r>
              <a:rPr lang="it-IT" baseline="30000" dirty="0"/>
              <a:t>-1</a:t>
            </a:r>
            <a:r>
              <a:rPr lang="it-IT" dirty="0"/>
              <a:t> </a:t>
            </a:r>
          </a:p>
          <a:p>
            <a:pPr lvl="1"/>
            <a:r>
              <a:rPr lang="it-IT" dirty="0"/>
              <a:t>Ammine </a:t>
            </a:r>
            <a:r>
              <a:rPr lang="it-IT" b="1" dirty="0"/>
              <a:t>terziarie</a:t>
            </a:r>
            <a:r>
              <a:rPr lang="it-IT" dirty="0"/>
              <a:t> non presentano un segnale</a:t>
            </a:r>
          </a:p>
          <a:p>
            <a:r>
              <a:rPr lang="it-IT" dirty="0"/>
              <a:t>Bending N-H</a:t>
            </a:r>
          </a:p>
          <a:p>
            <a:pPr lvl="1"/>
            <a:r>
              <a:rPr lang="it-IT" dirty="0"/>
              <a:t>Ammine </a:t>
            </a:r>
            <a:r>
              <a:rPr lang="it-IT" b="1" dirty="0"/>
              <a:t>primarie</a:t>
            </a:r>
            <a:r>
              <a:rPr lang="it-IT" dirty="0"/>
              <a:t> tra 1650 e 1580 cm</a:t>
            </a:r>
            <a:r>
              <a:rPr lang="it-IT" baseline="30000" dirty="0"/>
              <a:t>-1</a:t>
            </a:r>
            <a:r>
              <a:rPr lang="it-IT" dirty="0"/>
              <a:t> </a:t>
            </a:r>
          </a:p>
          <a:p>
            <a:pPr lvl="1"/>
            <a:r>
              <a:rPr lang="it-IT" dirty="0"/>
              <a:t>Ammine </a:t>
            </a:r>
            <a:r>
              <a:rPr lang="it-IT" b="1" dirty="0"/>
              <a:t>secondarie alifatiche </a:t>
            </a:r>
            <a:r>
              <a:rPr lang="it-IT" dirty="0"/>
              <a:t>raramente distinguibile</a:t>
            </a:r>
          </a:p>
          <a:p>
            <a:pPr lvl="1"/>
            <a:r>
              <a:rPr lang="it-IT" dirty="0"/>
              <a:t>Ammine </a:t>
            </a:r>
            <a:r>
              <a:rPr lang="it-IT" b="1" dirty="0"/>
              <a:t>secondarie aromatiche </a:t>
            </a:r>
            <a:r>
              <a:rPr lang="it-IT" dirty="0"/>
              <a:t>1515 cm</a:t>
            </a:r>
            <a:r>
              <a:rPr lang="it-IT" baseline="30000" dirty="0"/>
              <a:t>-1</a:t>
            </a:r>
          </a:p>
          <a:p>
            <a:pPr lvl="1"/>
            <a:r>
              <a:rPr lang="it-IT" dirty="0"/>
              <a:t>Ammine </a:t>
            </a:r>
            <a:r>
              <a:rPr lang="it-IT" b="1" dirty="0"/>
              <a:t>terziarie</a:t>
            </a:r>
            <a:r>
              <a:rPr lang="it-IT" dirty="0"/>
              <a:t> non presentano segnale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131</a:t>
            </a:fld>
            <a:endParaRPr lang="it-IT"/>
          </a:p>
        </p:txBody>
      </p:sp>
    </p:spTree>
    <p:extLst>
      <p:ext uri="{BB962C8B-B14F-4D97-AF65-F5344CB8AC3E}">
        <p14:creationId xmlns:p14="http://schemas.microsoft.com/office/powerpoint/2010/main" val="35803015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132</a:t>
            </a:fld>
            <a:endParaRPr lang="it-IT"/>
          </a:p>
        </p:txBody>
      </p:sp>
      <p:pic>
        <p:nvPicPr>
          <p:cNvPr id="3" name="Immagine 2"/>
          <p:cNvPicPr>
            <a:picLocks noChangeAspect="1"/>
          </p:cNvPicPr>
          <p:nvPr/>
        </p:nvPicPr>
        <p:blipFill>
          <a:blip r:embed="rId2"/>
          <a:stretch>
            <a:fillRect/>
          </a:stretch>
        </p:blipFill>
        <p:spPr>
          <a:xfrm>
            <a:off x="591883" y="331004"/>
            <a:ext cx="7923467" cy="5330816"/>
          </a:xfrm>
          <a:prstGeom prst="rect">
            <a:avLst/>
          </a:prstGeom>
        </p:spPr>
      </p:pic>
      <p:sp>
        <p:nvSpPr>
          <p:cNvPr id="4" name="CasellaDiTesto 3">
            <a:extLst>
              <a:ext uri="{FF2B5EF4-FFF2-40B4-BE49-F238E27FC236}">
                <a16:creationId xmlns:a16="http://schemas.microsoft.com/office/drawing/2014/main" id="{ADA13B86-157A-E3D3-2E10-D56A1E394802}"/>
              </a:ext>
            </a:extLst>
          </p:cNvPr>
          <p:cNvSpPr txBox="1"/>
          <p:nvPr/>
        </p:nvSpPr>
        <p:spPr>
          <a:xfrm>
            <a:off x="2169993" y="136524"/>
            <a:ext cx="4476466" cy="646331"/>
          </a:xfrm>
          <a:prstGeom prst="rect">
            <a:avLst/>
          </a:prstGeom>
          <a:noFill/>
        </p:spPr>
        <p:txBody>
          <a:bodyPr wrap="square" rtlCol="0">
            <a:spAutoFit/>
          </a:bodyPr>
          <a:lstStyle/>
          <a:p>
            <a:r>
              <a:rPr lang="it-IT" sz="3600" dirty="0"/>
              <a:t>Spettri IR: </a:t>
            </a:r>
            <a:r>
              <a:rPr lang="it-IT" sz="3600" dirty="0" err="1"/>
              <a:t>Butilammina</a:t>
            </a:r>
            <a:endParaRPr lang="it-IT" sz="3600" dirty="0"/>
          </a:p>
        </p:txBody>
      </p:sp>
      <p:sp>
        <p:nvSpPr>
          <p:cNvPr id="5" name="TextBox 4">
            <a:extLst>
              <a:ext uri="{FF2B5EF4-FFF2-40B4-BE49-F238E27FC236}">
                <a16:creationId xmlns:a16="http://schemas.microsoft.com/office/drawing/2014/main" id="{A1C016F6-98DA-0C85-219B-16DA6548C012}"/>
              </a:ext>
            </a:extLst>
          </p:cNvPr>
          <p:cNvSpPr txBox="1"/>
          <p:nvPr/>
        </p:nvSpPr>
        <p:spPr>
          <a:xfrm>
            <a:off x="21055" y="5149840"/>
            <a:ext cx="9101890" cy="1754326"/>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 </a:t>
            </a:r>
            <a:r>
              <a:rPr lang="it-IT" b="1" dirty="0" err="1"/>
              <a:t>butilammina</a:t>
            </a:r>
            <a:r>
              <a:rPr lang="it-IT" dirty="0"/>
              <a:t> (primaria) si osserva lo </a:t>
            </a:r>
            <a:r>
              <a:rPr lang="it-IT" b="1" dirty="0"/>
              <a:t>stretching dello N-H </a:t>
            </a:r>
            <a:r>
              <a:rPr lang="it-IT" dirty="0"/>
              <a:t>amminico come due bande a 3369 (</a:t>
            </a:r>
            <a:r>
              <a:rPr lang="it-IT" dirty="0" err="1"/>
              <a:t>as</a:t>
            </a:r>
            <a:r>
              <a:rPr lang="it-IT" dirty="0"/>
              <a:t>) e 3299 (s) cm</a:t>
            </a:r>
            <a:r>
              <a:rPr lang="it-IT" baseline="30000" dirty="0"/>
              <a:t>-1</a:t>
            </a:r>
            <a:r>
              <a:rPr lang="it-IT" dirty="0"/>
              <a:t>. Lo spettri si presenta come due segnali in quanto si osserva lo stretching simmetrico e asimmetrico. Le bande sono un poco allargate a causa del legame a idrogeno. A circa 3000 cm</a:t>
            </a:r>
            <a:r>
              <a:rPr lang="it-IT" baseline="30000" dirty="0"/>
              <a:t>-1 </a:t>
            </a:r>
            <a:r>
              <a:rPr lang="it-IT" dirty="0"/>
              <a:t>si osservano gli stretching dei C-H metilici e metilenici. A 1601 cm</a:t>
            </a:r>
            <a:r>
              <a:rPr lang="it-IT" baseline="30000" dirty="0"/>
              <a:t>-1 </a:t>
            </a:r>
            <a:r>
              <a:rPr lang="it-IT" dirty="0"/>
              <a:t>si osserva il </a:t>
            </a:r>
            <a:r>
              <a:rPr lang="it-IT" b="1" dirty="0"/>
              <a:t>bending (</a:t>
            </a:r>
            <a:r>
              <a:rPr lang="it-IT" b="1" dirty="0" err="1"/>
              <a:t>scissoring</a:t>
            </a:r>
            <a:r>
              <a:rPr lang="it-IT" b="1" dirty="0"/>
              <a:t>) dello N-H</a:t>
            </a:r>
            <a:r>
              <a:rPr lang="it-IT" dirty="0"/>
              <a:t> amminico. A 1466 cm</a:t>
            </a:r>
            <a:r>
              <a:rPr lang="it-IT" baseline="30000" dirty="0"/>
              <a:t>-1</a:t>
            </a:r>
            <a:r>
              <a:rPr lang="it-IT" dirty="0"/>
              <a:t> e 1381 cm</a:t>
            </a:r>
            <a:r>
              <a:rPr lang="it-IT" baseline="30000" dirty="0"/>
              <a:t>-1 </a:t>
            </a:r>
            <a:r>
              <a:rPr lang="it-IT" dirty="0"/>
              <a:t>si osservano i segnali relativi alle vibrazioni di bending dei metileni e del metile. </a:t>
            </a:r>
            <a:endParaRPr lang="it-IT" sz="1800" dirty="0"/>
          </a:p>
        </p:txBody>
      </p:sp>
    </p:spTree>
    <p:extLst>
      <p:ext uri="{BB962C8B-B14F-4D97-AF65-F5344CB8AC3E}">
        <p14:creationId xmlns:p14="http://schemas.microsoft.com/office/powerpoint/2010/main" val="13383831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133</a:t>
            </a:fld>
            <a:endParaRPr lang="it-IT"/>
          </a:p>
        </p:txBody>
      </p:sp>
      <p:pic>
        <p:nvPicPr>
          <p:cNvPr id="3" name="Immagine 2"/>
          <p:cNvPicPr>
            <a:picLocks noChangeAspect="1"/>
          </p:cNvPicPr>
          <p:nvPr/>
        </p:nvPicPr>
        <p:blipFill>
          <a:blip r:embed="rId2"/>
          <a:stretch>
            <a:fillRect/>
          </a:stretch>
        </p:blipFill>
        <p:spPr>
          <a:xfrm>
            <a:off x="895287" y="395578"/>
            <a:ext cx="7353426" cy="4888803"/>
          </a:xfrm>
          <a:prstGeom prst="rect">
            <a:avLst/>
          </a:prstGeom>
        </p:spPr>
      </p:pic>
      <p:sp>
        <p:nvSpPr>
          <p:cNvPr id="4" name="CasellaDiTesto 3">
            <a:extLst>
              <a:ext uri="{FF2B5EF4-FFF2-40B4-BE49-F238E27FC236}">
                <a16:creationId xmlns:a16="http://schemas.microsoft.com/office/drawing/2014/main" id="{7981FAF4-EE05-8584-A40B-0B325442E4F2}"/>
              </a:ext>
            </a:extLst>
          </p:cNvPr>
          <p:cNvSpPr txBox="1"/>
          <p:nvPr/>
        </p:nvSpPr>
        <p:spPr>
          <a:xfrm>
            <a:off x="2169993" y="136524"/>
            <a:ext cx="4476466" cy="646331"/>
          </a:xfrm>
          <a:prstGeom prst="rect">
            <a:avLst/>
          </a:prstGeom>
          <a:noFill/>
        </p:spPr>
        <p:txBody>
          <a:bodyPr wrap="square" rtlCol="0">
            <a:spAutoFit/>
          </a:bodyPr>
          <a:lstStyle/>
          <a:p>
            <a:r>
              <a:rPr lang="it-IT" sz="3600" dirty="0"/>
              <a:t>Spettri IR: N-</a:t>
            </a:r>
            <a:r>
              <a:rPr lang="it-IT" sz="3600" dirty="0" err="1"/>
              <a:t>Etilanilina</a:t>
            </a:r>
            <a:endParaRPr lang="it-IT" sz="3600" dirty="0"/>
          </a:p>
        </p:txBody>
      </p:sp>
      <p:sp>
        <p:nvSpPr>
          <p:cNvPr id="5" name="Rettangolo 2">
            <a:extLst>
              <a:ext uri="{FF2B5EF4-FFF2-40B4-BE49-F238E27FC236}">
                <a16:creationId xmlns:a16="http://schemas.microsoft.com/office/drawing/2014/main" id="{9A78FAD5-3269-C2FE-B214-4F4CD5548A24}"/>
              </a:ext>
            </a:extLst>
          </p:cNvPr>
          <p:cNvSpPr/>
          <p:nvPr/>
        </p:nvSpPr>
        <p:spPr>
          <a:xfrm>
            <a:off x="113211" y="5034600"/>
            <a:ext cx="8917577" cy="1661993"/>
          </a:xfrm>
          <a:prstGeom prst="rect">
            <a:avLst/>
          </a:prstGeom>
        </p:spPr>
        <p:txBody>
          <a:bodyPr wrap="square">
            <a:spAutoFit/>
          </a:bodyPr>
          <a:lstStyle/>
          <a:p>
            <a:pPr algn="just"/>
            <a:r>
              <a:rPr lang="it-IT" dirty="0"/>
              <a:t>Lo spettro IR della </a:t>
            </a:r>
            <a:r>
              <a:rPr lang="it-IT" b="1" dirty="0"/>
              <a:t>N-</a:t>
            </a:r>
            <a:r>
              <a:rPr lang="it-IT" b="1" dirty="0" err="1"/>
              <a:t>etilanilina</a:t>
            </a:r>
            <a:r>
              <a:rPr lang="it-IT" dirty="0"/>
              <a:t> (secondaria) mostra lo </a:t>
            </a:r>
            <a:r>
              <a:rPr lang="it-IT" b="1" dirty="0"/>
              <a:t>stretching N-H </a:t>
            </a:r>
            <a:r>
              <a:rPr lang="it-IT" dirty="0"/>
              <a:t>come singolo segnale a 3403 cm</a:t>
            </a:r>
            <a:r>
              <a:rPr lang="it-IT" baseline="30000" dirty="0"/>
              <a:t>-1</a:t>
            </a:r>
            <a:r>
              <a:rPr lang="it-IT" dirty="0"/>
              <a:t>. Stretching C-H aromatici e alifatici si osservano intorno a 3000 cm</a:t>
            </a:r>
            <a:r>
              <a:rPr lang="it-IT" baseline="30000" dirty="0"/>
              <a:t>-1</a:t>
            </a:r>
            <a:r>
              <a:rPr lang="it-IT" dirty="0"/>
              <a:t>. Nella zona tra 2000 - 1600 cm</a:t>
            </a:r>
            <a:r>
              <a:rPr lang="it-IT" baseline="30000" dirty="0"/>
              <a:t>–1 </a:t>
            </a:r>
            <a:r>
              <a:rPr lang="it-IT" dirty="0"/>
              <a:t>si notano le bande di combinazione e </a:t>
            </a:r>
            <a:r>
              <a:rPr lang="it-IT" dirty="0" err="1"/>
              <a:t>overtone</a:t>
            </a:r>
            <a:r>
              <a:rPr lang="it-IT" dirty="0"/>
              <a:t> dell’anello aromatico. Nella zona tra 1650 – 1400 cm</a:t>
            </a:r>
            <a:r>
              <a:rPr lang="it-IT" baseline="30000" dirty="0"/>
              <a:t>–1 </a:t>
            </a:r>
            <a:r>
              <a:rPr lang="it-IT" dirty="0"/>
              <a:t>si nota lo stretching del doppio legame C=C dell’anello aromatico. I bending fuori dal piano (</a:t>
            </a:r>
            <a:r>
              <a:rPr lang="it-IT" dirty="0" err="1"/>
              <a:t>oop</a:t>
            </a:r>
            <a:r>
              <a:rPr lang="it-IT" dirty="0"/>
              <a:t>) dei C-H aromatici si osservano tra 770 - 690 cm</a:t>
            </a:r>
            <a:r>
              <a:rPr lang="it-IT" baseline="30000" dirty="0"/>
              <a:t>-1</a:t>
            </a:r>
            <a:endParaRPr lang="it-IT" dirty="0"/>
          </a:p>
          <a:p>
            <a:pPr algn="just"/>
            <a:endParaRPr lang="it-IT" baseline="30000" dirty="0"/>
          </a:p>
        </p:txBody>
      </p:sp>
    </p:spTree>
    <p:extLst>
      <p:ext uri="{BB962C8B-B14F-4D97-AF65-F5344CB8AC3E}">
        <p14:creationId xmlns:p14="http://schemas.microsoft.com/office/powerpoint/2010/main" val="198644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134</a:t>
            </a:fld>
            <a:endParaRPr lang="it-IT"/>
          </a:p>
        </p:txBody>
      </p:sp>
      <p:pic>
        <p:nvPicPr>
          <p:cNvPr id="3" name="Immagine 2"/>
          <p:cNvPicPr>
            <a:picLocks noChangeAspect="1"/>
          </p:cNvPicPr>
          <p:nvPr/>
        </p:nvPicPr>
        <p:blipFill>
          <a:blip r:embed="rId2"/>
          <a:stretch>
            <a:fillRect/>
          </a:stretch>
        </p:blipFill>
        <p:spPr>
          <a:xfrm>
            <a:off x="481288" y="353363"/>
            <a:ext cx="7376172" cy="4633810"/>
          </a:xfrm>
          <a:prstGeom prst="rect">
            <a:avLst/>
          </a:prstGeom>
        </p:spPr>
      </p:pic>
      <p:sp>
        <p:nvSpPr>
          <p:cNvPr id="4" name="CasellaDiTesto 3">
            <a:extLst>
              <a:ext uri="{FF2B5EF4-FFF2-40B4-BE49-F238E27FC236}">
                <a16:creationId xmlns:a16="http://schemas.microsoft.com/office/drawing/2014/main" id="{AEDF8BA3-975E-9AFE-4E41-5F64F882C365}"/>
              </a:ext>
            </a:extLst>
          </p:cNvPr>
          <p:cNvSpPr txBox="1"/>
          <p:nvPr/>
        </p:nvSpPr>
        <p:spPr>
          <a:xfrm>
            <a:off x="1552354" y="136524"/>
            <a:ext cx="6305106" cy="646331"/>
          </a:xfrm>
          <a:prstGeom prst="rect">
            <a:avLst/>
          </a:prstGeom>
          <a:noFill/>
        </p:spPr>
        <p:txBody>
          <a:bodyPr wrap="square" rtlCol="0">
            <a:spAutoFit/>
          </a:bodyPr>
          <a:lstStyle/>
          <a:p>
            <a:r>
              <a:rPr lang="it-IT" sz="3600" dirty="0"/>
              <a:t>Spettri IR: N,N-</a:t>
            </a:r>
            <a:r>
              <a:rPr lang="it-IT" sz="3600" dirty="0" err="1"/>
              <a:t>Dimetilanilina</a:t>
            </a:r>
            <a:endParaRPr lang="it-IT" sz="3600" dirty="0"/>
          </a:p>
        </p:txBody>
      </p:sp>
      <p:sp>
        <p:nvSpPr>
          <p:cNvPr id="5" name="Rettangolo 2">
            <a:extLst>
              <a:ext uri="{FF2B5EF4-FFF2-40B4-BE49-F238E27FC236}">
                <a16:creationId xmlns:a16="http://schemas.microsoft.com/office/drawing/2014/main" id="{D7C81E36-2374-05F7-58F9-BF115C2B860B}"/>
              </a:ext>
            </a:extLst>
          </p:cNvPr>
          <p:cNvSpPr/>
          <p:nvPr/>
        </p:nvSpPr>
        <p:spPr>
          <a:xfrm>
            <a:off x="113211" y="5034600"/>
            <a:ext cx="8917577" cy="1938992"/>
          </a:xfrm>
          <a:prstGeom prst="rect">
            <a:avLst/>
          </a:prstGeom>
        </p:spPr>
        <p:txBody>
          <a:bodyPr wrap="square">
            <a:spAutoFit/>
          </a:bodyPr>
          <a:lstStyle/>
          <a:p>
            <a:pPr algn="just"/>
            <a:r>
              <a:rPr lang="it-IT" dirty="0"/>
              <a:t>Lo spettro IR della </a:t>
            </a:r>
            <a:r>
              <a:rPr lang="it-IT" b="1" dirty="0"/>
              <a:t>N,N-</a:t>
            </a:r>
            <a:r>
              <a:rPr lang="it-IT" b="1" dirty="0" err="1"/>
              <a:t>dimetilanilina</a:t>
            </a:r>
            <a:r>
              <a:rPr lang="it-IT" b="1" dirty="0"/>
              <a:t> </a:t>
            </a:r>
            <a:r>
              <a:rPr lang="it-IT" dirty="0"/>
              <a:t>(terziaria) </a:t>
            </a:r>
            <a:r>
              <a:rPr lang="it-IT" b="1" dirty="0"/>
              <a:t>NON mostra lo stretching N-H</a:t>
            </a:r>
            <a:r>
              <a:rPr lang="it-IT" dirty="0"/>
              <a:t>. Stretching C-H aromatici e alifatici si osservano intorno a 3000 cm</a:t>
            </a:r>
            <a:r>
              <a:rPr lang="it-IT" baseline="30000" dirty="0"/>
              <a:t>-1</a:t>
            </a:r>
            <a:r>
              <a:rPr lang="it-IT" dirty="0"/>
              <a:t>. Nella zona tra 2000 - 1600 cm</a:t>
            </a:r>
            <a:r>
              <a:rPr lang="it-IT" baseline="30000" dirty="0"/>
              <a:t>–1 </a:t>
            </a:r>
            <a:r>
              <a:rPr lang="it-IT" dirty="0"/>
              <a:t>si notano le bande di combinazione e </a:t>
            </a:r>
            <a:r>
              <a:rPr lang="it-IT" dirty="0" err="1"/>
              <a:t>overtone</a:t>
            </a:r>
            <a:r>
              <a:rPr lang="it-IT" dirty="0"/>
              <a:t> dell’anello aromatico. Nella zona intorno 1600 cm</a:t>
            </a:r>
            <a:r>
              <a:rPr lang="it-IT" baseline="30000" dirty="0"/>
              <a:t>–1 </a:t>
            </a:r>
            <a:r>
              <a:rPr lang="it-IT" dirty="0"/>
              <a:t>si nota lo stretching del doppio legame C=C dell’anello aromatico. A 1348 cm</a:t>
            </a:r>
            <a:r>
              <a:rPr lang="it-IT" baseline="30000" dirty="0"/>
              <a:t>–1</a:t>
            </a:r>
            <a:r>
              <a:rPr lang="it-IT" dirty="0"/>
              <a:t> si osserva lo stretching del gruppo metilico. I bending fuori dal piano (</a:t>
            </a:r>
            <a:r>
              <a:rPr lang="it-IT" dirty="0" err="1"/>
              <a:t>oop</a:t>
            </a:r>
            <a:r>
              <a:rPr lang="it-IT" dirty="0"/>
              <a:t>) dei C-H aromatici si osservano tra 770 - 690 cm</a:t>
            </a:r>
            <a:r>
              <a:rPr lang="it-IT" baseline="30000" dirty="0"/>
              <a:t>-1</a:t>
            </a:r>
            <a:endParaRPr lang="it-IT" dirty="0"/>
          </a:p>
          <a:p>
            <a:pPr algn="just"/>
            <a:endParaRPr lang="it-IT" baseline="30000" dirty="0"/>
          </a:p>
        </p:txBody>
      </p:sp>
    </p:spTree>
    <p:extLst>
      <p:ext uri="{BB962C8B-B14F-4D97-AF65-F5344CB8AC3E}">
        <p14:creationId xmlns:p14="http://schemas.microsoft.com/office/powerpoint/2010/main" val="412441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9162" y="-30936"/>
            <a:ext cx="7886700" cy="833943"/>
          </a:xfrm>
        </p:spPr>
        <p:txBody>
          <a:bodyPr/>
          <a:lstStyle/>
          <a:p>
            <a:pPr algn="ctr"/>
            <a:r>
              <a:rPr lang="it-IT" dirty="0"/>
              <a:t>Nitrili</a:t>
            </a:r>
          </a:p>
        </p:txBody>
      </p:sp>
      <p:sp>
        <p:nvSpPr>
          <p:cNvPr id="3" name="Segnaposto contenuto 2"/>
          <p:cNvSpPr>
            <a:spLocks noGrp="1"/>
          </p:cNvSpPr>
          <p:nvPr>
            <p:ph idx="1"/>
          </p:nvPr>
        </p:nvSpPr>
        <p:spPr>
          <a:xfrm>
            <a:off x="151980" y="691267"/>
            <a:ext cx="8840040" cy="1592924"/>
          </a:xfrm>
        </p:spPr>
        <p:txBody>
          <a:bodyPr>
            <a:normAutofit/>
          </a:bodyPr>
          <a:lstStyle/>
          <a:p>
            <a:pPr marL="0" indent="0" algn="just">
              <a:buNone/>
            </a:pPr>
            <a:r>
              <a:rPr lang="it-IT" sz="2000" dirty="0"/>
              <a:t>Gli spettri dei nitrili (R-C≡N) sono caratterizzati da un assorbimento di debole-media intensità nella regione dello stretching del triplo legame.   </a:t>
            </a:r>
          </a:p>
          <a:p>
            <a:pPr algn="just"/>
            <a:r>
              <a:rPr lang="it-IT" sz="2000" b="1" dirty="0"/>
              <a:t>R-C≡N stretching </a:t>
            </a:r>
            <a:r>
              <a:rPr lang="it-IT" sz="2000" dirty="0"/>
              <a:t>del triplo legame tra 2260 e 2240 cm</a:t>
            </a:r>
            <a:r>
              <a:rPr lang="it-IT" sz="2000" baseline="30000" dirty="0"/>
              <a:t>-1</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135</a:t>
            </a:fld>
            <a:endParaRPr lang="it-IT"/>
          </a:p>
        </p:txBody>
      </p:sp>
      <p:pic>
        <p:nvPicPr>
          <p:cNvPr id="5" name="Immagine 4"/>
          <p:cNvPicPr>
            <a:picLocks noChangeAspect="1"/>
          </p:cNvPicPr>
          <p:nvPr/>
        </p:nvPicPr>
        <p:blipFill>
          <a:blip r:embed="rId2"/>
          <a:stretch>
            <a:fillRect/>
          </a:stretch>
        </p:blipFill>
        <p:spPr>
          <a:xfrm>
            <a:off x="628650" y="1728058"/>
            <a:ext cx="7441015" cy="4810966"/>
          </a:xfrm>
          <a:prstGeom prst="rect">
            <a:avLst/>
          </a:prstGeom>
        </p:spPr>
      </p:pic>
    </p:spTree>
    <p:extLst>
      <p:ext uri="{BB962C8B-B14F-4D97-AF65-F5344CB8AC3E}">
        <p14:creationId xmlns:p14="http://schemas.microsoft.com/office/powerpoint/2010/main" val="10329990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1818"/>
            <a:ext cx="7886700" cy="1009652"/>
          </a:xfrm>
        </p:spPr>
        <p:txBody>
          <a:bodyPr/>
          <a:lstStyle/>
          <a:p>
            <a:pPr algn="ctr"/>
            <a:r>
              <a:rPr lang="it-IT" dirty="0"/>
              <a:t>Nitro composti</a:t>
            </a:r>
          </a:p>
        </p:txBody>
      </p:sp>
      <p:sp>
        <p:nvSpPr>
          <p:cNvPr id="3" name="Segnaposto contenuto 2"/>
          <p:cNvSpPr>
            <a:spLocks noGrp="1"/>
          </p:cNvSpPr>
          <p:nvPr>
            <p:ph idx="1"/>
          </p:nvPr>
        </p:nvSpPr>
        <p:spPr>
          <a:xfrm>
            <a:off x="195182" y="1031470"/>
            <a:ext cx="8948818" cy="4351338"/>
          </a:xfrm>
        </p:spPr>
        <p:txBody>
          <a:bodyPr/>
          <a:lstStyle/>
          <a:p>
            <a:r>
              <a:rPr lang="it-IT" dirty="0"/>
              <a:t>Le vibrazioni di </a:t>
            </a:r>
            <a:r>
              <a:rPr lang="it-IT" b="1" dirty="0"/>
              <a:t>stretching N-O </a:t>
            </a:r>
            <a:r>
              <a:rPr lang="it-IT" dirty="0"/>
              <a:t>cadono vicino a 1550 cm</a:t>
            </a:r>
            <a:r>
              <a:rPr lang="it-IT" baseline="30000" dirty="0"/>
              <a:t>-1</a:t>
            </a:r>
            <a:r>
              <a:rPr lang="it-IT" dirty="0"/>
              <a:t> (</a:t>
            </a:r>
            <a:r>
              <a:rPr lang="it-IT" b="1" dirty="0"/>
              <a:t>asimmetrico</a:t>
            </a:r>
            <a:r>
              <a:rPr lang="it-IT" dirty="0"/>
              <a:t>) e 1372 cm</a:t>
            </a:r>
            <a:r>
              <a:rPr lang="it-IT" baseline="30000" dirty="0"/>
              <a:t>-1 </a:t>
            </a:r>
            <a:r>
              <a:rPr lang="it-IT" dirty="0"/>
              <a:t>(</a:t>
            </a:r>
            <a:r>
              <a:rPr lang="it-IT" b="1" dirty="0"/>
              <a:t>simmetrico</a:t>
            </a:r>
            <a:r>
              <a:rPr lang="it-IT" dirty="0"/>
              <a:t>)</a:t>
            </a:r>
            <a:endParaRPr lang="it-IT" baseline="30000" dirty="0"/>
          </a:p>
          <a:p>
            <a:pPr lvl="1"/>
            <a:r>
              <a:rPr lang="it-IT" dirty="0"/>
              <a:t>La coniugazione abbassa i numeri d’onda di entrambe le bande tra 1550 e 1500 cm</a:t>
            </a:r>
            <a:r>
              <a:rPr lang="it-IT" baseline="30000" dirty="0"/>
              <a:t>-1 </a:t>
            </a:r>
            <a:r>
              <a:rPr lang="it-IT" dirty="0"/>
              <a:t> e tra 1360 e 1290 cm</a:t>
            </a:r>
            <a:r>
              <a:rPr lang="it-IT" baseline="30000" dirty="0"/>
              <a:t>-1</a:t>
            </a:r>
          </a:p>
          <a:p>
            <a:pPr lvl="1"/>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136</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3629126377"/>
              </p:ext>
            </p:extLst>
          </p:nvPr>
        </p:nvGraphicFramePr>
        <p:xfrm>
          <a:off x="1414984" y="3282726"/>
          <a:ext cx="6071666" cy="2100082"/>
        </p:xfrm>
        <a:graphic>
          <a:graphicData uri="http://schemas.openxmlformats.org/presentationml/2006/ole">
            <mc:AlternateContent xmlns:mc="http://schemas.openxmlformats.org/markup-compatibility/2006">
              <mc:Choice xmlns:v="urn:schemas-microsoft-com:vml" Requires="v">
                <p:oleObj name="CS ChemDraw Drawing" r:id="rId2" imgW="1349907" imgH="467339" progId="ChemDraw.Document.6.0">
                  <p:embed/>
                </p:oleObj>
              </mc:Choice>
              <mc:Fallback>
                <p:oleObj name="CS ChemDraw Drawing" r:id="rId2" imgW="1349907" imgH="467339" progId="ChemDraw.Document.6.0">
                  <p:embed/>
                  <p:pic>
                    <p:nvPicPr>
                      <p:cNvPr id="0" name=""/>
                      <p:cNvPicPr/>
                      <p:nvPr/>
                    </p:nvPicPr>
                    <p:blipFill>
                      <a:blip r:embed="rId3"/>
                      <a:stretch>
                        <a:fillRect/>
                      </a:stretch>
                    </p:blipFill>
                    <p:spPr>
                      <a:xfrm>
                        <a:off x="1414984" y="3282726"/>
                        <a:ext cx="6071666" cy="2100082"/>
                      </a:xfrm>
                      <a:prstGeom prst="rect">
                        <a:avLst/>
                      </a:prstGeom>
                    </p:spPr>
                  </p:pic>
                </p:oleObj>
              </mc:Fallback>
            </mc:AlternateContent>
          </a:graphicData>
        </a:graphic>
      </p:graphicFrame>
    </p:spTree>
    <p:extLst>
      <p:ext uri="{BB962C8B-B14F-4D97-AF65-F5344CB8AC3E}">
        <p14:creationId xmlns:p14="http://schemas.microsoft.com/office/powerpoint/2010/main" val="62433820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137</a:t>
            </a:fld>
            <a:endParaRPr lang="it-IT"/>
          </a:p>
        </p:txBody>
      </p:sp>
      <p:pic>
        <p:nvPicPr>
          <p:cNvPr id="3"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99" y="1219014"/>
            <a:ext cx="90170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3157285" y="339634"/>
            <a:ext cx="2829429" cy="646331"/>
          </a:xfrm>
          <a:prstGeom prst="rect">
            <a:avLst/>
          </a:prstGeom>
          <a:noFill/>
        </p:spPr>
        <p:txBody>
          <a:bodyPr wrap="none" rtlCol="0">
            <a:spAutoFit/>
          </a:bodyPr>
          <a:lstStyle/>
          <a:p>
            <a:r>
              <a:rPr lang="it-IT" sz="3600" dirty="0"/>
              <a:t>Nitrobenzene </a:t>
            </a:r>
          </a:p>
        </p:txBody>
      </p:sp>
      <p:sp>
        <p:nvSpPr>
          <p:cNvPr id="5" name="CasellaDiTesto 4"/>
          <p:cNvSpPr txBox="1"/>
          <p:nvPr/>
        </p:nvSpPr>
        <p:spPr>
          <a:xfrm>
            <a:off x="159488" y="4443929"/>
            <a:ext cx="8921011" cy="2400657"/>
          </a:xfrm>
          <a:prstGeom prst="rect">
            <a:avLst/>
          </a:prstGeom>
          <a:noFill/>
        </p:spPr>
        <p:txBody>
          <a:bodyPr wrap="square" rtlCol="0">
            <a:spAutoFit/>
          </a:bodyPr>
          <a:lstStyle/>
          <a:p>
            <a:r>
              <a:rPr lang="it-IT" dirty="0"/>
              <a:t>Stretching C-H aromatici 3113 e 3082 cm</a:t>
            </a:r>
            <a:r>
              <a:rPr lang="it-IT" baseline="30000" dirty="0"/>
              <a:t>-1</a:t>
            </a:r>
          </a:p>
          <a:p>
            <a:r>
              <a:rPr lang="it-IT" b="1" dirty="0"/>
              <a:t>Stretching asimmetrico NO</a:t>
            </a:r>
            <a:r>
              <a:rPr lang="it-IT" b="1" baseline="-25000" dirty="0"/>
              <a:t>2</a:t>
            </a:r>
            <a:r>
              <a:rPr lang="it-IT" baseline="-25000" dirty="0"/>
              <a:t> </a:t>
            </a:r>
            <a:r>
              <a:rPr lang="it-IT" dirty="0"/>
              <a:t> 1532 cm</a:t>
            </a:r>
            <a:r>
              <a:rPr lang="it-IT" baseline="30000" dirty="0"/>
              <a:t>-1</a:t>
            </a:r>
          </a:p>
          <a:p>
            <a:r>
              <a:rPr lang="it-IT" b="1" dirty="0" err="1"/>
              <a:t>Streching</a:t>
            </a:r>
            <a:r>
              <a:rPr lang="it-IT" b="1" dirty="0"/>
              <a:t> simmetrico NO</a:t>
            </a:r>
            <a:r>
              <a:rPr lang="it-IT" b="1" baseline="-25000" dirty="0"/>
              <a:t>2  </a:t>
            </a:r>
            <a:r>
              <a:rPr lang="it-IT" dirty="0"/>
              <a:t>1355 cm</a:t>
            </a:r>
            <a:r>
              <a:rPr lang="it-IT" baseline="30000" dirty="0"/>
              <a:t>-1</a:t>
            </a:r>
            <a:endParaRPr lang="it-IT" dirty="0"/>
          </a:p>
          <a:p>
            <a:r>
              <a:rPr lang="it-IT" b="1" dirty="0" err="1"/>
              <a:t>Streching</a:t>
            </a:r>
            <a:r>
              <a:rPr lang="it-IT" b="1" dirty="0"/>
              <a:t> C-N </a:t>
            </a:r>
            <a:r>
              <a:rPr lang="it-IT" dirty="0"/>
              <a:t>(ArNO</a:t>
            </a:r>
            <a:r>
              <a:rPr lang="it-IT" baseline="-25000" dirty="0"/>
              <a:t>2</a:t>
            </a:r>
            <a:r>
              <a:rPr lang="it-IT" dirty="0"/>
              <a:t>) 853 cm</a:t>
            </a:r>
            <a:r>
              <a:rPr lang="it-IT" baseline="30000" dirty="0"/>
              <a:t>-1</a:t>
            </a:r>
            <a:endParaRPr lang="it-IT" dirty="0"/>
          </a:p>
          <a:p>
            <a:r>
              <a:rPr lang="it-IT" sz="1600" dirty="0"/>
              <a:t>Bande a frequenze inferiori sono di poca importanza nel determinare il tipo di sostituzione dell’anello perché questi profili di assorbimento derivano dall’interazione delle frequenze di bending fuori dal piano di NO</a:t>
            </a:r>
            <a:r>
              <a:rPr lang="it-IT" sz="1600" baseline="-25000" dirty="0"/>
              <a:t>2</a:t>
            </a:r>
            <a:r>
              <a:rPr lang="it-IT" sz="1600" dirty="0"/>
              <a:t> e di C−H. L’inadeguatezza della regione “</a:t>
            </a:r>
            <a:r>
              <a:rPr lang="it-IT" sz="1600" dirty="0" err="1"/>
              <a:t>oop</a:t>
            </a:r>
            <a:r>
              <a:rPr lang="it-IT" sz="1600" dirty="0"/>
              <a:t>” a fornire informazioni strutturali è tipica dei composti aromatici recanti sostituenti altamente polari. </a:t>
            </a:r>
          </a:p>
          <a:p>
            <a:endParaRPr lang="it-IT" sz="1400" dirty="0"/>
          </a:p>
        </p:txBody>
      </p:sp>
    </p:spTree>
    <p:extLst>
      <p:ext uri="{BB962C8B-B14F-4D97-AF65-F5344CB8AC3E}">
        <p14:creationId xmlns:p14="http://schemas.microsoft.com/office/powerpoint/2010/main" val="20042963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138</a:t>
            </a:fld>
            <a:endParaRPr lang="it-IT"/>
          </a:p>
        </p:txBody>
      </p:sp>
      <p:sp>
        <p:nvSpPr>
          <p:cNvPr id="8" name="Titolo 1">
            <a:extLst>
              <a:ext uri="{FF2B5EF4-FFF2-40B4-BE49-F238E27FC236}">
                <a16:creationId xmlns:a16="http://schemas.microsoft.com/office/drawing/2014/main" id="{A5541274-E9B0-1838-7B3D-B81C1BCA2E3B}"/>
              </a:ext>
            </a:extLst>
          </p:cNvPr>
          <p:cNvSpPr>
            <a:spLocks noGrp="1"/>
          </p:cNvSpPr>
          <p:nvPr>
            <p:ph type="title"/>
          </p:nvPr>
        </p:nvSpPr>
        <p:spPr>
          <a:xfrm>
            <a:off x="628650" y="2766218"/>
            <a:ext cx="7886700" cy="1325563"/>
          </a:xfrm>
        </p:spPr>
        <p:txBody>
          <a:bodyPr/>
          <a:lstStyle/>
          <a:p>
            <a:pPr algn="ctr"/>
            <a:r>
              <a:rPr lang="it-IT" dirty="0"/>
              <a:t>Appendice</a:t>
            </a:r>
          </a:p>
        </p:txBody>
      </p:sp>
    </p:spTree>
    <p:extLst>
      <p:ext uri="{BB962C8B-B14F-4D97-AF65-F5344CB8AC3E}">
        <p14:creationId xmlns:p14="http://schemas.microsoft.com/office/powerpoint/2010/main" val="411269831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139</a:t>
            </a:fld>
            <a:endParaRPr lang="it-IT"/>
          </a:p>
        </p:txBody>
      </p:sp>
      <p:pic>
        <p:nvPicPr>
          <p:cNvPr id="6" name="Picture 5">
            <a:extLst>
              <a:ext uri="{FF2B5EF4-FFF2-40B4-BE49-F238E27FC236}">
                <a16:creationId xmlns:a16="http://schemas.microsoft.com/office/drawing/2014/main" id="{5200D55C-EAA9-1FD0-0BAC-4733F0B0F339}"/>
              </a:ext>
            </a:extLst>
          </p:cNvPr>
          <p:cNvPicPr>
            <a:picLocks noChangeAspect="1"/>
          </p:cNvPicPr>
          <p:nvPr/>
        </p:nvPicPr>
        <p:blipFill>
          <a:blip r:embed="rId2"/>
          <a:stretch>
            <a:fillRect/>
          </a:stretch>
        </p:blipFill>
        <p:spPr>
          <a:xfrm>
            <a:off x="841761" y="842085"/>
            <a:ext cx="7460478" cy="5514266"/>
          </a:xfrm>
          <a:prstGeom prst="rect">
            <a:avLst/>
          </a:prstGeom>
        </p:spPr>
      </p:pic>
    </p:spTree>
    <p:extLst>
      <p:ext uri="{BB962C8B-B14F-4D97-AF65-F5344CB8AC3E}">
        <p14:creationId xmlns:p14="http://schemas.microsoft.com/office/powerpoint/2010/main" val="425824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591" y="0"/>
            <a:ext cx="9198591" cy="721698"/>
          </a:xfrm>
        </p:spPr>
        <p:txBody>
          <a:bodyPr/>
          <a:lstStyle/>
          <a:p>
            <a:pPr algn="ctr"/>
            <a:r>
              <a:rPr lang="it-IT" dirty="0"/>
              <a:t>Frequenza dell’Oscillatore Armonico</a:t>
            </a:r>
          </a:p>
        </p:txBody>
      </p:sp>
      <p:sp>
        <p:nvSpPr>
          <p:cNvPr id="3" name="Segnaposto contenuto 2"/>
          <p:cNvSpPr>
            <a:spLocks noGrp="1"/>
          </p:cNvSpPr>
          <p:nvPr>
            <p:ph idx="1"/>
          </p:nvPr>
        </p:nvSpPr>
        <p:spPr>
          <a:xfrm>
            <a:off x="259308" y="1091099"/>
            <a:ext cx="8679976" cy="4895851"/>
          </a:xfrm>
        </p:spPr>
        <p:txBody>
          <a:bodyPr>
            <a:normAutofit fontScale="92500" lnSpcReduction="20000"/>
          </a:bodyPr>
          <a:lstStyle/>
          <a:p>
            <a:pPr marL="0" indent="0" algn="just">
              <a:buNone/>
            </a:pPr>
            <a:r>
              <a:rPr lang="it-IT" dirty="0"/>
              <a:t>La “molla” che congiunge i due atomi si stira e si contrae con una forza regolata dalla legge di Hooke:</a:t>
            </a:r>
          </a:p>
          <a:p>
            <a:pPr marL="0" indent="0" algn="just">
              <a:buNone/>
            </a:pPr>
            <a:endParaRPr lang="it-IT" dirty="0"/>
          </a:p>
          <a:p>
            <a:pPr marL="0" indent="0" algn="ctr">
              <a:buNone/>
            </a:pPr>
            <a:r>
              <a:rPr lang="it-IT" i="1" dirty="0"/>
              <a:t>f </a:t>
            </a:r>
            <a:r>
              <a:rPr lang="it-IT" dirty="0"/>
              <a:t>= - </a:t>
            </a:r>
            <a:r>
              <a:rPr lang="it-IT" i="1" dirty="0"/>
              <a:t>k x</a:t>
            </a:r>
          </a:p>
          <a:p>
            <a:pPr marL="0" indent="0" algn="just">
              <a:buNone/>
            </a:pPr>
            <a:endParaRPr lang="it-IT" i="1" dirty="0"/>
          </a:p>
          <a:p>
            <a:pPr marL="0" indent="0" algn="just">
              <a:buNone/>
            </a:pPr>
            <a:r>
              <a:rPr lang="it-IT" i="1" dirty="0"/>
              <a:t>f</a:t>
            </a:r>
            <a:r>
              <a:rPr lang="it-IT" dirty="0"/>
              <a:t> </a:t>
            </a:r>
            <a:r>
              <a:rPr lang="it-IT" i="1" dirty="0"/>
              <a:t>= </a:t>
            </a:r>
            <a:r>
              <a:rPr lang="it-IT" dirty="0"/>
              <a:t>forza di richiamo della molla.</a:t>
            </a:r>
          </a:p>
          <a:p>
            <a:pPr marL="0" indent="0" algn="just">
              <a:buNone/>
            </a:pPr>
            <a:r>
              <a:rPr lang="it-IT" i="1" dirty="0"/>
              <a:t>k = </a:t>
            </a:r>
            <a:r>
              <a:rPr lang="it-IT" dirty="0"/>
              <a:t>costante di forza della molla.</a:t>
            </a:r>
          </a:p>
          <a:p>
            <a:pPr marL="0" indent="0" algn="just">
              <a:buNone/>
            </a:pPr>
            <a:r>
              <a:rPr lang="it-IT" i="1" dirty="0"/>
              <a:t>x = </a:t>
            </a:r>
            <a:r>
              <a:rPr lang="it-IT" dirty="0"/>
              <a:t>spostamento dalla condizione di equilibrio.</a:t>
            </a:r>
          </a:p>
          <a:p>
            <a:pPr marL="0" indent="0" algn="just">
              <a:buNone/>
            </a:pPr>
            <a:r>
              <a:rPr lang="it-IT" i="1" dirty="0"/>
              <a:t>f</a:t>
            </a:r>
            <a:r>
              <a:rPr lang="it-IT" dirty="0"/>
              <a:t> è proporzionale al contrario dello spostamento dalla posizione di equilibrio – </a:t>
            </a:r>
            <a:r>
              <a:rPr lang="it-IT" i="1" dirty="0"/>
              <a:t>x , </a:t>
            </a:r>
            <a:r>
              <a:rPr lang="it-IT" dirty="0"/>
              <a:t>attraverso la costante </a:t>
            </a:r>
            <a:r>
              <a:rPr lang="it-IT" i="1" dirty="0"/>
              <a:t>k</a:t>
            </a:r>
            <a:r>
              <a:rPr lang="it-IT" dirty="0"/>
              <a:t>, detta costante di forza.</a:t>
            </a:r>
          </a:p>
          <a:p>
            <a:pPr marL="0" indent="0" algn="just">
              <a:buNone/>
            </a:pPr>
            <a:r>
              <a:rPr lang="it-IT" i="1" dirty="0"/>
              <a:t>k </a:t>
            </a:r>
            <a:r>
              <a:rPr lang="it-IT" dirty="0"/>
              <a:t>è una misura dell’inflessibilità della molla.</a:t>
            </a:r>
          </a:p>
          <a:p>
            <a:pPr marL="0" indent="0" algn="just">
              <a:buNone/>
            </a:pPr>
            <a:r>
              <a:rPr lang="it-IT" dirty="0"/>
              <a:t>Lo spostamento </a:t>
            </a:r>
            <a:r>
              <a:rPr lang="it-IT" i="1" dirty="0"/>
              <a:t>x </a:t>
            </a:r>
            <a:r>
              <a:rPr lang="it-IT" dirty="0"/>
              <a:t>è una misura di quanto la molla è stata tirata.</a:t>
            </a:r>
          </a:p>
          <a:p>
            <a:pPr marL="0" indent="0" algn="just">
              <a:buNone/>
            </a:pPr>
            <a:endParaRPr lang="it-IT" dirty="0"/>
          </a:p>
          <a:p>
            <a:pPr marL="0" indent="0" algn="just">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14</a:t>
            </a:fld>
            <a:endParaRPr lang="it-IT"/>
          </a:p>
        </p:txBody>
      </p:sp>
      <p:sp>
        <p:nvSpPr>
          <p:cNvPr id="5" name="Rectangle 4">
            <a:extLst>
              <a:ext uri="{FF2B5EF4-FFF2-40B4-BE49-F238E27FC236}">
                <a16:creationId xmlns:a16="http://schemas.microsoft.com/office/drawing/2014/main" id="{6D906A23-48D5-CAB4-EA98-262A4711B759}"/>
              </a:ext>
            </a:extLst>
          </p:cNvPr>
          <p:cNvSpPr/>
          <p:nvPr/>
        </p:nvSpPr>
        <p:spPr>
          <a:xfrm>
            <a:off x="3787254" y="2065414"/>
            <a:ext cx="1651379" cy="52765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221822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140</a:t>
            </a:fld>
            <a:endParaRPr lang="it-IT"/>
          </a:p>
        </p:txBody>
      </p:sp>
      <p:pic>
        <p:nvPicPr>
          <p:cNvPr id="3" name="Picture 2">
            <a:extLst>
              <a:ext uri="{FF2B5EF4-FFF2-40B4-BE49-F238E27FC236}">
                <a16:creationId xmlns:a16="http://schemas.microsoft.com/office/drawing/2014/main" id="{16E831C4-941C-F03C-15E5-BB6059ED15AF}"/>
              </a:ext>
            </a:extLst>
          </p:cNvPr>
          <p:cNvPicPr>
            <a:picLocks noChangeAspect="1"/>
          </p:cNvPicPr>
          <p:nvPr/>
        </p:nvPicPr>
        <p:blipFill>
          <a:blip r:embed="rId2"/>
          <a:stretch>
            <a:fillRect/>
          </a:stretch>
        </p:blipFill>
        <p:spPr>
          <a:xfrm>
            <a:off x="1277522" y="1267929"/>
            <a:ext cx="6889016" cy="4694284"/>
          </a:xfrm>
          <a:prstGeom prst="rect">
            <a:avLst/>
          </a:prstGeom>
        </p:spPr>
      </p:pic>
    </p:spTree>
    <p:extLst>
      <p:ext uri="{BB962C8B-B14F-4D97-AF65-F5344CB8AC3E}">
        <p14:creationId xmlns:p14="http://schemas.microsoft.com/office/powerpoint/2010/main" val="1902071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141</a:t>
            </a:fld>
            <a:endParaRPr lang="it-IT"/>
          </a:p>
        </p:txBody>
      </p:sp>
      <p:pic>
        <p:nvPicPr>
          <p:cNvPr id="5" name="Picture 4">
            <a:extLst>
              <a:ext uri="{FF2B5EF4-FFF2-40B4-BE49-F238E27FC236}">
                <a16:creationId xmlns:a16="http://schemas.microsoft.com/office/drawing/2014/main" id="{20785A58-1D7B-99C4-9F35-37779DDBE582}"/>
              </a:ext>
            </a:extLst>
          </p:cNvPr>
          <p:cNvPicPr>
            <a:picLocks noChangeAspect="1"/>
          </p:cNvPicPr>
          <p:nvPr/>
        </p:nvPicPr>
        <p:blipFill>
          <a:blip r:embed="rId2"/>
          <a:stretch>
            <a:fillRect/>
          </a:stretch>
        </p:blipFill>
        <p:spPr>
          <a:xfrm>
            <a:off x="2453153" y="364124"/>
            <a:ext cx="4237693" cy="6129752"/>
          </a:xfrm>
          <a:prstGeom prst="rect">
            <a:avLst/>
          </a:prstGeom>
        </p:spPr>
      </p:pic>
    </p:spTree>
    <p:extLst>
      <p:ext uri="{BB962C8B-B14F-4D97-AF65-F5344CB8AC3E}">
        <p14:creationId xmlns:p14="http://schemas.microsoft.com/office/powerpoint/2010/main" val="29307357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142</a:t>
            </a:fld>
            <a:endParaRPr lang="it-IT"/>
          </a:p>
        </p:txBody>
      </p:sp>
      <p:pic>
        <p:nvPicPr>
          <p:cNvPr id="3" name="Picture 2">
            <a:extLst>
              <a:ext uri="{FF2B5EF4-FFF2-40B4-BE49-F238E27FC236}">
                <a16:creationId xmlns:a16="http://schemas.microsoft.com/office/drawing/2014/main" id="{B2038EEA-C502-CE05-027B-E71370E12A7A}"/>
              </a:ext>
            </a:extLst>
          </p:cNvPr>
          <p:cNvPicPr>
            <a:picLocks noChangeAspect="1"/>
          </p:cNvPicPr>
          <p:nvPr/>
        </p:nvPicPr>
        <p:blipFill>
          <a:blip r:embed="rId2"/>
          <a:stretch>
            <a:fillRect/>
          </a:stretch>
        </p:blipFill>
        <p:spPr>
          <a:xfrm>
            <a:off x="1302721" y="875480"/>
            <a:ext cx="6247751" cy="5107039"/>
          </a:xfrm>
          <a:prstGeom prst="rect">
            <a:avLst/>
          </a:prstGeom>
        </p:spPr>
      </p:pic>
    </p:spTree>
    <p:extLst>
      <p:ext uri="{BB962C8B-B14F-4D97-AF65-F5344CB8AC3E}">
        <p14:creationId xmlns:p14="http://schemas.microsoft.com/office/powerpoint/2010/main" val="11473719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143</a:t>
            </a:fld>
            <a:endParaRPr lang="it-IT"/>
          </a:p>
        </p:txBody>
      </p:sp>
      <p:pic>
        <p:nvPicPr>
          <p:cNvPr id="5" name="Picture 4">
            <a:extLst>
              <a:ext uri="{FF2B5EF4-FFF2-40B4-BE49-F238E27FC236}">
                <a16:creationId xmlns:a16="http://schemas.microsoft.com/office/drawing/2014/main" id="{93991462-D71F-099B-5BBE-29EB54633B9A}"/>
              </a:ext>
            </a:extLst>
          </p:cNvPr>
          <p:cNvPicPr>
            <a:picLocks noChangeAspect="1"/>
          </p:cNvPicPr>
          <p:nvPr/>
        </p:nvPicPr>
        <p:blipFill>
          <a:blip r:embed="rId2"/>
          <a:stretch>
            <a:fillRect/>
          </a:stretch>
        </p:blipFill>
        <p:spPr>
          <a:xfrm>
            <a:off x="1569544" y="634637"/>
            <a:ext cx="5934842" cy="5877556"/>
          </a:xfrm>
          <a:prstGeom prst="rect">
            <a:avLst/>
          </a:prstGeom>
        </p:spPr>
      </p:pic>
    </p:spTree>
    <p:extLst>
      <p:ext uri="{BB962C8B-B14F-4D97-AF65-F5344CB8AC3E}">
        <p14:creationId xmlns:p14="http://schemas.microsoft.com/office/powerpoint/2010/main" val="38670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29704" y="1809671"/>
            <a:ext cx="7230000" cy="4351338"/>
          </a:xfrm>
        </p:spPr>
        <p:txBody>
          <a:bodyPr/>
          <a:lstStyle/>
          <a:p>
            <a:pPr marL="0" indent="0" algn="just">
              <a:buNone/>
            </a:pPr>
            <a:r>
              <a:rPr lang="it-IT" dirty="0"/>
              <a:t>Dalla legge di Hooke per una molla in vibrazione (</a:t>
            </a:r>
            <a:r>
              <a:rPr lang="it-IT" i="1" dirty="0"/>
              <a:t>f</a:t>
            </a:r>
            <a:r>
              <a:rPr lang="it-IT" dirty="0"/>
              <a:t> = - </a:t>
            </a:r>
            <a:r>
              <a:rPr lang="it-IT" i="1" dirty="0" err="1"/>
              <a:t>kx</a:t>
            </a:r>
            <a:r>
              <a:rPr lang="it-IT" dirty="0"/>
              <a:t>) deriva la legge di Hooke dell’oscillatore armonico semplice che ci consente di calcolare in modo approssimato la frequenza della vibrazione.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15</a:t>
            </a:fld>
            <a:endParaRPr lang="it-IT"/>
          </a:p>
        </p:txBody>
      </p:sp>
      <p:grpSp>
        <p:nvGrpSpPr>
          <p:cNvPr id="7" name="Gruppo 6"/>
          <p:cNvGrpSpPr/>
          <p:nvPr/>
        </p:nvGrpSpPr>
        <p:grpSpPr>
          <a:xfrm>
            <a:off x="3054693" y="3501599"/>
            <a:ext cx="2980021" cy="1507127"/>
            <a:chOff x="2976786" y="5078761"/>
            <a:chExt cx="2067022" cy="969342"/>
          </a:xfrm>
        </p:grpSpPr>
        <p:pic>
          <p:nvPicPr>
            <p:cNvPr id="5" name="Immagine 4"/>
            <p:cNvPicPr>
              <a:picLocks noChangeAspect="1"/>
            </p:cNvPicPr>
            <p:nvPr/>
          </p:nvPicPr>
          <p:blipFill>
            <a:blip r:embed="rId2"/>
            <a:stretch>
              <a:fillRect/>
            </a:stretch>
          </p:blipFill>
          <p:spPr>
            <a:xfrm>
              <a:off x="2976786" y="5078761"/>
              <a:ext cx="2067022" cy="958969"/>
            </a:xfrm>
            <a:prstGeom prst="rect">
              <a:avLst/>
            </a:prstGeom>
          </p:spPr>
        </p:pic>
        <p:sp>
          <p:nvSpPr>
            <p:cNvPr id="6" name="Rettangolo 5"/>
            <p:cNvSpPr/>
            <p:nvPr/>
          </p:nvSpPr>
          <p:spPr>
            <a:xfrm>
              <a:off x="3265714" y="5917474"/>
              <a:ext cx="313509"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Titolo 1">
            <a:extLst>
              <a:ext uri="{FF2B5EF4-FFF2-40B4-BE49-F238E27FC236}">
                <a16:creationId xmlns:a16="http://schemas.microsoft.com/office/drawing/2014/main" id="{9982DB21-25FE-845F-A929-3DED5788B547}"/>
              </a:ext>
            </a:extLst>
          </p:cNvPr>
          <p:cNvSpPr>
            <a:spLocks noGrp="1"/>
          </p:cNvSpPr>
          <p:nvPr>
            <p:ph type="title"/>
          </p:nvPr>
        </p:nvSpPr>
        <p:spPr>
          <a:xfrm>
            <a:off x="-54591" y="0"/>
            <a:ext cx="9198591" cy="721698"/>
          </a:xfrm>
        </p:spPr>
        <p:txBody>
          <a:bodyPr/>
          <a:lstStyle/>
          <a:p>
            <a:pPr algn="ctr"/>
            <a:r>
              <a:rPr lang="it-IT" dirty="0"/>
              <a:t>Frequenza dell’Oscillatore Armonico</a:t>
            </a:r>
          </a:p>
        </p:txBody>
      </p:sp>
      <p:sp>
        <p:nvSpPr>
          <p:cNvPr id="12" name="Rectangle 11">
            <a:extLst>
              <a:ext uri="{FF2B5EF4-FFF2-40B4-BE49-F238E27FC236}">
                <a16:creationId xmlns:a16="http://schemas.microsoft.com/office/drawing/2014/main" id="{E1ACEEA3-64A9-D20C-5DA7-04A5540D69E3}"/>
              </a:ext>
            </a:extLst>
          </p:cNvPr>
          <p:cNvSpPr/>
          <p:nvPr/>
        </p:nvSpPr>
        <p:spPr>
          <a:xfrm>
            <a:off x="777922" y="1614329"/>
            <a:ext cx="7547212" cy="350358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9362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793300"/>
          </a:xfrm>
        </p:spPr>
        <p:txBody>
          <a:bodyPr/>
          <a:lstStyle/>
          <a:p>
            <a:pPr algn="ctr"/>
            <a:r>
              <a:rPr lang="it-IT" dirty="0"/>
              <a:t>Frequenza di Vibrazione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642298" y="1253331"/>
                <a:ext cx="7886700" cy="4351338"/>
              </a:xfrm>
            </p:spPr>
            <p:txBody>
              <a:bodyPr>
                <a:normAutofit fontScale="92500" lnSpcReduction="10000"/>
              </a:bodyPr>
              <a:lstStyle/>
              <a:p>
                <a:pPr marL="0" indent="0" algn="just">
                  <a:buNone/>
                </a:pPr>
                <a:r>
                  <a:rPr lang="it-IT" dirty="0">
                    <a:ea typeface="Cambria Math" panose="02040503050406030204" pitchFamily="18" charset="0"/>
                  </a:rPr>
                  <a:t>Per una molecola biatomica formata da due atomi di massa m</a:t>
                </a:r>
                <a:r>
                  <a:rPr lang="it-IT" baseline="-25000" dirty="0">
                    <a:ea typeface="Cambria Math" panose="02040503050406030204" pitchFamily="18" charset="0"/>
                  </a:rPr>
                  <a:t>1</a:t>
                </a:r>
                <a:r>
                  <a:rPr lang="it-IT" dirty="0">
                    <a:ea typeface="Cambria Math" panose="02040503050406030204" pitchFamily="18" charset="0"/>
                  </a:rPr>
                  <a:t> e m</a:t>
                </a:r>
                <a:r>
                  <a:rPr lang="it-IT" baseline="-25000" dirty="0">
                    <a:ea typeface="Cambria Math" panose="02040503050406030204" pitchFamily="18" charset="0"/>
                  </a:rPr>
                  <a:t>2</a:t>
                </a:r>
                <a:r>
                  <a:rPr lang="it-IT" dirty="0">
                    <a:ea typeface="Cambria Math" panose="02040503050406030204" pitchFamily="18" charset="0"/>
                  </a:rPr>
                  <a:t>:</a:t>
                </a:r>
              </a:p>
              <a:p>
                <a:pPr marL="0" indent="0" algn="just">
                  <a:buNone/>
                </a:pPr>
                <a:endParaRPr lang="it-IT" dirty="0">
                  <a:latin typeface="Cambria Math" panose="02040503050406030204" pitchFamily="18" charset="0"/>
                  <a:ea typeface="Cambria Math" panose="02040503050406030204" pitchFamily="18" charset="0"/>
                </a:endParaRPr>
              </a:p>
              <a:p>
                <a:pPr marL="0" indent="0" algn="just">
                  <a:buNone/>
                </a:pPr>
                <a14:m>
                  <m:oMathPara xmlns:m="http://schemas.openxmlformats.org/officeDocument/2006/math">
                    <m:oMathParaPr>
                      <m:jc m:val="center"/>
                    </m:oMathParaPr>
                    <m:oMath xmlns:m="http://schemas.openxmlformats.org/officeDocument/2006/math">
                      <m:r>
                        <a:rPr lang="it-IT" i="1" smtClean="0">
                          <a:latin typeface="Cambria Math" panose="02040503050406030204" pitchFamily="18" charset="0"/>
                          <a:ea typeface="Cambria Math" panose="02040503050406030204" pitchFamily="18" charset="0"/>
                        </a:rPr>
                        <m:t>𝜈</m:t>
                      </m:r>
                      <m:r>
                        <a:rPr lang="it-IT" b="0" i="1" smtClean="0">
                          <a:latin typeface="Cambria Math" panose="02040503050406030204" pitchFamily="18" charset="0"/>
                          <a:ea typeface="Cambria Math" panose="02040503050406030204" pitchFamily="18" charset="0"/>
                        </a:rPr>
                        <m:t>= </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𝜋</m:t>
                          </m:r>
                        </m:den>
                      </m:f>
                      <m:rad>
                        <m:radPr>
                          <m:degHide m:val="on"/>
                          <m:ctrlPr>
                            <a:rPr lang="it-IT" b="0" i="1" smtClean="0">
                              <a:latin typeface="Cambria Math" panose="02040503050406030204" pitchFamily="18" charset="0"/>
                              <a:ea typeface="Cambria Math" panose="02040503050406030204" pitchFamily="18" charset="0"/>
                            </a:rPr>
                          </m:ctrlPr>
                        </m:radPr>
                        <m:deg/>
                        <m:e>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𝑘</m:t>
                              </m:r>
                            </m:num>
                            <m:den>
                              <m:r>
                                <a:rPr lang="it-IT" b="0" i="1" smtClean="0">
                                  <a:latin typeface="Cambria Math" panose="02040503050406030204" pitchFamily="18" charset="0"/>
                                  <a:ea typeface="Cambria Math" panose="02040503050406030204" pitchFamily="18" charset="0"/>
                                </a:rPr>
                                <m:t>𝜇</m:t>
                              </m:r>
                            </m:den>
                          </m:f>
                        </m:e>
                      </m:rad>
                    </m:oMath>
                  </m:oMathPara>
                </a14:m>
                <a:endParaRPr lang="it-IT" dirty="0"/>
              </a:p>
              <a:p>
                <a:pPr marL="0" indent="0" algn="just">
                  <a:buNone/>
                </a:pPr>
                <a:endParaRPr lang="it-IT" dirty="0">
                  <a:latin typeface="Symbol" panose="05050102010706020507" pitchFamily="18" charset="2"/>
                </a:endParaRPr>
              </a:p>
              <a:p>
                <a:pPr marL="0" indent="0" algn="just">
                  <a:buNone/>
                </a:pPr>
                <a:r>
                  <a:rPr lang="it-IT" dirty="0">
                    <a:latin typeface="Symbol" panose="05050102010706020507" pitchFamily="18" charset="2"/>
                  </a:rPr>
                  <a:t>n = </a:t>
                </a:r>
                <a:r>
                  <a:rPr lang="it-IT" dirty="0"/>
                  <a:t>frequenza della vibrazione (s</a:t>
                </a:r>
                <a:r>
                  <a:rPr lang="it-IT" baseline="30000" dirty="0"/>
                  <a:t>-1</a:t>
                </a:r>
                <a:r>
                  <a:rPr lang="it-IT" dirty="0"/>
                  <a:t>).</a:t>
                </a:r>
              </a:p>
              <a:p>
                <a:pPr marL="0" indent="0" algn="just">
                  <a:buNone/>
                </a:pPr>
                <a:r>
                  <a:rPr lang="it-IT" i="1" dirty="0"/>
                  <a:t>k</a:t>
                </a:r>
                <a:r>
                  <a:rPr lang="it-IT" dirty="0"/>
                  <a:t> </a:t>
                </a:r>
                <a:r>
                  <a:rPr lang="it-IT" dirty="0">
                    <a:latin typeface="Symbol" panose="05050102010706020507" pitchFamily="18" charset="2"/>
                  </a:rPr>
                  <a:t>=</a:t>
                </a:r>
                <a:r>
                  <a:rPr lang="it-IT" dirty="0"/>
                  <a:t> costante di forza, rappresenta la forza di legame tra i due atomi.</a:t>
                </a:r>
              </a:p>
              <a:p>
                <a:pPr marL="0" indent="0" algn="just">
                  <a:buNone/>
                </a:pPr>
                <a:r>
                  <a:rPr lang="it-IT" i="1" dirty="0">
                    <a:latin typeface="Symbol" panose="05050102010706020507" pitchFamily="18" charset="2"/>
                  </a:rPr>
                  <a:t>m</a:t>
                </a:r>
                <a:r>
                  <a:rPr lang="it-IT" dirty="0">
                    <a:latin typeface="Symbol" panose="05050102010706020507" pitchFamily="18" charset="2"/>
                  </a:rPr>
                  <a:t> = </a:t>
                </a:r>
                <a:r>
                  <a:rPr lang="it-IT" dirty="0"/>
                  <a:t>massa ridotta = </a:t>
                </a:r>
                <a:r>
                  <a:rPr lang="it-IT" dirty="0">
                    <a:ea typeface="Cambria Math" panose="02040503050406030204" pitchFamily="18" charset="0"/>
                  </a:rPr>
                  <a:t>m</a:t>
                </a:r>
                <a:r>
                  <a:rPr lang="it-IT" baseline="-25000" dirty="0">
                    <a:ea typeface="Cambria Math" panose="02040503050406030204" pitchFamily="18" charset="0"/>
                  </a:rPr>
                  <a:t>1</a:t>
                </a:r>
                <a:r>
                  <a:rPr lang="it-IT" dirty="0">
                    <a:ea typeface="Cambria Math" panose="02040503050406030204" pitchFamily="18" charset="0"/>
                  </a:rPr>
                  <a:t>m</a:t>
                </a:r>
                <a:r>
                  <a:rPr lang="it-IT" baseline="-25000" dirty="0">
                    <a:ea typeface="Cambria Math" panose="02040503050406030204" pitchFamily="18" charset="0"/>
                  </a:rPr>
                  <a:t>2 </a:t>
                </a:r>
                <a:r>
                  <a:rPr lang="it-IT" dirty="0">
                    <a:ea typeface="Cambria Math" panose="02040503050406030204" pitchFamily="18" charset="0"/>
                  </a:rPr>
                  <a:t>/ m</a:t>
                </a:r>
                <a:r>
                  <a:rPr lang="it-IT" baseline="-25000" dirty="0">
                    <a:ea typeface="Cambria Math" panose="02040503050406030204" pitchFamily="18" charset="0"/>
                  </a:rPr>
                  <a:t>1</a:t>
                </a:r>
                <a:r>
                  <a:rPr lang="it-IT" dirty="0">
                    <a:ea typeface="Cambria Math" panose="02040503050406030204" pitchFamily="18" charset="0"/>
                  </a:rPr>
                  <a:t>+m</a:t>
                </a:r>
                <a:r>
                  <a:rPr lang="it-IT" baseline="-25000" dirty="0">
                    <a:ea typeface="Cambria Math" panose="02040503050406030204" pitchFamily="18" charset="0"/>
                  </a:rPr>
                  <a:t>2</a:t>
                </a: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642298" y="1253331"/>
                <a:ext cx="7886700" cy="4351338"/>
              </a:xfrm>
              <a:blipFill>
                <a:blip r:embed="rId3"/>
                <a:stretch>
                  <a:fillRect l="-1391" t="-2945" r="-1391" b="-3086"/>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16</a:t>
            </a:fld>
            <a:endParaRPr lang="it-IT"/>
          </a:p>
        </p:txBody>
      </p:sp>
      <p:grpSp>
        <p:nvGrpSpPr>
          <p:cNvPr id="5" name="Gruppo 4"/>
          <p:cNvGrpSpPr/>
          <p:nvPr/>
        </p:nvGrpSpPr>
        <p:grpSpPr>
          <a:xfrm>
            <a:off x="1120157" y="2459658"/>
            <a:ext cx="2067022" cy="969342"/>
            <a:chOff x="2976786" y="5078761"/>
            <a:chExt cx="2067022" cy="969342"/>
          </a:xfrm>
        </p:grpSpPr>
        <p:pic>
          <p:nvPicPr>
            <p:cNvPr id="6" name="Immagine 5"/>
            <p:cNvPicPr>
              <a:picLocks noChangeAspect="1"/>
            </p:cNvPicPr>
            <p:nvPr/>
          </p:nvPicPr>
          <p:blipFill>
            <a:blip r:embed="rId4"/>
            <a:stretch>
              <a:fillRect/>
            </a:stretch>
          </p:blipFill>
          <p:spPr>
            <a:xfrm>
              <a:off x="2976786" y="5078761"/>
              <a:ext cx="2067022" cy="958969"/>
            </a:xfrm>
            <a:prstGeom prst="rect">
              <a:avLst/>
            </a:prstGeom>
          </p:spPr>
        </p:pic>
        <p:sp>
          <p:nvSpPr>
            <p:cNvPr id="7" name="Rettangolo 6"/>
            <p:cNvSpPr/>
            <p:nvPr/>
          </p:nvSpPr>
          <p:spPr>
            <a:xfrm>
              <a:off x="3265714" y="5917474"/>
              <a:ext cx="313509"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Rectangle 7">
            <a:extLst>
              <a:ext uri="{FF2B5EF4-FFF2-40B4-BE49-F238E27FC236}">
                <a16:creationId xmlns:a16="http://schemas.microsoft.com/office/drawing/2014/main" id="{67C949E3-6697-25AC-6D22-71D8922CB382}"/>
              </a:ext>
            </a:extLst>
          </p:cNvPr>
          <p:cNvSpPr/>
          <p:nvPr/>
        </p:nvSpPr>
        <p:spPr>
          <a:xfrm>
            <a:off x="3665038" y="2246032"/>
            <a:ext cx="2067022" cy="134332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1500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88950" y="1204206"/>
                <a:ext cx="8816454" cy="4882469"/>
              </a:xfrm>
            </p:spPr>
            <p:txBody>
              <a:bodyPr>
                <a:normAutofit lnSpcReduction="10000"/>
              </a:bodyPr>
              <a:lstStyle/>
              <a:p>
                <a:pPr marL="0" indent="0" algn="just">
                  <a:buNone/>
                </a:pPr>
                <a:r>
                  <a:rPr lang="it-IT" dirty="0"/>
                  <a:t>La frequenza di vibrazione (e il numero d’onda) è tanto maggiore quanto più forte è il legame.</a:t>
                </a:r>
              </a:p>
              <a:p>
                <a:pPr algn="just"/>
                <a:endParaRPr lang="it-IT" dirty="0"/>
              </a:p>
              <a:p>
                <a:pPr algn="just"/>
                <a:endParaRPr lang="it-IT" dirty="0"/>
              </a:p>
              <a:p>
                <a:pPr marL="0" indent="0" algn="just">
                  <a:buNone/>
                </a:pPr>
                <a:endParaRPr lang="it-IT" dirty="0"/>
              </a:p>
              <a:p>
                <a:pPr marL="0" indent="0" algn="just">
                  <a:buNone/>
                </a:pPr>
                <a:endParaRPr lang="it-IT" dirty="0"/>
              </a:p>
              <a:p>
                <a:pPr marL="0" indent="0" algn="just">
                  <a:buNone/>
                </a:pPr>
                <a:endParaRPr lang="it-IT" dirty="0"/>
              </a:p>
              <a:p>
                <a:pPr algn="just"/>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≈2200 cm</a:t>
                </a:r>
                <a:r>
                  <a:rPr lang="it-IT" baseline="30000" dirty="0"/>
                  <a:t>-1</a:t>
                </a:r>
              </a:p>
              <a:p>
                <a:pPr algn="just"/>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≈1640 cm</a:t>
                </a:r>
                <a:r>
                  <a:rPr lang="it-IT" baseline="30000" dirty="0"/>
                  <a:t>-1</a:t>
                </a:r>
                <a:endParaRPr lang="it-IT" dirty="0"/>
              </a:p>
              <a:p>
                <a:pPr algn="just"/>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≈1000 cm</a:t>
                </a:r>
                <a:r>
                  <a:rPr lang="it-IT" baseline="30000" dirty="0"/>
                  <a:t>-1</a:t>
                </a:r>
                <a:endParaRPr lang="it-IT" dirty="0"/>
              </a:p>
              <a:p>
                <a:pPr algn="just"/>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88950" y="1204206"/>
                <a:ext cx="8816454" cy="4882469"/>
              </a:xfrm>
              <a:blipFill>
                <a:blip r:embed="rId2"/>
                <a:stretch>
                  <a:fillRect l="-1452" t="-2875" r="-1383"/>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17</a:t>
            </a:fld>
            <a:endParaRPr lang="it-IT"/>
          </a:p>
        </p:txBody>
      </p:sp>
      <mc:AlternateContent xmlns:mc="http://schemas.openxmlformats.org/markup-compatibility/2006" xmlns:a14="http://schemas.microsoft.com/office/drawing/2010/main">
        <mc:Choice Requires="a14">
          <p:sp>
            <p:nvSpPr>
              <p:cNvPr id="7" name="Rettangolo 6"/>
              <p:cNvSpPr/>
              <p:nvPr/>
            </p:nvSpPr>
            <p:spPr>
              <a:xfrm>
                <a:off x="3232197" y="2221286"/>
                <a:ext cx="2001702"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800" b="0" i="1" smtClean="0">
                          <a:solidFill>
                            <a:prstClr val="black"/>
                          </a:solidFill>
                          <a:latin typeface="Cambria Math" panose="02040503050406030204" pitchFamily="18" charset="0"/>
                          <a:ea typeface="Cambria Math" panose="02040503050406030204" pitchFamily="18" charset="0"/>
                        </a:rPr>
                        <m:t>  </m:t>
                      </m:r>
                      <m:r>
                        <a:rPr lang="it-IT" sz="2800" i="1">
                          <a:solidFill>
                            <a:prstClr val="black"/>
                          </a:solidFill>
                          <a:latin typeface="Cambria Math" panose="02040503050406030204" pitchFamily="18" charset="0"/>
                          <a:ea typeface="Cambria Math" panose="02040503050406030204" pitchFamily="18" charset="0"/>
                        </a:rPr>
                        <m:t>= </m:t>
                      </m:r>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1</m:t>
                          </m:r>
                        </m:num>
                        <m:den>
                          <m:r>
                            <a:rPr lang="it-IT" sz="2800" i="1">
                              <a:solidFill>
                                <a:prstClr val="black"/>
                              </a:solidFill>
                              <a:latin typeface="Cambria Math" panose="02040503050406030204" pitchFamily="18" charset="0"/>
                              <a:ea typeface="Cambria Math" panose="02040503050406030204" pitchFamily="18" charset="0"/>
                            </a:rPr>
                            <m:t>2</m:t>
                          </m:r>
                          <m:r>
                            <a:rPr lang="it-IT" sz="2800" i="1">
                              <a:solidFill>
                                <a:prstClr val="black"/>
                              </a:solidFill>
                              <a:latin typeface="Cambria Math" panose="02040503050406030204" pitchFamily="18" charset="0"/>
                              <a:ea typeface="Cambria Math" panose="02040503050406030204" pitchFamily="18" charset="0"/>
                            </a:rPr>
                            <m:t>𝜋</m:t>
                          </m:r>
                          <m:r>
                            <a:rPr lang="it-IT" sz="2800" b="0" i="1" smtClean="0">
                              <a:solidFill>
                                <a:prstClr val="black"/>
                              </a:solidFill>
                              <a:latin typeface="Cambria Math" panose="02040503050406030204" pitchFamily="18" charset="0"/>
                              <a:ea typeface="Cambria Math" panose="02040503050406030204" pitchFamily="18" charset="0"/>
                            </a:rPr>
                            <m:t>𝑐</m:t>
                          </m:r>
                        </m:den>
                      </m:f>
                      <m:rad>
                        <m:radPr>
                          <m:degHide m:val="on"/>
                          <m:ctrlPr>
                            <a:rPr lang="it-IT" sz="2800" i="1">
                              <a:solidFill>
                                <a:prstClr val="black"/>
                              </a:solidFill>
                              <a:latin typeface="Cambria Math" panose="02040503050406030204" pitchFamily="18" charset="0"/>
                              <a:ea typeface="Cambria Math" panose="02040503050406030204" pitchFamily="18" charset="0"/>
                            </a:rPr>
                          </m:ctrlPr>
                        </m:radPr>
                        <m:deg/>
                        <m:e>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𝑘</m:t>
                              </m:r>
                            </m:num>
                            <m:den>
                              <m:r>
                                <a:rPr lang="it-IT" sz="2800" i="1">
                                  <a:solidFill>
                                    <a:prstClr val="black"/>
                                  </a:solidFill>
                                  <a:latin typeface="Cambria Math" panose="02040503050406030204" pitchFamily="18" charset="0"/>
                                  <a:ea typeface="Cambria Math" panose="02040503050406030204" pitchFamily="18" charset="0"/>
                                </a:rPr>
                                <m:t>𝜇</m:t>
                              </m:r>
                            </m:den>
                          </m:f>
                        </m:e>
                      </m:rad>
                    </m:oMath>
                  </m:oMathPara>
                </a14:m>
                <a:endParaRPr lang="it-IT" dirty="0"/>
              </a:p>
            </p:txBody>
          </p:sp>
        </mc:Choice>
        <mc:Fallback xmlns="">
          <p:sp>
            <p:nvSpPr>
              <p:cNvPr id="7" name="Rettangolo 6"/>
              <p:cNvSpPr>
                <a:spLocks noRot="1" noChangeAspect="1" noMove="1" noResize="1" noEditPoints="1" noAdjustHandles="1" noChangeArrowheads="1" noChangeShapeType="1" noTextEdit="1"/>
              </p:cNvSpPr>
              <p:nvPr/>
            </p:nvSpPr>
            <p:spPr>
              <a:xfrm>
                <a:off x="3232197" y="2221286"/>
                <a:ext cx="2001702" cy="1365374"/>
              </a:xfrm>
              <a:prstGeom prst="rect">
                <a:avLst/>
              </a:prstGeom>
              <a:blipFill>
                <a:blip r:embed="rId3"/>
                <a:stretch>
                  <a:fillRect/>
                </a:stretch>
              </a:blipFill>
            </p:spPr>
            <p:txBody>
              <a:bodyPr/>
              <a:lstStyle/>
              <a:p>
                <a:r>
                  <a:rPr lang="it-IT">
                    <a:noFill/>
                  </a:rPr>
                  <a:t> </a:t>
                </a:r>
              </a:p>
            </p:txBody>
          </p:sp>
        </mc:Fallback>
      </mc:AlternateContent>
      <p:grpSp>
        <p:nvGrpSpPr>
          <p:cNvPr id="5" name="Gruppo 12">
            <a:extLst>
              <a:ext uri="{FF2B5EF4-FFF2-40B4-BE49-F238E27FC236}">
                <a16:creationId xmlns:a16="http://schemas.microsoft.com/office/drawing/2014/main" id="{03A19617-5BD1-8D6C-4740-0E81384CD581}"/>
              </a:ext>
            </a:extLst>
          </p:cNvPr>
          <p:cNvGrpSpPr/>
          <p:nvPr/>
        </p:nvGrpSpPr>
        <p:grpSpPr>
          <a:xfrm>
            <a:off x="6407879" y="2526323"/>
            <a:ext cx="943341" cy="899777"/>
            <a:chOff x="4421959" y="3816628"/>
            <a:chExt cx="943341" cy="899777"/>
          </a:xfrm>
        </p:grpSpPr>
        <p:cxnSp>
          <p:nvCxnSpPr>
            <p:cNvPr id="6" name="Connettore diritto 5">
              <a:extLst>
                <a:ext uri="{FF2B5EF4-FFF2-40B4-BE49-F238E27FC236}">
                  <a16:creationId xmlns:a16="http://schemas.microsoft.com/office/drawing/2014/main" id="{4A8D1716-01AA-DF15-ED63-37108962CF28}"/>
                </a:ext>
              </a:extLst>
            </p:cNvPr>
            <p:cNvCxnSpPr/>
            <p:nvPr/>
          </p:nvCxnSpPr>
          <p:spPr>
            <a:xfrm>
              <a:off x="5043067" y="4248611"/>
              <a:ext cx="249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asellaDiTesto 6">
              <a:extLst>
                <a:ext uri="{FF2B5EF4-FFF2-40B4-BE49-F238E27FC236}">
                  <a16:creationId xmlns:a16="http://schemas.microsoft.com/office/drawing/2014/main" id="{0E575EA9-335D-C2DF-8202-20B52BC6A8DB}"/>
                </a:ext>
              </a:extLst>
            </p:cNvPr>
            <p:cNvSpPr txBox="1"/>
            <p:nvPr/>
          </p:nvSpPr>
          <p:spPr>
            <a:xfrm>
              <a:off x="4997892" y="3822367"/>
              <a:ext cx="367408" cy="523220"/>
            </a:xfrm>
            <a:prstGeom prst="rect">
              <a:avLst/>
            </a:prstGeom>
            <a:noFill/>
          </p:spPr>
          <p:txBody>
            <a:bodyPr wrap="square" rtlCol="0">
              <a:spAutoFit/>
            </a:bodyPr>
            <a:lstStyle/>
            <a:p>
              <a:r>
                <a:rPr lang="it-IT" sz="2800" dirty="0">
                  <a:latin typeface="Symbol" panose="05050102010706020507" pitchFamily="18" charset="2"/>
                </a:rPr>
                <a:t>n</a:t>
              </a:r>
              <a:endParaRPr lang="it-IT" sz="2800" dirty="0"/>
            </a:p>
          </p:txBody>
        </p:sp>
        <p:sp>
          <p:nvSpPr>
            <p:cNvPr id="9" name="CasellaDiTesto 7">
              <a:extLst>
                <a:ext uri="{FF2B5EF4-FFF2-40B4-BE49-F238E27FC236}">
                  <a16:creationId xmlns:a16="http://schemas.microsoft.com/office/drawing/2014/main" id="{33CB0B7E-55AC-6D5B-D86B-6F31ED00745A}"/>
                </a:ext>
              </a:extLst>
            </p:cNvPr>
            <p:cNvSpPr txBox="1"/>
            <p:nvPr/>
          </p:nvSpPr>
          <p:spPr>
            <a:xfrm>
              <a:off x="5001473" y="4193185"/>
              <a:ext cx="336952" cy="523220"/>
            </a:xfrm>
            <a:prstGeom prst="rect">
              <a:avLst/>
            </a:prstGeom>
            <a:noFill/>
          </p:spPr>
          <p:txBody>
            <a:bodyPr wrap="none" rtlCol="0">
              <a:spAutoFit/>
            </a:bodyPr>
            <a:lstStyle/>
            <a:p>
              <a:r>
                <a:rPr lang="it-IT" sz="2800" b="1" dirty="0">
                  <a:latin typeface="+mj-lt"/>
                </a:rPr>
                <a:t>c</a:t>
              </a:r>
            </a:p>
          </p:txBody>
        </p:sp>
        <p:sp>
          <p:nvSpPr>
            <p:cNvPr id="10" name="Rettangolo 9">
              <a:extLst>
                <a:ext uri="{FF2B5EF4-FFF2-40B4-BE49-F238E27FC236}">
                  <a16:creationId xmlns:a16="http://schemas.microsoft.com/office/drawing/2014/main" id="{E8CC1911-AFFE-80B5-72BB-3B3D0A60D4A2}"/>
                </a:ext>
              </a:extLst>
            </p:cNvPr>
            <p:cNvSpPr/>
            <p:nvPr/>
          </p:nvSpPr>
          <p:spPr>
            <a:xfrm>
              <a:off x="4458027" y="3816628"/>
              <a:ext cx="300082" cy="369332"/>
            </a:xfrm>
            <a:prstGeom prst="rect">
              <a:avLst/>
            </a:prstGeom>
          </p:spPr>
          <p:txBody>
            <a:bodyPr wrap="none">
              <a:spAutoFit/>
            </a:bodyPr>
            <a:lstStyle/>
            <a:p>
              <a:r>
                <a:rPr lang="it-IT" b="1" dirty="0"/>
                <a:t>–</a:t>
              </a:r>
            </a:p>
          </p:txBody>
        </p:sp>
        <p:sp>
          <p:nvSpPr>
            <p:cNvPr id="11" name="CasellaDiTesto 10">
              <a:extLst>
                <a:ext uri="{FF2B5EF4-FFF2-40B4-BE49-F238E27FC236}">
                  <a16:creationId xmlns:a16="http://schemas.microsoft.com/office/drawing/2014/main" id="{62E91D90-00C8-94D0-F9A9-CB6945D1FA33}"/>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2" name="Rettangolo 11">
              <a:extLst>
                <a:ext uri="{FF2B5EF4-FFF2-40B4-BE49-F238E27FC236}">
                  <a16:creationId xmlns:a16="http://schemas.microsoft.com/office/drawing/2014/main" id="{4D1E622E-7CAD-5A98-512D-F271A3EE2EEC}"/>
                </a:ext>
              </a:extLst>
            </p:cNvPr>
            <p:cNvSpPr/>
            <p:nvPr/>
          </p:nvSpPr>
          <p:spPr>
            <a:xfrm>
              <a:off x="4657494" y="3923196"/>
              <a:ext cx="364202" cy="523220"/>
            </a:xfrm>
            <a:prstGeom prst="rect">
              <a:avLst/>
            </a:prstGeom>
          </p:spPr>
          <p:txBody>
            <a:bodyPr wrap="none">
              <a:spAutoFit/>
            </a:bodyPr>
            <a:lstStyle/>
            <a:p>
              <a:r>
                <a:rPr lang="it-IT" sz="2800" dirty="0"/>
                <a:t>=</a:t>
              </a:r>
            </a:p>
          </p:txBody>
        </p:sp>
      </p:grpSp>
      <p:grpSp>
        <p:nvGrpSpPr>
          <p:cNvPr id="21" name="Gruppo 12">
            <a:extLst>
              <a:ext uri="{FF2B5EF4-FFF2-40B4-BE49-F238E27FC236}">
                <a16:creationId xmlns:a16="http://schemas.microsoft.com/office/drawing/2014/main" id="{D7D72B4A-B6D0-FF2B-6484-F03C24C5EADB}"/>
              </a:ext>
            </a:extLst>
          </p:cNvPr>
          <p:cNvGrpSpPr/>
          <p:nvPr/>
        </p:nvGrpSpPr>
        <p:grpSpPr>
          <a:xfrm>
            <a:off x="3028482" y="2608034"/>
            <a:ext cx="420266" cy="629788"/>
            <a:chOff x="4421959" y="3816628"/>
            <a:chExt cx="420266" cy="629788"/>
          </a:xfrm>
        </p:grpSpPr>
        <p:sp>
          <p:nvSpPr>
            <p:cNvPr id="25" name="Rettangolo 9">
              <a:extLst>
                <a:ext uri="{FF2B5EF4-FFF2-40B4-BE49-F238E27FC236}">
                  <a16:creationId xmlns:a16="http://schemas.microsoft.com/office/drawing/2014/main" id="{9A6F588E-67A2-D4B5-D9A5-63291B5BE304}"/>
                </a:ext>
              </a:extLst>
            </p:cNvPr>
            <p:cNvSpPr/>
            <p:nvPr/>
          </p:nvSpPr>
          <p:spPr>
            <a:xfrm>
              <a:off x="4458027" y="3816628"/>
              <a:ext cx="300082" cy="369332"/>
            </a:xfrm>
            <a:prstGeom prst="rect">
              <a:avLst/>
            </a:prstGeom>
          </p:spPr>
          <p:txBody>
            <a:bodyPr wrap="none">
              <a:spAutoFit/>
            </a:bodyPr>
            <a:lstStyle/>
            <a:p>
              <a:r>
                <a:rPr lang="it-IT" b="1" dirty="0"/>
                <a:t>–</a:t>
              </a:r>
            </a:p>
          </p:txBody>
        </p:sp>
        <p:sp>
          <p:nvSpPr>
            <p:cNvPr id="26" name="CasellaDiTesto 10">
              <a:extLst>
                <a:ext uri="{FF2B5EF4-FFF2-40B4-BE49-F238E27FC236}">
                  <a16:creationId xmlns:a16="http://schemas.microsoft.com/office/drawing/2014/main" id="{30B0A714-B6B2-9ED5-3EB1-2C9D9DD831D1}"/>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27" name="Rettangolo 11">
              <a:extLst>
                <a:ext uri="{FF2B5EF4-FFF2-40B4-BE49-F238E27FC236}">
                  <a16:creationId xmlns:a16="http://schemas.microsoft.com/office/drawing/2014/main" id="{692A5176-F0EF-8BED-93C6-E90BB3F380EA}"/>
                </a:ext>
              </a:extLst>
            </p:cNvPr>
            <p:cNvSpPr/>
            <p:nvPr/>
          </p:nvSpPr>
          <p:spPr>
            <a:xfrm>
              <a:off x="4657494" y="3923196"/>
              <a:ext cx="184731" cy="523220"/>
            </a:xfrm>
            <a:prstGeom prst="rect">
              <a:avLst/>
            </a:prstGeom>
          </p:spPr>
          <p:txBody>
            <a:bodyPr wrap="none">
              <a:spAutoFit/>
            </a:bodyPr>
            <a:lstStyle/>
            <a:p>
              <a:endParaRPr lang="it-IT" sz="2800" dirty="0"/>
            </a:p>
          </p:txBody>
        </p:sp>
      </p:grpSp>
      <p:sp>
        <p:nvSpPr>
          <p:cNvPr id="29" name="TextBox 28">
            <a:extLst>
              <a:ext uri="{FF2B5EF4-FFF2-40B4-BE49-F238E27FC236}">
                <a16:creationId xmlns:a16="http://schemas.microsoft.com/office/drawing/2014/main" id="{578C1E00-8C34-AE16-3607-5CF69AFC6716}"/>
              </a:ext>
            </a:extLst>
          </p:cNvPr>
          <p:cNvSpPr txBox="1"/>
          <p:nvPr/>
        </p:nvSpPr>
        <p:spPr>
          <a:xfrm>
            <a:off x="4061650" y="3993930"/>
            <a:ext cx="4692457" cy="1938992"/>
          </a:xfrm>
          <a:prstGeom prst="rect">
            <a:avLst/>
          </a:prstGeom>
          <a:noFill/>
        </p:spPr>
        <p:txBody>
          <a:bodyPr wrap="square" rtlCol="0">
            <a:spAutoFit/>
          </a:bodyPr>
          <a:lstStyle/>
          <a:p>
            <a:pPr algn="just"/>
            <a:r>
              <a:rPr lang="it-IT" sz="2000" b="1" dirty="0"/>
              <a:t>La costante di forza aumenta al numero dei legami presenti tra due atomi</a:t>
            </a:r>
            <a:r>
              <a:rPr lang="it-IT" sz="2000" dirty="0"/>
              <a:t>. Di conseguenza un legame semplice C-C avrà una vibrazione di stretching associata a un numero d’onda inferiore rispetto a quello di un doppio legame o triplo.</a:t>
            </a:r>
          </a:p>
        </p:txBody>
      </p:sp>
      <p:sp>
        <p:nvSpPr>
          <p:cNvPr id="15" name="Titolo 1">
            <a:extLst>
              <a:ext uri="{FF2B5EF4-FFF2-40B4-BE49-F238E27FC236}">
                <a16:creationId xmlns:a16="http://schemas.microsoft.com/office/drawing/2014/main" id="{6118B7CD-6B93-D625-D265-4E661D18C7BF}"/>
              </a:ext>
            </a:extLst>
          </p:cNvPr>
          <p:cNvSpPr>
            <a:spLocks noGrp="1"/>
          </p:cNvSpPr>
          <p:nvPr>
            <p:ph type="title"/>
          </p:nvPr>
        </p:nvSpPr>
        <p:spPr>
          <a:xfrm>
            <a:off x="628650" y="0"/>
            <a:ext cx="7886700" cy="793300"/>
          </a:xfrm>
        </p:spPr>
        <p:txBody>
          <a:bodyPr/>
          <a:lstStyle/>
          <a:p>
            <a:pPr algn="ctr"/>
            <a:r>
              <a:rPr lang="it-IT" dirty="0"/>
              <a:t>Frequenza di Vibrazione</a:t>
            </a:r>
          </a:p>
        </p:txBody>
      </p:sp>
      <p:sp>
        <p:nvSpPr>
          <p:cNvPr id="16" name="Rectangle 15">
            <a:extLst>
              <a:ext uri="{FF2B5EF4-FFF2-40B4-BE49-F238E27FC236}">
                <a16:creationId xmlns:a16="http://schemas.microsoft.com/office/drawing/2014/main" id="{EFA42CE7-A071-AD60-AF86-19F34219B79D}"/>
              </a:ext>
            </a:extLst>
          </p:cNvPr>
          <p:cNvSpPr/>
          <p:nvPr/>
        </p:nvSpPr>
        <p:spPr>
          <a:xfrm>
            <a:off x="2922208" y="2170917"/>
            <a:ext cx="2407420" cy="152151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0832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122830" y="1059432"/>
                <a:ext cx="8843749" cy="5030786"/>
              </a:xfrm>
            </p:spPr>
            <p:txBody>
              <a:bodyPr>
                <a:normAutofit fontScale="92500" lnSpcReduction="20000"/>
              </a:bodyPr>
              <a:lstStyle/>
              <a:p>
                <a:pPr marL="0" indent="0" algn="just">
                  <a:buNone/>
                </a:pPr>
                <a:r>
                  <a:rPr lang="it-IT" b="1" dirty="0"/>
                  <a:t>Tanto più piccole sono le masse degli atomi oscillanti, tanto più elevata è il numero d’onda</a:t>
                </a:r>
                <a:r>
                  <a:rPr lang="it-IT" dirty="0"/>
                  <a:t>. Infatti, se le masse in gioco sono piccole, la massa ridotta sarà piccola e quindi aumenterà il numero d’onda. Questo significa che le vibrazioni di stretching che coinvolgono gli atomi di H cadranno a numeri d’onda maggiori.</a:t>
                </a:r>
              </a:p>
              <a:p>
                <a:pPr marL="0" indent="0">
                  <a:buNone/>
                </a:pPr>
                <a:endParaRPr lang="it-IT" dirty="0"/>
              </a:p>
              <a:p>
                <a:pPr marL="0" indent="0">
                  <a:buNone/>
                </a:pPr>
                <a:endParaRPr lang="it-IT" b="1" i="1" dirty="0">
                  <a:latin typeface="Cambria Math" panose="02040503050406030204" pitchFamily="18" charset="0"/>
                </a:endParaRP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(C-H) = ≈3000 cm</a:t>
                </a:r>
                <a:r>
                  <a:rPr lang="it-IT" baseline="30000" dirty="0"/>
                  <a:t>-1</a:t>
                </a: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≈1000 cm</a:t>
                </a:r>
                <a:r>
                  <a:rPr lang="it-IT" baseline="30000" dirty="0"/>
                  <a:t>-1</a:t>
                </a:r>
                <a:endParaRPr lang="it-IT" dirty="0"/>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(C-Cl) = ≈800 cm</a:t>
                </a:r>
                <a:r>
                  <a:rPr lang="it-IT" baseline="30000" dirty="0"/>
                  <a:t>-1</a:t>
                </a: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(C-Br) = ≈550 cm</a:t>
                </a:r>
                <a:r>
                  <a:rPr lang="it-IT" baseline="30000" dirty="0"/>
                  <a:t>-1</a:t>
                </a: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(C-I) = ≈500 cm</a:t>
                </a:r>
                <a:r>
                  <a:rPr lang="it-IT" baseline="30000" dirty="0"/>
                  <a:t>-1</a:t>
                </a:r>
              </a:p>
              <a:p>
                <a:endParaRPr lang="it-IT" baseline="30000" dirty="0"/>
              </a:p>
              <a:p>
                <a:pPr marL="0" indent="0">
                  <a:buNone/>
                </a:pPr>
                <a:endParaRPr lang="it-IT" dirty="0"/>
              </a:p>
              <a:p>
                <a:pPr marL="0" indent="0">
                  <a:buNone/>
                </a:pPr>
                <a:endParaRPr lang="it-IT" dirty="0"/>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122830" y="1059432"/>
                <a:ext cx="8843749" cy="5030786"/>
              </a:xfrm>
              <a:blipFill>
                <a:blip r:embed="rId3"/>
                <a:stretch>
                  <a:fillRect l="-1241" t="-3030" r="-1241"/>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18</a:t>
            </a:fld>
            <a:endParaRPr lang="it-IT"/>
          </a:p>
        </p:txBody>
      </p:sp>
      <mc:AlternateContent xmlns:mc="http://schemas.openxmlformats.org/markup-compatibility/2006" xmlns:a14="http://schemas.microsoft.com/office/drawing/2010/main">
        <mc:Choice Requires="a14">
          <p:sp>
            <p:nvSpPr>
              <p:cNvPr id="5" name="Rettangolo 6">
                <a:extLst>
                  <a:ext uri="{FF2B5EF4-FFF2-40B4-BE49-F238E27FC236}">
                    <a16:creationId xmlns:a16="http://schemas.microsoft.com/office/drawing/2014/main" id="{4A60EF24-38B6-D675-81DC-10BC9742F36C}"/>
                  </a:ext>
                </a:extLst>
              </p:cNvPr>
              <p:cNvSpPr/>
              <p:nvPr/>
            </p:nvSpPr>
            <p:spPr>
              <a:xfrm>
                <a:off x="5313245" y="3709494"/>
                <a:ext cx="2001702"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800" b="0" i="1" smtClean="0">
                          <a:solidFill>
                            <a:prstClr val="black"/>
                          </a:solidFill>
                          <a:latin typeface="Cambria Math" panose="02040503050406030204" pitchFamily="18" charset="0"/>
                          <a:ea typeface="Cambria Math" panose="02040503050406030204" pitchFamily="18" charset="0"/>
                        </a:rPr>
                        <m:t>  </m:t>
                      </m:r>
                      <m:r>
                        <a:rPr lang="it-IT" sz="2800" i="1">
                          <a:solidFill>
                            <a:prstClr val="black"/>
                          </a:solidFill>
                          <a:latin typeface="Cambria Math" panose="02040503050406030204" pitchFamily="18" charset="0"/>
                          <a:ea typeface="Cambria Math" panose="02040503050406030204" pitchFamily="18" charset="0"/>
                        </a:rPr>
                        <m:t>= </m:t>
                      </m:r>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1</m:t>
                          </m:r>
                        </m:num>
                        <m:den>
                          <m:r>
                            <a:rPr lang="it-IT" sz="2800" i="1">
                              <a:solidFill>
                                <a:prstClr val="black"/>
                              </a:solidFill>
                              <a:latin typeface="Cambria Math" panose="02040503050406030204" pitchFamily="18" charset="0"/>
                              <a:ea typeface="Cambria Math" panose="02040503050406030204" pitchFamily="18" charset="0"/>
                            </a:rPr>
                            <m:t>2</m:t>
                          </m:r>
                          <m:r>
                            <a:rPr lang="it-IT" sz="2800" i="1">
                              <a:solidFill>
                                <a:prstClr val="black"/>
                              </a:solidFill>
                              <a:latin typeface="Cambria Math" panose="02040503050406030204" pitchFamily="18" charset="0"/>
                              <a:ea typeface="Cambria Math" panose="02040503050406030204" pitchFamily="18" charset="0"/>
                            </a:rPr>
                            <m:t>𝜋</m:t>
                          </m:r>
                          <m:r>
                            <a:rPr lang="it-IT" sz="2800" b="0" i="1" smtClean="0">
                              <a:solidFill>
                                <a:prstClr val="black"/>
                              </a:solidFill>
                              <a:latin typeface="Cambria Math" panose="02040503050406030204" pitchFamily="18" charset="0"/>
                              <a:ea typeface="Cambria Math" panose="02040503050406030204" pitchFamily="18" charset="0"/>
                            </a:rPr>
                            <m:t>𝑐</m:t>
                          </m:r>
                        </m:den>
                      </m:f>
                      <m:rad>
                        <m:radPr>
                          <m:degHide m:val="on"/>
                          <m:ctrlPr>
                            <a:rPr lang="it-IT" sz="2800" i="1">
                              <a:solidFill>
                                <a:prstClr val="black"/>
                              </a:solidFill>
                              <a:latin typeface="Cambria Math" panose="02040503050406030204" pitchFamily="18" charset="0"/>
                              <a:ea typeface="Cambria Math" panose="02040503050406030204" pitchFamily="18" charset="0"/>
                            </a:rPr>
                          </m:ctrlPr>
                        </m:radPr>
                        <m:deg/>
                        <m:e>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𝑘</m:t>
                              </m:r>
                            </m:num>
                            <m:den>
                              <m:r>
                                <a:rPr lang="it-IT" sz="2800" i="1">
                                  <a:solidFill>
                                    <a:prstClr val="black"/>
                                  </a:solidFill>
                                  <a:latin typeface="Cambria Math" panose="02040503050406030204" pitchFamily="18" charset="0"/>
                                  <a:ea typeface="Cambria Math" panose="02040503050406030204" pitchFamily="18" charset="0"/>
                                </a:rPr>
                                <m:t>𝜇</m:t>
                              </m:r>
                            </m:den>
                          </m:f>
                        </m:e>
                      </m:rad>
                    </m:oMath>
                  </m:oMathPara>
                </a14:m>
                <a:endParaRPr lang="it-IT" dirty="0"/>
              </a:p>
            </p:txBody>
          </p:sp>
        </mc:Choice>
        <mc:Fallback xmlns="">
          <p:sp>
            <p:nvSpPr>
              <p:cNvPr id="5" name="Rettangolo 6">
                <a:extLst>
                  <a:ext uri="{FF2B5EF4-FFF2-40B4-BE49-F238E27FC236}">
                    <a16:creationId xmlns:a16="http://schemas.microsoft.com/office/drawing/2014/main" id="{4A60EF24-38B6-D675-81DC-10BC9742F36C}"/>
                  </a:ext>
                </a:extLst>
              </p:cNvPr>
              <p:cNvSpPr>
                <a:spLocks noRot="1" noChangeAspect="1" noMove="1" noResize="1" noEditPoints="1" noAdjustHandles="1" noChangeArrowheads="1" noChangeShapeType="1" noTextEdit="1"/>
              </p:cNvSpPr>
              <p:nvPr/>
            </p:nvSpPr>
            <p:spPr>
              <a:xfrm>
                <a:off x="5313245" y="3709494"/>
                <a:ext cx="2001702" cy="1365374"/>
              </a:xfrm>
              <a:prstGeom prst="rect">
                <a:avLst/>
              </a:prstGeom>
              <a:blipFill>
                <a:blip r:embed="rId4"/>
                <a:stretch>
                  <a:fillRect/>
                </a:stretch>
              </a:blipFill>
            </p:spPr>
            <p:txBody>
              <a:bodyPr/>
              <a:lstStyle/>
              <a:p>
                <a:r>
                  <a:rPr lang="it-IT">
                    <a:noFill/>
                  </a:rPr>
                  <a:t> </a:t>
                </a:r>
              </a:p>
            </p:txBody>
          </p:sp>
        </mc:Fallback>
      </mc:AlternateContent>
      <p:grpSp>
        <p:nvGrpSpPr>
          <p:cNvPr id="6" name="Gruppo 12">
            <a:extLst>
              <a:ext uri="{FF2B5EF4-FFF2-40B4-BE49-F238E27FC236}">
                <a16:creationId xmlns:a16="http://schemas.microsoft.com/office/drawing/2014/main" id="{65B954A4-E8B2-AB28-6FFB-0B363F8DBE6C}"/>
              </a:ext>
            </a:extLst>
          </p:cNvPr>
          <p:cNvGrpSpPr/>
          <p:nvPr/>
        </p:nvGrpSpPr>
        <p:grpSpPr>
          <a:xfrm>
            <a:off x="5109530" y="4096242"/>
            <a:ext cx="420266" cy="629788"/>
            <a:chOff x="4421959" y="3816628"/>
            <a:chExt cx="420266" cy="629788"/>
          </a:xfrm>
        </p:grpSpPr>
        <p:sp>
          <p:nvSpPr>
            <p:cNvPr id="8" name="Rettangolo 9">
              <a:extLst>
                <a:ext uri="{FF2B5EF4-FFF2-40B4-BE49-F238E27FC236}">
                  <a16:creationId xmlns:a16="http://schemas.microsoft.com/office/drawing/2014/main" id="{7EEE3BC6-2626-D006-30E4-9C07669DA999}"/>
                </a:ext>
              </a:extLst>
            </p:cNvPr>
            <p:cNvSpPr/>
            <p:nvPr/>
          </p:nvSpPr>
          <p:spPr>
            <a:xfrm>
              <a:off x="4458027" y="3816628"/>
              <a:ext cx="300082" cy="369332"/>
            </a:xfrm>
            <a:prstGeom prst="rect">
              <a:avLst/>
            </a:prstGeom>
          </p:spPr>
          <p:txBody>
            <a:bodyPr wrap="none">
              <a:spAutoFit/>
            </a:bodyPr>
            <a:lstStyle/>
            <a:p>
              <a:r>
                <a:rPr lang="it-IT" b="1" dirty="0"/>
                <a:t>–</a:t>
              </a:r>
            </a:p>
          </p:txBody>
        </p:sp>
        <p:sp>
          <p:nvSpPr>
            <p:cNvPr id="9" name="CasellaDiTesto 10">
              <a:extLst>
                <a:ext uri="{FF2B5EF4-FFF2-40B4-BE49-F238E27FC236}">
                  <a16:creationId xmlns:a16="http://schemas.microsoft.com/office/drawing/2014/main" id="{9E9CDEAC-4E45-F342-A910-637FB77807C3}"/>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0" name="Rettangolo 11">
              <a:extLst>
                <a:ext uri="{FF2B5EF4-FFF2-40B4-BE49-F238E27FC236}">
                  <a16:creationId xmlns:a16="http://schemas.microsoft.com/office/drawing/2014/main" id="{1E237E74-E703-4F79-E76A-54CAFCD89BAF}"/>
                </a:ext>
              </a:extLst>
            </p:cNvPr>
            <p:cNvSpPr/>
            <p:nvPr/>
          </p:nvSpPr>
          <p:spPr>
            <a:xfrm>
              <a:off x="4657494" y="3923196"/>
              <a:ext cx="184731" cy="523220"/>
            </a:xfrm>
            <a:prstGeom prst="rect">
              <a:avLst/>
            </a:prstGeom>
          </p:spPr>
          <p:txBody>
            <a:bodyPr wrap="none">
              <a:spAutoFit/>
            </a:bodyPr>
            <a:lstStyle/>
            <a:p>
              <a:endParaRPr lang="it-IT" sz="2800" dirty="0"/>
            </a:p>
          </p:txBody>
        </p:sp>
      </p:grpSp>
      <p:sp>
        <p:nvSpPr>
          <p:cNvPr id="12" name="Titolo 1">
            <a:extLst>
              <a:ext uri="{FF2B5EF4-FFF2-40B4-BE49-F238E27FC236}">
                <a16:creationId xmlns:a16="http://schemas.microsoft.com/office/drawing/2014/main" id="{39C730EC-9A88-6A5E-79CB-B88D62D8B3B6}"/>
              </a:ext>
            </a:extLst>
          </p:cNvPr>
          <p:cNvSpPr>
            <a:spLocks noGrp="1"/>
          </p:cNvSpPr>
          <p:nvPr>
            <p:ph type="title"/>
          </p:nvPr>
        </p:nvSpPr>
        <p:spPr>
          <a:xfrm>
            <a:off x="628650" y="0"/>
            <a:ext cx="7886700" cy="793300"/>
          </a:xfrm>
        </p:spPr>
        <p:txBody>
          <a:bodyPr/>
          <a:lstStyle/>
          <a:p>
            <a:pPr algn="ctr"/>
            <a:r>
              <a:rPr lang="it-IT" dirty="0"/>
              <a:t>Frequenza di Vibrazione</a:t>
            </a:r>
          </a:p>
        </p:txBody>
      </p:sp>
      <p:sp>
        <p:nvSpPr>
          <p:cNvPr id="13" name="Rectangle 12">
            <a:extLst>
              <a:ext uri="{FF2B5EF4-FFF2-40B4-BE49-F238E27FC236}">
                <a16:creationId xmlns:a16="http://schemas.microsoft.com/office/drawing/2014/main" id="{897C2F8B-881F-75EA-1FDA-0692229DA58F}"/>
              </a:ext>
            </a:extLst>
          </p:cNvPr>
          <p:cNvSpPr/>
          <p:nvPr/>
        </p:nvSpPr>
        <p:spPr>
          <a:xfrm>
            <a:off x="5109529" y="3709494"/>
            <a:ext cx="2214207" cy="152151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109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19</a:t>
            </a:fld>
            <a:endParaRPr lang="it-IT"/>
          </a:p>
        </p:txBody>
      </p:sp>
      <p:pic>
        <p:nvPicPr>
          <p:cNvPr id="3"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652" y="696913"/>
            <a:ext cx="8315325"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2661557" y="2530929"/>
            <a:ext cx="212272" cy="326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a:extLst>
              <a:ext uri="{FF2B5EF4-FFF2-40B4-BE49-F238E27FC236}">
                <a16:creationId xmlns:a16="http://schemas.microsoft.com/office/drawing/2014/main" id="{25BF0C83-68EE-2E31-179E-11A83A0D97E8}"/>
              </a:ext>
            </a:extLst>
          </p:cNvPr>
          <p:cNvSpPr txBox="1"/>
          <p:nvPr/>
        </p:nvSpPr>
        <p:spPr>
          <a:xfrm>
            <a:off x="349023" y="6403598"/>
            <a:ext cx="5351548" cy="369332"/>
          </a:xfrm>
          <a:prstGeom prst="rect">
            <a:avLst/>
          </a:prstGeom>
          <a:noFill/>
        </p:spPr>
        <p:txBody>
          <a:bodyPr wrap="square">
            <a:spAutoFit/>
          </a:bodyPr>
          <a:lstStyle/>
          <a:p>
            <a:r>
              <a:rPr lang="it-IT" dirty="0"/>
              <a:t>1 dine = 1.0 × 10</a:t>
            </a:r>
            <a:r>
              <a:rPr lang="it-IT" baseline="30000" dirty="0"/>
              <a:t>-5 </a:t>
            </a:r>
            <a:r>
              <a:rPr lang="it-IT" dirty="0"/>
              <a:t>N</a:t>
            </a:r>
          </a:p>
        </p:txBody>
      </p:sp>
    </p:spTree>
    <p:extLst>
      <p:ext uri="{BB962C8B-B14F-4D97-AF65-F5344CB8AC3E}">
        <p14:creationId xmlns:p14="http://schemas.microsoft.com/office/powerpoint/2010/main" val="291371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7210" y="33446"/>
            <a:ext cx="7886700" cy="728992"/>
          </a:xfrm>
        </p:spPr>
        <p:txBody>
          <a:bodyPr/>
          <a:lstStyle/>
          <a:p>
            <a:pPr algn="ctr"/>
            <a:r>
              <a:rPr lang="it-IT" dirty="0"/>
              <a:t>Spettroscopia IR</a:t>
            </a:r>
          </a:p>
        </p:txBody>
      </p:sp>
      <p:sp>
        <p:nvSpPr>
          <p:cNvPr id="3" name="Segnaposto contenuto 2"/>
          <p:cNvSpPr>
            <a:spLocks noGrp="1"/>
          </p:cNvSpPr>
          <p:nvPr>
            <p:ph idx="1"/>
          </p:nvPr>
        </p:nvSpPr>
        <p:spPr>
          <a:xfrm>
            <a:off x="165538" y="958521"/>
            <a:ext cx="8812924" cy="886045"/>
          </a:xfrm>
        </p:spPr>
        <p:txBody>
          <a:bodyPr/>
          <a:lstStyle/>
          <a:p>
            <a:pPr marL="0" indent="0" algn="just">
              <a:buNone/>
            </a:pPr>
            <a:r>
              <a:rPr lang="it-IT" dirty="0"/>
              <a:t>Radiazione infrarossa (IR) compresa tra il visibile e le microonde.</a:t>
            </a:r>
          </a:p>
        </p:txBody>
      </p:sp>
      <p:pic>
        <p:nvPicPr>
          <p:cNvPr id="4" name="Immagine 3"/>
          <p:cNvPicPr>
            <a:picLocks noChangeAspect="1"/>
          </p:cNvPicPr>
          <p:nvPr/>
        </p:nvPicPr>
        <p:blipFill rotWithShape="1">
          <a:blip r:embed="rId2"/>
          <a:srcRect l="3650" t="29666" r="30401"/>
          <a:stretch/>
        </p:blipFill>
        <p:spPr>
          <a:xfrm>
            <a:off x="628650" y="2040649"/>
            <a:ext cx="7336089" cy="4458397"/>
          </a:xfrm>
          <a:prstGeom prst="rect">
            <a:avLst/>
          </a:prstGeom>
        </p:spPr>
      </p:pic>
      <p:sp>
        <p:nvSpPr>
          <p:cNvPr id="5" name="Segnaposto numero diapositiva 4"/>
          <p:cNvSpPr>
            <a:spLocks noGrp="1"/>
          </p:cNvSpPr>
          <p:nvPr>
            <p:ph type="sldNum" sz="quarter" idx="12"/>
          </p:nvPr>
        </p:nvSpPr>
        <p:spPr/>
        <p:txBody>
          <a:bodyPr/>
          <a:lstStyle/>
          <a:p>
            <a:fld id="{424CDA38-195B-4527-954F-B24DC1D16B97}" type="slidenum">
              <a:rPr lang="it-IT" smtClean="0"/>
              <a:t>2</a:t>
            </a:fld>
            <a:endParaRPr lang="it-IT"/>
          </a:p>
        </p:txBody>
      </p:sp>
    </p:spTree>
    <p:extLst>
      <p:ext uri="{BB962C8B-B14F-4D97-AF65-F5344CB8AC3E}">
        <p14:creationId xmlns:p14="http://schemas.microsoft.com/office/powerpoint/2010/main" val="2574821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479" y="0"/>
            <a:ext cx="7886700" cy="844528"/>
          </a:xfrm>
        </p:spPr>
        <p:txBody>
          <a:bodyPr/>
          <a:lstStyle/>
          <a:p>
            <a:pPr algn="ctr"/>
            <a:r>
              <a:rPr lang="it-IT" dirty="0"/>
              <a:t>Energia Potenziale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22830" y="981074"/>
                <a:ext cx="8898340" cy="4895851"/>
              </a:xfrm>
            </p:spPr>
            <p:txBody>
              <a:bodyPr>
                <a:noAutofit/>
              </a:bodyPr>
              <a:lstStyle/>
              <a:p>
                <a:pPr algn="just"/>
                <a:r>
                  <a:rPr lang="it-IT" sz="2400" dirty="0"/>
                  <a:t>Utilizzando sempre il modello dell’</a:t>
                </a:r>
                <a:r>
                  <a:rPr lang="it-IT" sz="2400" b="1" dirty="0">
                    <a:solidFill>
                      <a:srgbClr val="C00000"/>
                    </a:solidFill>
                  </a:rPr>
                  <a:t>oscillatore armonico </a:t>
                </a:r>
                <a:r>
                  <a:rPr lang="it-IT" sz="2400" dirty="0"/>
                  <a:t>possiamo calcolare l’energia potenziale di una molecola biatomica.</a:t>
                </a:r>
              </a:p>
              <a:p>
                <a:pPr algn="just"/>
                <a:r>
                  <a:rPr lang="it-IT" sz="2400" dirty="0"/>
                  <a:t>L’energia totale dell’oscillatore sarà la somma dell’</a:t>
                </a:r>
                <a:r>
                  <a:rPr lang="it-IT" sz="2400" b="1" dirty="0"/>
                  <a:t>energia cinetica </a:t>
                </a:r>
                <a:r>
                  <a:rPr lang="it-IT" sz="2400" dirty="0"/>
                  <a:t>(</a:t>
                </a:r>
                <a:r>
                  <a:rPr lang="it-IT" sz="2400" b="1" dirty="0"/>
                  <a:t>T</a:t>
                </a:r>
                <a:r>
                  <a:rPr lang="it-IT" sz="2400" dirty="0"/>
                  <a:t>: energia che un corpo possiede a causa del proprio moto) più l’</a:t>
                </a:r>
                <a:r>
                  <a:rPr lang="it-IT" sz="2400" b="1" dirty="0"/>
                  <a:t>energia potenziale </a:t>
                </a:r>
                <a:r>
                  <a:rPr lang="it-IT" sz="2400" dirty="0"/>
                  <a:t>(</a:t>
                </a:r>
                <a:r>
                  <a:rPr lang="it-IT" sz="2400" b="1" dirty="0"/>
                  <a:t>V</a:t>
                </a:r>
                <a:r>
                  <a:rPr lang="it-IT" sz="2400" dirty="0"/>
                  <a:t>:</a:t>
                </a:r>
                <a:r>
                  <a:rPr lang="it-IT" sz="2400" b="1" dirty="0"/>
                  <a:t> </a:t>
                </a:r>
                <a:r>
                  <a:rPr lang="it-IT" sz="2400" dirty="0"/>
                  <a:t>energia che sistema possiede a causa della sua posizione).</a:t>
                </a:r>
              </a:p>
              <a:p>
                <a:pPr marL="0" indent="0" algn="just">
                  <a:buNone/>
                </a:pPr>
                <a:endParaRPr lang="it-IT" sz="2400" b="1" dirty="0"/>
              </a:p>
              <a:p>
                <a:pPr marL="0" indent="0" algn="ctr">
                  <a:buNone/>
                </a:pPr>
                <a:r>
                  <a:rPr lang="it-IT" sz="2400" dirty="0"/>
                  <a:t>E = V + T</a:t>
                </a:r>
              </a:p>
              <a:p>
                <a:pPr marL="0" indent="0" algn="ctr">
                  <a:buNone/>
                </a:pPr>
                <a:endParaRPr lang="it-IT" sz="2400" dirty="0"/>
              </a:p>
              <a:p>
                <a:pPr algn="just"/>
                <a:r>
                  <a:rPr lang="it-IT" sz="2400" dirty="0"/>
                  <a:t>Secondo la legge di Hooke, l’oscillatore armonico è caratterizzato infatti da una energia potenziale </a:t>
                </a:r>
                <a:r>
                  <a:rPr lang="it-IT" sz="2400" b="1" dirty="0"/>
                  <a:t>V</a:t>
                </a:r>
                <a:r>
                  <a:rPr lang="it-IT" sz="2400" i="1" dirty="0"/>
                  <a:t> </a:t>
                </a:r>
                <a:r>
                  <a:rPr lang="it-IT" sz="2400" dirty="0"/>
                  <a:t>di tipo </a:t>
                </a:r>
                <a:r>
                  <a:rPr lang="it-IT" sz="2400" b="1" dirty="0"/>
                  <a:t>PARABOLICO</a:t>
                </a:r>
                <a:r>
                  <a:rPr lang="it-IT" sz="2400" dirty="0"/>
                  <a:t>:</a:t>
                </a:r>
                <a:r>
                  <a:rPr lang="it-IT" sz="2400" b="1" dirty="0"/>
                  <a:t> </a:t>
                </a:r>
              </a:p>
              <a:p>
                <a:pPr marL="0" indent="0" algn="just">
                  <a:buNone/>
                </a:pPr>
                <a:r>
                  <a:rPr lang="it-IT" sz="2400" b="1" dirty="0"/>
                  <a:t> </a:t>
                </a:r>
              </a:p>
              <a:p>
                <a:pPr marL="0" indent="0" algn="ctr">
                  <a:buNone/>
                </a:pPr>
                <a:r>
                  <a:rPr lang="it-IT" sz="2400" dirty="0"/>
                  <a:t>V = </a:t>
                </a:r>
                <a14:m>
                  <m:oMath xmlns:m="http://schemas.openxmlformats.org/officeDocument/2006/math">
                    <m:f>
                      <m:fPr>
                        <m:ctrlPr>
                          <a:rPr lang="it-IT" sz="240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rPr>
                          <m:t>2</m:t>
                        </m:r>
                      </m:den>
                    </m:f>
                  </m:oMath>
                </a14:m>
                <a:r>
                  <a:rPr lang="it-IT" sz="2400" i="1" dirty="0"/>
                  <a:t>kx</a:t>
                </a:r>
                <a:r>
                  <a:rPr lang="it-IT" sz="2400" i="1" baseline="30000" dirty="0"/>
                  <a:t>2</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22830" y="981074"/>
                <a:ext cx="8898340" cy="4895851"/>
              </a:xfrm>
              <a:blipFill>
                <a:blip r:embed="rId2"/>
                <a:stretch>
                  <a:fillRect l="-890" t="-1743" r="-1096" b="-11831"/>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20</a:t>
            </a:fld>
            <a:endParaRPr lang="it-IT" dirty="0"/>
          </a:p>
        </p:txBody>
      </p:sp>
      <p:sp>
        <p:nvSpPr>
          <p:cNvPr id="5" name="Rectangle 4">
            <a:extLst>
              <a:ext uri="{FF2B5EF4-FFF2-40B4-BE49-F238E27FC236}">
                <a16:creationId xmlns:a16="http://schemas.microsoft.com/office/drawing/2014/main" id="{AEB1F026-DC8A-7165-4166-0AD9C5647B82}"/>
              </a:ext>
            </a:extLst>
          </p:cNvPr>
          <p:cNvSpPr/>
          <p:nvPr/>
        </p:nvSpPr>
        <p:spPr>
          <a:xfrm>
            <a:off x="3867583" y="3545721"/>
            <a:ext cx="1400454" cy="58955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4429D858-F0B6-CE95-93BE-4D847652A523}"/>
              </a:ext>
            </a:extLst>
          </p:cNvPr>
          <p:cNvSpPr/>
          <p:nvPr/>
        </p:nvSpPr>
        <p:spPr>
          <a:xfrm>
            <a:off x="3867583" y="5718695"/>
            <a:ext cx="1400454" cy="845878"/>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207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p:cNvSpPr>
                <a:spLocks noGrp="1"/>
              </p:cNvSpPr>
              <p:nvPr>
                <p:ph type="title"/>
              </p:nvPr>
            </p:nvSpPr>
            <p:spPr>
              <a:xfrm>
                <a:off x="-109182" y="0"/>
                <a:ext cx="9253182" cy="1325563"/>
              </a:xfrm>
            </p:spPr>
            <p:txBody>
              <a:bodyPr>
                <a:normAutofit fontScale="90000"/>
              </a:bodyPr>
              <a:lstStyle/>
              <a:p>
                <a:pPr algn="ctr"/>
                <a:r>
                  <a:rPr lang="it-IT" dirty="0"/>
                  <a:t>Energia Potenziale</a:t>
                </a:r>
                <a:br>
                  <a:rPr lang="it-IT" dirty="0"/>
                </a:br>
                <a:r>
                  <a:rPr lang="it-IT" dirty="0"/>
                  <a:t>V =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2</m:t>
                        </m:r>
                      </m:den>
                    </m:f>
                  </m:oMath>
                </a14:m>
                <a:r>
                  <a:rPr lang="it-IT" i="1" dirty="0"/>
                  <a:t>kx</a:t>
                </a:r>
                <a:r>
                  <a:rPr lang="it-IT" i="1" baseline="30000" dirty="0"/>
                  <a:t>2</a:t>
                </a:r>
                <a:endParaRPr lang="it-IT" dirty="0"/>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09182" y="0"/>
                <a:ext cx="9253182" cy="1325563"/>
              </a:xfrm>
              <a:blipFill>
                <a:blip r:embed="rId2"/>
                <a:stretch>
                  <a:fillRect t="-17051" b="-15207"/>
                </a:stretch>
              </a:blipFill>
            </p:spPr>
            <p:txBody>
              <a:bodyPr/>
              <a:lstStyle/>
              <a:p>
                <a:r>
                  <a:rPr lang="it-IT">
                    <a:noFill/>
                  </a:rPr>
                  <a:t> </a:t>
                </a:r>
              </a:p>
            </p:txBody>
          </p:sp>
        </mc:Fallback>
      </mc:AlternateContent>
      <p:sp>
        <p:nvSpPr>
          <p:cNvPr id="3" name="Segnaposto contenuto 2"/>
          <p:cNvSpPr>
            <a:spLocks noGrp="1"/>
          </p:cNvSpPr>
          <p:nvPr>
            <p:ph idx="1"/>
          </p:nvPr>
        </p:nvSpPr>
        <p:spPr>
          <a:xfrm>
            <a:off x="383522" y="1692322"/>
            <a:ext cx="4605058" cy="4664029"/>
          </a:xfrm>
        </p:spPr>
        <p:txBody>
          <a:bodyPr/>
          <a:lstStyle/>
          <a:p>
            <a:pPr marL="0" indent="0" algn="just">
              <a:buNone/>
            </a:pPr>
            <a:r>
              <a:rPr lang="it-IT" sz="2400" dirty="0"/>
              <a:t>Riportando in un diagramma l’energia potenziale  </a:t>
            </a:r>
            <a:r>
              <a:rPr lang="it-IT" sz="2400" b="1" dirty="0"/>
              <a:t>V</a:t>
            </a:r>
            <a:r>
              <a:rPr lang="it-IT" sz="2400" dirty="0"/>
              <a:t> di una molecola biatomica (considerata come oscillatore armonico) in funzione della spostamento </a:t>
            </a:r>
            <a:r>
              <a:rPr lang="it-IT" sz="2400" b="1" dirty="0"/>
              <a:t>x</a:t>
            </a:r>
            <a:r>
              <a:rPr lang="it-IT" sz="2400" dirty="0"/>
              <a:t> dalla posizione di equilibrio </a:t>
            </a:r>
            <a:r>
              <a:rPr lang="it-IT" sz="2400" b="1" dirty="0"/>
              <a:t>x</a:t>
            </a:r>
            <a:r>
              <a:rPr lang="it-IT" sz="2400" b="1" baseline="-25000" dirty="0"/>
              <a:t>0</a:t>
            </a:r>
            <a:r>
              <a:rPr lang="it-IT" sz="2400" dirty="0"/>
              <a:t> come conseguenza dell’allungamento o dell’accorciamento del legame si ottiene una </a:t>
            </a:r>
            <a:r>
              <a:rPr lang="it-IT" sz="2400" dirty="0">
                <a:latin typeface="Calibri body "/>
              </a:rPr>
              <a:t>parabo</a:t>
            </a:r>
            <a:r>
              <a:rPr lang="it-IT" dirty="0">
                <a:latin typeface="Calibri body "/>
              </a:rPr>
              <a:t>la.</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21</a:t>
            </a:fld>
            <a:endParaRPr lang="it-IT"/>
          </a:p>
        </p:txBody>
      </p:sp>
      <p:pic>
        <p:nvPicPr>
          <p:cNvPr id="5" name="Immagine 4"/>
          <p:cNvPicPr>
            <a:picLocks noChangeAspect="1"/>
          </p:cNvPicPr>
          <p:nvPr/>
        </p:nvPicPr>
        <p:blipFill>
          <a:blip r:embed="rId3"/>
          <a:stretch>
            <a:fillRect/>
          </a:stretch>
        </p:blipFill>
        <p:spPr>
          <a:xfrm>
            <a:off x="5079962" y="1288750"/>
            <a:ext cx="3589134" cy="4351338"/>
          </a:xfrm>
          <a:prstGeom prst="rect">
            <a:avLst/>
          </a:prstGeom>
        </p:spPr>
      </p:pic>
      <p:pic>
        <p:nvPicPr>
          <p:cNvPr id="6" name="Immagine 5"/>
          <p:cNvPicPr>
            <a:picLocks noChangeAspect="1"/>
          </p:cNvPicPr>
          <p:nvPr/>
        </p:nvPicPr>
        <p:blipFill>
          <a:blip r:embed="rId4"/>
          <a:stretch>
            <a:fillRect/>
          </a:stretch>
        </p:blipFill>
        <p:spPr>
          <a:xfrm>
            <a:off x="1194938" y="5165678"/>
            <a:ext cx="3018885" cy="1129708"/>
          </a:xfrm>
          <a:prstGeom prst="rect">
            <a:avLst/>
          </a:prstGeom>
        </p:spPr>
      </p:pic>
    </p:spTree>
    <p:extLst>
      <p:ext uri="{BB962C8B-B14F-4D97-AF65-F5344CB8AC3E}">
        <p14:creationId xmlns:p14="http://schemas.microsoft.com/office/powerpoint/2010/main" val="410469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4126" y="-49371"/>
            <a:ext cx="7886700" cy="674151"/>
          </a:xfrm>
        </p:spPr>
        <p:txBody>
          <a:bodyPr>
            <a:normAutofit fontScale="90000"/>
          </a:bodyPr>
          <a:lstStyle/>
          <a:p>
            <a:pPr algn="ctr"/>
            <a:r>
              <a:rPr lang="it-IT" dirty="0"/>
              <a:t>Energia Potenziale</a:t>
            </a:r>
          </a:p>
        </p:txBody>
      </p:sp>
      <p:pic>
        <p:nvPicPr>
          <p:cNvPr id="5" name="Segnaposto contenuto 4"/>
          <p:cNvPicPr>
            <a:picLocks noGrp="1" noChangeAspect="1"/>
          </p:cNvPicPr>
          <p:nvPr>
            <p:ph idx="1"/>
          </p:nvPr>
        </p:nvPicPr>
        <p:blipFill>
          <a:blip r:embed="rId2"/>
          <a:stretch>
            <a:fillRect/>
          </a:stretch>
        </p:blipFill>
        <p:spPr>
          <a:xfrm>
            <a:off x="319668" y="824768"/>
            <a:ext cx="1830191" cy="187598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22</a:t>
            </a:fld>
            <a:endParaRPr lang="it-IT"/>
          </a:p>
        </p:txBody>
      </p:sp>
      <p:sp>
        <p:nvSpPr>
          <p:cNvPr id="6" name="Rettangolo 5"/>
          <p:cNvSpPr/>
          <p:nvPr/>
        </p:nvSpPr>
        <p:spPr>
          <a:xfrm>
            <a:off x="4528729" y="2368480"/>
            <a:ext cx="4572000" cy="1754326"/>
          </a:xfrm>
          <a:prstGeom prst="rect">
            <a:avLst/>
          </a:prstGeom>
        </p:spPr>
        <p:txBody>
          <a:bodyPr>
            <a:spAutoFit/>
          </a:bodyPr>
          <a:lstStyle/>
          <a:p>
            <a:pPr algn="just"/>
            <a:r>
              <a:rPr lang="it-IT" dirty="0"/>
              <a:t>Siccome l’energia totale deve rimanere costante, quando la molla oscilla, l’energia potenziale </a:t>
            </a:r>
            <a:r>
              <a:rPr lang="it-IT" b="1" dirty="0"/>
              <a:t>V</a:t>
            </a:r>
            <a:r>
              <a:rPr lang="it-IT" dirty="0"/>
              <a:t> aumenta lungo i lati della parabola (sinistra: molla contratta e destra: molla stirata), mentre l’energia cinetica </a:t>
            </a:r>
            <a:r>
              <a:rPr lang="it-IT" b="1" dirty="0"/>
              <a:t>T</a:t>
            </a:r>
            <a:r>
              <a:rPr lang="it-IT" dirty="0"/>
              <a:t> diminuisce.</a:t>
            </a:r>
          </a:p>
        </p:txBody>
      </p:sp>
      <p:pic>
        <p:nvPicPr>
          <p:cNvPr id="7" name="Immagine 6"/>
          <p:cNvPicPr>
            <a:picLocks noChangeAspect="1"/>
          </p:cNvPicPr>
          <p:nvPr/>
        </p:nvPicPr>
        <p:blipFill>
          <a:blip r:embed="rId3"/>
          <a:stretch>
            <a:fillRect/>
          </a:stretch>
        </p:blipFill>
        <p:spPr>
          <a:xfrm>
            <a:off x="2483576" y="1516056"/>
            <a:ext cx="1595596" cy="922781"/>
          </a:xfrm>
          <a:prstGeom prst="rect">
            <a:avLst/>
          </a:prstGeom>
        </p:spPr>
      </p:pic>
      <p:pic>
        <p:nvPicPr>
          <p:cNvPr id="8" name="Immagine 7"/>
          <p:cNvPicPr>
            <a:picLocks noChangeAspect="1"/>
          </p:cNvPicPr>
          <p:nvPr/>
        </p:nvPicPr>
        <p:blipFill>
          <a:blip r:embed="rId4"/>
          <a:stretch>
            <a:fillRect/>
          </a:stretch>
        </p:blipFill>
        <p:spPr>
          <a:xfrm>
            <a:off x="628546" y="2828887"/>
            <a:ext cx="1334906" cy="1764000"/>
          </a:xfrm>
          <a:prstGeom prst="rect">
            <a:avLst/>
          </a:prstGeom>
        </p:spPr>
      </p:pic>
      <p:pic>
        <p:nvPicPr>
          <p:cNvPr id="9" name="Immagine 8"/>
          <p:cNvPicPr>
            <a:picLocks noChangeAspect="1"/>
          </p:cNvPicPr>
          <p:nvPr/>
        </p:nvPicPr>
        <p:blipFill>
          <a:blip r:embed="rId5"/>
          <a:stretch>
            <a:fillRect/>
          </a:stretch>
        </p:blipFill>
        <p:spPr>
          <a:xfrm>
            <a:off x="2363351" y="3429000"/>
            <a:ext cx="1740650" cy="904688"/>
          </a:xfrm>
          <a:prstGeom prst="rect">
            <a:avLst/>
          </a:prstGeom>
        </p:spPr>
      </p:pic>
      <p:sp>
        <p:nvSpPr>
          <p:cNvPr id="10" name="Rettangolo 9"/>
          <p:cNvSpPr/>
          <p:nvPr/>
        </p:nvSpPr>
        <p:spPr>
          <a:xfrm>
            <a:off x="4596829" y="4322794"/>
            <a:ext cx="4347335" cy="923330"/>
          </a:xfrm>
          <a:prstGeom prst="rect">
            <a:avLst/>
          </a:prstGeom>
        </p:spPr>
        <p:txBody>
          <a:bodyPr wrap="square">
            <a:spAutoFit/>
          </a:bodyPr>
          <a:lstStyle/>
          <a:p>
            <a:pPr algn="just"/>
            <a:r>
              <a:rPr lang="it-IT" dirty="0"/>
              <a:t>Alla distanza di equilibrio d la molla ha energia potenziale = 0 in quanto si è convertita in energia cinetica </a:t>
            </a:r>
            <a:r>
              <a:rPr lang="it-IT" b="1" dirty="0"/>
              <a:t>T</a:t>
            </a:r>
          </a:p>
        </p:txBody>
      </p:sp>
      <p:pic>
        <p:nvPicPr>
          <p:cNvPr id="11" name="Immagine 10"/>
          <p:cNvPicPr>
            <a:picLocks noChangeAspect="1"/>
          </p:cNvPicPr>
          <p:nvPr/>
        </p:nvPicPr>
        <p:blipFill>
          <a:blip r:embed="rId6"/>
          <a:stretch>
            <a:fillRect/>
          </a:stretch>
        </p:blipFill>
        <p:spPr>
          <a:xfrm>
            <a:off x="560005" y="4824015"/>
            <a:ext cx="1320700" cy="1764000"/>
          </a:xfrm>
          <a:prstGeom prst="rect">
            <a:avLst/>
          </a:prstGeom>
        </p:spPr>
      </p:pic>
      <p:pic>
        <p:nvPicPr>
          <p:cNvPr id="12" name="Immagine 11"/>
          <p:cNvPicPr>
            <a:picLocks noChangeAspect="1"/>
          </p:cNvPicPr>
          <p:nvPr/>
        </p:nvPicPr>
        <p:blipFill>
          <a:blip r:embed="rId7"/>
          <a:stretch>
            <a:fillRect/>
          </a:stretch>
        </p:blipFill>
        <p:spPr>
          <a:xfrm>
            <a:off x="2158632" y="5554668"/>
            <a:ext cx="2139549" cy="931828"/>
          </a:xfrm>
          <a:prstGeom prst="rect">
            <a:avLst/>
          </a:prstGeom>
        </p:spPr>
      </p:pic>
      <p:sp>
        <p:nvSpPr>
          <p:cNvPr id="13" name="TextBox 12">
            <a:extLst>
              <a:ext uri="{FF2B5EF4-FFF2-40B4-BE49-F238E27FC236}">
                <a16:creationId xmlns:a16="http://schemas.microsoft.com/office/drawing/2014/main" id="{603EE11F-E8F5-1891-8B30-3EF16FAB7970}"/>
              </a:ext>
            </a:extLst>
          </p:cNvPr>
          <p:cNvSpPr txBox="1"/>
          <p:nvPr/>
        </p:nvSpPr>
        <p:spPr>
          <a:xfrm>
            <a:off x="2574587" y="2379920"/>
            <a:ext cx="1740651" cy="369332"/>
          </a:xfrm>
          <a:prstGeom prst="rect">
            <a:avLst/>
          </a:prstGeom>
          <a:noFill/>
        </p:spPr>
        <p:txBody>
          <a:bodyPr wrap="square">
            <a:spAutoFit/>
          </a:bodyPr>
          <a:lstStyle/>
          <a:p>
            <a:r>
              <a:rPr lang="it-IT" dirty="0"/>
              <a:t>molla contratta</a:t>
            </a:r>
          </a:p>
        </p:txBody>
      </p:sp>
      <p:sp>
        <p:nvSpPr>
          <p:cNvPr id="14" name="TextBox 13">
            <a:extLst>
              <a:ext uri="{FF2B5EF4-FFF2-40B4-BE49-F238E27FC236}">
                <a16:creationId xmlns:a16="http://schemas.microsoft.com/office/drawing/2014/main" id="{085FE62D-E077-3BFE-7B21-9A8237352AAE}"/>
              </a:ext>
            </a:extLst>
          </p:cNvPr>
          <p:cNvSpPr txBox="1"/>
          <p:nvPr/>
        </p:nvSpPr>
        <p:spPr>
          <a:xfrm>
            <a:off x="2163901" y="4255729"/>
            <a:ext cx="2139549" cy="646331"/>
          </a:xfrm>
          <a:prstGeom prst="rect">
            <a:avLst/>
          </a:prstGeom>
          <a:noFill/>
        </p:spPr>
        <p:txBody>
          <a:bodyPr wrap="square">
            <a:spAutoFit/>
          </a:bodyPr>
          <a:lstStyle/>
          <a:p>
            <a:pPr algn="ctr"/>
            <a:r>
              <a:rPr lang="it-IT" dirty="0"/>
              <a:t>molla nella posizione di equilibrio</a:t>
            </a:r>
          </a:p>
        </p:txBody>
      </p:sp>
      <p:sp>
        <p:nvSpPr>
          <p:cNvPr id="15" name="TextBox 14">
            <a:extLst>
              <a:ext uri="{FF2B5EF4-FFF2-40B4-BE49-F238E27FC236}">
                <a16:creationId xmlns:a16="http://schemas.microsoft.com/office/drawing/2014/main" id="{168D91A0-EABF-345D-F9D9-DD207A6658EE}"/>
              </a:ext>
            </a:extLst>
          </p:cNvPr>
          <p:cNvSpPr txBox="1"/>
          <p:nvPr/>
        </p:nvSpPr>
        <p:spPr>
          <a:xfrm>
            <a:off x="2211599" y="6347981"/>
            <a:ext cx="2139549" cy="369332"/>
          </a:xfrm>
          <a:prstGeom prst="rect">
            <a:avLst/>
          </a:prstGeom>
          <a:noFill/>
        </p:spPr>
        <p:txBody>
          <a:bodyPr wrap="square">
            <a:spAutoFit/>
          </a:bodyPr>
          <a:lstStyle/>
          <a:p>
            <a:pPr algn="ctr"/>
            <a:r>
              <a:rPr lang="it-IT" dirty="0"/>
              <a:t>molla stirata</a:t>
            </a:r>
          </a:p>
        </p:txBody>
      </p:sp>
      <p:sp>
        <p:nvSpPr>
          <p:cNvPr id="16" name="Rectangle 15">
            <a:extLst>
              <a:ext uri="{FF2B5EF4-FFF2-40B4-BE49-F238E27FC236}">
                <a16:creationId xmlns:a16="http://schemas.microsoft.com/office/drawing/2014/main" id="{F997BAB5-0B7E-40B9-37CD-CE3825A69F5C}"/>
              </a:ext>
            </a:extLst>
          </p:cNvPr>
          <p:cNvSpPr/>
          <p:nvPr/>
        </p:nvSpPr>
        <p:spPr>
          <a:xfrm>
            <a:off x="423081" y="982639"/>
            <a:ext cx="3875100" cy="573467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445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803585"/>
          </a:xfrm>
        </p:spPr>
        <p:txBody>
          <a:bodyPr/>
          <a:lstStyle/>
          <a:p>
            <a:pPr algn="ctr"/>
            <a:r>
              <a:rPr lang="it-IT" dirty="0"/>
              <a:t>Oscillatore Armonico</a:t>
            </a:r>
          </a:p>
        </p:txBody>
      </p:sp>
      <p:sp>
        <p:nvSpPr>
          <p:cNvPr id="3" name="Segnaposto contenuto 2"/>
          <p:cNvSpPr>
            <a:spLocks noGrp="1"/>
          </p:cNvSpPr>
          <p:nvPr>
            <p:ph idx="1"/>
          </p:nvPr>
        </p:nvSpPr>
        <p:spPr>
          <a:xfrm>
            <a:off x="211540" y="803585"/>
            <a:ext cx="8720920" cy="4723749"/>
          </a:xfrm>
        </p:spPr>
        <p:txBody>
          <a:bodyPr/>
          <a:lstStyle/>
          <a:p>
            <a:pPr marL="0" indent="0" algn="just">
              <a:buNone/>
            </a:pPr>
            <a:r>
              <a:rPr lang="it-IT" dirty="0"/>
              <a:t>Nel modello del oscillatore armonico classico l’energia potenziale della molla può assumere </a:t>
            </a:r>
            <a:r>
              <a:rPr lang="it-IT" b="1" dirty="0"/>
              <a:t>TUTTI </a:t>
            </a:r>
            <a:r>
              <a:rPr lang="it-IT" dirty="0"/>
              <a:t>i valori possibili e senza limiti. Occorre semplicemente modificare x di quanto si vuole per ottenere un differente valore di energia potenziale.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23</a:t>
            </a:fld>
            <a:endParaRPr lang="it-IT"/>
          </a:p>
        </p:txBody>
      </p:sp>
      <p:pic>
        <p:nvPicPr>
          <p:cNvPr id="5" name="Immagine 4"/>
          <p:cNvPicPr>
            <a:picLocks noChangeAspect="1"/>
          </p:cNvPicPr>
          <p:nvPr/>
        </p:nvPicPr>
        <p:blipFill>
          <a:blip r:embed="rId2"/>
          <a:stretch>
            <a:fillRect/>
          </a:stretch>
        </p:blipFill>
        <p:spPr>
          <a:xfrm>
            <a:off x="2971592" y="2766958"/>
            <a:ext cx="3486358" cy="3954518"/>
          </a:xfrm>
          <a:prstGeom prst="rect">
            <a:avLst/>
          </a:prstGeom>
        </p:spPr>
      </p:pic>
    </p:spTree>
    <p:extLst>
      <p:ext uri="{BB962C8B-B14F-4D97-AF65-F5344CB8AC3E}">
        <p14:creationId xmlns:p14="http://schemas.microsoft.com/office/powerpoint/2010/main" val="129625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786" y="174018"/>
            <a:ext cx="7997588" cy="739083"/>
          </a:xfrm>
        </p:spPr>
        <p:txBody>
          <a:bodyPr>
            <a:normAutofit fontScale="90000"/>
          </a:bodyPr>
          <a:lstStyle/>
          <a:p>
            <a:pPr algn="ctr"/>
            <a:r>
              <a:rPr lang="it-IT" dirty="0"/>
              <a:t>Descrizione Quantomeccanica della Vibrazione di una Molecola Biatomica</a:t>
            </a:r>
          </a:p>
        </p:txBody>
      </p:sp>
      <p:sp>
        <p:nvSpPr>
          <p:cNvPr id="3" name="Segnaposto contenuto 2"/>
          <p:cNvSpPr>
            <a:spLocks noGrp="1"/>
          </p:cNvSpPr>
          <p:nvPr>
            <p:ph idx="1"/>
          </p:nvPr>
        </p:nvSpPr>
        <p:spPr>
          <a:xfrm>
            <a:off x="259307" y="1511726"/>
            <a:ext cx="8707271" cy="4627426"/>
          </a:xfrm>
        </p:spPr>
        <p:txBody>
          <a:bodyPr/>
          <a:lstStyle/>
          <a:p>
            <a:pPr marL="0" indent="0" algn="just">
              <a:buNone/>
            </a:pPr>
            <a:r>
              <a:rPr lang="it-IT" dirty="0"/>
              <a:t>Nella trattazione quantomeccanica l’energia vibrazionale delle molecole </a:t>
            </a:r>
            <a:r>
              <a:rPr lang="it-IT" i="1" dirty="0"/>
              <a:t>(</a:t>
            </a:r>
            <a:r>
              <a:rPr lang="it-IT" b="1" i="1" dirty="0" err="1"/>
              <a:t>E</a:t>
            </a:r>
            <a:r>
              <a:rPr lang="it-IT" b="1" i="1" baseline="-25000" dirty="0" err="1"/>
              <a:t>v</a:t>
            </a:r>
            <a:r>
              <a:rPr lang="it-IT" dirty="0"/>
              <a:t>) è </a:t>
            </a:r>
            <a:r>
              <a:rPr lang="it-IT" b="1" dirty="0">
                <a:solidFill>
                  <a:srgbClr val="C00000"/>
                </a:solidFill>
              </a:rPr>
              <a:t>quantizzata</a:t>
            </a:r>
            <a:r>
              <a:rPr lang="it-IT" dirty="0"/>
              <a:t>, per cui può assumere solo valori discreti di energia.</a:t>
            </a:r>
          </a:p>
        </p:txBody>
      </p:sp>
      <p:sp>
        <p:nvSpPr>
          <p:cNvPr id="4" name="Segnaposto numero diapositiva 3"/>
          <p:cNvSpPr>
            <a:spLocks noGrp="1"/>
          </p:cNvSpPr>
          <p:nvPr>
            <p:ph type="sldNum" sz="quarter" idx="12"/>
          </p:nvPr>
        </p:nvSpPr>
        <p:spPr>
          <a:xfrm>
            <a:off x="6335974" y="6042452"/>
            <a:ext cx="2057400" cy="365125"/>
          </a:xfrm>
        </p:spPr>
        <p:txBody>
          <a:bodyPr/>
          <a:lstStyle/>
          <a:p>
            <a:fld id="{424CDA38-195B-4527-954F-B24DC1D16B97}" type="slidenum">
              <a:rPr lang="it-IT" smtClean="0"/>
              <a:t>24</a:t>
            </a:fld>
            <a:endParaRPr lang="it-IT"/>
          </a:p>
        </p:txBody>
      </p:sp>
      <p:pic>
        <p:nvPicPr>
          <p:cNvPr id="5" name="Immagine 4"/>
          <p:cNvPicPr>
            <a:picLocks noChangeAspect="1"/>
          </p:cNvPicPr>
          <p:nvPr/>
        </p:nvPicPr>
        <p:blipFill>
          <a:blip r:embed="rId2"/>
          <a:stretch>
            <a:fillRect/>
          </a:stretch>
        </p:blipFill>
        <p:spPr>
          <a:xfrm>
            <a:off x="428169" y="2974435"/>
            <a:ext cx="2685965" cy="3299653"/>
          </a:xfrm>
          <a:prstGeom prst="rect">
            <a:avLst/>
          </a:prstGeom>
        </p:spPr>
      </p:pic>
      <mc:AlternateContent xmlns:mc="http://schemas.openxmlformats.org/markup-compatibility/2006" xmlns:a14="http://schemas.microsoft.com/office/drawing/2010/main">
        <mc:Choice Requires="a14">
          <p:sp>
            <p:nvSpPr>
              <p:cNvPr id="9" name="CasellaDiTesto 8"/>
              <p:cNvSpPr txBox="1"/>
              <p:nvPr/>
            </p:nvSpPr>
            <p:spPr>
              <a:xfrm>
                <a:off x="4813084" y="2974435"/>
                <a:ext cx="2022421" cy="521553"/>
              </a:xfrm>
              <a:prstGeom prst="rect">
                <a:avLst/>
              </a:prstGeom>
              <a:noFill/>
            </p:spPr>
            <p:txBody>
              <a:bodyPr wrap="square" lIns="0" tIns="0" rIns="0" bIns="0" rtlCol="0">
                <a:spAutoFit/>
              </a:bodyPr>
              <a:lstStyle/>
              <a:p>
                <a14:m>
                  <m:oMath xmlns:m="http://schemas.openxmlformats.org/officeDocument/2006/math">
                    <m:r>
                      <a:rPr lang="it-IT" sz="2400" b="0" i="1" smtClean="0">
                        <a:latin typeface="Cambria Math" panose="02040503050406030204" pitchFamily="18" charset="0"/>
                      </a:rPr>
                      <m:t>𝐸</m:t>
                    </m:r>
                    <m:r>
                      <m:rPr>
                        <m:sty m:val="p"/>
                      </m:rPr>
                      <a:rPr lang="it-IT" sz="2400" b="0" i="0" baseline="-25000" smtClean="0">
                        <a:latin typeface="Cambria Math" panose="02040503050406030204" pitchFamily="18" charset="0"/>
                      </a:rPr>
                      <m:t>v</m:t>
                    </m:r>
                    <m:r>
                      <a:rPr lang="it-IT" sz="2400" b="0" i="1" smtClean="0">
                        <a:latin typeface="Cambria Math" panose="02040503050406030204" pitchFamily="18" charset="0"/>
                      </a:rPr>
                      <m:t>=(</m:t>
                    </m:r>
                    <m:r>
                      <a:rPr lang="it-IT" sz="2400" b="0" i="1" smtClean="0">
                        <a:latin typeface="Cambria Math" panose="02040503050406030204" pitchFamily="18" charset="0"/>
                      </a:rPr>
                      <m:t>𝑛</m:t>
                    </m:r>
                    <m:r>
                      <a:rPr lang="it-IT" sz="2400" b="0" i="1" smtClean="0">
                        <a:latin typeface="Cambria Math" panose="02040503050406030204" pitchFamily="18" charset="0"/>
                      </a:rPr>
                      <m:t>+ </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rPr>
                          <m:t>2</m:t>
                        </m:r>
                      </m:den>
                    </m:f>
                  </m:oMath>
                </a14:m>
                <a:r>
                  <a:rPr lang="it-IT" sz="2400" dirty="0"/>
                  <a:t>)</a:t>
                </a:r>
                <a:r>
                  <a:rPr lang="it-IT" sz="2400" dirty="0" err="1"/>
                  <a:t>h</a:t>
                </a:r>
                <a:r>
                  <a:rPr lang="it-IT" sz="2400" i="1" dirty="0" err="1"/>
                  <a:t>v</a:t>
                </a:r>
                <a:endParaRPr lang="it-IT" sz="2400" i="1"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4813084" y="2974435"/>
                <a:ext cx="2022421" cy="521553"/>
              </a:xfrm>
              <a:prstGeom prst="rect">
                <a:avLst/>
              </a:prstGeom>
              <a:blipFill>
                <a:blip r:embed="rId3"/>
                <a:stretch>
                  <a:fillRect t="-3529" r="-5136" b="-2117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5107108" y="3672030"/>
                <a:ext cx="1802675" cy="369332"/>
              </a:xfrm>
              <a:prstGeom prst="rect">
                <a:avLst/>
              </a:prstGeom>
              <a:noFill/>
            </p:spPr>
            <p:txBody>
              <a:bodyPr wrap="square" rtlCol="0">
                <a:spAutoFit/>
              </a:bodyPr>
              <a:lstStyle/>
              <a:p>
                <a14:m>
                  <m:oMath xmlns:m="http://schemas.openxmlformats.org/officeDocument/2006/math">
                    <m:r>
                      <a:rPr lang="it-IT" i="1">
                        <a:latin typeface="Cambria Math" panose="02040503050406030204" pitchFamily="18" charset="0"/>
                      </a:rPr>
                      <m:t>𝑛</m:t>
                    </m:r>
                  </m:oMath>
                </a14:m>
                <a:r>
                  <a:rPr lang="it-IT" dirty="0"/>
                  <a:t> = 0, 1, 2, 3….  </a:t>
                </a:r>
              </a:p>
            </p:txBody>
          </p:sp>
        </mc:Choice>
        <mc:Fallback xmlns="">
          <p:sp>
            <p:nvSpPr>
              <p:cNvPr id="10" name="CasellaDiTesto 9"/>
              <p:cNvSpPr txBox="1">
                <a:spLocks noRot="1" noChangeAspect="1" noMove="1" noResize="1" noEditPoints="1" noAdjustHandles="1" noChangeArrowheads="1" noChangeShapeType="1" noTextEdit="1"/>
              </p:cNvSpPr>
              <p:nvPr/>
            </p:nvSpPr>
            <p:spPr>
              <a:xfrm>
                <a:off x="5107108" y="3672030"/>
                <a:ext cx="1802675" cy="369332"/>
              </a:xfrm>
              <a:prstGeom prst="rect">
                <a:avLst/>
              </a:prstGeom>
              <a:blipFill>
                <a:blip r:embed="rId4"/>
                <a:stretch>
                  <a:fillRect t="-8197" b="-24590"/>
                </a:stretch>
              </a:blipFill>
            </p:spPr>
            <p:txBody>
              <a:bodyPr/>
              <a:lstStyle/>
              <a:p>
                <a:r>
                  <a:rPr lang="it-IT">
                    <a:noFill/>
                  </a:rPr>
                  <a:t> </a:t>
                </a:r>
              </a:p>
            </p:txBody>
          </p:sp>
        </mc:Fallback>
      </mc:AlternateContent>
      <p:sp>
        <p:nvSpPr>
          <p:cNvPr id="11" name="CasellaDiTesto 10"/>
          <p:cNvSpPr txBox="1"/>
          <p:nvPr/>
        </p:nvSpPr>
        <p:spPr>
          <a:xfrm>
            <a:off x="3114134" y="4334373"/>
            <a:ext cx="5852444" cy="2308324"/>
          </a:xfrm>
          <a:prstGeom prst="rect">
            <a:avLst/>
          </a:prstGeom>
          <a:noFill/>
        </p:spPr>
        <p:txBody>
          <a:bodyPr wrap="square" rtlCol="0">
            <a:spAutoFit/>
          </a:bodyPr>
          <a:lstStyle/>
          <a:p>
            <a:pPr algn="just"/>
            <a:r>
              <a:rPr lang="it-IT" sz="2400" dirty="0"/>
              <a:t>L’energia minima corrispondente al numero quantico vibrazionale </a:t>
            </a:r>
            <a:r>
              <a:rPr lang="it-IT" sz="2400" b="1" dirty="0"/>
              <a:t>n </a:t>
            </a:r>
            <a:r>
              <a:rPr lang="it-IT" sz="2400" dirty="0"/>
              <a:t>= 0 non è nulla, ma vale ½ </a:t>
            </a:r>
            <a:r>
              <a:rPr lang="it-IT" sz="2400" i="1" dirty="0" err="1"/>
              <a:t>h</a:t>
            </a:r>
            <a:r>
              <a:rPr lang="it-IT" sz="2400" dirty="0" err="1">
                <a:latin typeface="Symbol" panose="05050102010706020507" pitchFamily="18" charset="2"/>
              </a:rPr>
              <a:t>n</a:t>
            </a:r>
            <a:r>
              <a:rPr lang="it-IT" sz="2400" dirty="0">
                <a:latin typeface="Symbol" panose="05050102010706020507" pitchFamily="18" charset="2"/>
              </a:rPr>
              <a:t> (n = </a:t>
            </a:r>
            <a:r>
              <a:rPr lang="it-IT" sz="2400" dirty="0"/>
              <a:t>frequenza della vibrazione), quantità che viene appunto denominata </a:t>
            </a:r>
            <a:r>
              <a:rPr lang="it-IT" sz="2400" i="1" dirty="0"/>
              <a:t>energia del punto zero</a:t>
            </a:r>
            <a:r>
              <a:rPr lang="it-IT" sz="2400" dirty="0"/>
              <a:t>. </a:t>
            </a:r>
            <a:r>
              <a:rPr lang="it-IT" sz="2400" b="1" dirty="0"/>
              <a:t>La molecola è sempre in oscillazione</a:t>
            </a:r>
            <a:r>
              <a:rPr lang="it-IT" sz="2400" dirty="0"/>
              <a:t>.</a:t>
            </a:r>
          </a:p>
        </p:txBody>
      </p:sp>
      <p:sp>
        <p:nvSpPr>
          <p:cNvPr id="6" name="Rectangle 5">
            <a:extLst>
              <a:ext uri="{FF2B5EF4-FFF2-40B4-BE49-F238E27FC236}">
                <a16:creationId xmlns:a16="http://schemas.microsoft.com/office/drawing/2014/main" id="{69CE81C5-B8A5-FBFA-7E92-4060965E09DB}"/>
              </a:ext>
            </a:extLst>
          </p:cNvPr>
          <p:cNvSpPr/>
          <p:nvPr/>
        </p:nvSpPr>
        <p:spPr>
          <a:xfrm>
            <a:off x="4664121" y="2940326"/>
            <a:ext cx="2245662" cy="1101036"/>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7936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293" y="1328758"/>
            <a:ext cx="8980227" cy="4351338"/>
          </a:xfrm>
        </p:spPr>
        <p:txBody>
          <a:bodyPr>
            <a:normAutofit/>
          </a:bodyPr>
          <a:lstStyle/>
          <a:p>
            <a:pPr marL="0" indent="0" algn="just">
              <a:buNone/>
            </a:pPr>
            <a:r>
              <a:rPr lang="it-IT" sz="2200" dirty="0"/>
              <a:t>A temperatura ambiente la gran parte delle molecole si trova nello </a:t>
            </a:r>
            <a:r>
              <a:rPr lang="it-IT" sz="2200" b="1" dirty="0"/>
              <a:t>stato vibrazionale fondamentale </a:t>
            </a:r>
            <a:r>
              <a:rPr lang="it-IT" sz="2200" dirty="0"/>
              <a:t>(n=0; </a:t>
            </a:r>
            <a:r>
              <a:rPr lang="it-IT" sz="2200" dirty="0" err="1"/>
              <a:t>E</a:t>
            </a:r>
            <a:r>
              <a:rPr lang="it-IT" sz="1400" dirty="0" err="1"/>
              <a:t>v</a:t>
            </a:r>
            <a:r>
              <a:rPr lang="it-IT" sz="2200" dirty="0"/>
              <a:t>=1/2 </a:t>
            </a:r>
            <a:r>
              <a:rPr lang="it-IT" sz="2200" i="1" dirty="0" err="1"/>
              <a:t>h</a:t>
            </a:r>
            <a:r>
              <a:rPr lang="it-IT" sz="2200" dirty="0" err="1">
                <a:latin typeface="Symbol" panose="05050102010706020507" pitchFamily="18" charset="2"/>
              </a:rPr>
              <a:t>n</a:t>
            </a:r>
            <a:r>
              <a:rPr lang="it-IT" sz="2200" dirty="0">
                <a:latin typeface="Symbol" panose="05050102010706020507" pitchFamily="18" charset="2"/>
              </a:rPr>
              <a:t>)</a:t>
            </a:r>
            <a:r>
              <a:rPr lang="it-IT" sz="2200" dirty="0"/>
              <a:t>. Tuttavia, la molecola può assorbire la radiazione con energia uguale alla differenza di energia tra lo stato fondamentale (n=0) e il primo livello vibrazionale (n=1). Il primo livello eccitato (n=1) presenta energia pari a </a:t>
            </a:r>
            <a:r>
              <a:rPr lang="it-IT" sz="2200" dirty="0" err="1"/>
              <a:t>E</a:t>
            </a:r>
            <a:r>
              <a:rPr lang="it-IT" sz="1400" dirty="0" err="1"/>
              <a:t>v</a:t>
            </a:r>
            <a:r>
              <a:rPr lang="it-IT" sz="2200" dirty="0"/>
              <a:t>=3/2 </a:t>
            </a:r>
            <a:r>
              <a:rPr lang="it-IT" sz="2200" i="1" dirty="0" err="1"/>
              <a:t>h</a:t>
            </a:r>
            <a:r>
              <a:rPr lang="it-IT" sz="2200" dirty="0" err="1">
                <a:latin typeface="Symbol" panose="05050102010706020507" pitchFamily="18" charset="2"/>
              </a:rPr>
              <a:t>n</a:t>
            </a:r>
            <a:r>
              <a:rPr lang="it-IT" sz="2200" dirty="0"/>
              <a:t>. Quindi il </a:t>
            </a:r>
            <a:r>
              <a:rPr lang="it-IT" sz="2200" dirty="0">
                <a:latin typeface="Symbol" panose="05050102010706020507" pitchFamily="18" charset="2"/>
              </a:rPr>
              <a:t>D</a:t>
            </a:r>
            <a:r>
              <a:rPr lang="it-IT" sz="2200" dirty="0"/>
              <a:t>E da fornire alla molecola affinché avvenga questo salto energetico è pari a </a:t>
            </a:r>
            <a:r>
              <a:rPr lang="it-IT" sz="2200" i="1" dirty="0" err="1"/>
              <a:t>h</a:t>
            </a:r>
            <a:r>
              <a:rPr lang="it-IT" sz="2200" dirty="0" err="1">
                <a:latin typeface="Symbol" panose="05050102010706020507" pitchFamily="18" charset="2"/>
              </a:rPr>
              <a:t>n</a:t>
            </a:r>
            <a:r>
              <a:rPr lang="it-IT" sz="2200" dirty="0">
                <a:latin typeface="Symbol" panose="05050102010706020507" pitchFamily="18" charset="2"/>
              </a:rPr>
              <a:t> (</a:t>
            </a:r>
            <a:r>
              <a:rPr lang="it-IT" sz="2000" dirty="0">
                <a:latin typeface="Symbol" panose="05050102010706020507" pitchFamily="18" charset="2"/>
              </a:rPr>
              <a:t>n = </a:t>
            </a:r>
            <a:r>
              <a:rPr lang="it-IT" sz="2000" dirty="0"/>
              <a:t>frequenza della vibrazione di stretching)</a:t>
            </a:r>
            <a:r>
              <a:rPr lang="it-IT" sz="2200" dirty="0"/>
              <a:t>. L’energia per trasferire dal livello fondamentale la molecola al secondo livello vibrazionale (n=2) sarà pari a </a:t>
            </a:r>
            <a:r>
              <a:rPr lang="it-IT" sz="2200" dirty="0">
                <a:latin typeface="Symbol" panose="05050102010706020507" pitchFamily="18" charset="2"/>
              </a:rPr>
              <a:t>D</a:t>
            </a:r>
            <a:r>
              <a:rPr lang="it-IT" sz="2200" dirty="0"/>
              <a:t>E=</a:t>
            </a:r>
            <a:r>
              <a:rPr lang="it-IT" sz="2200" i="1" dirty="0"/>
              <a:t> 2h</a:t>
            </a:r>
            <a:r>
              <a:rPr lang="it-IT" sz="2200" dirty="0">
                <a:latin typeface="Symbol" panose="05050102010706020507" pitchFamily="18" charset="2"/>
              </a:rPr>
              <a:t>n.</a:t>
            </a:r>
            <a:endParaRPr lang="it-IT" sz="22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25</a:t>
            </a:fld>
            <a:endParaRPr lang="it-IT"/>
          </a:p>
        </p:txBody>
      </p:sp>
      <p:pic>
        <p:nvPicPr>
          <p:cNvPr id="5" name="Immagine 4"/>
          <p:cNvPicPr>
            <a:picLocks noChangeAspect="1"/>
          </p:cNvPicPr>
          <p:nvPr/>
        </p:nvPicPr>
        <p:blipFill>
          <a:blip r:embed="rId2"/>
          <a:stretch>
            <a:fillRect/>
          </a:stretch>
        </p:blipFill>
        <p:spPr>
          <a:xfrm>
            <a:off x="715465" y="3765025"/>
            <a:ext cx="7799885" cy="2956451"/>
          </a:xfrm>
          <a:prstGeom prst="rect">
            <a:avLst/>
          </a:prstGeom>
        </p:spPr>
      </p:pic>
      <p:sp>
        <p:nvSpPr>
          <p:cNvPr id="8" name="Titolo 1">
            <a:extLst>
              <a:ext uri="{FF2B5EF4-FFF2-40B4-BE49-F238E27FC236}">
                <a16:creationId xmlns:a16="http://schemas.microsoft.com/office/drawing/2014/main" id="{B6EA0AEF-9041-59AE-DC1B-D1DAE0149106}"/>
              </a:ext>
            </a:extLst>
          </p:cNvPr>
          <p:cNvSpPr>
            <a:spLocks noGrp="1"/>
          </p:cNvSpPr>
          <p:nvPr>
            <p:ph type="title"/>
          </p:nvPr>
        </p:nvSpPr>
        <p:spPr>
          <a:xfrm>
            <a:off x="395786" y="174018"/>
            <a:ext cx="7997588" cy="739083"/>
          </a:xfrm>
        </p:spPr>
        <p:txBody>
          <a:bodyPr>
            <a:normAutofit fontScale="90000"/>
          </a:bodyPr>
          <a:lstStyle/>
          <a:p>
            <a:pPr algn="ctr"/>
            <a:r>
              <a:rPr lang="it-IT" dirty="0"/>
              <a:t>Descrizione Quantomeccanica della Vibrazione di una Molecola Biatomica</a:t>
            </a:r>
          </a:p>
        </p:txBody>
      </p:sp>
    </p:spTree>
    <p:extLst>
      <p:ext uri="{BB962C8B-B14F-4D97-AF65-F5344CB8AC3E}">
        <p14:creationId xmlns:p14="http://schemas.microsoft.com/office/powerpoint/2010/main" val="313727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0597" y="1459057"/>
            <a:ext cx="8802806" cy="1543450"/>
          </a:xfrm>
        </p:spPr>
        <p:txBody>
          <a:bodyPr/>
          <a:lstStyle/>
          <a:p>
            <a:pPr marL="0" indent="0" algn="just">
              <a:buNone/>
            </a:pPr>
            <a:r>
              <a:rPr lang="it-IT" sz="2400" b="1" dirty="0"/>
              <a:t>Regola di Selezione</a:t>
            </a:r>
            <a:r>
              <a:rPr lang="it-IT" sz="2400" dirty="0"/>
              <a:t>: La molecola può assorbire la radiazione con energia uguale alla differenza di energia tra i due livelli vibrazionali. Se l’oscillazione della molecola è di tipo armonico la transizione può avvenire solo tra due livelli contigui: regola di selezione (</a:t>
            </a:r>
            <a:r>
              <a:rPr lang="it-IT" sz="2400" b="1" dirty="0" err="1">
                <a:latin typeface="Symbol" panose="05050102010706020507" pitchFamily="18" charset="2"/>
              </a:rPr>
              <a:t>D</a:t>
            </a:r>
            <a:r>
              <a:rPr lang="it-IT" sz="2400" b="1" dirty="0" err="1"/>
              <a:t>n</a:t>
            </a:r>
            <a:r>
              <a:rPr lang="it-IT" sz="2400" dirty="0"/>
              <a:t> = </a:t>
            </a:r>
            <a:r>
              <a:rPr lang="it-IT" sz="2400" b="1" dirty="0"/>
              <a:t>±1</a:t>
            </a:r>
            <a:r>
              <a:rPr lang="it-IT" sz="2400" dirty="0"/>
              <a:t>). </a:t>
            </a:r>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26</a:t>
            </a:fld>
            <a:endParaRPr lang="it-IT"/>
          </a:p>
        </p:txBody>
      </p:sp>
      <p:pic>
        <p:nvPicPr>
          <p:cNvPr id="5" name="Immagine 4"/>
          <p:cNvPicPr>
            <a:picLocks noChangeAspect="1"/>
          </p:cNvPicPr>
          <p:nvPr/>
        </p:nvPicPr>
        <p:blipFill>
          <a:blip r:embed="rId3"/>
          <a:stretch>
            <a:fillRect/>
          </a:stretch>
        </p:blipFill>
        <p:spPr>
          <a:xfrm>
            <a:off x="523630" y="3429000"/>
            <a:ext cx="8096739" cy="3068970"/>
          </a:xfrm>
          <a:prstGeom prst="rect">
            <a:avLst/>
          </a:prstGeom>
        </p:spPr>
      </p:pic>
      <p:sp>
        <p:nvSpPr>
          <p:cNvPr id="8" name="Titolo 1">
            <a:extLst>
              <a:ext uri="{FF2B5EF4-FFF2-40B4-BE49-F238E27FC236}">
                <a16:creationId xmlns:a16="http://schemas.microsoft.com/office/drawing/2014/main" id="{207A11BE-6525-68F4-2829-52D5A5B99CE7}"/>
              </a:ext>
            </a:extLst>
          </p:cNvPr>
          <p:cNvSpPr>
            <a:spLocks noGrp="1"/>
          </p:cNvSpPr>
          <p:nvPr>
            <p:ph type="title"/>
          </p:nvPr>
        </p:nvSpPr>
        <p:spPr>
          <a:xfrm>
            <a:off x="395786" y="174018"/>
            <a:ext cx="7997588" cy="739083"/>
          </a:xfrm>
        </p:spPr>
        <p:txBody>
          <a:bodyPr>
            <a:normAutofit fontScale="90000"/>
          </a:bodyPr>
          <a:lstStyle/>
          <a:p>
            <a:pPr algn="ctr"/>
            <a:r>
              <a:rPr lang="it-IT" dirty="0"/>
              <a:t>Descrizione Quantomeccanica della Vibrazione di una Molecola Biatomica</a:t>
            </a:r>
          </a:p>
        </p:txBody>
      </p:sp>
    </p:spTree>
    <p:extLst>
      <p:ext uri="{BB962C8B-B14F-4D97-AF65-F5344CB8AC3E}">
        <p14:creationId xmlns:p14="http://schemas.microsoft.com/office/powerpoint/2010/main" val="234024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968945"/>
          </a:xfrm>
        </p:spPr>
        <p:txBody>
          <a:bodyPr>
            <a:normAutofit fontScale="90000"/>
          </a:bodyPr>
          <a:lstStyle/>
          <a:p>
            <a:pPr algn="ctr"/>
            <a:r>
              <a:rPr lang="it-IT" dirty="0"/>
              <a:t>Molecole Reali si Comportano come</a:t>
            </a:r>
            <a:br>
              <a:rPr lang="it-IT" dirty="0"/>
            </a:br>
            <a:r>
              <a:rPr lang="it-IT" dirty="0"/>
              <a:t>Oscillatore Anarmonico </a:t>
            </a:r>
          </a:p>
        </p:txBody>
      </p:sp>
      <p:sp>
        <p:nvSpPr>
          <p:cNvPr id="3" name="Segnaposto contenuto 2"/>
          <p:cNvSpPr>
            <a:spLocks noGrp="1"/>
          </p:cNvSpPr>
          <p:nvPr>
            <p:ph idx="1"/>
          </p:nvPr>
        </p:nvSpPr>
        <p:spPr>
          <a:xfrm>
            <a:off x="191495" y="1817627"/>
            <a:ext cx="8761010" cy="4233981"/>
          </a:xfrm>
        </p:spPr>
        <p:txBody>
          <a:bodyPr>
            <a:normAutofit lnSpcReduction="10000"/>
          </a:bodyPr>
          <a:lstStyle/>
          <a:p>
            <a:pPr algn="just"/>
            <a:r>
              <a:rPr lang="it-IT" dirty="0"/>
              <a:t>Quando l’energia delle vibrazioni è tale da imporre agli atomi un considerevole spostamento dalla posizione di equilibrio del legame, l’oscillatore armonico non rappresenta completamente la vibrazione di una molecola reale.</a:t>
            </a:r>
          </a:p>
          <a:p>
            <a:pPr algn="just"/>
            <a:r>
              <a:rPr lang="it-IT" b="1" dirty="0"/>
              <a:t>Quando il legame viene fortemente compresso, prevale la repulsione tra i nuclei: il legame oppone resistenza ad un ulteriore accorciamento</a:t>
            </a:r>
            <a:r>
              <a:rPr lang="it-IT" dirty="0"/>
              <a:t>.</a:t>
            </a:r>
          </a:p>
          <a:p>
            <a:pPr algn="just"/>
            <a:r>
              <a:rPr lang="it-IT" b="1" dirty="0"/>
              <a:t>Quando il legame è fortemente stirato, la lunghezza del legame aumenta, la forza attrattiva diminuisce fino alla dissociazione del legame stesso.</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27</a:t>
            </a:fld>
            <a:endParaRPr lang="it-IT"/>
          </a:p>
        </p:txBody>
      </p:sp>
    </p:spTree>
    <p:extLst>
      <p:ext uri="{BB962C8B-B14F-4D97-AF65-F5344CB8AC3E}">
        <p14:creationId xmlns:p14="http://schemas.microsoft.com/office/powerpoint/2010/main" val="467659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6568" y="1352040"/>
            <a:ext cx="8967432" cy="1189039"/>
          </a:xfrm>
        </p:spPr>
        <p:txBody>
          <a:bodyPr>
            <a:normAutofit lnSpcReduction="10000"/>
          </a:bodyPr>
          <a:lstStyle/>
          <a:p>
            <a:pPr marL="0" indent="0" algn="just">
              <a:buNone/>
            </a:pPr>
            <a:r>
              <a:rPr lang="it-IT" dirty="0"/>
              <a:t>Un modello capace di descrivere ragionevolmente bene il comportamento della molecola biatomica è quello dell’oscillatore anarmonico di </a:t>
            </a:r>
            <a:r>
              <a:rPr lang="it-IT" b="1" dirty="0"/>
              <a:t>Morse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28</a:t>
            </a:fld>
            <a:endParaRPr lang="it-IT"/>
          </a:p>
        </p:txBody>
      </p:sp>
      <p:pic>
        <p:nvPicPr>
          <p:cNvPr id="6" name="Immagine 5"/>
          <p:cNvPicPr>
            <a:picLocks noChangeAspect="1"/>
          </p:cNvPicPr>
          <p:nvPr/>
        </p:nvPicPr>
        <p:blipFill>
          <a:blip r:embed="rId2"/>
          <a:stretch>
            <a:fillRect/>
          </a:stretch>
        </p:blipFill>
        <p:spPr>
          <a:xfrm>
            <a:off x="1934363" y="2910385"/>
            <a:ext cx="5188907" cy="3563701"/>
          </a:xfrm>
          <a:prstGeom prst="rect">
            <a:avLst/>
          </a:prstGeom>
        </p:spPr>
      </p:pic>
      <p:sp>
        <p:nvSpPr>
          <p:cNvPr id="8" name="Titolo 1">
            <a:extLst>
              <a:ext uri="{FF2B5EF4-FFF2-40B4-BE49-F238E27FC236}">
                <a16:creationId xmlns:a16="http://schemas.microsoft.com/office/drawing/2014/main" id="{E8D6124C-D949-7AA0-4C5D-A7D62CC64183}"/>
              </a:ext>
            </a:extLst>
          </p:cNvPr>
          <p:cNvSpPr>
            <a:spLocks noGrp="1"/>
          </p:cNvSpPr>
          <p:nvPr>
            <p:ph type="title"/>
          </p:nvPr>
        </p:nvSpPr>
        <p:spPr>
          <a:xfrm>
            <a:off x="423081" y="136524"/>
            <a:ext cx="8338782" cy="968945"/>
          </a:xfrm>
        </p:spPr>
        <p:txBody>
          <a:bodyPr>
            <a:normAutofit fontScale="90000"/>
          </a:bodyPr>
          <a:lstStyle/>
          <a:p>
            <a:pPr algn="ctr"/>
            <a:r>
              <a:rPr lang="it-IT" dirty="0"/>
              <a:t>Molecole Reali si Comportano come</a:t>
            </a:r>
            <a:br>
              <a:rPr lang="it-IT" dirty="0"/>
            </a:br>
            <a:r>
              <a:rPr lang="it-IT" dirty="0"/>
              <a:t>Oscillatore Anarmonico </a:t>
            </a:r>
          </a:p>
        </p:txBody>
      </p:sp>
      <p:sp>
        <p:nvSpPr>
          <p:cNvPr id="2" name="Rectangle 1">
            <a:extLst>
              <a:ext uri="{FF2B5EF4-FFF2-40B4-BE49-F238E27FC236}">
                <a16:creationId xmlns:a16="http://schemas.microsoft.com/office/drawing/2014/main" id="{38C37E17-3EDF-6CD6-004B-B838B9D89888}"/>
              </a:ext>
            </a:extLst>
          </p:cNvPr>
          <p:cNvSpPr/>
          <p:nvPr/>
        </p:nvSpPr>
        <p:spPr>
          <a:xfrm>
            <a:off x="1934363" y="2656758"/>
            <a:ext cx="4712779" cy="381732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6362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748" y="317533"/>
            <a:ext cx="6231812" cy="1325563"/>
          </a:xfrm>
        </p:spPr>
        <p:txBody>
          <a:bodyPr/>
          <a:lstStyle/>
          <a:p>
            <a:pPr algn="ctr"/>
            <a:r>
              <a:rPr lang="it-IT" dirty="0"/>
              <a:t>Molecole Reali</a:t>
            </a:r>
            <a:br>
              <a:rPr lang="it-IT" dirty="0"/>
            </a:br>
            <a:r>
              <a:rPr lang="it-IT" dirty="0"/>
              <a:t>Oscillatore Anarmonico </a:t>
            </a:r>
          </a:p>
        </p:txBody>
      </p:sp>
      <p:sp>
        <p:nvSpPr>
          <p:cNvPr id="3" name="Segnaposto contenuto 2"/>
          <p:cNvSpPr>
            <a:spLocks noGrp="1"/>
          </p:cNvSpPr>
          <p:nvPr>
            <p:ph idx="1"/>
          </p:nvPr>
        </p:nvSpPr>
        <p:spPr>
          <a:xfrm>
            <a:off x="189748" y="2552700"/>
            <a:ext cx="8691852" cy="3986213"/>
          </a:xfrm>
        </p:spPr>
        <p:txBody>
          <a:bodyPr>
            <a:normAutofit fontScale="92500"/>
          </a:bodyPr>
          <a:lstStyle/>
          <a:p>
            <a:pPr algn="just"/>
            <a:r>
              <a:rPr lang="it-IT" sz="2400" dirty="0"/>
              <a:t>Il moto è ancora </a:t>
            </a:r>
            <a:r>
              <a:rPr lang="it-IT" sz="2400" b="1" dirty="0"/>
              <a:t>armonico per piccoli valori di n</a:t>
            </a:r>
            <a:r>
              <a:rPr lang="it-IT" sz="2400" dirty="0"/>
              <a:t>.</a:t>
            </a:r>
          </a:p>
          <a:p>
            <a:pPr algn="just"/>
            <a:r>
              <a:rPr lang="it-IT" sz="2400" dirty="0"/>
              <a:t>La </a:t>
            </a:r>
            <a:r>
              <a:rPr lang="it-IT" sz="2400" b="1" dirty="0"/>
              <a:t>distanza fra i livelli</a:t>
            </a:r>
            <a:r>
              <a:rPr lang="it-IT" sz="2400" dirty="0"/>
              <a:t> contigui non è costante: </a:t>
            </a:r>
            <a:r>
              <a:rPr lang="it-IT" sz="2400" b="1" dirty="0"/>
              <a:t>si riduce progressivamente al crescere di </a:t>
            </a:r>
            <a:r>
              <a:rPr lang="it-IT" sz="2400" b="1" i="1" dirty="0"/>
              <a:t>n</a:t>
            </a:r>
            <a:r>
              <a:rPr lang="it-IT" sz="2400" dirty="0"/>
              <a:t>, fino al raggiungimento del limite di dissociazione.</a:t>
            </a:r>
          </a:p>
          <a:p>
            <a:pPr algn="just"/>
            <a:r>
              <a:rPr lang="it-IT" sz="2400" dirty="0"/>
              <a:t>I </a:t>
            </a:r>
            <a:r>
              <a:rPr lang="it-IT" sz="2400" b="1" dirty="0"/>
              <a:t>livelli vibrazionali sono finiti</a:t>
            </a:r>
            <a:r>
              <a:rPr lang="it-IT" sz="2400" dirty="0"/>
              <a:t>.</a:t>
            </a:r>
          </a:p>
          <a:p>
            <a:pPr algn="just"/>
            <a:r>
              <a:rPr lang="it-IT" sz="2400" dirty="0"/>
              <a:t>La regola di selezione </a:t>
            </a:r>
            <a:r>
              <a:rPr lang="it-IT" sz="2400" dirty="0" err="1">
                <a:latin typeface="Symbol" panose="05050102010706020507" pitchFamily="18" charset="2"/>
              </a:rPr>
              <a:t>D</a:t>
            </a:r>
            <a:r>
              <a:rPr lang="it-IT" sz="2400" dirty="0" err="1"/>
              <a:t>n</a:t>
            </a:r>
            <a:r>
              <a:rPr lang="it-IT" sz="2400" dirty="0"/>
              <a:t> = ±1 non è più valida si possono verificare anche transizioni tra livelli non contigui. </a:t>
            </a:r>
            <a:r>
              <a:rPr lang="it-IT" sz="2400" dirty="0" err="1">
                <a:latin typeface="Symbol" panose="05050102010706020507" pitchFamily="18" charset="2"/>
              </a:rPr>
              <a:t>D</a:t>
            </a:r>
            <a:r>
              <a:rPr lang="it-IT" sz="2400" dirty="0" err="1"/>
              <a:t>n</a:t>
            </a:r>
            <a:r>
              <a:rPr lang="it-IT" sz="2400" dirty="0"/>
              <a:t>= ±2, ±3, etc. Un sistema di questo tipo può assorbire a frequenze che sono multipli della frequenza fondamentale. Il fenomeno è detto </a:t>
            </a:r>
            <a:r>
              <a:rPr lang="it-IT" sz="2400" b="1" dirty="0" err="1"/>
              <a:t>overtone</a:t>
            </a:r>
            <a:r>
              <a:rPr lang="it-IT" sz="2400" b="1" dirty="0"/>
              <a:t> </a:t>
            </a:r>
            <a:r>
              <a:rPr lang="it-IT" sz="2400" dirty="0"/>
              <a:t>e da luogo a </a:t>
            </a:r>
            <a:r>
              <a:rPr lang="it-IT" sz="2400" b="1" dirty="0"/>
              <a:t>bande di </a:t>
            </a:r>
            <a:r>
              <a:rPr lang="it-IT" sz="2400" b="1" dirty="0" err="1"/>
              <a:t>overtone</a:t>
            </a:r>
            <a:r>
              <a:rPr lang="it-IT" sz="2400" b="1" dirty="0"/>
              <a:t> = bande armoniche</a:t>
            </a:r>
            <a:r>
              <a:rPr lang="it-IT" sz="2400" dirty="0"/>
              <a:t>, di intensità nettamente più bassa di quella fondamentale (perché la probabilità della transizione è minore).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29</a:t>
            </a:fld>
            <a:endParaRPr lang="it-IT"/>
          </a:p>
        </p:txBody>
      </p:sp>
      <p:pic>
        <p:nvPicPr>
          <p:cNvPr id="6" name="Immagine 5"/>
          <p:cNvPicPr>
            <a:picLocks noChangeAspect="1"/>
          </p:cNvPicPr>
          <p:nvPr/>
        </p:nvPicPr>
        <p:blipFill>
          <a:blip r:embed="rId3"/>
          <a:stretch>
            <a:fillRect/>
          </a:stretch>
        </p:blipFill>
        <p:spPr>
          <a:xfrm>
            <a:off x="5992308" y="500096"/>
            <a:ext cx="2988684" cy="2052604"/>
          </a:xfrm>
          <a:prstGeom prst="rect">
            <a:avLst/>
          </a:prstGeom>
        </p:spPr>
      </p:pic>
    </p:spTree>
    <p:extLst>
      <p:ext uri="{BB962C8B-B14F-4D97-AF65-F5344CB8AC3E}">
        <p14:creationId xmlns:p14="http://schemas.microsoft.com/office/powerpoint/2010/main" val="137687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0131" y="1189039"/>
            <a:ext cx="8623738" cy="5167312"/>
          </a:xfrm>
        </p:spPr>
        <p:txBody>
          <a:bodyPr>
            <a:normAutofit fontScale="92500" lnSpcReduction="10000"/>
          </a:bodyPr>
          <a:lstStyle/>
          <a:p>
            <a:pPr marL="0" indent="0" algn="just">
              <a:buNone/>
            </a:pPr>
            <a:r>
              <a:rPr lang="it-IT" dirty="0"/>
              <a:t>Storicamente nella spettroscopia IR si usa il </a:t>
            </a:r>
            <a:r>
              <a:rPr lang="it-IT" b="1" dirty="0"/>
              <a:t>numero d’onda</a:t>
            </a:r>
            <a:r>
              <a:rPr lang="it-IT" dirty="0"/>
              <a:t>. La porzione di maggior interesse per il chimico organico va da:</a:t>
            </a:r>
          </a:p>
          <a:p>
            <a:pPr marL="0" indent="0" algn="ctr">
              <a:buNone/>
            </a:pPr>
            <a:endParaRPr lang="it-IT" dirty="0"/>
          </a:p>
          <a:p>
            <a:pPr marL="0" indent="0" algn="ctr">
              <a:buNone/>
            </a:pPr>
            <a:r>
              <a:rPr lang="it-IT" dirty="0"/>
              <a:t>da</a:t>
            </a:r>
            <a:r>
              <a:rPr lang="it-IT" b="1" dirty="0"/>
              <a:t> 4000 </a:t>
            </a:r>
            <a:r>
              <a:rPr lang="it-IT" dirty="0"/>
              <a:t>a</a:t>
            </a:r>
            <a:r>
              <a:rPr lang="it-IT" b="1" dirty="0"/>
              <a:t> 400 cm</a:t>
            </a:r>
            <a:r>
              <a:rPr lang="it-IT" b="1" baseline="30000" dirty="0"/>
              <a:t>-1</a:t>
            </a:r>
          </a:p>
          <a:p>
            <a:pPr marL="0" indent="0" algn="just">
              <a:buNone/>
            </a:pPr>
            <a:endParaRPr lang="it-IT" b="1" baseline="30000" dirty="0"/>
          </a:p>
          <a:p>
            <a:pPr algn="just"/>
            <a:r>
              <a:rPr lang="it-IT" dirty="0"/>
              <a:t>Vicino IR: 13000 - 4000 cm</a:t>
            </a:r>
            <a:r>
              <a:rPr lang="it-IT" baseline="30000" dirty="0"/>
              <a:t>-1</a:t>
            </a:r>
          </a:p>
          <a:p>
            <a:pPr algn="just"/>
            <a:r>
              <a:rPr lang="it-IT" b="1" dirty="0">
                <a:solidFill>
                  <a:srgbClr val="C00000"/>
                </a:solidFill>
              </a:rPr>
              <a:t>Medio IR</a:t>
            </a:r>
            <a:r>
              <a:rPr lang="it-IT" dirty="0"/>
              <a:t>: 4000 - 200 cm</a:t>
            </a:r>
            <a:r>
              <a:rPr lang="it-IT" baseline="30000" dirty="0"/>
              <a:t>-1</a:t>
            </a:r>
          </a:p>
          <a:p>
            <a:pPr algn="just"/>
            <a:r>
              <a:rPr lang="it-IT" dirty="0"/>
              <a:t>Lontano IR: 200 - 10 cm</a:t>
            </a:r>
            <a:r>
              <a:rPr lang="it-IT" baseline="30000" dirty="0"/>
              <a:t>-1</a:t>
            </a:r>
          </a:p>
          <a:p>
            <a:pPr marL="0" indent="0" algn="just">
              <a:buNone/>
            </a:pPr>
            <a:r>
              <a:rPr lang="it-IT" dirty="0"/>
              <a:t>La </a:t>
            </a:r>
            <a:r>
              <a:rPr lang="it-IT" b="1" dirty="0"/>
              <a:t>radiazione infrarossa</a:t>
            </a:r>
            <a:r>
              <a:rPr lang="it-IT" dirty="0"/>
              <a:t> viene assorbita da una molecola organica e convertita in </a:t>
            </a:r>
            <a:r>
              <a:rPr lang="it-IT" b="1" dirty="0"/>
              <a:t>energia vibrazionale</a:t>
            </a:r>
            <a:r>
              <a:rPr lang="it-IT" dirty="0"/>
              <a:t>. L’assorbimento è quantizzato ma lo spettro si presenta a </a:t>
            </a:r>
            <a:r>
              <a:rPr lang="it-IT" b="1" dirty="0">
                <a:solidFill>
                  <a:srgbClr val="C00000"/>
                </a:solidFill>
              </a:rPr>
              <a:t>bande</a:t>
            </a:r>
            <a:r>
              <a:rPr lang="it-IT" dirty="0"/>
              <a:t> perché ad ogni transizione vibrazionale sono associate diverse transizioni rotazionali. Ci occuperemo quindi di </a:t>
            </a:r>
            <a:r>
              <a:rPr lang="it-IT" b="1" dirty="0"/>
              <a:t>bande Vibro-Rotazionali</a:t>
            </a:r>
            <a:r>
              <a:rPr lang="it-IT" dirty="0"/>
              <a:t>.</a:t>
            </a:r>
          </a:p>
          <a:p>
            <a:pPr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a:t>
            </a:fld>
            <a:endParaRPr lang="it-IT"/>
          </a:p>
        </p:txBody>
      </p:sp>
      <p:sp>
        <p:nvSpPr>
          <p:cNvPr id="10" name="Titolo 1">
            <a:extLst>
              <a:ext uri="{FF2B5EF4-FFF2-40B4-BE49-F238E27FC236}">
                <a16:creationId xmlns:a16="http://schemas.microsoft.com/office/drawing/2014/main" id="{99C0B8ED-1C64-01B8-7D19-776079974C11}"/>
              </a:ext>
            </a:extLst>
          </p:cNvPr>
          <p:cNvSpPr>
            <a:spLocks noGrp="1"/>
          </p:cNvSpPr>
          <p:nvPr>
            <p:ph type="title"/>
          </p:nvPr>
        </p:nvSpPr>
        <p:spPr>
          <a:xfrm>
            <a:off x="537210" y="33446"/>
            <a:ext cx="7886700" cy="728992"/>
          </a:xfrm>
        </p:spPr>
        <p:txBody>
          <a:bodyPr/>
          <a:lstStyle/>
          <a:p>
            <a:pPr algn="ctr"/>
            <a:r>
              <a:rPr lang="it-IT" dirty="0"/>
              <a:t>Spettroscopia IR</a:t>
            </a:r>
          </a:p>
        </p:txBody>
      </p:sp>
      <p:sp>
        <p:nvSpPr>
          <p:cNvPr id="11" name="Rectangle 10">
            <a:extLst>
              <a:ext uri="{FF2B5EF4-FFF2-40B4-BE49-F238E27FC236}">
                <a16:creationId xmlns:a16="http://schemas.microsoft.com/office/drawing/2014/main" id="{E23C12D5-C036-E2D0-E8C0-7B9B8F732973}"/>
              </a:ext>
            </a:extLst>
          </p:cNvPr>
          <p:cNvSpPr/>
          <p:nvPr/>
        </p:nvSpPr>
        <p:spPr>
          <a:xfrm>
            <a:off x="3145809" y="2238234"/>
            <a:ext cx="2852382" cy="62779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0653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748" y="136524"/>
            <a:ext cx="8528583" cy="1325563"/>
          </a:xfrm>
        </p:spPr>
        <p:txBody>
          <a:bodyPr/>
          <a:lstStyle/>
          <a:p>
            <a:pPr algn="ctr"/>
            <a:r>
              <a:rPr lang="it-IT" dirty="0"/>
              <a:t>Oscillatore Anarmonico vs Oscillatore Armonico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30</a:t>
            </a:fld>
            <a:endParaRPr lang="it-IT"/>
          </a:p>
        </p:txBody>
      </p:sp>
      <p:pic>
        <p:nvPicPr>
          <p:cNvPr id="8" name="Immagine 2">
            <a:extLst>
              <a:ext uri="{FF2B5EF4-FFF2-40B4-BE49-F238E27FC236}">
                <a16:creationId xmlns:a16="http://schemas.microsoft.com/office/drawing/2014/main" id="{44770B9F-EE15-CC14-A0BB-546857AF84FC}"/>
              </a:ext>
            </a:extLst>
          </p:cNvPr>
          <p:cNvPicPr>
            <a:picLocks noChangeAspect="1"/>
          </p:cNvPicPr>
          <p:nvPr/>
        </p:nvPicPr>
        <p:blipFill>
          <a:blip r:embed="rId3"/>
          <a:stretch>
            <a:fillRect/>
          </a:stretch>
        </p:blipFill>
        <p:spPr>
          <a:xfrm>
            <a:off x="205514" y="2065433"/>
            <a:ext cx="3988676" cy="3707586"/>
          </a:xfrm>
          <a:prstGeom prst="rect">
            <a:avLst/>
          </a:prstGeom>
        </p:spPr>
      </p:pic>
      <p:pic>
        <p:nvPicPr>
          <p:cNvPr id="9" name="Immagine 3">
            <a:extLst>
              <a:ext uri="{FF2B5EF4-FFF2-40B4-BE49-F238E27FC236}">
                <a16:creationId xmlns:a16="http://schemas.microsoft.com/office/drawing/2014/main" id="{92CD1A2A-749C-DB5A-4080-0B3FAD34F859}"/>
              </a:ext>
            </a:extLst>
          </p:cNvPr>
          <p:cNvPicPr>
            <a:picLocks noChangeAspect="1"/>
          </p:cNvPicPr>
          <p:nvPr/>
        </p:nvPicPr>
        <p:blipFill>
          <a:blip r:embed="rId4"/>
          <a:stretch>
            <a:fillRect/>
          </a:stretch>
        </p:blipFill>
        <p:spPr>
          <a:xfrm>
            <a:off x="4180666" y="2065434"/>
            <a:ext cx="4789352" cy="3707585"/>
          </a:xfrm>
          <a:prstGeom prst="rect">
            <a:avLst/>
          </a:prstGeom>
        </p:spPr>
      </p:pic>
    </p:spTree>
    <p:extLst>
      <p:ext uri="{BB962C8B-B14F-4D97-AF65-F5344CB8AC3E}">
        <p14:creationId xmlns:p14="http://schemas.microsoft.com/office/powerpoint/2010/main" val="4186564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654" y="0"/>
            <a:ext cx="8693624" cy="1325563"/>
          </a:xfrm>
        </p:spPr>
        <p:txBody>
          <a:bodyPr/>
          <a:lstStyle/>
          <a:p>
            <a:pPr algn="ctr"/>
            <a:r>
              <a:rPr lang="it-IT" dirty="0"/>
              <a:t>Vibrazioni nelle Molecole Poliatomiche</a:t>
            </a:r>
          </a:p>
        </p:txBody>
      </p:sp>
      <p:sp>
        <p:nvSpPr>
          <p:cNvPr id="3" name="Segnaposto contenuto 2"/>
          <p:cNvSpPr>
            <a:spLocks noGrp="1"/>
          </p:cNvSpPr>
          <p:nvPr>
            <p:ph idx="1"/>
          </p:nvPr>
        </p:nvSpPr>
        <p:spPr>
          <a:xfrm>
            <a:off x="260160" y="1629488"/>
            <a:ext cx="8693624" cy="4351338"/>
          </a:xfrm>
        </p:spPr>
        <p:txBody>
          <a:bodyPr>
            <a:normAutofit/>
          </a:bodyPr>
          <a:lstStyle/>
          <a:p>
            <a:pPr algn="just"/>
            <a:r>
              <a:rPr lang="it-IT" dirty="0"/>
              <a:t>Vogliamo descrivere il moto vibrazionale di una molecola poliatomica con </a:t>
            </a:r>
            <a:r>
              <a:rPr lang="it-IT" b="1" dirty="0"/>
              <a:t>N</a:t>
            </a:r>
            <a:r>
              <a:rPr lang="it-IT" dirty="0"/>
              <a:t> </a:t>
            </a:r>
            <a:r>
              <a:rPr lang="it-IT" b="1" dirty="0"/>
              <a:t>atomi</a:t>
            </a:r>
            <a:r>
              <a:rPr lang="it-IT" dirty="0"/>
              <a:t>.</a:t>
            </a:r>
            <a:endParaRPr lang="it-IT" b="1" dirty="0"/>
          </a:p>
          <a:p>
            <a:pPr algn="just"/>
            <a:r>
              <a:rPr lang="it-IT" dirty="0"/>
              <a:t>In un sistema di riferimento con assi fissi ogni atomo è descritto da 3 coordinate cartesiane. Per cui ogni atomo ha tre gradi di libertà corrispondenti alle coordinate cartesiane.</a:t>
            </a:r>
          </a:p>
          <a:p>
            <a:pPr algn="just"/>
            <a:r>
              <a:rPr lang="it-IT" dirty="0"/>
              <a:t>Per una molecola avremo: </a:t>
            </a:r>
            <a:r>
              <a:rPr lang="it-IT" b="1" dirty="0"/>
              <a:t>3N</a:t>
            </a:r>
            <a:r>
              <a:rPr lang="it-IT" dirty="0"/>
              <a:t> </a:t>
            </a:r>
            <a:r>
              <a:rPr lang="it-IT" b="1" dirty="0"/>
              <a:t>gradi di libertà</a:t>
            </a:r>
          </a:p>
          <a:p>
            <a:pPr algn="just"/>
            <a:r>
              <a:rPr lang="it-IT" b="1" dirty="0">
                <a:solidFill>
                  <a:srgbClr val="C00000"/>
                </a:solidFill>
              </a:rPr>
              <a:t>Gradi di libertà </a:t>
            </a:r>
            <a:r>
              <a:rPr lang="it-IT" dirty="0"/>
              <a:t>= numero minimo di coordinate con le quali è possibile definire in modo non ambiguo la posizione e l’orientamento di un corpo rigido nello spazio</a:t>
            </a:r>
          </a:p>
          <a:p>
            <a:pPr marL="0" indent="0" algn="just">
              <a:buNone/>
            </a:pPr>
            <a:endParaRPr lang="it-IT" dirty="0"/>
          </a:p>
          <a:p>
            <a:pPr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31</a:t>
            </a:fld>
            <a:endParaRPr lang="it-IT"/>
          </a:p>
        </p:txBody>
      </p:sp>
    </p:spTree>
    <p:extLst>
      <p:ext uri="{BB962C8B-B14F-4D97-AF65-F5344CB8AC3E}">
        <p14:creationId xmlns:p14="http://schemas.microsoft.com/office/powerpoint/2010/main" val="3388106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5661" y="3845210"/>
            <a:ext cx="8577617" cy="2906973"/>
          </a:xfrm>
        </p:spPr>
        <p:txBody>
          <a:bodyPr>
            <a:normAutofit fontScale="92500"/>
          </a:bodyPr>
          <a:lstStyle/>
          <a:p>
            <a:pPr marL="0" indent="0" algn="just">
              <a:buNone/>
            </a:pPr>
            <a:r>
              <a:rPr lang="it-IT" dirty="0"/>
              <a:t>- In una molecola triatomica avremo 3x3 = 9 gradi di libertà. </a:t>
            </a:r>
            <a:r>
              <a:rPr lang="it-IT" i="1" dirty="0"/>
              <a:t>Questo valore comprende </a:t>
            </a:r>
            <a:r>
              <a:rPr lang="it-IT" b="1" i="1" dirty="0">
                <a:solidFill>
                  <a:srgbClr val="C00000"/>
                </a:solidFill>
              </a:rPr>
              <a:t>tutti i possibili movimenti della molecola</a:t>
            </a:r>
            <a:r>
              <a:rPr lang="it-IT" i="1" dirty="0"/>
              <a:t>: traslazioni, rotazioni e vibrazionali.</a:t>
            </a:r>
          </a:p>
          <a:p>
            <a:pPr marL="0" indent="0" algn="just">
              <a:buNone/>
            </a:pPr>
            <a:r>
              <a:rPr lang="it-IT" dirty="0"/>
              <a:t>- Le 9 coordinate cartesiane x</a:t>
            </a:r>
            <a:r>
              <a:rPr lang="it-IT" baseline="-25000" dirty="0"/>
              <a:t>1</a:t>
            </a:r>
            <a:r>
              <a:rPr lang="it-IT" dirty="0"/>
              <a:t>,y</a:t>
            </a:r>
            <a:r>
              <a:rPr lang="it-IT" baseline="-25000" dirty="0"/>
              <a:t>1</a:t>
            </a:r>
            <a:r>
              <a:rPr lang="it-IT" dirty="0"/>
              <a:t>,z</a:t>
            </a:r>
            <a:r>
              <a:rPr lang="it-IT" baseline="-25000" dirty="0"/>
              <a:t>1</a:t>
            </a:r>
            <a:r>
              <a:rPr lang="it-IT" dirty="0"/>
              <a:t>,...,z</a:t>
            </a:r>
            <a:r>
              <a:rPr lang="it-IT" baseline="-25000" dirty="0"/>
              <a:t>3</a:t>
            </a:r>
            <a:r>
              <a:rPr lang="it-IT" dirty="0"/>
              <a:t> possono rappresentare qualsiasi moto. Ma vogliamo distinguere tra i moti che ci interessano (vibrazionali) e quelli che non ci interessano (rotazionali e traslazionali)!</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32</a:t>
            </a:fld>
            <a:endParaRPr lang="it-IT"/>
          </a:p>
        </p:txBody>
      </p:sp>
      <p:pic>
        <p:nvPicPr>
          <p:cNvPr id="5" name="Immagine 4"/>
          <p:cNvPicPr>
            <a:picLocks noChangeAspect="1"/>
          </p:cNvPicPr>
          <p:nvPr/>
        </p:nvPicPr>
        <p:blipFill>
          <a:blip r:embed="rId2"/>
          <a:stretch>
            <a:fillRect/>
          </a:stretch>
        </p:blipFill>
        <p:spPr>
          <a:xfrm>
            <a:off x="2701179" y="1457921"/>
            <a:ext cx="3550573" cy="2387289"/>
          </a:xfrm>
          <a:prstGeom prst="rect">
            <a:avLst/>
          </a:prstGeom>
        </p:spPr>
      </p:pic>
      <p:sp>
        <p:nvSpPr>
          <p:cNvPr id="8" name="Titolo 1">
            <a:extLst>
              <a:ext uri="{FF2B5EF4-FFF2-40B4-BE49-F238E27FC236}">
                <a16:creationId xmlns:a16="http://schemas.microsoft.com/office/drawing/2014/main" id="{C1605B97-4B3A-2872-CFC8-BC2E4142F907}"/>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
        <p:nvSpPr>
          <p:cNvPr id="2" name="Rectangle 1">
            <a:extLst>
              <a:ext uri="{FF2B5EF4-FFF2-40B4-BE49-F238E27FC236}">
                <a16:creationId xmlns:a16="http://schemas.microsoft.com/office/drawing/2014/main" id="{3A2A3401-F828-B699-8C93-7B5A5B358356}"/>
              </a:ext>
            </a:extLst>
          </p:cNvPr>
          <p:cNvSpPr/>
          <p:nvPr/>
        </p:nvSpPr>
        <p:spPr>
          <a:xfrm>
            <a:off x="2701178" y="1457920"/>
            <a:ext cx="3305483" cy="197107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2345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9654" y="2781023"/>
            <a:ext cx="8877868" cy="3939379"/>
          </a:xfrm>
        </p:spPr>
        <p:txBody>
          <a:bodyPr>
            <a:normAutofit fontScale="85000" lnSpcReduction="10000"/>
          </a:bodyPr>
          <a:lstStyle/>
          <a:p>
            <a:endParaRPr lang="it-IT" dirty="0"/>
          </a:p>
          <a:p>
            <a:pPr marL="0" indent="0">
              <a:buNone/>
            </a:pPr>
            <a:endParaRPr lang="it-IT" dirty="0"/>
          </a:p>
          <a:p>
            <a:pPr marL="0" indent="0">
              <a:buNone/>
            </a:pPr>
            <a:endParaRPr lang="it-IT" dirty="0"/>
          </a:p>
          <a:p>
            <a:pPr algn="just"/>
            <a:r>
              <a:rPr lang="it-IT" b="1" dirty="0"/>
              <a:t>Molecola piegata</a:t>
            </a:r>
            <a:r>
              <a:rPr lang="it-IT" dirty="0"/>
              <a:t>: se consideriamo una molecola triatomica piegata (9 gradi di libertà totali) come un corpo rigido, tre gradi di libertà descrivono il moto traslazionale e altri tre il moto rotazionale. </a:t>
            </a:r>
            <a:r>
              <a:rPr lang="it-IT" b="1" dirty="0">
                <a:solidFill>
                  <a:srgbClr val="C00000"/>
                </a:solidFill>
              </a:rPr>
              <a:t>Quindi tre gradi di libertà descrivono i moti vibrazionali</a:t>
            </a:r>
            <a:r>
              <a:rPr lang="it-IT" dirty="0"/>
              <a:t>.</a:t>
            </a:r>
          </a:p>
          <a:p>
            <a:pPr algn="just"/>
            <a:r>
              <a:rPr lang="it-IT" b="1" dirty="0"/>
              <a:t>Molecola lineare</a:t>
            </a:r>
            <a:r>
              <a:rPr lang="it-IT" dirty="0"/>
              <a:t>: se consideriamo una molecola triatomica lineare (9 gradi di libertà totali) come un corpo rigido, tre gradi di libertà descrivono il moto traslazionale e altri due il moto rotazionale. </a:t>
            </a:r>
            <a:r>
              <a:rPr lang="it-IT" b="1" dirty="0">
                <a:solidFill>
                  <a:srgbClr val="C00000"/>
                </a:solidFill>
              </a:rPr>
              <a:t>Quindi quattro gradi di libertà descrivono i moti vibrazionali</a:t>
            </a:r>
            <a:r>
              <a:rPr lang="it-IT" dirty="0"/>
              <a:t>.</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33</a:t>
            </a:fld>
            <a:endParaRPr lang="it-IT"/>
          </a:p>
        </p:txBody>
      </p:sp>
      <p:pic>
        <p:nvPicPr>
          <p:cNvPr id="5" name="Immagine 4"/>
          <p:cNvPicPr>
            <a:picLocks noChangeAspect="1"/>
          </p:cNvPicPr>
          <p:nvPr/>
        </p:nvPicPr>
        <p:blipFill>
          <a:blip r:embed="rId2"/>
          <a:stretch>
            <a:fillRect/>
          </a:stretch>
        </p:blipFill>
        <p:spPr>
          <a:xfrm>
            <a:off x="498143" y="1729893"/>
            <a:ext cx="3126653" cy="2102260"/>
          </a:xfrm>
          <a:prstGeom prst="rect">
            <a:avLst/>
          </a:prstGeom>
        </p:spPr>
      </p:pic>
      <p:sp>
        <p:nvSpPr>
          <p:cNvPr id="8" name="Titolo 1">
            <a:extLst>
              <a:ext uri="{FF2B5EF4-FFF2-40B4-BE49-F238E27FC236}">
                <a16:creationId xmlns:a16="http://schemas.microsoft.com/office/drawing/2014/main" id="{21CAE387-5134-B233-FBCE-31213C8AB623}"/>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
        <p:nvSpPr>
          <p:cNvPr id="10" name="TextBox 9">
            <a:extLst>
              <a:ext uri="{FF2B5EF4-FFF2-40B4-BE49-F238E27FC236}">
                <a16:creationId xmlns:a16="http://schemas.microsoft.com/office/drawing/2014/main" id="{C9DE8616-190F-BC4F-6CE5-31412DA689FB}"/>
              </a:ext>
            </a:extLst>
          </p:cNvPr>
          <p:cNvSpPr txBox="1"/>
          <p:nvPr/>
        </p:nvSpPr>
        <p:spPr>
          <a:xfrm>
            <a:off x="3944066" y="2319358"/>
            <a:ext cx="4701791" cy="923330"/>
          </a:xfrm>
          <a:prstGeom prst="rect">
            <a:avLst/>
          </a:prstGeom>
          <a:noFill/>
        </p:spPr>
        <p:txBody>
          <a:bodyPr wrap="square">
            <a:spAutoFit/>
          </a:bodyPr>
          <a:lstStyle/>
          <a:p>
            <a:pPr marL="0" indent="0" algn="just">
              <a:buNone/>
            </a:pPr>
            <a:r>
              <a:rPr lang="it-IT" i="1" dirty="0"/>
              <a:t>Vogliamo distinguere tra i moti che ci interessano (vibrazionali) e quelli che non ci interessano (rotazionali e traslazionali)!!!</a:t>
            </a:r>
          </a:p>
        </p:txBody>
      </p:sp>
      <p:sp>
        <p:nvSpPr>
          <p:cNvPr id="2" name="Rectangle 1">
            <a:extLst>
              <a:ext uri="{FF2B5EF4-FFF2-40B4-BE49-F238E27FC236}">
                <a16:creationId xmlns:a16="http://schemas.microsoft.com/office/drawing/2014/main" id="{33118ADF-D565-CFD4-4563-4D5D2E650210}"/>
              </a:ext>
            </a:extLst>
          </p:cNvPr>
          <p:cNvSpPr/>
          <p:nvPr/>
        </p:nvSpPr>
        <p:spPr>
          <a:xfrm>
            <a:off x="630621" y="1826174"/>
            <a:ext cx="2711668" cy="176836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6729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826" y="1895409"/>
            <a:ext cx="9014346" cy="4519042"/>
          </a:xfrm>
        </p:spPr>
        <p:txBody>
          <a:bodyPr>
            <a:normAutofit lnSpcReduction="10000"/>
          </a:bodyPr>
          <a:lstStyle/>
          <a:p>
            <a:pPr algn="just"/>
            <a:endParaRPr lang="it-IT" dirty="0"/>
          </a:p>
          <a:p>
            <a:pPr marL="0" indent="0" algn="just">
              <a:buNone/>
            </a:pPr>
            <a:r>
              <a:rPr lang="it-IT" u="sng" dirty="0"/>
              <a:t>Riassumendo</a:t>
            </a:r>
            <a:r>
              <a:rPr lang="it-IT" dirty="0"/>
              <a:t>:</a:t>
            </a:r>
          </a:p>
          <a:p>
            <a:pPr marL="0" indent="0" algn="just">
              <a:buNone/>
            </a:pPr>
            <a:endParaRPr lang="it-IT" dirty="0"/>
          </a:p>
          <a:p>
            <a:pPr algn="just"/>
            <a:r>
              <a:rPr lang="it-IT" dirty="0"/>
              <a:t>Modi normali di vibrazione: gradi di libertà interni di una molecola, corrispondenti al numero minimo di movimenti in cui si ha variazione nelle distanze di legame e degli angoli di legame.</a:t>
            </a:r>
          </a:p>
          <a:p>
            <a:pPr algn="just"/>
            <a:r>
              <a:rPr lang="it-IT" dirty="0"/>
              <a:t>Il numero di modi normali di vibrazione sarà </a:t>
            </a:r>
            <a:r>
              <a:rPr lang="it-IT" b="1" dirty="0"/>
              <a:t>3N-6</a:t>
            </a:r>
            <a:r>
              <a:rPr lang="it-IT" dirty="0"/>
              <a:t> per le molecole non lineari.</a:t>
            </a:r>
          </a:p>
          <a:p>
            <a:pPr algn="just"/>
            <a:r>
              <a:rPr lang="it-IT" dirty="0"/>
              <a:t>Il numero di modi normali di vibrazione sarà </a:t>
            </a:r>
            <a:r>
              <a:rPr lang="it-IT" b="1" dirty="0"/>
              <a:t>3N-5 </a:t>
            </a:r>
            <a:r>
              <a:rPr lang="it-IT" dirty="0"/>
              <a:t>per le molecole lineari.</a:t>
            </a:r>
          </a:p>
          <a:p>
            <a:pPr algn="just"/>
            <a:endParaRPr lang="it-IT" dirty="0"/>
          </a:p>
          <a:p>
            <a:pPr algn="just"/>
            <a:endParaRPr lang="it-IT" dirty="0"/>
          </a:p>
          <a:p>
            <a:pPr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34</a:t>
            </a:fld>
            <a:endParaRPr lang="it-IT"/>
          </a:p>
        </p:txBody>
      </p:sp>
      <p:pic>
        <p:nvPicPr>
          <p:cNvPr id="5" name="Immagine 4"/>
          <p:cNvPicPr>
            <a:picLocks noChangeAspect="1"/>
          </p:cNvPicPr>
          <p:nvPr/>
        </p:nvPicPr>
        <p:blipFill>
          <a:blip r:embed="rId3"/>
          <a:stretch>
            <a:fillRect/>
          </a:stretch>
        </p:blipFill>
        <p:spPr>
          <a:xfrm>
            <a:off x="3264061" y="1325563"/>
            <a:ext cx="2615877" cy="1758831"/>
          </a:xfrm>
          <a:prstGeom prst="rect">
            <a:avLst/>
          </a:prstGeom>
        </p:spPr>
      </p:pic>
      <p:sp>
        <p:nvSpPr>
          <p:cNvPr id="8" name="Titolo 1">
            <a:extLst>
              <a:ext uri="{FF2B5EF4-FFF2-40B4-BE49-F238E27FC236}">
                <a16:creationId xmlns:a16="http://schemas.microsoft.com/office/drawing/2014/main" id="{A8244995-CF02-A33A-2906-726D3645F970}"/>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
        <p:nvSpPr>
          <p:cNvPr id="2" name="Rectangle 1">
            <a:extLst>
              <a:ext uri="{FF2B5EF4-FFF2-40B4-BE49-F238E27FC236}">
                <a16:creationId xmlns:a16="http://schemas.microsoft.com/office/drawing/2014/main" id="{1E055322-839D-EE3E-B3BE-50D0416027D6}"/>
              </a:ext>
            </a:extLst>
          </p:cNvPr>
          <p:cNvSpPr/>
          <p:nvPr/>
        </p:nvSpPr>
        <p:spPr>
          <a:xfrm>
            <a:off x="3264060" y="1344890"/>
            <a:ext cx="2474587" cy="158749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4329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827" y="1361272"/>
            <a:ext cx="9014346" cy="5496728"/>
          </a:xfrm>
        </p:spPr>
        <p:txBody>
          <a:bodyPr>
            <a:noAutofit/>
          </a:bodyPr>
          <a:lstStyle/>
          <a:p>
            <a:pPr marL="0" indent="0" algn="just">
              <a:buNone/>
            </a:pPr>
            <a:r>
              <a:rPr lang="it-IT" sz="2000" dirty="0"/>
              <a:t>Nello spettro IR di una molecola a N atomi raramente si vedono tutte le ipotetiche vibrazioni teoriche (o se ne vedono di più!). Ciò è dovuto a diversi fattori:</a:t>
            </a:r>
          </a:p>
          <a:p>
            <a:pPr algn="just"/>
            <a:r>
              <a:rPr lang="it-IT" sz="2000" b="1" dirty="0"/>
              <a:t>Fattori strumentali</a:t>
            </a:r>
            <a:r>
              <a:rPr lang="it-IT" sz="2000" dirty="0"/>
              <a:t>: alcune bande possono cadere al di fuori dell’intervallo spettrale coperto dallo strumento; oppure lo strumento non può risolvere bande molto ravvicinate o rilevare bande al di sotto di una certa soglia di intensità.</a:t>
            </a:r>
          </a:p>
          <a:p>
            <a:pPr algn="just"/>
            <a:r>
              <a:rPr lang="it-IT" sz="2000" b="1" dirty="0"/>
              <a:t>Fattori legati alla struttura della molecola</a:t>
            </a:r>
            <a:r>
              <a:rPr lang="it-IT" sz="2000" dirty="0"/>
              <a:t>: gruppi funzionali o legami molto simili fra loro possono dare luogo a una stessa banda (o serie di bande) di assorbimento; oppure gruppi funzionali diversi possono dare luogo casualmente alla stessa banda, perché casualmente possono vibrare alla stessa lunghezza d’onda.</a:t>
            </a:r>
          </a:p>
          <a:p>
            <a:pPr algn="just"/>
            <a:r>
              <a:rPr lang="it-IT" sz="2000" dirty="0"/>
              <a:t>Se l’assorbimento è intenso, si possono osservare anche </a:t>
            </a:r>
            <a:r>
              <a:rPr lang="it-IT" sz="2000" b="1" dirty="0"/>
              <a:t>bande di </a:t>
            </a:r>
            <a:r>
              <a:rPr lang="it-IT" sz="2000" b="1" dirty="0" err="1"/>
              <a:t>overtone</a:t>
            </a:r>
            <a:r>
              <a:rPr lang="it-IT" sz="2000" dirty="0"/>
              <a:t> (altrimenti deboli per essere osservate).</a:t>
            </a:r>
          </a:p>
          <a:p>
            <a:pPr algn="just"/>
            <a:r>
              <a:rPr lang="it-IT" sz="2000" dirty="0"/>
              <a:t>In alcuni casi si osservano </a:t>
            </a:r>
            <a:r>
              <a:rPr lang="it-IT" sz="2000" b="1" dirty="0"/>
              <a:t>bande di combinazione</a:t>
            </a:r>
            <a:r>
              <a:rPr lang="it-IT" sz="2000" dirty="0"/>
              <a:t>, dovute a transizioni su nuovi livelli vibrazionali formati dalla combinazione di due diversi livelli dovuti a vibrazioni fondamentali.</a:t>
            </a:r>
          </a:p>
          <a:p>
            <a:pPr algn="just"/>
            <a:r>
              <a:rPr lang="it-IT" sz="2000" dirty="0"/>
              <a:t>Si possono osservare </a:t>
            </a:r>
            <a:r>
              <a:rPr lang="it-IT" sz="2000" b="1" dirty="0"/>
              <a:t>bande da risonanza di Fermi</a:t>
            </a:r>
            <a:r>
              <a:rPr lang="it-IT" sz="2000" dirty="0"/>
              <a:t>, quando un livello energetico fondamentale vibrazionali interagisce con un </a:t>
            </a:r>
            <a:r>
              <a:rPr lang="it-IT" sz="2000" dirty="0" err="1"/>
              <a:t>overtone</a:t>
            </a:r>
            <a:r>
              <a:rPr lang="it-IT" sz="2000" dirty="0"/>
              <a:t> formando nuovi livelli accessibili al sistema.</a:t>
            </a:r>
          </a:p>
          <a:p>
            <a:pPr marL="0" indent="0">
              <a:buNone/>
            </a:pPr>
            <a:endParaRPr lang="it-IT" sz="2000" dirty="0"/>
          </a:p>
          <a:p>
            <a:endParaRPr lang="it-IT" sz="2000" dirty="0"/>
          </a:p>
          <a:p>
            <a:endParaRPr lang="it-IT" sz="20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35</a:t>
            </a:fld>
            <a:endParaRPr lang="it-IT"/>
          </a:p>
        </p:txBody>
      </p:sp>
      <p:sp>
        <p:nvSpPr>
          <p:cNvPr id="7" name="Titolo 1">
            <a:extLst>
              <a:ext uri="{FF2B5EF4-FFF2-40B4-BE49-F238E27FC236}">
                <a16:creationId xmlns:a16="http://schemas.microsoft.com/office/drawing/2014/main" id="{92E4D05A-C8A0-17AF-B62F-5E246161F5C2}"/>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Tree>
    <p:extLst>
      <p:ext uri="{BB962C8B-B14F-4D97-AF65-F5344CB8AC3E}">
        <p14:creationId xmlns:p14="http://schemas.microsoft.com/office/powerpoint/2010/main" val="2674750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2423" y="0"/>
            <a:ext cx="7886700" cy="649778"/>
          </a:xfrm>
        </p:spPr>
        <p:txBody>
          <a:bodyPr>
            <a:normAutofit fontScale="90000"/>
          </a:bodyPr>
          <a:lstStyle/>
          <a:p>
            <a:pPr algn="ctr"/>
            <a:br>
              <a:rPr lang="it-IT" dirty="0"/>
            </a:br>
            <a:r>
              <a:rPr lang="it-IT" dirty="0"/>
              <a:t>Bande Fondamentali</a:t>
            </a:r>
            <a:br>
              <a:rPr lang="it-IT" dirty="0"/>
            </a:br>
            <a:endParaRPr lang="it-IT" dirty="0"/>
          </a:p>
        </p:txBody>
      </p:sp>
      <p:sp>
        <p:nvSpPr>
          <p:cNvPr id="3" name="Segnaposto contenuto 2"/>
          <p:cNvSpPr>
            <a:spLocks noGrp="1"/>
          </p:cNvSpPr>
          <p:nvPr>
            <p:ph idx="1"/>
          </p:nvPr>
        </p:nvSpPr>
        <p:spPr>
          <a:xfrm>
            <a:off x="143301" y="716085"/>
            <a:ext cx="8857397" cy="4773832"/>
          </a:xfrm>
        </p:spPr>
        <p:txBody>
          <a:bodyPr/>
          <a:lstStyle/>
          <a:p>
            <a:pPr marL="0" indent="0" algn="just">
              <a:buNone/>
            </a:pPr>
            <a:r>
              <a:rPr lang="it-IT" dirty="0"/>
              <a:t>Corrispondono  alla  transizione  energetica  tra  livello  fondamentale  ed  il primo livello eccitato. Nel caso delle transizioni vibrazionali, l’assorbimento osservato sperimentalmente è dovuto quasi esclusivamente a transizioni da n=0 a n=1.</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36</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512758944"/>
              </p:ext>
            </p:extLst>
          </p:nvPr>
        </p:nvGraphicFramePr>
        <p:xfrm>
          <a:off x="3150045" y="3103001"/>
          <a:ext cx="2250758" cy="3618475"/>
        </p:xfrm>
        <a:graphic>
          <a:graphicData uri="http://schemas.openxmlformats.org/presentationml/2006/ole">
            <mc:AlternateContent xmlns:mc="http://schemas.openxmlformats.org/markup-compatibility/2006">
              <mc:Choice xmlns:v="urn:schemas-microsoft-com:vml" Requires="v">
                <p:oleObj name="CS ChemDraw Drawing" r:id="rId2" imgW="1075689" imgH="1731011" progId="ChemDraw.Document.6.0">
                  <p:embed/>
                </p:oleObj>
              </mc:Choice>
              <mc:Fallback>
                <p:oleObj name="CS ChemDraw Drawing" r:id="rId2" imgW="1075689" imgH="1731011" progId="ChemDraw.Document.6.0">
                  <p:embed/>
                  <p:pic>
                    <p:nvPicPr>
                      <p:cNvPr id="0" name=""/>
                      <p:cNvPicPr/>
                      <p:nvPr/>
                    </p:nvPicPr>
                    <p:blipFill>
                      <a:blip r:embed="rId3"/>
                      <a:stretch>
                        <a:fillRect/>
                      </a:stretch>
                    </p:blipFill>
                    <p:spPr>
                      <a:xfrm>
                        <a:off x="3150045" y="3103001"/>
                        <a:ext cx="2250758" cy="3618475"/>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79FD8E50-BA87-D39B-3D3A-0C08DB89F8E0}"/>
              </a:ext>
            </a:extLst>
          </p:cNvPr>
          <p:cNvSpPr/>
          <p:nvPr/>
        </p:nvSpPr>
        <p:spPr>
          <a:xfrm>
            <a:off x="2560883" y="2878482"/>
            <a:ext cx="3035875" cy="384299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0014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5128" y="0"/>
            <a:ext cx="7886700" cy="965315"/>
          </a:xfrm>
        </p:spPr>
        <p:txBody>
          <a:bodyPr/>
          <a:lstStyle/>
          <a:p>
            <a:r>
              <a:rPr lang="it-IT" dirty="0"/>
              <a:t>Bande Armoniche o di </a:t>
            </a:r>
            <a:r>
              <a:rPr lang="it-IT" dirty="0" err="1"/>
              <a:t>Overtone</a:t>
            </a:r>
            <a:endParaRPr lang="it-IT" dirty="0"/>
          </a:p>
        </p:txBody>
      </p:sp>
      <p:sp>
        <p:nvSpPr>
          <p:cNvPr id="3" name="Segnaposto contenuto 2"/>
          <p:cNvSpPr>
            <a:spLocks noGrp="1"/>
          </p:cNvSpPr>
          <p:nvPr>
            <p:ph idx="1"/>
          </p:nvPr>
        </p:nvSpPr>
        <p:spPr>
          <a:xfrm>
            <a:off x="129653" y="1083163"/>
            <a:ext cx="8884693" cy="3177450"/>
          </a:xfrm>
        </p:spPr>
        <p:txBody>
          <a:bodyPr>
            <a:normAutofit fontScale="92500" lnSpcReduction="20000"/>
          </a:bodyPr>
          <a:lstStyle/>
          <a:p>
            <a:pPr algn="just"/>
            <a:r>
              <a:rPr lang="it-IT" dirty="0"/>
              <a:t>In alcuni casi possono avvenire transizioni tra lo stato vibrazionale fondamentale ed il secondo o il terzo stato vibrazionale eccitato.</a:t>
            </a:r>
          </a:p>
          <a:p>
            <a:pPr algn="just"/>
            <a:r>
              <a:rPr lang="it-IT" dirty="0"/>
              <a:t>Poiché la differenza di energia tra i due stati è circa doppia, le bande armoniche (</a:t>
            </a:r>
            <a:r>
              <a:rPr lang="it-IT" i="1" dirty="0" err="1"/>
              <a:t>overtone</a:t>
            </a:r>
            <a:r>
              <a:rPr lang="it-IT" dirty="0"/>
              <a:t>) si trovano a frequenza circa doppia rispetto alle normali bande originate dalla vibrazione.</a:t>
            </a:r>
          </a:p>
          <a:p>
            <a:pPr algn="just"/>
            <a:r>
              <a:rPr lang="it-IT" b="1" dirty="0"/>
              <a:t>Esempi</a:t>
            </a:r>
            <a:r>
              <a:rPr lang="it-IT" dirty="0"/>
              <a:t>:  Le bande armoniche degli aromatici (o dita degli aromatici) tra 2000 e 1650 cm</a:t>
            </a:r>
            <a:r>
              <a:rPr lang="it-IT" baseline="30000" dirty="0"/>
              <a:t>-1</a:t>
            </a:r>
            <a:r>
              <a:rPr lang="it-IT" dirty="0"/>
              <a:t>; la banda armonica dello stretching del C=O (circa 1700) a 3450-3600  cm</a:t>
            </a:r>
            <a:r>
              <a:rPr lang="it-IT" baseline="30000" dirty="0"/>
              <a:t>-1 </a:t>
            </a: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37</a:t>
            </a:fld>
            <a:endParaRPr lang="it-IT"/>
          </a:p>
        </p:txBody>
      </p:sp>
      <p:graphicFrame>
        <p:nvGraphicFramePr>
          <p:cNvPr id="8" name="Oggetto 7"/>
          <p:cNvGraphicFramePr>
            <a:graphicFrameLocks noChangeAspect="1"/>
          </p:cNvGraphicFramePr>
          <p:nvPr>
            <p:extLst>
              <p:ext uri="{D42A27DB-BD31-4B8C-83A1-F6EECF244321}">
                <p14:modId xmlns:p14="http://schemas.microsoft.com/office/powerpoint/2010/main" val="3738498082"/>
              </p:ext>
            </p:extLst>
          </p:nvPr>
        </p:nvGraphicFramePr>
        <p:xfrm>
          <a:off x="2795233" y="4107555"/>
          <a:ext cx="3086952" cy="2613921"/>
        </p:xfrm>
        <a:graphic>
          <a:graphicData uri="http://schemas.openxmlformats.org/presentationml/2006/ole">
            <mc:AlternateContent xmlns:mc="http://schemas.openxmlformats.org/markup-compatibility/2006">
              <mc:Choice xmlns:v="urn:schemas-microsoft-com:vml" Requires="v">
                <p:oleObj name="CS ChemDraw Drawing" r:id="rId3" imgW="2041692" imgH="1731011" progId="ChemDraw.Document.6.0">
                  <p:embed/>
                </p:oleObj>
              </mc:Choice>
              <mc:Fallback>
                <p:oleObj name="CS ChemDraw Drawing" r:id="rId3" imgW="2041692" imgH="1731011" progId="ChemDraw.Document.6.0">
                  <p:embed/>
                  <p:pic>
                    <p:nvPicPr>
                      <p:cNvPr id="0" name=""/>
                      <p:cNvPicPr/>
                      <p:nvPr/>
                    </p:nvPicPr>
                    <p:blipFill>
                      <a:blip r:embed="rId4"/>
                      <a:stretch>
                        <a:fillRect/>
                      </a:stretch>
                    </p:blipFill>
                    <p:spPr>
                      <a:xfrm>
                        <a:off x="2795233" y="4107555"/>
                        <a:ext cx="3086952" cy="261392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F7F1AA68-C974-C58D-7EE7-2C4911CCAB37}"/>
              </a:ext>
            </a:extLst>
          </p:cNvPr>
          <p:cNvSpPr/>
          <p:nvPr/>
        </p:nvSpPr>
        <p:spPr>
          <a:xfrm>
            <a:off x="2648608" y="4107554"/>
            <a:ext cx="3233576" cy="261392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7630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534" y="212109"/>
            <a:ext cx="9048466" cy="658456"/>
          </a:xfrm>
        </p:spPr>
        <p:txBody>
          <a:bodyPr>
            <a:normAutofit fontScale="90000"/>
          </a:bodyPr>
          <a:lstStyle/>
          <a:p>
            <a:pPr algn="ctr"/>
            <a:r>
              <a:rPr lang="it-IT" dirty="0"/>
              <a:t> Bande di Combinazione (Accoppiamento) Vibrazionale</a:t>
            </a:r>
          </a:p>
        </p:txBody>
      </p:sp>
      <p:sp>
        <p:nvSpPr>
          <p:cNvPr id="3" name="Segnaposto contenuto 2"/>
          <p:cNvSpPr>
            <a:spLocks noGrp="1"/>
          </p:cNvSpPr>
          <p:nvPr>
            <p:ph idx="1"/>
          </p:nvPr>
        </p:nvSpPr>
        <p:spPr>
          <a:xfrm>
            <a:off x="95534" y="1662743"/>
            <a:ext cx="8911988" cy="4351338"/>
          </a:xfrm>
        </p:spPr>
        <p:txBody>
          <a:bodyPr>
            <a:normAutofit fontScale="92500" lnSpcReduction="10000"/>
          </a:bodyPr>
          <a:lstStyle/>
          <a:p>
            <a:pPr marL="0" indent="0" algn="just">
              <a:buNone/>
            </a:pPr>
            <a:r>
              <a:rPr lang="it-IT" dirty="0"/>
              <a:t>Quando due oscillatori di legame (o legami oscillanti) condividono un </a:t>
            </a:r>
            <a:r>
              <a:rPr lang="it-IT" b="1" dirty="0"/>
              <a:t>atomo comune</a:t>
            </a:r>
            <a:r>
              <a:rPr lang="it-IT" dirty="0"/>
              <a:t>, raramente agiscono come oscillatori indipendenti, a meno che le frequenze di oscillazione individuali  non siano profondamente diverse. </a:t>
            </a:r>
            <a:r>
              <a:rPr lang="it-IT" b="1" dirty="0"/>
              <a:t>Questo perché esiste un’interazione di accoppiamento meccanico tra gli oscillatori</a:t>
            </a:r>
            <a:r>
              <a:rPr lang="it-IT" dirty="0"/>
              <a:t>.</a:t>
            </a:r>
          </a:p>
          <a:p>
            <a:pPr marL="0" indent="0">
              <a:buNone/>
            </a:pPr>
            <a:endParaRPr lang="it-IT" dirty="0"/>
          </a:p>
          <a:p>
            <a:pPr marL="0" indent="0" algn="just">
              <a:buNone/>
            </a:pPr>
            <a:r>
              <a:rPr lang="it-IT" dirty="0"/>
              <a:t>Quindi le </a:t>
            </a:r>
            <a:r>
              <a:rPr lang="it-IT" b="1" dirty="0">
                <a:solidFill>
                  <a:srgbClr val="C00000"/>
                </a:solidFill>
              </a:rPr>
              <a:t>bande di combinazione</a:t>
            </a:r>
            <a:r>
              <a:rPr lang="it-IT" dirty="0"/>
              <a:t> sono dovute alla combinazione di vibrazioni di legami adiacenti:</a:t>
            </a:r>
          </a:p>
          <a:p>
            <a:pPr lvl="1" algn="just"/>
            <a:r>
              <a:rPr lang="it-IT" sz="2800" dirty="0"/>
              <a:t>accoppiamento di due modi di vibrazioni fondamentali.</a:t>
            </a:r>
          </a:p>
          <a:p>
            <a:pPr lvl="1" algn="just"/>
            <a:r>
              <a:rPr lang="it-IT" sz="2800" dirty="0"/>
              <a:t>l'accoppiamento tra vibrazioni fondamentali e </a:t>
            </a:r>
            <a:r>
              <a:rPr lang="it-IT" sz="2800" dirty="0" err="1"/>
              <a:t>overtones</a:t>
            </a:r>
            <a:r>
              <a:rPr lang="it-IT" sz="2800" dirty="0"/>
              <a:t> (Risonanza Fermi).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38</a:t>
            </a:fld>
            <a:endParaRPr lang="it-IT"/>
          </a:p>
        </p:txBody>
      </p:sp>
    </p:spTree>
    <p:extLst>
      <p:ext uri="{BB962C8B-B14F-4D97-AF65-F5344CB8AC3E}">
        <p14:creationId xmlns:p14="http://schemas.microsoft.com/office/powerpoint/2010/main" val="3377111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5584" y="0"/>
            <a:ext cx="8789158" cy="1325563"/>
          </a:xfrm>
        </p:spPr>
        <p:txBody>
          <a:bodyPr>
            <a:normAutofit/>
          </a:bodyPr>
          <a:lstStyle/>
          <a:p>
            <a:pPr algn="ctr"/>
            <a:r>
              <a:rPr lang="it-IT" dirty="0"/>
              <a:t>Accoppiamento di Due Modi di Vibrazione Fondamentali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39</a:t>
            </a:fld>
            <a:endParaRPr lang="it-IT"/>
          </a:p>
        </p:txBody>
      </p:sp>
      <p:sp>
        <p:nvSpPr>
          <p:cNvPr id="3" name="CasellaDiTesto 2"/>
          <p:cNvSpPr txBox="1"/>
          <p:nvPr/>
        </p:nvSpPr>
        <p:spPr>
          <a:xfrm flipH="1">
            <a:off x="451714" y="1688314"/>
            <a:ext cx="8229601" cy="4708981"/>
          </a:xfrm>
          <a:prstGeom prst="rect">
            <a:avLst/>
          </a:prstGeom>
          <a:noFill/>
        </p:spPr>
        <p:txBody>
          <a:bodyPr wrap="square" rtlCol="0">
            <a:spAutoFit/>
          </a:bodyPr>
          <a:lstStyle/>
          <a:p>
            <a:pPr algn="just"/>
            <a:r>
              <a:rPr lang="it-IT" sz="2800" dirty="0"/>
              <a:t>Fattori che influenzano l’accoppiamento sono:</a:t>
            </a:r>
          </a:p>
          <a:p>
            <a:pPr algn="just"/>
            <a:endParaRPr lang="it-IT" sz="2800" dirty="0"/>
          </a:p>
          <a:p>
            <a:pPr marL="800100" lvl="1" indent="-342900" algn="just">
              <a:buFont typeface="Arial" panose="020B0604020202020204" pitchFamily="34" charset="0"/>
              <a:buChar char="•"/>
            </a:pPr>
            <a:r>
              <a:rPr lang="it-IT" sz="2800" dirty="0"/>
              <a:t>Un atomo in comune tra i due legami che vibrano (es. </a:t>
            </a:r>
            <a:r>
              <a:rPr lang="it-IT" sz="2800" b="1" dirty="0"/>
              <a:t>C</a:t>
            </a:r>
            <a:r>
              <a:rPr lang="it-IT" sz="2800" dirty="0"/>
              <a:t> nell’anidride carbonica).</a:t>
            </a:r>
          </a:p>
          <a:p>
            <a:pPr marL="800100" lvl="1" indent="-342900" algn="just">
              <a:buFont typeface="Arial" panose="020B0604020202020204" pitchFamily="34" charset="0"/>
              <a:buChar char="•"/>
            </a:pPr>
            <a:r>
              <a:rPr lang="it-IT" sz="2800" dirty="0"/>
              <a:t>Un legame in comune tra i due gruppi che vibrano.</a:t>
            </a:r>
          </a:p>
          <a:p>
            <a:pPr marL="800100" lvl="1" indent="-342900" algn="just">
              <a:buFont typeface="Arial" panose="020B0604020202020204" pitchFamily="34" charset="0"/>
              <a:buChar char="•"/>
            </a:pPr>
            <a:r>
              <a:rPr lang="it-IT" sz="2800" dirty="0"/>
              <a:t>L’accoppiamento è maggiore quando i gruppi accoppiati hanno energie vibrazionali simili.</a:t>
            </a:r>
          </a:p>
          <a:p>
            <a:pPr marL="800100" lvl="1" indent="-342900" algn="just">
              <a:buFont typeface="Arial" panose="020B0604020202020204" pitchFamily="34" charset="0"/>
              <a:buChar char="•"/>
            </a:pPr>
            <a:r>
              <a:rPr lang="it-IT" sz="2800" dirty="0"/>
              <a:t>Non si osserva accoppiamento tra gruppi separati da 2 o più legami.</a:t>
            </a:r>
          </a:p>
          <a:p>
            <a:pPr algn="just"/>
            <a:endParaRPr lang="it-IT" sz="2000" dirty="0"/>
          </a:p>
        </p:txBody>
      </p:sp>
    </p:spTree>
    <p:extLst>
      <p:ext uri="{BB962C8B-B14F-4D97-AF65-F5344CB8AC3E}">
        <p14:creationId xmlns:p14="http://schemas.microsoft.com/office/powerpoint/2010/main" val="282078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70596" y="884884"/>
                <a:ext cx="8850573" cy="5642039"/>
              </a:xfrm>
            </p:spPr>
            <p:txBody>
              <a:bodyPr>
                <a:normAutofit fontScale="92500" lnSpcReduction="10000"/>
              </a:bodyPr>
              <a:lstStyle/>
              <a:p>
                <a:pPr algn="just"/>
                <a:r>
                  <a:rPr lang="it-IT" dirty="0"/>
                  <a:t>Le posizioni delle bande vengono ora indicate in </a:t>
                </a:r>
                <a:r>
                  <a:rPr lang="it-IT" b="1" dirty="0"/>
                  <a:t>numeri d’onda </a:t>
                </a:r>
                <a14:m>
                  <m:oMath xmlns:m="http://schemas.openxmlformats.org/officeDocument/2006/math">
                    <m:acc>
                      <m:accPr>
                        <m:chr m:val="̅"/>
                        <m:ctrlPr>
                          <a:rPr lang="it-IT" b="1" i="1" dirty="0" smtClean="0">
                            <a:latin typeface="Cambria Math" panose="02040503050406030204" pitchFamily="18" charset="0"/>
                          </a:rPr>
                        </m:ctrlPr>
                      </m:accPr>
                      <m:e>
                        <m:r>
                          <a:rPr lang="it-IT" b="1" i="1" dirty="0" smtClean="0">
                            <a:latin typeface="Cambria Math" panose="02040503050406030204" pitchFamily="18" charset="0"/>
                          </a:rPr>
                          <m:t>𝒗</m:t>
                        </m:r>
                      </m:e>
                    </m:acc>
                  </m:oMath>
                </a14:m>
                <a:r>
                  <a:rPr lang="it-IT" b="1" dirty="0">
                    <a:latin typeface="Symbol" panose="05050102010706020507" pitchFamily="18" charset="2"/>
                  </a:rPr>
                  <a:t> </a:t>
                </a:r>
                <a:r>
                  <a:rPr lang="it-IT" dirty="0"/>
                  <a:t>(ni segnato)</a:t>
                </a:r>
                <a:r>
                  <a:rPr lang="it-IT" b="1" dirty="0">
                    <a:latin typeface="Symbol" panose="05050102010706020507" pitchFamily="18" charset="2"/>
                  </a:rPr>
                  <a:t> </a:t>
                </a:r>
                <a:r>
                  <a:rPr lang="it-IT" dirty="0"/>
                  <a:t>la cui unità di misura è il reciproco della lunghezza d’onda in cm (</a:t>
                </a:r>
                <a:r>
                  <a:rPr lang="it-IT" b="1" dirty="0"/>
                  <a:t>cm</a:t>
                </a:r>
                <a:r>
                  <a:rPr lang="it-IT" b="1" baseline="30000" dirty="0"/>
                  <a:t>-1</a:t>
                </a:r>
                <a:r>
                  <a:rPr lang="it-IT" dirty="0"/>
                  <a:t>), questa unità è proporzionale all’energia vibrazionale.</a:t>
                </a:r>
              </a:p>
              <a:p>
                <a:pPr algn="just"/>
                <a:r>
                  <a:rPr lang="it-IT" dirty="0"/>
                  <a:t>Una volta veniva indicata la lunghezza d’onda (</a:t>
                </a:r>
                <a:r>
                  <a:rPr lang="it-IT" dirty="0">
                    <a:latin typeface="Symbol" panose="05050102010706020507" pitchFamily="18" charset="2"/>
                  </a:rPr>
                  <a:t>l</a:t>
                </a:r>
                <a:r>
                  <a:rPr lang="it-IT" dirty="0"/>
                  <a:t>) espressa in micrometri (</a:t>
                </a:r>
                <a:r>
                  <a:rPr lang="it-IT" dirty="0">
                    <a:latin typeface="Symbol" panose="05050102010706020507" pitchFamily="18" charset="2"/>
                  </a:rPr>
                  <a:t>m</a:t>
                </a:r>
                <a:r>
                  <a:rPr lang="it-IT" dirty="0"/>
                  <a:t>m = 10</a:t>
                </a:r>
                <a:r>
                  <a:rPr lang="it-IT" baseline="30000" dirty="0"/>
                  <a:t>-6 </a:t>
                </a:r>
                <a:r>
                  <a:rPr lang="it-IT" dirty="0"/>
                  <a:t>m, in passato chiamati micron).</a:t>
                </a:r>
              </a:p>
              <a:p>
                <a:pPr algn="just"/>
                <a:r>
                  <a:rPr lang="it-IT" dirty="0"/>
                  <a:t>I numeri d’onda sono a volte chiamati </a:t>
                </a:r>
                <a:r>
                  <a:rPr lang="it-IT" b="1" dirty="0"/>
                  <a:t>impropriamente </a:t>
                </a:r>
                <a:r>
                  <a:rPr lang="it-IT" dirty="0"/>
                  <a:t>frequenze.</a:t>
                </a:r>
                <a:endParaRPr lang="it-IT" b="1" dirty="0"/>
              </a:p>
              <a:p>
                <a:pPr algn="just"/>
                <a:r>
                  <a:rPr lang="it-IT" dirty="0"/>
                  <a:t>L’intensità delle bande possono essere espresse come trasmittanza (</a:t>
                </a:r>
                <a:r>
                  <a:rPr lang="it-IT" b="1" dirty="0"/>
                  <a:t>T</a:t>
                </a:r>
                <a:r>
                  <a:rPr lang="it-IT" dirty="0"/>
                  <a:t>) o come assorbanza (</a:t>
                </a:r>
                <a:r>
                  <a:rPr lang="it-IT" b="1" dirty="0"/>
                  <a:t>A</a:t>
                </a:r>
                <a:r>
                  <a:rPr lang="it-IT" dirty="0"/>
                  <a:t>).</a:t>
                </a:r>
                <a:r>
                  <a:rPr lang="it-IT" sz="2400" dirty="0"/>
                  <a:t> </a:t>
                </a:r>
                <a:r>
                  <a:rPr lang="it-IT" dirty="0"/>
                  <a:t>In termini semiquantitativi la banda può essere:</a:t>
                </a:r>
              </a:p>
              <a:p>
                <a:pPr algn="just"/>
                <a:endParaRPr lang="it-IT" dirty="0"/>
              </a:p>
              <a:p>
                <a:pPr lvl="1" algn="just"/>
                <a:r>
                  <a:rPr lang="it-IT" sz="2600" dirty="0"/>
                  <a:t> </a:t>
                </a:r>
                <a:r>
                  <a:rPr lang="it-IT" sz="2600" b="1" dirty="0"/>
                  <a:t>s</a:t>
                </a:r>
                <a:r>
                  <a:rPr lang="it-IT" sz="2600" dirty="0"/>
                  <a:t> =</a:t>
                </a:r>
                <a:r>
                  <a:rPr lang="it-IT" sz="2600" i="1" dirty="0"/>
                  <a:t> strong</a:t>
                </a:r>
                <a:r>
                  <a:rPr lang="it-IT" sz="2600" dirty="0"/>
                  <a:t>, o forte</a:t>
                </a:r>
              </a:p>
              <a:p>
                <a:pPr lvl="1" algn="just"/>
                <a:r>
                  <a:rPr lang="it-IT" sz="2600" b="1" dirty="0"/>
                  <a:t>m</a:t>
                </a:r>
                <a:r>
                  <a:rPr lang="it-IT" sz="2600" dirty="0"/>
                  <a:t> = </a:t>
                </a:r>
                <a:r>
                  <a:rPr lang="it-IT" sz="2600" i="1" dirty="0"/>
                  <a:t>medium</a:t>
                </a:r>
                <a:r>
                  <a:rPr lang="it-IT" sz="2600" dirty="0"/>
                  <a:t> o medio</a:t>
                </a:r>
              </a:p>
              <a:p>
                <a:pPr lvl="1" algn="just"/>
                <a:r>
                  <a:rPr lang="it-IT" sz="2600" b="1" dirty="0"/>
                  <a:t>w</a:t>
                </a:r>
                <a:r>
                  <a:rPr lang="it-IT" sz="2600" dirty="0"/>
                  <a:t> = </a:t>
                </a:r>
                <a:r>
                  <a:rPr lang="it-IT" sz="2600" i="1" dirty="0" err="1"/>
                  <a:t>weak</a:t>
                </a:r>
                <a:r>
                  <a:rPr lang="it-IT" sz="2600" dirty="0"/>
                  <a:t> o debole</a:t>
                </a:r>
              </a:p>
              <a:p>
                <a:pPr marL="457200" lvl="1" indent="0" algn="just">
                  <a:buNone/>
                </a:pPr>
                <a:endParaRPr lang="it-IT" dirty="0"/>
              </a:p>
              <a:p>
                <a:pPr lvl="1" algn="just"/>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70596" y="884884"/>
                <a:ext cx="8850573" cy="5642039"/>
              </a:xfrm>
              <a:blipFill>
                <a:blip r:embed="rId2"/>
                <a:stretch>
                  <a:fillRect l="-1102" t="-2160" r="-1240"/>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4</a:t>
            </a:fld>
            <a:endParaRPr lang="it-IT" dirty="0"/>
          </a:p>
        </p:txBody>
      </p:sp>
      <p:sp>
        <p:nvSpPr>
          <p:cNvPr id="7" name="Titolo 1">
            <a:extLst>
              <a:ext uri="{FF2B5EF4-FFF2-40B4-BE49-F238E27FC236}">
                <a16:creationId xmlns:a16="http://schemas.microsoft.com/office/drawing/2014/main" id="{17FCE83E-915C-5591-ABEE-CA11113C3A29}"/>
              </a:ext>
            </a:extLst>
          </p:cNvPr>
          <p:cNvSpPr>
            <a:spLocks noGrp="1"/>
          </p:cNvSpPr>
          <p:nvPr>
            <p:ph type="title"/>
          </p:nvPr>
        </p:nvSpPr>
        <p:spPr>
          <a:xfrm>
            <a:off x="537210" y="33446"/>
            <a:ext cx="7886700" cy="728992"/>
          </a:xfrm>
        </p:spPr>
        <p:txBody>
          <a:bodyPr/>
          <a:lstStyle/>
          <a:p>
            <a:pPr algn="ctr"/>
            <a:r>
              <a:rPr lang="it-IT" dirty="0"/>
              <a:t>Spettroscopia IR</a:t>
            </a:r>
          </a:p>
        </p:txBody>
      </p:sp>
    </p:spTree>
    <p:extLst>
      <p:ext uri="{BB962C8B-B14F-4D97-AF65-F5344CB8AC3E}">
        <p14:creationId xmlns:p14="http://schemas.microsoft.com/office/powerpoint/2010/main" val="2585560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40</a:t>
            </a:fld>
            <a:endParaRPr lang="it-IT"/>
          </a:p>
        </p:txBody>
      </p:sp>
      <p:sp>
        <p:nvSpPr>
          <p:cNvPr id="3" name="CasellaDiTesto 2"/>
          <p:cNvSpPr txBox="1"/>
          <p:nvPr/>
        </p:nvSpPr>
        <p:spPr>
          <a:xfrm flipH="1">
            <a:off x="134886" y="1397940"/>
            <a:ext cx="8912860" cy="1938992"/>
          </a:xfrm>
          <a:prstGeom prst="rect">
            <a:avLst/>
          </a:prstGeom>
          <a:noFill/>
        </p:spPr>
        <p:txBody>
          <a:bodyPr wrap="square" rtlCol="0">
            <a:spAutoFit/>
          </a:bodyPr>
          <a:lstStyle/>
          <a:p>
            <a:pPr algn="just"/>
            <a:r>
              <a:rPr lang="it-IT" sz="2000" dirty="0"/>
              <a:t>Nel caso esistano due modi di vibrazione fondamentale che hanno energia paragonabile, queste interagiscono tra loro producendo due nuovi modi di vibrazione aventi frequenze superiori e inferiori a quelle osservate quando l’interazione è assente. </a:t>
            </a:r>
          </a:p>
          <a:p>
            <a:pPr algn="just"/>
            <a:r>
              <a:rPr lang="it-IT" sz="2000" b="1" dirty="0"/>
              <a:t>Es</a:t>
            </a:r>
            <a:r>
              <a:rPr lang="it-IT" sz="2000" dirty="0"/>
              <a:t>. nei chetoni lo stretching C=O cade a 1715 cm</a:t>
            </a:r>
            <a:r>
              <a:rPr lang="it-IT" sz="2000" baseline="30000" dirty="0"/>
              <a:t>-1</a:t>
            </a:r>
            <a:r>
              <a:rPr lang="it-IT" sz="2000" dirty="0"/>
              <a:t> ma nella CO</a:t>
            </a:r>
            <a:r>
              <a:rPr lang="it-IT" sz="2000" baseline="-25000" dirty="0"/>
              <a:t>2 </a:t>
            </a:r>
            <a:r>
              <a:rPr lang="it-IT" sz="2000" dirty="0"/>
              <a:t>c’è un</a:t>
            </a:r>
            <a:r>
              <a:rPr lang="it-IT" sz="2000" baseline="-25000" dirty="0"/>
              <a:t> </a:t>
            </a:r>
            <a:r>
              <a:rPr lang="it-IT" sz="2000" dirty="0"/>
              <a:t>forte accoppiamento meccanico, un'interazione tra i due stiramenti C=O. </a:t>
            </a:r>
          </a:p>
        </p:txBody>
      </p:sp>
      <p:sp>
        <p:nvSpPr>
          <p:cNvPr id="8" name="CasellaDiTesto 7"/>
          <p:cNvSpPr txBox="1"/>
          <p:nvPr/>
        </p:nvSpPr>
        <p:spPr>
          <a:xfrm>
            <a:off x="5126281" y="4423244"/>
            <a:ext cx="1112805" cy="276999"/>
          </a:xfrm>
          <a:prstGeom prst="rect">
            <a:avLst/>
          </a:prstGeom>
          <a:noFill/>
        </p:spPr>
        <p:txBody>
          <a:bodyPr wrap="square" rtlCol="0">
            <a:spAutoFit/>
          </a:bodyPr>
          <a:lstStyle/>
          <a:p>
            <a:r>
              <a:rPr lang="it-IT" baseline="30000" dirty="0"/>
              <a:t>C=O</a:t>
            </a:r>
          </a:p>
        </p:txBody>
      </p:sp>
      <p:sp>
        <p:nvSpPr>
          <p:cNvPr id="11" name="CasellaDiTesto 10"/>
          <p:cNvSpPr txBox="1"/>
          <p:nvPr/>
        </p:nvSpPr>
        <p:spPr>
          <a:xfrm>
            <a:off x="3868495" y="3501035"/>
            <a:ext cx="888274" cy="369332"/>
          </a:xfrm>
          <a:prstGeom prst="rect">
            <a:avLst/>
          </a:prstGeom>
          <a:noFill/>
        </p:spPr>
        <p:txBody>
          <a:bodyPr wrap="square" rtlCol="0">
            <a:spAutoFit/>
          </a:bodyPr>
          <a:lstStyle/>
          <a:p>
            <a:r>
              <a:rPr lang="it-IT" dirty="0"/>
              <a:t>O=C=O</a:t>
            </a:r>
          </a:p>
        </p:txBody>
      </p:sp>
      <p:graphicFrame>
        <p:nvGraphicFramePr>
          <p:cNvPr id="5" name="Object 4">
            <a:extLst>
              <a:ext uri="{FF2B5EF4-FFF2-40B4-BE49-F238E27FC236}">
                <a16:creationId xmlns:a16="http://schemas.microsoft.com/office/drawing/2014/main" id="{9BDE97A7-5056-9A5C-686F-CDB5B683CED4}"/>
              </a:ext>
            </a:extLst>
          </p:cNvPr>
          <p:cNvGraphicFramePr>
            <a:graphicFrameLocks noChangeAspect="1"/>
          </p:cNvGraphicFramePr>
          <p:nvPr>
            <p:extLst>
              <p:ext uri="{D42A27DB-BD31-4B8C-83A1-F6EECF244321}">
                <p14:modId xmlns:p14="http://schemas.microsoft.com/office/powerpoint/2010/main" val="266947084"/>
              </p:ext>
            </p:extLst>
          </p:nvPr>
        </p:nvGraphicFramePr>
        <p:xfrm>
          <a:off x="1937671" y="3486432"/>
          <a:ext cx="5060680" cy="3138693"/>
        </p:xfrm>
        <a:graphic>
          <a:graphicData uri="http://schemas.openxmlformats.org/presentationml/2006/ole">
            <mc:AlternateContent xmlns:mc="http://schemas.openxmlformats.org/markup-compatibility/2006">
              <mc:Choice xmlns:v="urn:schemas-microsoft-com:vml" Requires="v">
                <p:oleObj name="CS ChemDraw Drawing" r:id="rId2" imgW="3702883" imgH="2299386" progId="ChemDraw.Document.6.0">
                  <p:embed/>
                </p:oleObj>
              </mc:Choice>
              <mc:Fallback>
                <p:oleObj name="CS ChemDraw Drawing" r:id="rId2" imgW="3702883" imgH="2299386" progId="ChemDraw.Document.6.0">
                  <p:embed/>
                  <p:pic>
                    <p:nvPicPr>
                      <p:cNvPr id="0" name=""/>
                      <p:cNvPicPr/>
                      <p:nvPr/>
                    </p:nvPicPr>
                    <p:blipFill>
                      <a:blip r:embed="rId3"/>
                      <a:stretch>
                        <a:fillRect/>
                      </a:stretch>
                    </p:blipFill>
                    <p:spPr>
                      <a:xfrm>
                        <a:off x="1937671" y="3486432"/>
                        <a:ext cx="5060680" cy="3138693"/>
                      </a:xfrm>
                      <a:prstGeom prst="rect">
                        <a:avLst/>
                      </a:prstGeom>
                    </p:spPr>
                  </p:pic>
                </p:oleObj>
              </mc:Fallback>
            </mc:AlternateContent>
          </a:graphicData>
        </a:graphic>
      </p:graphicFrame>
      <p:sp>
        <p:nvSpPr>
          <p:cNvPr id="12" name="CasellaDiTesto 7">
            <a:extLst>
              <a:ext uri="{FF2B5EF4-FFF2-40B4-BE49-F238E27FC236}">
                <a16:creationId xmlns:a16="http://schemas.microsoft.com/office/drawing/2014/main" id="{EAFFDE2F-652C-EA9F-7DC2-0C0037B0E2AB}"/>
              </a:ext>
            </a:extLst>
          </p:cNvPr>
          <p:cNvSpPr txBox="1"/>
          <p:nvPr/>
        </p:nvSpPr>
        <p:spPr>
          <a:xfrm>
            <a:off x="2975574" y="4439062"/>
            <a:ext cx="1112805" cy="276999"/>
          </a:xfrm>
          <a:prstGeom prst="rect">
            <a:avLst/>
          </a:prstGeom>
          <a:noFill/>
        </p:spPr>
        <p:txBody>
          <a:bodyPr wrap="square" rtlCol="0">
            <a:spAutoFit/>
          </a:bodyPr>
          <a:lstStyle/>
          <a:p>
            <a:r>
              <a:rPr lang="it-IT" baseline="30000" dirty="0"/>
              <a:t>C=O</a:t>
            </a:r>
          </a:p>
        </p:txBody>
      </p:sp>
      <p:sp>
        <p:nvSpPr>
          <p:cNvPr id="9" name="Titolo 1">
            <a:extLst>
              <a:ext uri="{FF2B5EF4-FFF2-40B4-BE49-F238E27FC236}">
                <a16:creationId xmlns:a16="http://schemas.microsoft.com/office/drawing/2014/main" id="{C0C3855F-5AD3-E44B-55D5-04A820279661}"/>
              </a:ext>
            </a:extLst>
          </p:cNvPr>
          <p:cNvSpPr>
            <a:spLocks noGrp="1"/>
          </p:cNvSpPr>
          <p:nvPr>
            <p:ph type="title"/>
          </p:nvPr>
        </p:nvSpPr>
        <p:spPr>
          <a:xfrm>
            <a:off x="185584" y="0"/>
            <a:ext cx="8789158" cy="1325563"/>
          </a:xfrm>
        </p:spPr>
        <p:txBody>
          <a:bodyPr>
            <a:normAutofit/>
          </a:bodyPr>
          <a:lstStyle/>
          <a:p>
            <a:pPr algn="ctr"/>
            <a:r>
              <a:rPr lang="it-IT" dirty="0"/>
              <a:t>Accoppiamento di Due Modi di Vibrazione Fondamentali</a:t>
            </a:r>
          </a:p>
        </p:txBody>
      </p:sp>
      <p:sp>
        <p:nvSpPr>
          <p:cNvPr id="2" name="Rectangle 1">
            <a:extLst>
              <a:ext uri="{FF2B5EF4-FFF2-40B4-BE49-F238E27FC236}">
                <a16:creationId xmlns:a16="http://schemas.microsoft.com/office/drawing/2014/main" id="{5149568F-8A50-FC99-7A90-E8FB7D0F03CE}"/>
              </a:ext>
            </a:extLst>
          </p:cNvPr>
          <p:cNvSpPr/>
          <p:nvPr/>
        </p:nvSpPr>
        <p:spPr>
          <a:xfrm>
            <a:off x="1799441" y="3428999"/>
            <a:ext cx="5230442" cy="319612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36079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41</a:t>
            </a:fld>
            <a:endParaRPr lang="it-IT"/>
          </a:p>
        </p:txBody>
      </p:sp>
      <p:sp>
        <p:nvSpPr>
          <p:cNvPr id="3" name="CasellaDiTesto 2"/>
          <p:cNvSpPr txBox="1"/>
          <p:nvPr/>
        </p:nvSpPr>
        <p:spPr>
          <a:xfrm flipH="1">
            <a:off x="134886" y="1508302"/>
            <a:ext cx="8912860" cy="5940088"/>
          </a:xfrm>
          <a:prstGeom prst="rect">
            <a:avLst/>
          </a:prstGeom>
          <a:noFill/>
        </p:spPr>
        <p:txBody>
          <a:bodyPr wrap="square" rtlCol="0">
            <a:spAutoFit/>
          </a:bodyPr>
          <a:lstStyle/>
          <a:p>
            <a:pPr algn="just"/>
            <a:r>
              <a:rPr lang="it-IT" sz="2000" dirty="0"/>
              <a:t>Nel caso esistano due modi di vibrazione fondamentale che hanno energia paragonabile, queste interagiscono tra loro producendo due nuovi modi di vibrazione aventi frequenze superiori e inferiori a quelle osservate quando l’interazione è assente. Per esempio la molecola di </a:t>
            </a:r>
            <a:r>
              <a:rPr lang="it-IT" sz="2000" b="1" dirty="0"/>
              <a:t>anidride carbonica </a:t>
            </a:r>
            <a:r>
              <a:rPr lang="it-IT" sz="2000" dirty="0"/>
              <a:t>che consiste in due legami C=O con un atomo di carbonio comune, presenta due vibrazioni di stretching fondamentali: uno </a:t>
            </a:r>
            <a:r>
              <a:rPr lang="it-IT" sz="2000" b="1" dirty="0">
                <a:solidFill>
                  <a:srgbClr val="FF0000"/>
                </a:solidFill>
              </a:rPr>
              <a:t>stretching asimmetrico </a:t>
            </a:r>
            <a:r>
              <a:rPr lang="it-IT" sz="2000" dirty="0"/>
              <a:t>e uno </a:t>
            </a:r>
            <a:r>
              <a:rPr lang="it-IT" sz="2000" b="1" dirty="0">
                <a:solidFill>
                  <a:srgbClr val="FF0000"/>
                </a:solidFill>
              </a:rPr>
              <a:t>simmetrico</a:t>
            </a:r>
            <a:r>
              <a:rPr lang="it-IT" sz="2000" dirty="0"/>
              <a:t>. Lo stretching simmetrico consiste in uno stiramento e contrazione in fase dei legami C=O, e l’assorbimento avviene a un numero d’onda minore di quella osservata per un gruppo carbonilico isolato di un chetone alifatico. Lo stretching simmetrico non porta a variazioni del momento dipolare della molecola ed è perciò inattiva allo IR, ma è facilmente osservabile in uno spettro Raman (non dipendente dal momento dipolare) vicino a 1340 cm</a:t>
            </a:r>
            <a:r>
              <a:rPr lang="it-IT" sz="2000" baseline="30000" dirty="0"/>
              <a:t>-1</a:t>
            </a:r>
            <a:r>
              <a:rPr lang="it-IT" sz="2000" dirty="0"/>
              <a:t>. Nello stretching asimmetrico, i due legami C=O si stirano fuori fase (uno si stira mentre l’altro si contrae). Lo stretching asimmetrico è attivo allo IR poiché produce variazione di momento dipolare (assorbimento cade a 2350 cm</a:t>
            </a:r>
            <a:r>
              <a:rPr lang="it-IT" sz="2000" baseline="30000" dirty="0"/>
              <a:t>-1</a:t>
            </a:r>
            <a:r>
              <a:rPr lang="it-IT" sz="2000" dirty="0"/>
              <a:t>) cade a numeri d’onda più alti di quelli osservati per un chetone (assorbimento cade a 1715 cm</a:t>
            </a:r>
            <a:r>
              <a:rPr lang="it-IT" sz="2000" baseline="30000" dirty="0"/>
              <a:t>-1</a:t>
            </a:r>
            <a:r>
              <a:rPr lang="it-IT" sz="2000" dirty="0"/>
              <a:t>) . </a:t>
            </a:r>
            <a:r>
              <a:rPr lang="it-IT" sz="2000" b="1" dirty="0"/>
              <a:t>Si originano così due bande di combinazione</a:t>
            </a:r>
            <a:r>
              <a:rPr lang="it-IT" sz="2000" dirty="0"/>
              <a:t>.</a:t>
            </a:r>
          </a:p>
          <a:p>
            <a:pPr algn="just"/>
            <a:endParaRPr lang="it-IT" sz="2000" dirty="0"/>
          </a:p>
          <a:p>
            <a:pPr algn="just"/>
            <a:endParaRPr lang="it-IT" sz="2000" dirty="0"/>
          </a:p>
          <a:p>
            <a:pPr algn="just"/>
            <a:endParaRPr lang="it-IT" sz="2000" dirty="0"/>
          </a:p>
        </p:txBody>
      </p:sp>
      <p:sp>
        <p:nvSpPr>
          <p:cNvPr id="8" name="Titolo 1">
            <a:extLst>
              <a:ext uri="{FF2B5EF4-FFF2-40B4-BE49-F238E27FC236}">
                <a16:creationId xmlns:a16="http://schemas.microsoft.com/office/drawing/2014/main" id="{29B6F60F-3A06-2AFC-D185-853EA1B9253D}"/>
              </a:ext>
            </a:extLst>
          </p:cNvPr>
          <p:cNvSpPr>
            <a:spLocks noGrp="1"/>
          </p:cNvSpPr>
          <p:nvPr>
            <p:ph type="title"/>
          </p:nvPr>
        </p:nvSpPr>
        <p:spPr>
          <a:xfrm>
            <a:off x="185584" y="0"/>
            <a:ext cx="8789158" cy="1325563"/>
          </a:xfrm>
        </p:spPr>
        <p:txBody>
          <a:bodyPr>
            <a:normAutofit/>
          </a:bodyPr>
          <a:lstStyle/>
          <a:p>
            <a:pPr algn="ctr"/>
            <a:r>
              <a:rPr lang="it-IT" dirty="0"/>
              <a:t>Accoppiamento di Due Modi di Vibrazione Fondamentali</a:t>
            </a:r>
          </a:p>
        </p:txBody>
      </p:sp>
    </p:spTree>
    <p:extLst>
      <p:ext uri="{BB962C8B-B14F-4D97-AF65-F5344CB8AC3E}">
        <p14:creationId xmlns:p14="http://schemas.microsoft.com/office/powerpoint/2010/main" val="344436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7344" y="1798329"/>
            <a:ext cx="8958416" cy="4351338"/>
          </a:xfrm>
        </p:spPr>
        <p:txBody>
          <a:bodyPr>
            <a:normAutofit fontScale="92500"/>
          </a:bodyPr>
          <a:lstStyle/>
          <a:p>
            <a:pPr algn="just"/>
            <a:r>
              <a:rPr lang="it-IT" dirty="0"/>
              <a:t>Lo </a:t>
            </a:r>
            <a:r>
              <a:rPr lang="it-IT" b="1" dirty="0"/>
              <a:t>stretching simmetrico </a:t>
            </a:r>
            <a:r>
              <a:rPr lang="it-IT" dirty="0"/>
              <a:t>non porta ad alcuna variazione del momento dipolare della molecola e non è perciò «IR attivo», ma è facilmente  osservabile in uno spettro Raman vicino a 1340 cm</a:t>
            </a:r>
            <a:r>
              <a:rPr lang="it-IT" baseline="30000" dirty="0"/>
              <a:t>-1</a:t>
            </a:r>
            <a:endParaRPr lang="it-IT" dirty="0"/>
          </a:p>
          <a:p>
            <a:pPr algn="just"/>
            <a:r>
              <a:rPr lang="it-IT" dirty="0"/>
              <a:t>Lo </a:t>
            </a:r>
            <a:r>
              <a:rPr lang="it-IT" b="1" dirty="0"/>
              <a:t>stretching asimmetrico </a:t>
            </a:r>
            <a:r>
              <a:rPr lang="it-IT" dirty="0"/>
              <a:t>è attivo all'IR poiché produce una variazione del momento dipolare e l'assorbimento avviene a un numero d'onda MAGGIORE (2350 cm</a:t>
            </a:r>
            <a:r>
              <a:rPr lang="it-IT" baseline="30000" dirty="0"/>
              <a:t>-1</a:t>
            </a:r>
            <a:r>
              <a:rPr lang="it-IT" dirty="0"/>
              <a:t>) di quella osservata per un gruppo carbonilico in un chetone alifatico (1715 cm</a:t>
            </a:r>
            <a:r>
              <a:rPr lang="it-IT" baseline="30000" dirty="0"/>
              <a:t>-1</a:t>
            </a:r>
            <a:r>
              <a:rPr lang="it-IT" dirty="0"/>
              <a:t>).</a:t>
            </a:r>
          </a:p>
          <a:p>
            <a:pPr algn="just"/>
            <a:r>
              <a:rPr lang="it-IT" dirty="0"/>
              <a:t>Questa differenza nelle frequenze di assorbimento del carbonile deriva da un forte accoppiamento meccanico dei due modi vibrazionali fondamentali dei due stiramenti 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42</a:t>
            </a:fld>
            <a:endParaRPr lang="it-IT"/>
          </a:p>
        </p:txBody>
      </p:sp>
      <p:sp>
        <p:nvSpPr>
          <p:cNvPr id="8" name="Titolo 1">
            <a:extLst>
              <a:ext uri="{FF2B5EF4-FFF2-40B4-BE49-F238E27FC236}">
                <a16:creationId xmlns:a16="http://schemas.microsoft.com/office/drawing/2014/main" id="{8124EAC3-3209-E6D9-529E-986C73A9FAE7}"/>
              </a:ext>
            </a:extLst>
          </p:cNvPr>
          <p:cNvSpPr>
            <a:spLocks noGrp="1"/>
          </p:cNvSpPr>
          <p:nvPr>
            <p:ph type="title"/>
          </p:nvPr>
        </p:nvSpPr>
        <p:spPr>
          <a:xfrm>
            <a:off x="185584" y="0"/>
            <a:ext cx="8789158" cy="1325563"/>
          </a:xfrm>
        </p:spPr>
        <p:txBody>
          <a:bodyPr>
            <a:normAutofit/>
          </a:bodyPr>
          <a:lstStyle/>
          <a:p>
            <a:pPr algn="ctr"/>
            <a:r>
              <a:rPr lang="it-IT" dirty="0"/>
              <a:t>Accoppiamento di Due Modi di Vibrazione Fondamentali</a:t>
            </a:r>
          </a:p>
        </p:txBody>
      </p:sp>
    </p:spTree>
    <p:extLst>
      <p:ext uri="{BB962C8B-B14F-4D97-AF65-F5344CB8AC3E}">
        <p14:creationId xmlns:p14="http://schemas.microsoft.com/office/powerpoint/2010/main" val="527434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43</a:t>
            </a:fld>
            <a:endParaRPr lang="it-IT"/>
          </a:p>
        </p:txBody>
      </p:sp>
      <p:pic>
        <p:nvPicPr>
          <p:cNvPr id="3" name="Immagine 2"/>
          <p:cNvPicPr>
            <a:picLocks noChangeAspect="1"/>
          </p:cNvPicPr>
          <p:nvPr/>
        </p:nvPicPr>
        <p:blipFill>
          <a:blip r:embed="rId2"/>
          <a:stretch>
            <a:fillRect/>
          </a:stretch>
        </p:blipFill>
        <p:spPr>
          <a:xfrm>
            <a:off x="1667733" y="988113"/>
            <a:ext cx="6096000" cy="4429125"/>
          </a:xfrm>
          <a:prstGeom prst="rect">
            <a:avLst/>
          </a:prstGeom>
        </p:spPr>
      </p:pic>
      <p:sp>
        <p:nvSpPr>
          <p:cNvPr id="4" name="CasellaDiTesto 3"/>
          <p:cNvSpPr txBox="1"/>
          <p:nvPr/>
        </p:nvSpPr>
        <p:spPr>
          <a:xfrm>
            <a:off x="2220361" y="40686"/>
            <a:ext cx="4390241" cy="646331"/>
          </a:xfrm>
          <a:prstGeom prst="rect">
            <a:avLst/>
          </a:prstGeom>
          <a:noFill/>
        </p:spPr>
        <p:txBody>
          <a:bodyPr wrap="none" rtlCol="0">
            <a:spAutoFit/>
          </a:bodyPr>
          <a:lstStyle/>
          <a:p>
            <a:r>
              <a:rPr lang="it-IT" sz="3600" dirty="0"/>
              <a:t>Le Vibrazioni della CO</a:t>
            </a:r>
            <a:r>
              <a:rPr lang="it-IT" sz="3600" baseline="-25000" dirty="0"/>
              <a:t>2</a:t>
            </a:r>
          </a:p>
        </p:txBody>
      </p:sp>
      <p:sp>
        <p:nvSpPr>
          <p:cNvPr id="5" name="Ovale 4"/>
          <p:cNvSpPr/>
          <p:nvPr/>
        </p:nvSpPr>
        <p:spPr>
          <a:xfrm>
            <a:off x="2087906" y="2478978"/>
            <a:ext cx="1711235" cy="4310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0" y="1601815"/>
            <a:ext cx="2087906" cy="1754326"/>
          </a:xfrm>
          <a:prstGeom prst="rect">
            <a:avLst/>
          </a:prstGeom>
          <a:noFill/>
        </p:spPr>
        <p:txBody>
          <a:bodyPr wrap="square" rtlCol="0">
            <a:spAutoFit/>
          </a:bodyPr>
          <a:lstStyle/>
          <a:p>
            <a:pPr algn="just"/>
            <a:r>
              <a:rPr lang="it-IT" b="1" dirty="0">
                <a:solidFill>
                  <a:srgbClr val="FF0000"/>
                </a:solidFill>
              </a:rPr>
              <a:t>Non è IR attiva, non c’è una variazione periodica del momento dipolare. Ma osservabile al Raman</a:t>
            </a:r>
          </a:p>
        </p:txBody>
      </p:sp>
      <p:sp>
        <p:nvSpPr>
          <p:cNvPr id="7" name="CasellaDiTesto 6"/>
          <p:cNvSpPr txBox="1"/>
          <p:nvPr/>
        </p:nvSpPr>
        <p:spPr>
          <a:xfrm>
            <a:off x="169152" y="5718334"/>
            <a:ext cx="8492658" cy="1015663"/>
          </a:xfrm>
          <a:prstGeom prst="rect">
            <a:avLst/>
          </a:prstGeom>
          <a:noFill/>
        </p:spPr>
        <p:txBody>
          <a:bodyPr wrap="square" rtlCol="0">
            <a:spAutoFit/>
          </a:bodyPr>
          <a:lstStyle/>
          <a:p>
            <a:pPr algn="just"/>
            <a:r>
              <a:rPr lang="it-IT" sz="2000" dirty="0"/>
              <a:t>Le vibrazioni possibili sono 3N-5 (lineare) cioè 9-5 = 4, due di stretching, una simmetrica, (</a:t>
            </a:r>
            <a:r>
              <a:rPr lang="it-IT" sz="2000" dirty="0">
                <a:latin typeface="Symbol" panose="05050102010706020507" pitchFamily="18" charset="2"/>
              </a:rPr>
              <a:t>n</a:t>
            </a:r>
            <a:r>
              <a:rPr lang="it-IT" sz="2000" baseline="-25000" dirty="0"/>
              <a:t>s</a:t>
            </a:r>
            <a:r>
              <a:rPr lang="it-IT" sz="2000" dirty="0"/>
              <a:t>) e una asimmetrica (</a:t>
            </a:r>
            <a:r>
              <a:rPr lang="it-IT" sz="2000" dirty="0" err="1">
                <a:latin typeface="Symbol" panose="05050102010706020507" pitchFamily="18" charset="2"/>
              </a:rPr>
              <a:t>n</a:t>
            </a:r>
            <a:r>
              <a:rPr lang="it-IT" sz="2000" baseline="-25000" dirty="0" err="1"/>
              <a:t>as</a:t>
            </a:r>
            <a:r>
              <a:rPr lang="it-IT" sz="2000" dirty="0"/>
              <a:t>) e due di bending, una nel piano e una fuori dal piano che sono degeneri e quindi cadono alla stessa frequenza.</a:t>
            </a:r>
          </a:p>
        </p:txBody>
      </p:sp>
    </p:spTree>
    <p:extLst>
      <p:ext uri="{BB962C8B-B14F-4D97-AF65-F5344CB8AC3E}">
        <p14:creationId xmlns:p14="http://schemas.microsoft.com/office/powerpoint/2010/main" val="2280005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479" y="0"/>
            <a:ext cx="7886700" cy="866146"/>
          </a:xfrm>
        </p:spPr>
        <p:txBody>
          <a:bodyPr/>
          <a:lstStyle/>
          <a:p>
            <a:pPr algn="ctr"/>
            <a:r>
              <a:rPr lang="it-IT" dirty="0"/>
              <a:t>Risonanza di Fermi</a:t>
            </a:r>
          </a:p>
        </p:txBody>
      </p:sp>
      <p:sp>
        <p:nvSpPr>
          <p:cNvPr id="3" name="Segnaposto contenuto 2"/>
          <p:cNvSpPr>
            <a:spLocks noGrp="1"/>
          </p:cNvSpPr>
          <p:nvPr>
            <p:ph idx="1"/>
          </p:nvPr>
        </p:nvSpPr>
        <p:spPr>
          <a:xfrm>
            <a:off x="238835" y="1212755"/>
            <a:ext cx="8666329" cy="4865913"/>
          </a:xfrm>
        </p:spPr>
        <p:txBody>
          <a:bodyPr>
            <a:noAutofit/>
          </a:bodyPr>
          <a:lstStyle/>
          <a:p>
            <a:pPr marL="0" indent="0" algn="just">
              <a:buNone/>
            </a:pPr>
            <a:r>
              <a:rPr lang="it-IT" dirty="0"/>
              <a:t>L’interazione può avvenire tra una vibrazione fondamentale e un </a:t>
            </a:r>
            <a:r>
              <a:rPr lang="it-IT" dirty="0" err="1"/>
              <a:t>overtone</a:t>
            </a:r>
            <a:r>
              <a:rPr lang="it-IT" dirty="0"/>
              <a:t> (o armonica) di una vibrazione fondamentale. Tale interazione è conosciuta come «</a:t>
            </a:r>
            <a:r>
              <a:rPr lang="it-IT" b="1" dirty="0"/>
              <a:t>risonanza di Fermi</a:t>
            </a:r>
            <a:r>
              <a:rPr lang="it-IT" dirty="0"/>
              <a:t>». La risonanza di Fermi richiede che:</a:t>
            </a:r>
          </a:p>
          <a:p>
            <a:pPr marL="0" indent="0" algn="just">
              <a:buNone/>
            </a:pPr>
            <a:endParaRPr lang="it-IT" dirty="0"/>
          </a:p>
          <a:p>
            <a:pPr lvl="1" algn="just"/>
            <a:r>
              <a:rPr lang="it-IT" sz="2800" dirty="0"/>
              <a:t>Le due vibrazioni abbiano la stessa simmetria.</a:t>
            </a:r>
          </a:p>
          <a:p>
            <a:pPr lvl="1" algn="just"/>
            <a:r>
              <a:rPr lang="it-IT" sz="2800" dirty="0"/>
              <a:t>Frequenza/numero d’onda simile.</a:t>
            </a:r>
          </a:p>
          <a:p>
            <a:pPr lvl="1" algn="just"/>
            <a:r>
              <a:rPr lang="it-IT" sz="2800" dirty="0"/>
              <a:t>Gruppi che interagiscono siano collocati all'interno della molecola in modo tale che sia possibile l'accoppiamento meccanico.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44</a:t>
            </a:fld>
            <a:endParaRPr lang="it-IT"/>
          </a:p>
        </p:txBody>
      </p:sp>
    </p:spTree>
    <p:extLst>
      <p:ext uri="{BB962C8B-B14F-4D97-AF65-F5344CB8AC3E}">
        <p14:creationId xmlns:p14="http://schemas.microsoft.com/office/powerpoint/2010/main" val="1059891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7186" y="1006912"/>
            <a:ext cx="8809628" cy="3107322"/>
          </a:xfrm>
        </p:spPr>
        <p:txBody>
          <a:bodyPr>
            <a:normAutofit lnSpcReduction="10000"/>
          </a:bodyPr>
          <a:lstStyle/>
          <a:p>
            <a:pPr algn="just"/>
            <a:r>
              <a:rPr lang="it-IT" sz="2400" dirty="0"/>
              <a:t>Esempio di Risonanza di Fermi: </a:t>
            </a:r>
            <a:r>
              <a:rPr lang="it-IT" sz="2400" b="1" dirty="0" err="1"/>
              <a:t>Ciclopentanone</a:t>
            </a:r>
            <a:endParaRPr lang="it-IT" sz="2400" b="1" dirty="0"/>
          </a:p>
          <a:p>
            <a:pPr marL="0" indent="0" algn="just">
              <a:buNone/>
            </a:pPr>
            <a:r>
              <a:rPr lang="it-IT" sz="2400" dirty="0"/>
              <a:t>In una struttura organica la risonanza di Fermi origina la comparsa di uno  sdoppiamento della banda dello stiramento del C=O (circa 1750 cm</a:t>
            </a:r>
            <a:r>
              <a:rPr lang="it-IT" sz="2400" baseline="30000" dirty="0"/>
              <a:t>-1</a:t>
            </a:r>
            <a:r>
              <a:rPr lang="it-IT" sz="2400" dirty="0"/>
              <a:t>) di alcuni chetoni ciclici (esempio </a:t>
            </a:r>
            <a:r>
              <a:rPr lang="it-IT" sz="2400" dirty="0" err="1"/>
              <a:t>ciclopentanone</a:t>
            </a:r>
            <a:r>
              <a:rPr lang="it-IT" sz="2400" dirty="0"/>
              <a:t>). Quando lo spettro viene registrato con abbastanza risoluzione il picco del carbonile risulta sdoppiato (come un «</a:t>
            </a:r>
            <a:r>
              <a:rPr lang="it-IT" sz="2400" b="1" dirty="0"/>
              <a:t>doppietto</a:t>
            </a:r>
            <a:r>
              <a:rPr lang="it-IT" sz="2400" dirty="0"/>
              <a:t>») in quanto c’è un effetto di risonanza di Fermi del gruppo carbonile con un </a:t>
            </a:r>
            <a:r>
              <a:rPr lang="it-IT" sz="2400" dirty="0" err="1"/>
              <a:t>overtone</a:t>
            </a:r>
            <a:r>
              <a:rPr lang="it-IT" sz="2400" dirty="0"/>
              <a:t> di un moto vibrazionale di bending di un gruppo metilenico presente in posizione alfa al carbonile.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45</a:t>
            </a:fld>
            <a:endParaRPr lang="it-IT"/>
          </a:p>
        </p:txBody>
      </p:sp>
      <p:sp>
        <p:nvSpPr>
          <p:cNvPr id="8" name="Titolo 1">
            <a:extLst>
              <a:ext uri="{FF2B5EF4-FFF2-40B4-BE49-F238E27FC236}">
                <a16:creationId xmlns:a16="http://schemas.microsoft.com/office/drawing/2014/main" id="{B2EAC039-B2B3-3ED0-E07F-AA62AF94A00D}"/>
              </a:ext>
            </a:extLst>
          </p:cNvPr>
          <p:cNvSpPr>
            <a:spLocks noGrp="1"/>
          </p:cNvSpPr>
          <p:nvPr>
            <p:ph type="title"/>
          </p:nvPr>
        </p:nvSpPr>
        <p:spPr>
          <a:xfrm>
            <a:off x="751479" y="0"/>
            <a:ext cx="7886700" cy="866146"/>
          </a:xfrm>
        </p:spPr>
        <p:txBody>
          <a:bodyPr/>
          <a:lstStyle/>
          <a:p>
            <a:pPr algn="ctr"/>
            <a:r>
              <a:rPr lang="it-IT" dirty="0"/>
              <a:t>Risonanza di Fermi</a:t>
            </a:r>
          </a:p>
        </p:txBody>
      </p:sp>
      <p:pic>
        <p:nvPicPr>
          <p:cNvPr id="5" name="Picture 4">
            <a:extLst>
              <a:ext uri="{FF2B5EF4-FFF2-40B4-BE49-F238E27FC236}">
                <a16:creationId xmlns:a16="http://schemas.microsoft.com/office/drawing/2014/main" id="{714F9F7D-DD5F-E7A8-8079-81813BF6D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78" y="3881841"/>
            <a:ext cx="8338801" cy="2706903"/>
          </a:xfrm>
          <a:prstGeom prst="rect">
            <a:avLst/>
          </a:prstGeom>
        </p:spPr>
      </p:pic>
    </p:spTree>
    <p:extLst>
      <p:ext uri="{BB962C8B-B14F-4D97-AF65-F5344CB8AC3E}">
        <p14:creationId xmlns:p14="http://schemas.microsoft.com/office/powerpoint/2010/main" val="2001937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70" y="-334598"/>
            <a:ext cx="9273339" cy="1325563"/>
          </a:xfrm>
        </p:spPr>
        <p:txBody>
          <a:bodyPr/>
          <a:lstStyle/>
          <a:p>
            <a:pPr algn="ctr"/>
            <a:r>
              <a:rPr lang="it-IT" dirty="0"/>
              <a:t>Bande Sdoppiate Risonanza di Fermi</a:t>
            </a:r>
          </a:p>
        </p:txBody>
      </p:sp>
      <p:pic>
        <p:nvPicPr>
          <p:cNvPr id="5" name="Segnaposto contenuto 4"/>
          <p:cNvPicPr>
            <a:picLocks noGrp="1" noChangeAspect="1"/>
          </p:cNvPicPr>
          <p:nvPr>
            <p:ph idx="1"/>
          </p:nvPr>
        </p:nvPicPr>
        <p:blipFill>
          <a:blip r:embed="rId2"/>
          <a:stretch>
            <a:fillRect/>
          </a:stretch>
        </p:blipFill>
        <p:spPr>
          <a:xfrm>
            <a:off x="1048785" y="2893817"/>
            <a:ext cx="6842756" cy="312804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46</a:t>
            </a:fld>
            <a:endParaRPr lang="it-IT"/>
          </a:p>
        </p:txBody>
      </p:sp>
      <p:sp>
        <p:nvSpPr>
          <p:cNvPr id="6" name="Rettangolo 5"/>
          <p:cNvSpPr/>
          <p:nvPr/>
        </p:nvSpPr>
        <p:spPr>
          <a:xfrm>
            <a:off x="69439" y="4913398"/>
            <a:ext cx="1829347" cy="369332"/>
          </a:xfrm>
          <a:prstGeom prst="rect">
            <a:avLst/>
          </a:prstGeom>
        </p:spPr>
        <p:txBody>
          <a:bodyPr wrap="none">
            <a:spAutoFit/>
          </a:bodyPr>
          <a:lstStyle/>
          <a:p>
            <a:r>
              <a:rPr lang="it-IT" dirty="0"/>
              <a:t>stretching O=</a:t>
            </a:r>
            <a:r>
              <a:rPr lang="it-IT" dirty="0">
                <a:solidFill>
                  <a:srgbClr val="FF0000"/>
                </a:solidFill>
              </a:rPr>
              <a:t>C-H </a:t>
            </a:r>
          </a:p>
        </p:txBody>
      </p:sp>
      <p:cxnSp>
        <p:nvCxnSpPr>
          <p:cNvPr id="10" name="Connettore 2 9"/>
          <p:cNvCxnSpPr/>
          <p:nvPr/>
        </p:nvCxnSpPr>
        <p:spPr>
          <a:xfrm flipV="1">
            <a:off x="1883717" y="5181142"/>
            <a:ext cx="1188720" cy="13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4018263" y="5977624"/>
            <a:ext cx="2124299" cy="646331"/>
          </a:xfrm>
          <a:prstGeom prst="rect">
            <a:avLst/>
          </a:prstGeom>
        </p:spPr>
        <p:txBody>
          <a:bodyPr wrap="none">
            <a:spAutoFit/>
          </a:bodyPr>
          <a:lstStyle/>
          <a:p>
            <a:r>
              <a:rPr lang="it-IT" dirty="0"/>
              <a:t>Bending del O=</a:t>
            </a:r>
            <a:r>
              <a:rPr lang="it-IT" dirty="0">
                <a:solidFill>
                  <a:srgbClr val="FF0000"/>
                </a:solidFill>
              </a:rPr>
              <a:t>C-H</a:t>
            </a:r>
            <a:r>
              <a:rPr lang="it-IT" dirty="0"/>
              <a:t> </a:t>
            </a:r>
          </a:p>
          <a:p>
            <a:r>
              <a:rPr lang="it-IT" dirty="0"/>
              <a:t>1390 x 2 = 2780 cm</a:t>
            </a:r>
            <a:r>
              <a:rPr lang="it-IT" baseline="30000" dirty="0"/>
              <a:t>-1</a:t>
            </a:r>
            <a:endParaRPr lang="it-IT" dirty="0"/>
          </a:p>
        </p:txBody>
      </p:sp>
      <p:cxnSp>
        <p:nvCxnSpPr>
          <p:cNvPr id="13" name="Connettore 2 12"/>
          <p:cNvCxnSpPr/>
          <p:nvPr/>
        </p:nvCxnSpPr>
        <p:spPr>
          <a:xfrm flipH="1" flipV="1">
            <a:off x="5057992" y="5050514"/>
            <a:ext cx="13062" cy="9271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5606632" y="4774609"/>
            <a:ext cx="1946366" cy="551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6579815" y="3729305"/>
            <a:ext cx="1610184" cy="646331"/>
          </a:xfrm>
          <a:prstGeom prst="rect">
            <a:avLst/>
          </a:prstGeom>
          <a:noFill/>
        </p:spPr>
        <p:txBody>
          <a:bodyPr wrap="none" rtlCol="0">
            <a:spAutoFit/>
          </a:bodyPr>
          <a:lstStyle/>
          <a:p>
            <a:r>
              <a:rPr lang="it-IT" dirty="0"/>
              <a:t>Sdoppiamento </a:t>
            </a:r>
          </a:p>
          <a:p>
            <a:r>
              <a:rPr lang="it-IT" dirty="0"/>
              <a:t>della banda</a:t>
            </a:r>
          </a:p>
        </p:txBody>
      </p:sp>
      <p:cxnSp>
        <p:nvCxnSpPr>
          <p:cNvPr id="17" name="Connettore 2 16"/>
          <p:cNvCxnSpPr>
            <a:stCxn id="15" idx="2"/>
          </p:cNvCxnSpPr>
          <p:nvPr/>
        </p:nvCxnSpPr>
        <p:spPr>
          <a:xfrm flipH="1">
            <a:off x="6782289" y="4375636"/>
            <a:ext cx="602618" cy="398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6782289" y="6071762"/>
            <a:ext cx="1864613" cy="369332"/>
          </a:xfrm>
          <a:prstGeom prst="rect">
            <a:avLst/>
          </a:prstGeom>
          <a:noFill/>
        </p:spPr>
        <p:txBody>
          <a:bodyPr wrap="none" rtlCol="0">
            <a:spAutoFit/>
          </a:bodyPr>
          <a:lstStyle/>
          <a:p>
            <a:r>
              <a:rPr lang="it-IT" dirty="0"/>
              <a:t>2695 e 2830 cm</a:t>
            </a:r>
            <a:r>
              <a:rPr lang="it-IT" baseline="30000" dirty="0"/>
              <a:t>-1</a:t>
            </a:r>
          </a:p>
        </p:txBody>
      </p:sp>
      <p:sp>
        <p:nvSpPr>
          <p:cNvPr id="7" name="Segnaposto contenuto 2">
            <a:extLst>
              <a:ext uri="{FF2B5EF4-FFF2-40B4-BE49-F238E27FC236}">
                <a16:creationId xmlns:a16="http://schemas.microsoft.com/office/drawing/2014/main" id="{D6AF48E1-A175-0D76-4C7B-B7F306E8E0CC}"/>
              </a:ext>
            </a:extLst>
          </p:cNvPr>
          <p:cNvSpPr txBox="1">
            <a:spLocks/>
          </p:cNvSpPr>
          <p:nvPr/>
        </p:nvSpPr>
        <p:spPr>
          <a:xfrm>
            <a:off x="69439" y="718314"/>
            <a:ext cx="8942214" cy="3107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000" dirty="0"/>
              <a:t>Esempio di Risonanza di Fermi: </a:t>
            </a:r>
            <a:r>
              <a:rPr lang="it-IT" sz="2000" b="1" dirty="0"/>
              <a:t>Aldeidi</a:t>
            </a:r>
          </a:p>
          <a:p>
            <a:pPr marL="0" indent="0" algn="just">
              <a:buNone/>
            </a:pPr>
            <a:r>
              <a:rPr lang="it-IT" sz="2000" dirty="0"/>
              <a:t>Le aldeidi mostrano un assorbimento dovuto allo stretching del C-H aldeidico tra 2830 cm</a:t>
            </a:r>
            <a:r>
              <a:rPr lang="it-IT" sz="2000" baseline="30000" dirty="0"/>
              <a:t>-1</a:t>
            </a:r>
            <a:r>
              <a:rPr lang="it-IT" sz="2000" dirty="0"/>
              <a:t> e 2695 cm</a:t>
            </a:r>
            <a:r>
              <a:rPr lang="it-IT" sz="2000" baseline="30000" dirty="0"/>
              <a:t>-1</a:t>
            </a:r>
            <a:r>
              <a:rPr lang="it-IT" sz="2000" dirty="0"/>
              <a:t>. In questa regione si osservano due bande moderatamente intense. L’aspetto delle due bande è legato alla risonanza di Fermi tra lo stretching fondamentale del C-H aldeidico e il primo </a:t>
            </a:r>
            <a:r>
              <a:rPr lang="it-IT" sz="2000" dirty="0" err="1"/>
              <a:t>overtone</a:t>
            </a:r>
            <a:r>
              <a:rPr lang="it-IT" sz="2000" dirty="0"/>
              <a:t> della vibrazione di bending aldeidico (intorno 1390 cm</a:t>
            </a:r>
            <a:r>
              <a:rPr lang="it-IT" sz="2000" baseline="30000" dirty="0"/>
              <a:t>-1</a:t>
            </a:r>
            <a:r>
              <a:rPr lang="it-IT" sz="2000" dirty="0"/>
              <a:t>).</a:t>
            </a:r>
          </a:p>
        </p:txBody>
      </p:sp>
    </p:spTree>
    <p:extLst>
      <p:ext uri="{BB962C8B-B14F-4D97-AF65-F5344CB8AC3E}">
        <p14:creationId xmlns:p14="http://schemas.microsoft.com/office/powerpoint/2010/main" val="302206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47</a:t>
            </a:fld>
            <a:endParaRPr lang="it-IT"/>
          </a:p>
        </p:txBody>
      </p:sp>
      <p:pic>
        <p:nvPicPr>
          <p:cNvPr id="5" name="Immagine 4"/>
          <p:cNvPicPr>
            <a:picLocks noChangeAspect="1"/>
          </p:cNvPicPr>
          <p:nvPr/>
        </p:nvPicPr>
        <p:blipFill>
          <a:blip r:embed="rId2"/>
          <a:stretch>
            <a:fillRect/>
          </a:stretch>
        </p:blipFill>
        <p:spPr>
          <a:xfrm>
            <a:off x="1281098" y="169183"/>
            <a:ext cx="6488729" cy="4866547"/>
          </a:xfrm>
          <a:prstGeom prst="rect">
            <a:avLst/>
          </a:prstGeom>
        </p:spPr>
      </p:pic>
      <p:sp>
        <p:nvSpPr>
          <p:cNvPr id="2" name="Rettangolo 1"/>
          <p:cNvSpPr/>
          <p:nvPr/>
        </p:nvSpPr>
        <p:spPr>
          <a:xfrm>
            <a:off x="169666" y="5031342"/>
            <a:ext cx="8804668" cy="1631216"/>
          </a:xfrm>
          <a:prstGeom prst="rect">
            <a:avLst/>
          </a:prstGeom>
        </p:spPr>
        <p:txBody>
          <a:bodyPr wrap="square">
            <a:spAutoFit/>
          </a:bodyPr>
          <a:lstStyle/>
          <a:p>
            <a:pPr marL="285750" indent="-285750" algn="just">
              <a:buFont typeface="Arial" panose="020B0604020202020204" pitchFamily="34" charset="0"/>
              <a:buChar char="•"/>
            </a:pPr>
            <a:r>
              <a:rPr lang="it-IT" sz="2000" dirty="0"/>
              <a:t>Le vibrazioni possibili sono 3N-6 cioè 9-6 = 3 </a:t>
            </a:r>
          </a:p>
          <a:p>
            <a:pPr marL="285750" indent="-285750" algn="just">
              <a:buFont typeface="Arial" panose="020B0604020202020204" pitchFamily="34" charset="0"/>
              <a:buChar char="•"/>
            </a:pPr>
            <a:r>
              <a:rPr lang="it-IT" sz="2000" dirty="0"/>
              <a:t>Due di </a:t>
            </a:r>
            <a:r>
              <a:rPr lang="it-IT" sz="2000" b="1" dirty="0"/>
              <a:t>stretching</a:t>
            </a:r>
            <a:r>
              <a:rPr lang="it-IT" sz="2000" dirty="0"/>
              <a:t>, una </a:t>
            </a:r>
            <a:r>
              <a:rPr lang="it-IT" sz="2000" b="1" dirty="0"/>
              <a:t>simmetrica</a:t>
            </a:r>
            <a:r>
              <a:rPr lang="it-IT" sz="2000" dirty="0"/>
              <a:t> (</a:t>
            </a:r>
            <a:r>
              <a:rPr lang="it-IT" sz="2000" dirty="0">
                <a:latin typeface="Symbol" panose="05050102010706020507" pitchFamily="18" charset="2"/>
              </a:rPr>
              <a:t>n</a:t>
            </a:r>
            <a:r>
              <a:rPr lang="it-IT" sz="2000" baseline="-25000" dirty="0"/>
              <a:t>s</a:t>
            </a:r>
            <a:r>
              <a:rPr lang="it-IT" sz="2000" dirty="0"/>
              <a:t>) con i legami che si allungano e si accorciano contemporaneamente, e una </a:t>
            </a:r>
            <a:r>
              <a:rPr lang="it-IT" sz="2000" b="1" dirty="0"/>
              <a:t>asimmetrica</a:t>
            </a:r>
            <a:r>
              <a:rPr lang="it-IT" sz="2000" dirty="0"/>
              <a:t> (</a:t>
            </a:r>
            <a:r>
              <a:rPr lang="it-IT" sz="2000" dirty="0" err="1">
                <a:latin typeface="Symbol" panose="05050102010706020507" pitchFamily="18" charset="2"/>
              </a:rPr>
              <a:t>n</a:t>
            </a:r>
            <a:r>
              <a:rPr lang="it-IT" sz="2000" baseline="-25000" dirty="0" err="1"/>
              <a:t>as</a:t>
            </a:r>
            <a:r>
              <a:rPr lang="it-IT" sz="2000" dirty="0"/>
              <a:t>) un legame si allunga e uno si accorcia o viceversa .</a:t>
            </a:r>
          </a:p>
          <a:p>
            <a:pPr marL="285750" indent="-285750" algn="just">
              <a:buFont typeface="Arial" panose="020B0604020202020204" pitchFamily="34" charset="0"/>
              <a:buChar char="•"/>
            </a:pPr>
            <a:r>
              <a:rPr lang="it-IT" sz="2000" dirty="0"/>
              <a:t>Una di </a:t>
            </a:r>
            <a:r>
              <a:rPr lang="it-IT" sz="2000" b="1" dirty="0"/>
              <a:t>bending</a:t>
            </a:r>
            <a:r>
              <a:rPr lang="it-IT" sz="2000" dirty="0"/>
              <a:t>, con variazione dell’angolo di legame.</a:t>
            </a:r>
          </a:p>
        </p:txBody>
      </p:sp>
      <p:sp>
        <p:nvSpPr>
          <p:cNvPr id="3" name="Rectangle 2">
            <a:extLst>
              <a:ext uri="{FF2B5EF4-FFF2-40B4-BE49-F238E27FC236}">
                <a16:creationId xmlns:a16="http://schemas.microsoft.com/office/drawing/2014/main" id="{A20067AB-6957-8970-70CF-BAC89273AB8B}"/>
              </a:ext>
            </a:extLst>
          </p:cNvPr>
          <p:cNvSpPr/>
          <p:nvPr/>
        </p:nvSpPr>
        <p:spPr>
          <a:xfrm>
            <a:off x="1374172" y="948708"/>
            <a:ext cx="5988325" cy="370211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0878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48</a:t>
            </a:fld>
            <a:endParaRPr lang="it-IT"/>
          </a:p>
        </p:txBody>
      </p:sp>
      <p:pic>
        <p:nvPicPr>
          <p:cNvPr id="5" name="Immagine 4"/>
          <p:cNvPicPr>
            <a:picLocks noChangeAspect="1"/>
          </p:cNvPicPr>
          <p:nvPr/>
        </p:nvPicPr>
        <p:blipFill rotWithShape="1">
          <a:blip r:embed="rId2"/>
          <a:srcRect r="9957"/>
          <a:stretch/>
        </p:blipFill>
        <p:spPr>
          <a:xfrm>
            <a:off x="871431" y="255997"/>
            <a:ext cx="7323907" cy="6100354"/>
          </a:xfrm>
          <a:prstGeom prst="rect">
            <a:avLst/>
          </a:prstGeom>
        </p:spPr>
      </p:pic>
      <p:sp>
        <p:nvSpPr>
          <p:cNvPr id="6" name="Rettangolo 5"/>
          <p:cNvSpPr/>
          <p:nvPr/>
        </p:nvSpPr>
        <p:spPr>
          <a:xfrm>
            <a:off x="6457950" y="535695"/>
            <a:ext cx="1592036" cy="461665"/>
          </a:xfrm>
          <a:prstGeom prst="rect">
            <a:avLst/>
          </a:prstGeom>
        </p:spPr>
        <p:txBody>
          <a:bodyPr wrap="square">
            <a:spAutoFit/>
          </a:bodyPr>
          <a:lstStyle/>
          <a:p>
            <a:r>
              <a:rPr lang="it-IT" sz="2400" b="1" dirty="0"/>
              <a:t>3755 cm</a:t>
            </a:r>
            <a:r>
              <a:rPr lang="it-IT" sz="2400" b="1" baseline="30000" dirty="0"/>
              <a:t>-1</a:t>
            </a:r>
          </a:p>
        </p:txBody>
      </p:sp>
      <p:sp>
        <p:nvSpPr>
          <p:cNvPr id="7" name="Rettangolo 6"/>
          <p:cNvSpPr/>
          <p:nvPr/>
        </p:nvSpPr>
        <p:spPr>
          <a:xfrm>
            <a:off x="6777962" y="4302425"/>
            <a:ext cx="1417376" cy="461665"/>
          </a:xfrm>
          <a:prstGeom prst="rect">
            <a:avLst/>
          </a:prstGeom>
        </p:spPr>
        <p:txBody>
          <a:bodyPr wrap="none">
            <a:spAutoFit/>
          </a:bodyPr>
          <a:lstStyle/>
          <a:p>
            <a:r>
              <a:rPr lang="it-IT" sz="2400" b="1" dirty="0"/>
              <a:t>1595 cm</a:t>
            </a:r>
            <a:r>
              <a:rPr lang="it-IT" sz="2400" b="1" baseline="30000" dirty="0"/>
              <a:t>-1</a:t>
            </a:r>
          </a:p>
        </p:txBody>
      </p:sp>
      <p:sp>
        <p:nvSpPr>
          <p:cNvPr id="2" name="Rettangolo 1"/>
          <p:cNvSpPr/>
          <p:nvPr/>
        </p:nvSpPr>
        <p:spPr>
          <a:xfrm>
            <a:off x="326572" y="535696"/>
            <a:ext cx="2586445" cy="461665"/>
          </a:xfrm>
          <a:prstGeom prst="rect">
            <a:avLst/>
          </a:prstGeom>
        </p:spPr>
        <p:txBody>
          <a:bodyPr wrap="square">
            <a:spAutoFit/>
          </a:bodyPr>
          <a:lstStyle/>
          <a:p>
            <a:r>
              <a:rPr lang="it-IT" sz="2400" b="1" dirty="0"/>
              <a:t>3650 cm</a:t>
            </a:r>
            <a:r>
              <a:rPr lang="it-IT" sz="2400" b="1" baseline="30000" dirty="0"/>
              <a:t>-1</a:t>
            </a:r>
          </a:p>
        </p:txBody>
      </p:sp>
    </p:spTree>
    <p:extLst>
      <p:ext uri="{BB962C8B-B14F-4D97-AF65-F5344CB8AC3E}">
        <p14:creationId xmlns:p14="http://schemas.microsoft.com/office/powerpoint/2010/main" val="3764702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15218" y="19643"/>
            <a:ext cx="7886700" cy="377399"/>
          </a:xfrm>
        </p:spPr>
        <p:txBody>
          <a:bodyPr>
            <a:normAutofit fontScale="90000"/>
          </a:bodyPr>
          <a:lstStyle/>
          <a:p>
            <a:r>
              <a:rPr lang="it-IT" dirty="0"/>
              <a:t>Spettro IR dell’Aria (background)</a:t>
            </a:r>
          </a:p>
        </p:txBody>
      </p:sp>
      <p:pic>
        <p:nvPicPr>
          <p:cNvPr id="5" name="Segnaposto contenuto 4"/>
          <p:cNvPicPr>
            <a:picLocks noGrp="1" noChangeAspect="1"/>
          </p:cNvPicPr>
          <p:nvPr>
            <p:ph idx="1"/>
          </p:nvPr>
        </p:nvPicPr>
        <p:blipFill>
          <a:blip r:embed="rId3"/>
          <a:stretch>
            <a:fillRect/>
          </a:stretch>
        </p:blipFill>
        <p:spPr>
          <a:xfrm>
            <a:off x="0" y="1885846"/>
            <a:ext cx="9061499" cy="4963804"/>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49</a:t>
            </a:fld>
            <a:endParaRPr lang="it-IT"/>
          </a:p>
        </p:txBody>
      </p:sp>
      <p:sp>
        <p:nvSpPr>
          <p:cNvPr id="3" name="CasellaDiTesto 2"/>
          <p:cNvSpPr txBox="1"/>
          <p:nvPr/>
        </p:nvSpPr>
        <p:spPr>
          <a:xfrm>
            <a:off x="5748461" y="5179599"/>
            <a:ext cx="1418978" cy="369332"/>
          </a:xfrm>
          <a:prstGeom prst="rect">
            <a:avLst/>
          </a:prstGeom>
          <a:noFill/>
        </p:spPr>
        <p:txBody>
          <a:bodyPr wrap="none" rtlCol="0">
            <a:spAutoFit/>
          </a:bodyPr>
          <a:lstStyle/>
          <a:p>
            <a:r>
              <a:rPr lang="it-IT" dirty="0"/>
              <a:t>Bending H</a:t>
            </a:r>
            <a:r>
              <a:rPr lang="it-IT" baseline="-25000" dirty="0"/>
              <a:t>2</a:t>
            </a:r>
            <a:r>
              <a:rPr lang="it-IT" dirty="0"/>
              <a:t>O</a:t>
            </a:r>
          </a:p>
        </p:txBody>
      </p:sp>
      <p:sp>
        <p:nvSpPr>
          <p:cNvPr id="6" name="CasellaDiTesto 5"/>
          <p:cNvSpPr txBox="1"/>
          <p:nvPr/>
        </p:nvSpPr>
        <p:spPr>
          <a:xfrm>
            <a:off x="3653938" y="5451089"/>
            <a:ext cx="1753622" cy="646331"/>
          </a:xfrm>
          <a:prstGeom prst="rect">
            <a:avLst/>
          </a:prstGeom>
          <a:noFill/>
        </p:spPr>
        <p:txBody>
          <a:bodyPr wrap="none" rtlCol="0">
            <a:spAutoFit/>
          </a:bodyPr>
          <a:lstStyle/>
          <a:p>
            <a:pPr algn="ctr"/>
            <a:r>
              <a:rPr lang="it-IT" dirty="0"/>
              <a:t>Stretching </a:t>
            </a:r>
          </a:p>
          <a:p>
            <a:pPr algn="ctr"/>
            <a:r>
              <a:rPr lang="it-IT" dirty="0"/>
              <a:t>asimmetrico CO</a:t>
            </a:r>
            <a:r>
              <a:rPr lang="it-IT" baseline="-25000" dirty="0"/>
              <a:t>2</a:t>
            </a:r>
          </a:p>
        </p:txBody>
      </p:sp>
      <p:sp>
        <p:nvSpPr>
          <p:cNvPr id="7" name="CasellaDiTesto 6"/>
          <p:cNvSpPr txBox="1"/>
          <p:nvPr/>
        </p:nvSpPr>
        <p:spPr>
          <a:xfrm>
            <a:off x="959009" y="5364265"/>
            <a:ext cx="1602683" cy="369332"/>
          </a:xfrm>
          <a:prstGeom prst="rect">
            <a:avLst/>
          </a:prstGeom>
          <a:noFill/>
        </p:spPr>
        <p:txBody>
          <a:bodyPr wrap="none" rtlCol="0">
            <a:spAutoFit/>
          </a:bodyPr>
          <a:lstStyle/>
          <a:p>
            <a:r>
              <a:rPr lang="it-IT" dirty="0"/>
              <a:t>Stretching H</a:t>
            </a:r>
            <a:r>
              <a:rPr lang="it-IT" baseline="-25000" dirty="0"/>
              <a:t>2</a:t>
            </a:r>
            <a:r>
              <a:rPr lang="it-IT" dirty="0"/>
              <a:t>O</a:t>
            </a:r>
          </a:p>
        </p:txBody>
      </p:sp>
      <p:sp>
        <p:nvSpPr>
          <p:cNvPr id="8" name="CasellaDiTesto 7"/>
          <p:cNvSpPr txBox="1"/>
          <p:nvPr/>
        </p:nvSpPr>
        <p:spPr>
          <a:xfrm>
            <a:off x="7505830" y="5436407"/>
            <a:ext cx="1396088" cy="369332"/>
          </a:xfrm>
          <a:prstGeom prst="rect">
            <a:avLst/>
          </a:prstGeom>
          <a:noFill/>
        </p:spPr>
        <p:txBody>
          <a:bodyPr wrap="none" rtlCol="0">
            <a:spAutoFit/>
          </a:bodyPr>
          <a:lstStyle/>
          <a:p>
            <a:r>
              <a:rPr lang="it-IT" dirty="0"/>
              <a:t>Bending CO</a:t>
            </a:r>
            <a:r>
              <a:rPr lang="it-IT" baseline="-25000" dirty="0"/>
              <a:t>2</a:t>
            </a:r>
          </a:p>
        </p:txBody>
      </p:sp>
      <p:sp>
        <p:nvSpPr>
          <p:cNvPr id="9" name="CasellaDiTesto 6">
            <a:extLst>
              <a:ext uri="{FF2B5EF4-FFF2-40B4-BE49-F238E27FC236}">
                <a16:creationId xmlns:a16="http://schemas.microsoft.com/office/drawing/2014/main" id="{8D07A11E-351B-3FF6-8E35-13F9D885E620}"/>
              </a:ext>
            </a:extLst>
          </p:cNvPr>
          <p:cNvSpPr txBox="1"/>
          <p:nvPr/>
        </p:nvSpPr>
        <p:spPr>
          <a:xfrm rot="16200000">
            <a:off x="-400132" y="3884934"/>
            <a:ext cx="1591974" cy="369332"/>
          </a:xfrm>
          <a:prstGeom prst="rect">
            <a:avLst/>
          </a:prstGeom>
          <a:noFill/>
        </p:spPr>
        <p:txBody>
          <a:bodyPr wrap="none" rtlCol="0">
            <a:spAutoFit/>
          </a:bodyPr>
          <a:lstStyle/>
          <a:p>
            <a:r>
              <a:rPr lang="it-IT" dirty="0"/>
              <a:t>Trasmittanza %</a:t>
            </a:r>
          </a:p>
        </p:txBody>
      </p:sp>
      <p:sp>
        <p:nvSpPr>
          <p:cNvPr id="11" name="TextBox 10">
            <a:extLst>
              <a:ext uri="{FF2B5EF4-FFF2-40B4-BE49-F238E27FC236}">
                <a16:creationId xmlns:a16="http://schemas.microsoft.com/office/drawing/2014/main" id="{7AFFDD89-DF0A-FEFE-B809-E33E9904BAC9}"/>
              </a:ext>
            </a:extLst>
          </p:cNvPr>
          <p:cNvSpPr txBox="1"/>
          <p:nvPr/>
        </p:nvSpPr>
        <p:spPr>
          <a:xfrm>
            <a:off x="0" y="533451"/>
            <a:ext cx="9061498" cy="1477328"/>
          </a:xfrm>
          <a:prstGeom prst="rect">
            <a:avLst/>
          </a:prstGeom>
          <a:noFill/>
        </p:spPr>
        <p:txBody>
          <a:bodyPr wrap="square">
            <a:spAutoFit/>
          </a:bodyPr>
          <a:lstStyle/>
          <a:p>
            <a:pPr algn="just"/>
            <a:r>
              <a:rPr lang="it-IT" sz="1800" dirty="0"/>
              <a:t>Nell’aria sono contenute H</a:t>
            </a:r>
            <a:r>
              <a:rPr lang="it-IT" sz="1200" dirty="0"/>
              <a:t>2</a:t>
            </a:r>
            <a:r>
              <a:rPr lang="it-IT" sz="1800" dirty="0"/>
              <a:t>O e CO</a:t>
            </a:r>
            <a:r>
              <a:rPr lang="it-IT" sz="1200" dirty="0"/>
              <a:t>2</a:t>
            </a:r>
            <a:r>
              <a:rPr lang="it-IT" sz="1800" dirty="0"/>
              <a:t> che mostrano modi </a:t>
            </a:r>
            <a:r>
              <a:rPr lang="it-IT" dirty="0"/>
              <a:t>vibrazionali IR attivi. Nello spettro o</a:t>
            </a:r>
            <a:r>
              <a:rPr lang="it-IT" sz="1800" dirty="0"/>
              <a:t>sservo quindi solo i moti vibrazionali permessi, ovvero quelli che portano ad  una variazione periodica del momento dipolare. </a:t>
            </a:r>
            <a:r>
              <a:rPr lang="it-IT" dirty="0"/>
              <a:t>In fase gas non osservo delle vere e proprie bande, ma riesco a osservare la struttura fine dovuta alle transizioni rotazionali.</a:t>
            </a:r>
            <a:endParaRPr lang="it-IT" sz="1800" dirty="0"/>
          </a:p>
          <a:p>
            <a:pPr algn="just"/>
            <a:endParaRPr lang="it-IT" dirty="0"/>
          </a:p>
        </p:txBody>
      </p:sp>
    </p:spTree>
    <p:extLst>
      <p:ext uri="{BB962C8B-B14F-4D97-AF65-F5344CB8AC3E}">
        <p14:creationId xmlns:p14="http://schemas.microsoft.com/office/powerpoint/2010/main" val="2784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3827" y="1030879"/>
            <a:ext cx="8707272" cy="4351338"/>
          </a:xfrm>
        </p:spPr>
        <p:txBody>
          <a:bodyPr/>
          <a:lstStyle/>
          <a:p>
            <a:pPr marL="0" indent="0" algn="just">
              <a:buNone/>
            </a:pPr>
            <a:r>
              <a:rPr lang="it-IT" b="1" dirty="0">
                <a:solidFill>
                  <a:srgbClr val="FF0000"/>
                </a:solidFill>
              </a:rPr>
              <a:t>Numero d’onda</a:t>
            </a:r>
            <a:r>
              <a:rPr lang="it-IT" dirty="0"/>
              <a:t>: numero di onde che occupano 1 cm di lunghezza. È il reciproco della lunghezza d’onda espressa in cm.</a:t>
            </a:r>
          </a:p>
        </p:txBody>
      </p:sp>
      <p:grpSp>
        <p:nvGrpSpPr>
          <p:cNvPr id="13" name="Gruppo 12"/>
          <p:cNvGrpSpPr/>
          <p:nvPr/>
        </p:nvGrpSpPr>
        <p:grpSpPr>
          <a:xfrm>
            <a:off x="4572000" y="2087058"/>
            <a:ext cx="961350" cy="899777"/>
            <a:chOff x="4421959" y="3816628"/>
            <a:chExt cx="961350" cy="899777"/>
          </a:xfrm>
        </p:grpSpPr>
        <p:cxnSp>
          <p:nvCxnSpPr>
            <p:cNvPr id="6" name="Connettore diritto 5"/>
            <p:cNvCxnSpPr/>
            <p:nvPr/>
          </p:nvCxnSpPr>
          <p:spPr>
            <a:xfrm>
              <a:off x="5043067" y="4248611"/>
              <a:ext cx="249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997892" y="3822367"/>
              <a:ext cx="367408" cy="523220"/>
            </a:xfrm>
            <a:prstGeom prst="rect">
              <a:avLst/>
            </a:prstGeom>
            <a:noFill/>
          </p:spPr>
          <p:txBody>
            <a:bodyPr wrap="square" rtlCol="0">
              <a:spAutoFit/>
            </a:bodyPr>
            <a:lstStyle/>
            <a:p>
              <a:r>
                <a:rPr lang="it-IT" sz="2800" dirty="0"/>
                <a:t>1</a:t>
              </a:r>
            </a:p>
          </p:txBody>
        </p:sp>
        <p:sp>
          <p:nvSpPr>
            <p:cNvPr id="8" name="CasellaDiTesto 7"/>
            <p:cNvSpPr txBox="1"/>
            <p:nvPr/>
          </p:nvSpPr>
          <p:spPr>
            <a:xfrm>
              <a:off x="5001473" y="4193185"/>
              <a:ext cx="381836" cy="523220"/>
            </a:xfrm>
            <a:prstGeom prst="rect">
              <a:avLst/>
            </a:prstGeom>
            <a:noFill/>
          </p:spPr>
          <p:txBody>
            <a:bodyPr wrap="none" rtlCol="0">
              <a:spAutoFit/>
            </a:bodyPr>
            <a:lstStyle/>
            <a:p>
              <a:r>
                <a:rPr lang="it-IT" sz="2800" dirty="0">
                  <a:latin typeface="Symbol" panose="05050102010706020507" pitchFamily="18" charset="2"/>
                </a:rPr>
                <a:t>l</a:t>
              </a:r>
            </a:p>
          </p:txBody>
        </p:sp>
        <p:sp>
          <p:nvSpPr>
            <p:cNvPr id="10" name="Rettangolo 9"/>
            <p:cNvSpPr/>
            <p:nvPr/>
          </p:nvSpPr>
          <p:spPr>
            <a:xfrm>
              <a:off x="4458027" y="3816628"/>
              <a:ext cx="300082" cy="369332"/>
            </a:xfrm>
            <a:prstGeom prst="rect">
              <a:avLst/>
            </a:prstGeom>
          </p:spPr>
          <p:txBody>
            <a:bodyPr wrap="none">
              <a:spAutoFit/>
            </a:bodyPr>
            <a:lstStyle/>
            <a:p>
              <a:r>
                <a:rPr lang="it-IT" b="1" dirty="0"/>
                <a:t>–</a:t>
              </a:r>
            </a:p>
          </p:txBody>
        </p:sp>
        <p:sp>
          <p:nvSpPr>
            <p:cNvPr id="11" name="CasellaDiTesto 10"/>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2" name="Rettangolo 11"/>
            <p:cNvSpPr/>
            <p:nvPr/>
          </p:nvSpPr>
          <p:spPr>
            <a:xfrm>
              <a:off x="4657494" y="3923196"/>
              <a:ext cx="364202" cy="523220"/>
            </a:xfrm>
            <a:prstGeom prst="rect">
              <a:avLst/>
            </a:prstGeom>
          </p:spPr>
          <p:txBody>
            <a:bodyPr wrap="none">
              <a:spAutoFit/>
            </a:bodyPr>
            <a:lstStyle/>
            <a:p>
              <a:r>
                <a:rPr lang="it-IT" sz="2800" dirty="0"/>
                <a:t>=</a:t>
              </a:r>
            </a:p>
          </p:txBody>
        </p:sp>
      </p:grpSp>
      <p:sp>
        <p:nvSpPr>
          <p:cNvPr id="14" name="Rettangolo 13"/>
          <p:cNvSpPr/>
          <p:nvPr/>
        </p:nvSpPr>
        <p:spPr>
          <a:xfrm>
            <a:off x="2400122" y="2202005"/>
            <a:ext cx="1744837" cy="523220"/>
          </a:xfrm>
          <a:prstGeom prst="rect">
            <a:avLst/>
          </a:prstGeom>
        </p:spPr>
        <p:txBody>
          <a:bodyPr wrap="none">
            <a:spAutoFit/>
          </a:bodyPr>
          <a:lstStyle/>
          <a:p>
            <a:r>
              <a:rPr lang="it-IT" sz="2800" dirty="0"/>
              <a:t>unità: cm</a:t>
            </a:r>
            <a:r>
              <a:rPr lang="it-IT" sz="2800" baseline="30000" dirty="0"/>
              <a:t>-1</a:t>
            </a:r>
          </a:p>
        </p:txBody>
      </p:sp>
      <p:sp>
        <p:nvSpPr>
          <p:cNvPr id="19" name="Rettangolo 18"/>
          <p:cNvSpPr/>
          <p:nvPr/>
        </p:nvSpPr>
        <p:spPr>
          <a:xfrm>
            <a:off x="1447987" y="3554238"/>
            <a:ext cx="2057400" cy="2139047"/>
          </a:xfrm>
          <a:prstGeom prst="rect">
            <a:avLst/>
          </a:prstGeom>
        </p:spPr>
        <p:txBody>
          <a:bodyPr wrap="square">
            <a:spAutoFit/>
          </a:bodyPr>
          <a:lstStyle/>
          <a:p>
            <a:pPr lvl="0" algn="ctr">
              <a:lnSpc>
                <a:spcPct val="90000"/>
              </a:lnSpc>
              <a:spcBef>
                <a:spcPts val="1000"/>
              </a:spcBef>
            </a:pPr>
            <a:endParaRPr lang="it-IT" sz="2800" dirty="0"/>
          </a:p>
          <a:p>
            <a:pPr lvl="0" algn="just">
              <a:lnSpc>
                <a:spcPct val="90000"/>
              </a:lnSpc>
              <a:spcBef>
                <a:spcPts val="1000"/>
              </a:spcBef>
            </a:pPr>
            <a:endParaRPr lang="it-IT" sz="3600" i="1" dirty="0"/>
          </a:p>
          <a:p>
            <a:pPr algn="just">
              <a:lnSpc>
                <a:spcPct val="90000"/>
              </a:lnSpc>
              <a:spcBef>
                <a:spcPts val="1000"/>
              </a:spcBef>
            </a:pPr>
            <a:r>
              <a:rPr lang="it-IT" sz="2800" i="1" dirty="0"/>
              <a:t>E = </a:t>
            </a:r>
            <a:r>
              <a:rPr lang="it-IT" sz="2800" i="1" dirty="0" err="1"/>
              <a:t>h</a:t>
            </a:r>
            <a:r>
              <a:rPr lang="it-IT" sz="2800" dirty="0" err="1">
                <a:latin typeface="Symbol" panose="05050102010706020507" pitchFamily="18" charset="2"/>
              </a:rPr>
              <a:t>n</a:t>
            </a:r>
            <a:r>
              <a:rPr lang="it-IT" sz="2800" dirty="0">
                <a:latin typeface="Symbol" panose="05050102010706020507" pitchFamily="18" charset="2"/>
              </a:rPr>
              <a:t> </a:t>
            </a:r>
            <a:r>
              <a:rPr lang="it-IT" sz="2800" b="1" dirty="0">
                <a:latin typeface="+mj-lt"/>
              </a:rPr>
              <a:t>=</a:t>
            </a:r>
          </a:p>
          <a:p>
            <a:pPr lvl="0" algn="just">
              <a:lnSpc>
                <a:spcPct val="90000"/>
              </a:lnSpc>
              <a:spcBef>
                <a:spcPts val="1000"/>
              </a:spcBef>
            </a:pPr>
            <a:r>
              <a:rPr lang="it-IT" sz="2800" dirty="0">
                <a:latin typeface="Symbol" panose="05050102010706020507" pitchFamily="18" charset="2"/>
              </a:rPr>
              <a:t> </a:t>
            </a:r>
            <a:r>
              <a:rPr lang="it-IT" sz="2800" dirty="0">
                <a:latin typeface="+mj-lt"/>
              </a:rPr>
              <a:t> </a:t>
            </a:r>
            <a:endParaRPr lang="it-IT" sz="2800" i="1" dirty="0">
              <a:latin typeface="+mj-lt"/>
            </a:endParaRPr>
          </a:p>
        </p:txBody>
      </p:sp>
      <p:sp>
        <p:nvSpPr>
          <p:cNvPr id="21" name="CasellaDiTesto 20"/>
          <p:cNvSpPr txBox="1"/>
          <p:nvPr/>
        </p:nvSpPr>
        <p:spPr>
          <a:xfrm>
            <a:off x="3669741" y="3162591"/>
            <a:ext cx="4296012" cy="3170099"/>
          </a:xfrm>
          <a:prstGeom prst="rect">
            <a:avLst/>
          </a:prstGeom>
          <a:noFill/>
        </p:spPr>
        <p:txBody>
          <a:bodyPr wrap="square" rtlCol="0">
            <a:spAutoFit/>
          </a:bodyPr>
          <a:lstStyle/>
          <a:p>
            <a:pPr algn="just"/>
            <a:r>
              <a:rPr lang="it-IT" sz="2000" dirty="0"/>
              <a:t>Il numero d’onda (cm</a:t>
            </a:r>
            <a:r>
              <a:rPr lang="it-IT" sz="2000" baseline="30000" dirty="0"/>
              <a:t>-1</a:t>
            </a:r>
            <a:r>
              <a:rPr lang="it-IT" sz="2000" dirty="0"/>
              <a:t>) e la frequenza (s</a:t>
            </a:r>
            <a:r>
              <a:rPr lang="it-IT" sz="2000" baseline="30000" dirty="0"/>
              <a:t>-1</a:t>
            </a:r>
            <a:r>
              <a:rPr lang="it-IT" sz="2000" dirty="0"/>
              <a:t>) sono direttamente proporzionali e sono correlate dalla velocità della luce. La frequenza e il numero d’onda sono direttamente proporzionali. </a:t>
            </a:r>
            <a:r>
              <a:rPr lang="it-IT" sz="2000" b="1" dirty="0"/>
              <a:t>Quindi vibrazioni che avvengono con luce ad alta frequenza corrispondono a numeri d’onda elevati e quindi energie dei fotoni associati a vibrazione sono elevati</a:t>
            </a:r>
            <a:r>
              <a:rPr lang="it-IT" sz="2000" dirty="0"/>
              <a:t>.</a:t>
            </a:r>
          </a:p>
        </p:txBody>
      </p:sp>
      <p:sp>
        <p:nvSpPr>
          <p:cNvPr id="4" name="Segnaposto numero diapositiva 3"/>
          <p:cNvSpPr>
            <a:spLocks noGrp="1"/>
          </p:cNvSpPr>
          <p:nvPr>
            <p:ph type="sldNum" sz="quarter" idx="12"/>
          </p:nvPr>
        </p:nvSpPr>
        <p:spPr/>
        <p:txBody>
          <a:bodyPr/>
          <a:lstStyle/>
          <a:p>
            <a:fld id="{9A901C0B-8AB7-459F-8676-446C7EEAB8F0}" type="slidenum">
              <a:rPr lang="it-IT" smtClean="0"/>
              <a:t>5</a:t>
            </a:fld>
            <a:endParaRPr lang="it-IT"/>
          </a:p>
        </p:txBody>
      </p:sp>
      <p:grpSp>
        <p:nvGrpSpPr>
          <p:cNvPr id="16" name="Gruppo 12">
            <a:extLst>
              <a:ext uri="{FF2B5EF4-FFF2-40B4-BE49-F238E27FC236}">
                <a16:creationId xmlns:a16="http://schemas.microsoft.com/office/drawing/2014/main" id="{A8148C68-7070-607B-3C22-812C4492F6DD}"/>
              </a:ext>
            </a:extLst>
          </p:cNvPr>
          <p:cNvGrpSpPr/>
          <p:nvPr/>
        </p:nvGrpSpPr>
        <p:grpSpPr>
          <a:xfrm>
            <a:off x="1973746" y="3698032"/>
            <a:ext cx="943341" cy="899777"/>
            <a:chOff x="4421959" y="3816628"/>
            <a:chExt cx="943341" cy="899777"/>
          </a:xfrm>
        </p:grpSpPr>
        <p:cxnSp>
          <p:nvCxnSpPr>
            <p:cNvPr id="17" name="Connettore diritto 5">
              <a:extLst>
                <a:ext uri="{FF2B5EF4-FFF2-40B4-BE49-F238E27FC236}">
                  <a16:creationId xmlns:a16="http://schemas.microsoft.com/office/drawing/2014/main" id="{1AD9F685-E8B3-2BA3-0EE9-F25BB5B4472A}"/>
                </a:ext>
              </a:extLst>
            </p:cNvPr>
            <p:cNvCxnSpPr/>
            <p:nvPr/>
          </p:nvCxnSpPr>
          <p:spPr>
            <a:xfrm>
              <a:off x="5043067" y="4248611"/>
              <a:ext cx="249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sellaDiTesto 6">
              <a:extLst>
                <a:ext uri="{FF2B5EF4-FFF2-40B4-BE49-F238E27FC236}">
                  <a16:creationId xmlns:a16="http://schemas.microsoft.com/office/drawing/2014/main" id="{23C5D8D2-10CF-B6C5-61E5-636C6DA2AFB5}"/>
                </a:ext>
              </a:extLst>
            </p:cNvPr>
            <p:cNvSpPr txBox="1"/>
            <p:nvPr/>
          </p:nvSpPr>
          <p:spPr>
            <a:xfrm>
              <a:off x="4997892" y="3822367"/>
              <a:ext cx="367408" cy="523220"/>
            </a:xfrm>
            <a:prstGeom prst="rect">
              <a:avLst/>
            </a:prstGeom>
            <a:noFill/>
          </p:spPr>
          <p:txBody>
            <a:bodyPr wrap="square" rtlCol="0">
              <a:spAutoFit/>
            </a:bodyPr>
            <a:lstStyle/>
            <a:p>
              <a:r>
                <a:rPr lang="it-IT" sz="2800" dirty="0">
                  <a:latin typeface="Symbol" panose="05050102010706020507" pitchFamily="18" charset="2"/>
                </a:rPr>
                <a:t>n</a:t>
              </a:r>
              <a:endParaRPr lang="it-IT" sz="2800" dirty="0"/>
            </a:p>
          </p:txBody>
        </p:sp>
        <p:sp>
          <p:nvSpPr>
            <p:cNvPr id="20" name="CasellaDiTesto 7">
              <a:extLst>
                <a:ext uri="{FF2B5EF4-FFF2-40B4-BE49-F238E27FC236}">
                  <a16:creationId xmlns:a16="http://schemas.microsoft.com/office/drawing/2014/main" id="{61E3F6EE-2A6F-405A-66CB-32684C151C94}"/>
                </a:ext>
              </a:extLst>
            </p:cNvPr>
            <p:cNvSpPr txBox="1"/>
            <p:nvPr/>
          </p:nvSpPr>
          <p:spPr>
            <a:xfrm>
              <a:off x="5001473" y="4193185"/>
              <a:ext cx="336952" cy="523220"/>
            </a:xfrm>
            <a:prstGeom prst="rect">
              <a:avLst/>
            </a:prstGeom>
            <a:noFill/>
          </p:spPr>
          <p:txBody>
            <a:bodyPr wrap="none" rtlCol="0">
              <a:spAutoFit/>
            </a:bodyPr>
            <a:lstStyle/>
            <a:p>
              <a:r>
                <a:rPr lang="it-IT" sz="2800" b="1" dirty="0">
                  <a:latin typeface="+mj-lt"/>
                </a:rPr>
                <a:t>c</a:t>
              </a:r>
            </a:p>
          </p:txBody>
        </p:sp>
        <p:sp>
          <p:nvSpPr>
            <p:cNvPr id="22" name="Rettangolo 9">
              <a:extLst>
                <a:ext uri="{FF2B5EF4-FFF2-40B4-BE49-F238E27FC236}">
                  <a16:creationId xmlns:a16="http://schemas.microsoft.com/office/drawing/2014/main" id="{2D67B801-B948-CC48-4A30-AFDCA7A78D8E}"/>
                </a:ext>
              </a:extLst>
            </p:cNvPr>
            <p:cNvSpPr/>
            <p:nvPr/>
          </p:nvSpPr>
          <p:spPr>
            <a:xfrm>
              <a:off x="4458027" y="3816628"/>
              <a:ext cx="300082" cy="369332"/>
            </a:xfrm>
            <a:prstGeom prst="rect">
              <a:avLst/>
            </a:prstGeom>
          </p:spPr>
          <p:txBody>
            <a:bodyPr wrap="none">
              <a:spAutoFit/>
            </a:bodyPr>
            <a:lstStyle/>
            <a:p>
              <a:r>
                <a:rPr lang="it-IT" b="1" dirty="0"/>
                <a:t>–</a:t>
              </a:r>
            </a:p>
          </p:txBody>
        </p:sp>
        <p:sp>
          <p:nvSpPr>
            <p:cNvPr id="23" name="CasellaDiTesto 10">
              <a:extLst>
                <a:ext uri="{FF2B5EF4-FFF2-40B4-BE49-F238E27FC236}">
                  <a16:creationId xmlns:a16="http://schemas.microsoft.com/office/drawing/2014/main" id="{C961999D-F4A2-5B8D-5FE7-1289EA051C0E}"/>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24" name="Rettangolo 11">
              <a:extLst>
                <a:ext uri="{FF2B5EF4-FFF2-40B4-BE49-F238E27FC236}">
                  <a16:creationId xmlns:a16="http://schemas.microsoft.com/office/drawing/2014/main" id="{E894B435-3EEE-D2EB-2AD6-E3544771F023}"/>
                </a:ext>
              </a:extLst>
            </p:cNvPr>
            <p:cNvSpPr/>
            <p:nvPr/>
          </p:nvSpPr>
          <p:spPr>
            <a:xfrm>
              <a:off x="4657494" y="3923196"/>
              <a:ext cx="364202" cy="523220"/>
            </a:xfrm>
            <a:prstGeom prst="rect">
              <a:avLst/>
            </a:prstGeom>
          </p:spPr>
          <p:txBody>
            <a:bodyPr wrap="none">
              <a:spAutoFit/>
            </a:bodyPr>
            <a:lstStyle/>
            <a:p>
              <a:r>
                <a:rPr lang="it-IT" sz="2800" dirty="0"/>
                <a:t>=</a:t>
              </a:r>
            </a:p>
          </p:txBody>
        </p:sp>
      </p:grpSp>
      <p:grpSp>
        <p:nvGrpSpPr>
          <p:cNvPr id="27" name="Gruppo 12">
            <a:extLst>
              <a:ext uri="{FF2B5EF4-FFF2-40B4-BE49-F238E27FC236}">
                <a16:creationId xmlns:a16="http://schemas.microsoft.com/office/drawing/2014/main" id="{ECDD26D5-FE68-7169-E4F8-E68196FDD7F6}"/>
              </a:ext>
            </a:extLst>
          </p:cNvPr>
          <p:cNvGrpSpPr/>
          <p:nvPr/>
        </p:nvGrpSpPr>
        <p:grpSpPr>
          <a:xfrm>
            <a:off x="2657285" y="4593913"/>
            <a:ext cx="705642" cy="577869"/>
            <a:chOff x="4421959" y="3816628"/>
            <a:chExt cx="705642" cy="577869"/>
          </a:xfrm>
        </p:grpSpPr>
        <p:sp>
          <p:nvSpPr>
            <p:cNvPr id="31" name="Rettangolo 9">
              <a:extLst>
                <a:ext uri="{FF2B5EF4-FFF2-40B4-BE49-F238E27FC236}">
                  <a16:creationId xmlns:a16="http://schemas.microsoft.com/office/drawing/2014/main" id="{BCF973E3-78D6-EB82-D3A7-1996A7FA3245}"/>
                </a:ext>
              </a:extLst>
            </p:cNvPr>
            <p:cNvSpPr/>
            <p:nvPr/>
          </p:nvSpPr>
          <p:spPr>
            <a:xfrm>
              <a:off x="4458027" y="3816628"/>
              <a:ext cx="300082" cy="369332"/>
            </a:xfrm>
            <a:prstGeom prst="rect">
              <a:avLst/>
            </a:prstGeom>
          </p:spPr>
          <p:txBody>
            <a:bodyPr wrap="none">
              <a:spAutoFit/>
            </a:bodyPr>
            <a:lstStyle/>
            <a:p>
              <a:r>
                <a:rPr lang="it-IT" b="1" dirty="0"/>
                <a:t>–</a:t>
              </a:r>
            </a:p>
          </p:txBody>
        </p:sp>
        <p:sp>
          <p:nvSpPr>
            <p:cNvPr id="32" name="CasellaDiTesto 10">
              <a:extLst>
                <a:ext uri="{FF2B5EF4-FFF2-40B4-BE49-F238E27FC236}">
                  <a16:creationId xmlns:a16="http://schemas.microsoft.com/office/drawing/2014/main" id="{B8D7F875-D677-7164-827E-E2A1538BE9AE}"/>
                </a:ext>
              </a:extLst>
            </p:cNvPr>
            <p:cNvSpPr txBox="1"/>
            <p:nvPr/>
          </p:nvSpPr>
          <p:spPr>
            <a:xfrm>
              <a:off x="4421959" y="3871277"/>
              <a:ext cx="705642" cy="523220"/>
            </a:xfrm>
            <a:prstGeom prst="rect">
              <a:avLst/>
            </a:prstGeom>
            <a:noFill/>
          </p:spPr>
          <p:txBody>
            <a:bodyPr wrap="none" rtlCol="0">
              <a:spAutoFit/>
            </a:bodyPr>
            <a:lstStyle/>
            <a:p>
              <a:r>
                <a:rPr lang="it-IT" sz="2800" dirty="0" err="1">
                  <a:latin typeface="Symbol" panose="05050102010706020507" pitchFamily="18" charset="2"/>
                </a:rPr>
                <a:t>n</a:t>
              </a:r>
              <a:r>
                <a:rPr lang="it-IT" sz="2800" i="1" dirty="0" err="1"/>
                <a:t>hc</a:t>
              </a:r>
              <a:endParaRPr lang="it-IT" sz="2800" dirty="0">
                <a:latin typeface="Symbol" panose="05050102010706020507" pitchFamily="18" charset="2"/>
              </a:endParaRPr>
            </a:p>
          </p:txBody>
        </p:sp>
      </p:grpSp>
      <p:sp>
        <p:nvSpPr>
          <p:cNvPr id="9" name="Titolo 1">
            <a:extLst>
              <a:ext uri="{FF2B5EF4-FFF2-40B4-BE49-F238E27FC236}">
                <a16:creationId xmlns:a16="http://schemas.microsoft.com/office/drawing/2014/main" id="{945CBCE5-A639-DCA0-E51C-DCEF52D2B4DA}"/>
              </a:ext>
            </a:extLst>
          </p:cNvPr>
          <p:cNvSpPr>
            <a:spLocks noGrp="1"/>
          </p:cNvSpPr>
          <p:nvPr>
            <p:ph type="title"/>
          </p:nvPr>
        </p:nvSpPr>
        <p:spPr>
          <a:xfrm>
            <a:off x="537210" y="33446"/>
            <a:ext cx="7886700" cy="728992"/>
          </a:xfrm>
        </p:spPr>
        <p:txBody>
          <a:bodyPr/>
          <a:lstStyle/>
          <a:p>
            <a:pPr algn="ctr"/>
            <a:r>
              <a:rPr lang="it-IT" dirty="0"/>
              <a:t>Spettroscopia IR</a:t>
            </a:r>
          </a:p>
        </p:txBody>
      </p:sp>
      <p:sp>
        <p:nvSpPr>
          <p:cNvPr id="25" name="Rectangle 24">
            <a:extLst>
              <a:ext uri="{FF2B5EF4-FFF2-40B4-BE49-F238E27FC236}">
                <a16:creationId xmlns:a16="http://schemas.microsoft.com/office/drawing/2014/main" id="{661239CF-15EB-FA59-268B-E661345EAD1F}"/>
              </a:ext>
            </a:extLst>
          </p:cNvPr>
          <p:cNvSpPr/>
          <p:nvPr/>
        </p:nvSpPr>
        <p:spPr>
          <a:xfrm>
            <a:off x="2340725" y="2142254"/>
            <a:ext cx="3323095" cy="79111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399A43B9-BE33-DCEE-083F-AEF7C0B8C9B7}"/>
              </a:ext>
            </a:extLst>
          </p:cNvPr>
          <p:cNvSpPr/>
          <p:nvPr/>
        </p:nvSpPr>
        <p:spPr>
          <a:xfrm>
            <a:off x="1385379" y="3698032"/>
            <a:ext cx="2120076" cy="1570006"/>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28978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1389"/>
            <a:ext cx="7886700" cy="591637"/>
          </a:xfrm>
        </p:spPr>
        <p:txBody>
          <a:bodyPr>
            <a:normAutofit fontScale="90000"/>
          </a:bodyPr>
          <a:lstStyle/>
          <a:p>
            <a:pPr algn="ctr"/>
            <a:r>
              <a:rPr lang="it-IT" dirty="0"/>
              <a:t>Riassunto: Un video Utile!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50</a:t>
            </a:fld>
            <a:endParaRPr lang="it-IT"/>
          </a:p>
        </p:txBody>
      </p:sp>
      <p:sp>
        <p:nvSpPr>
          <p:cNvPr id="9" name="TextBox 8">
            <a:extLst>
              <a:ext uri="{FF2B5EF4-FFF2-40B4-BE49-F238E27FC236}">
                <a16:creationId xmlns:a16="http://schemas.microsoft.com/office/drawing/2014/main" id="{D46B8B5A-1BC2-0D3B-990D-42656453E740}"/>
              </a:ext>
            </a:extLst>
          </p:cNvPr>
          <p:cNvSpPr txBox="1"/>
          <p:nvPr/>
        </p:nvSpPr>
        <p:spPr>
          <a:xfrm>
            <a:off x="2047547" y="6169581"/>
            <a:ext cx="5439103" cy="369332"/>
          </a:xfrm>
          <a:prstGeom prst="rect">
            <a:avLst/>
          </a:prstGeom>
          <a:noFill/>
        </p:spPr>
        <p:txBody>
          <a:bodyPr wrap="square">
            <a:spAutoFit/>
          </a:bodyPr>
          <a:lstStyle/>
          <a:p>
            <a:r>
              <a:rPr lang="it-IT" dirty="0"/>
              <a:t>https://www.youtube.com/watch?v=3RqEIr8NtMI</a:t>
            </a:r>
          </a:p>
        </p:txBody>
      </p:sp>
      <p:pic>
        <p:nvPicPr>
          <p:cNvPr id="10" name="Immagine 1">
            <a:extLst>
              <a:ext uri="{FF2B5EF4-FFF2-40B4-BE49-F238E27FC236}">
                <a16:creationId xmlns:a16="http://schemas.microsoft.com/office/drawing/2014/main" id="{B8741598-E97B-91CA-7DE4-3F62883AF711}"/>
              </a:ext>
            </a:extLst>
          </p:cNvPr>
          <p:cNvPicPr>
            <a:picLocks noChangeAspect="1"/>
          </p:cNvPicPr>
          <p:nvPr/>
        </p:nvPicPr>
        <p:blipFill>
          <a:blip r:embed="rId2"/>
          <a:stretch>
            <a:fillRect/>
          </a:stretch>
        </p:blipFill>
        <p:spPr>
          <a:xfrm>
            <a:off x="628650" y="953264"/>
            <a:ext cx="7839262" cy="5082849"/>
          </a:xfrm>
          <a:prstGeom prst="rect">
            <a:avLst/>
          </a:prstGeom>
        </p:spPr>
      </p:pic>
    </p:spTree>
    <p:extLst>
      <p:ext uri="{BB962C8B-B14F-4D97-AF65-F5344CB8AC3E}">
        <p14:creationId xmlns:p14="http://schemas.microsoft.com/office/powerpoint/2010/main" val="152243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1389"/>
            <a:ext cx="7886700" cy="591637"/>
          </a:xfrm>
        </p:spPr>
        <p:txBody>
          <a:bodyPr>
            <a:normAutofit fontScale="90000"/>
          </a:bodyPr>
          <a:lstStyle/>
          <a:p>
            <a:pPr algn="ctr"/>
            <a:r>
              <a:rPr lang="it-IT" dirty="0"/>
              <a:t>Spettro IR</a:t>
            </a:r>
          </a:p>
        </p:txBody>
      </p:sp>
      <p:sp>
        <p:nvSpPr>
          <p:cNvPr id="3" name="Segnaposto contenuto 2"/>
          <p:cNvSpPr>
            <a:spLocks noGrp="1"/>
          </p:cNvSpPr>
          <p:nvPr>
            <p:ph idx="1"/>
          </p:nvPr>
        </p:nvSpPr>
        <p:spPr>
          <a:xfrm>
            <a:off x="108284" y="633026"/>
            <a:ext cx="8927432" cy="2027918"/>
          </a:xfrm>
        </p:spPr>
        <p:txBody>
          <a:bodyPr>
            <a:normAutofit lnSpcReduction="10000"/>
          </a:bodyPr>
          <a:lstStyle/>
          <a:p>
            <a:pPr marL="0" indent="0">
              <a:buNone/>
            </a:pPr>
            <a:r>
              <a:rPr lang="it-IT" dirty="0"/>
              <a:t>Lo spettro IR è un </a:t>
            </a:r>
            <a:r>
              <a:rPr lang="it-IT" b="1" dirty="0"/>
              <a:t>grafico </a:t>
            </a:r>
            <a:r>
              <a:rPr lang="it-IT" dirty="0"/>
              <a:t>in cui vengono riportate:</a:t>
            </a:r>
          </a:p>
          <a:p>
            <a:pPr marL="0" indent="0" algn="just">
              <a:buNone/>
            </a:pPr>
            <a:r>
              <a:rPr lang="it-IT" sz="2400" dirty="0"/>
              <a:t>Nell’asse delle ascisse (asse x) la frequenza della radiazione IR assorbite espressa in </a:t>
            </a:r>
            <a:r>
              <a:rPr lang="it-IT" sz="2400" b="1" dirty="0"/>
              <a:t>numero d’onda </a:t>
            </a:r>
            <a:r>
              <a:rPr lang="it-IT" sz="2400" dirty="0"/>
              <a:t>(</a:t>
            </a:r>
            <a:r>
              <a:rPr lang="it-IT" sz="2400" dirty="0" err="1"/>
              <a:t>wavenumbers</a:t>
            </a:r>
            <a:r>
              <a:rPr lang="it-IT" sz="2400" dirty="0"/>
              <a:t>), in ordinate (asse y) è riportata la </a:t>
            </a:r>
            <a:r>
              <a:rPr lang="it-IT" sz="2400" b="1" dirty="0"/>
              <a:t>% trasmittanza </a:t>
            </a:r>
            <a:r>
              <a:rPr lang="it-IT" sz="2400" dirty="0"/>
              <a:t>cioè la % di radiazione incidente che passa attraverso il campione senza essere assorbita.</a:t>
            </a:r>
            <a:r>
              <a:rPr lang="it-IT" sz="2400" i="1" dirty="0"/>
              <a:t> Lo spettro si presenta come una serie di bande più o meno intense.</a:t>
            </a:r>
          </a:p>
          <a:p>
            <a:pPr marL="0" indent="0">
              <a:buNone/>
            </a:pPr>
            <a:endParaRPr lang="it-IT" i="1"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51</a:t>
            </a:fld>
            <a:endParaRPr lang="it-IT"/>
          </a:p>
        </p:txBody>
      </p:sp>
      <p:pic>
        <p:nvPicPr>
          <p:cNvPr id="5" name="Immagine 4"/>
          <p:cNvPicPr>
            <a:picLocks noChangeAspect="1"/>
          </p:cNvPicPr>
          <p:nvPr/>
        </p:nvPicPr>
        <p:blipFill>
          <a:blip r:embed="rId2"/>
          <a:stretch>
            <a:fillRect/>
          </a:stretch>
        </p:blipFill>
        <p:spPr>
          <a:xfrm>
            <a:off x="877578" y="2709516"/>
            <a:ext cx="6939213" cy="3829397"/>
          </a:xfrm>
          <a:prstGeom prst="rect">
            <a:avLst/>
          </a:prstGeom>
        </p:spPr>
      </p:pic>
    </p:spTree>
    <p:extLst>
      <p:ext uri="{BB962C8B-B14F-4D97-AF65-F5344CB8AC3E}">
        <p14:creationId xmlns:p14="http://schemas.microsoft.com/office/powerpoint/2010/main" val="3362213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9123" y="0"/>
            <a:ext cx="7039476" cy="705853"/>
          </a:xfrm>
        </p:spPr>
        <p:txBody>
          <a:bodyPr/>
          <a:lstStyle/>
          <a:p>
            <a:pPr algn="ctr"/>
            <a:r>
              <a:rPr lang="it-IT" dirty="0"/>
              <a:t>Spettrometri IR</a:t>
            </a:r>
          </a:p>
        </p:txBody>
      </p:sp>
      <p:sp>
        <p:nvSpPr>
          <p:cNvPr id="3" name="Segnaposto contenuto 2"/>
          <p:cNvSpPr>
            <a:spLocks noGrp="1"/>
          </p:cNvSpPr>
          <p:nvPr>
            <p:ph idx="1"/>
          </p:nvPr>
        </p:nvSpPr>
        <p:spPr>
          <a:xfrm>
            <a:off x="326229" y="1340553"/>
            <a:ext cx="8491541" cy="5198360"/>
          </a:xfrm>
        </p:spPr>
        <p:txBody>
          <a:bodyPr>
            <a:normAutofit/>
          </a:bodyPr>
          <a:lstStyle/>
          <a:p>
            <a:pPr marL="0" indent="0" algn="just">
              <a:buNone/>
            </a:pPr>
            <a:r>
              <a:rPr lang="it-IT" sz="3200" dirty="0"/>
              <a:t>1) Strumenti tradizionali </a:t>
            </a:r>
            <a:r>
              <a:rPr lang="it-IT" sz="3200" i="1" dirty="0"/>
              <a:t>a scansione </a:t>
            </a:r>
            <a:r>
              <a:rPr lang="it-IT" sz="3200" dirty="0"/>
              <a:t>(con prisma o reticolo di diffrazione).</a:t>
            </a:r>
          </a:p>
          <a:p>
            <a:pPr marL="0" indent="0" algn="just">
              <a:buNone/>
            </a:pPr>
            <a:r>
              <a:rPr lang="it-IT" sz="3200" dirty="0"/>
              <a:t>2) Spettrometri a trasformata di Fourier (</a:t>
            </a:r>
            <a:r>
              <a:rPr lang="it-IT" sz="3200" b="1" dirty="0"/>
              <a:t>FT-IR</a:t>
            </a:r>
            <a:r>
              <a:rPr lang="it-IT" sz="3200" dirty="0"/>
              <a:t>)</a:t>
            </a:r>
          </a:p>
          <a:p>
            <a:pPr algn="just"/>
            <a:r>
              <a:rPr lang="it-IT" sz="3200" dirty="0"/>
              <a:t>Per entrambi: una sorgente di luce IR emette una radiazione la cui intensità, nel passaggio attraverso il campione, viene assorbita alle frequenze corrispondenti all’eccitazione di stati vibrazionali della molecola. La radiazione residua è registrata da un rivelatore e trasformata in uno spettro.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52</a:t>
            </a:fld>
            <a:endParaRPr lang="it-IT"/>
          </a:p>
        </p:txBody>
      </p:sp>
    </p:spTree>
    <p:extLst>
      <p:ext uri="{BB962C8B-B14F-4D97-AF65-F5344CB8AC3E}">
        <p14:creationId xmlns:p14="http://schemas.microsoft.com/office/powerpoint/2010/main" val="2771051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3029" y="167558"/>
            <a:ext cx="7039476" cy="705853"/>
          </a:xfrm>
        </p:spPr>
        <p:txBody>
          <a:bodyPr/>
          <a:lstStyle/>
          <a:p>
            <a:pPr algn="ctr"/>
            <a:r>
              <a:rPr lang="it-IT" dirty="0"/>
              <a:t>Spettrometri IR</a:t>
            </a:r>
          </a:p>
        </p:txBody>
      </p:sp>
      <p:sp>
        <p:nvSpPr>
          <p:cNvPr id="3" name="Segnaposto contenuto 2"/>
          <p:cNvSpPr>
            <a:spLocks noGrp="1"/>
          </p:cNvSpPr>
          <p:nvPr>
            <p:ph idx="1"/>
          </p:nvPr>
        </p:nvSpPr>
        <p:spPr>
          <a:xfrm>
            <a:off x="323116" y="1042018"/>
            <a:ext cx="8529851" cy="5487119"/>
          </a:xfrm>
        </p:spPr>
        <p:txBody>
          <a:bodyPr>
            <a:normAutofit lnSpcReduction="10000"/>
          </a:bodyPr>
          <a:lstStyle/>
          <a:p>
            <a:pPr algn="just"/>
            <a:r>
              <a:rPr lang="it-IT" dirty="0"/>
              <a:t>La </a:t>
            </a:r>
            <a:r>
              <a:rPr lang="it-IT" b="1" dirty="0">
                <a:solidFill>
                  <a:srgbClr val="FF0000"/>
                </a:solidFill>
              </a:rPr>
              <a:t>sorgente</a:t>
            </a:r>
            <a:r>
              <a:rPr lang="it-IT" dirty="0"/>
              <a:t> è il cosiddetto </a:t>
            </a:r>
            <a:r>
              <a:rPr lang="it-IT" b="1" dirty="0" err="1"/>
              <a:t>Globar</a:t>
            </a:r>
            <a:r>
              <a:rPr lang="it-IT" dirty="0"/>
              <a:t>, è costituito da un cilindro di carburo di silicio di 5 mm di diametro e 50 mm di lunghezza che viene scaldato a 1500°C. Quando scaldata la sorgente emette radiazione luminosa con maggiore intensità nell'infrarosso.</a:t>
            </a:r>
          </a:p>
          <a:p>
            <a:pPr algn="just"/>
            <a:r>
              <a:rPr lang="it-IT" dirty="0"/>
              <a:t>Il </a:t>
            </a:r>
            <a:r>
              <a:rPr lang="it-IT" b="1" dirty="0">
                <a:solidFill>
                  <a:srgbClr val="FF0000"/>
                </a:solidFill>
              </a:rPr>
              <a:t>rivelatore</a:t>
            </a:r>
            <a:r>
              <a:rPr lang="it-IT" dirty="0"/>
              <a:t> (detector) raccoglie la radiazione trasmessa e converte il segnale ottico in impulso elettrico. Il più comune è detto </a:t>
            </a:r>
            <a:r>
              <a:rPr lang="it-IT" b="1" dirty="0"/>
              <a:t>DTGS</a:t>
            </a:r>
            <a:r>
              <a:rPr lang="it-IT" dirty="0"/>
              <a:t> (</a:t>
            </a:r>
            <a:r>
              <a:rPr lang="it-IT" dirty="0" err="1"/>
              <a:t>triglicinsolfato</a:t>
            </a:r>
            <a:r>
              <a:rPr lang="it-IT" dirty="0"/>
              <a:t> deuterato)</a:t>
            </a:r>
          </a:p>
          <a:p>
            <a:pPr marL="0" indent="0" algn="just">
              <a:buNone/>
            </a:pPr>
            <a:endParaRPr lang="it-IT" dirty="0"/>
          </a:p>
          <a:p>
            <a:pPr marL="0" indent="0" algn="just">
              <a:buNone/>
            </a:pPr>
            <a:r>
              <a:rPr lang="it-IT" b="1" dirty="0">
                <a:solidFill>
                  <a:srgbClr val="C00000"/>
                </a:solidFill>
              </a:rPr>
              <a:t>La sorgente radiante e il rivelatore sono identici per i due tipi di strumentazione (a scansione e a trasformata di Fourier), la misura dell’assorbimento della radiazione in funzione della frequenza e l’elaborazione del segnale sono fondamentalmente diversi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53</a:t>
            </a:fld>
            <a:endParaRPr lang="it-IT"/>
          </a:p>
        </p:txBody>
      </p:sp>
    </p:spTree>
    <p:extLst>
      <p:ext uri="{BB962C8B-B14F-4D97-AF65-F5344CB8AC3E}">
        <p14:creationId xmlns:p14="http://schemas.microsoft.com/office/powerpoint/2010/main" val="3540369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325563"/>
          </a:xfrm>
        </p:spPr>
        <p:txBody>
          <a:bodyPr/>
          <a:lstStyle/>
          <a:p>
            <a:pPr algn="ctr"/>
            <a:r>
              <a:rPr lang="it-IT" dirty="0"/>
              <a:t>Spettrometri IR</a:t>
            </a:r>
          </a:p>
        </p:txBody>
      </p:sp>
      <p:sp>
        <p:nvSpPr>
          <p:cNvPr id="3" name="Segnaposto contenuto 2"/>
          <p:cNvSpPr>
            <a:spLocks noGrp="1"/>
          </p:cNvSpPr>
          <p:nvPr>
            <p:ph idx="1"/>
          </p:nvPr>
        </p:nvSpPr>
        <p:spPr>
          <a:xfrm>
            <a:off x="156410" y="1221686"/>
            <a:ext cx="8987589" cy="837451"/>
          </a:xfrm>
        </p:spPr>
        <p:txBody>
          <a:bodyPr>
            <a:normAutofit lnSpcReduction="10000"/>
          </a:bodyPr>
          <a:lstStyle/>
          <a:p>
            <a:pPr marL="0" indent="0">
              <a:buNone/>
            </a:pPr>
            <a:r>
              <a:rPr lang="it-IT" dirty="0"/>
              <a:t>1) Strumenti tradizionali </a:t>
            </a:r>
            <a:r>
              <a:rPr lang="it-IT" i="1" dirty="0"/>
              <a:t>a scansione </a:t>
            </a:r>
            <a:r>
              <a:rPr lang="it-IT" dirty="0"/>
              <a:t>(con prisma o reticolo di diffrazione)</a:t>
            </a:r>
          </a:p>
          <a:p>
            <a:pPr marL="0" indent="0">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54</a:t>
            </a:fld>
            <a:endParaRPr lang="it-IT"/>
          </a:p>
        </p:txBody>
      </p:sp>
      <p:cxnSp>
        <p:nvCxnSpPr>
          <p:cNvPr id="7" name="Connettore 2 6"/>
          <p:cNvCxnSpPr/>
          <p:nvPr/>
        </p:nvCxnSpPr>
        <p:spPr>
          <a:xfrm flipV="1">
            <a:off x="1420729" y="2915050"/>
            <a:ext cx="718457" cy="13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3476178" y="2901987"/>
            <a:ext cx="613954" cy="13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332738" y="2901987"/>
            <a:ext cx="5878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42727" y="2743447"/>
            <a:ext cx="1021370" cy="646331"/>
          </a:xfrm>
          <a:prstGeom prst="rect">
            <a:avLst/>
          </a:prstGeom>
          <a:noFill/>
        </p:spPr>
        <p:txBody>
          <a:bodyPr wrap="none" rtlCol="0">
            <a:spAutoFit/>
          </a:bodyPr>
          <a:lstStyle/>
          <a:p>
            <a:r>
              <a:rPr lang="it-IT" dirty="0"/>
              <a:t>Sorgente</a:t>
            </a:r>
          </a:p>
          <a:p>
            <a:r>
              <a:rPr lang="it-IT" dirty="0" err="1"/>
              <a:t>Globar</a:t>
            </a:r>
            <a:endParaRPr lang="it-IT" dirty="0"/>
          </a:p>
        </p:txBody>
      </p:sp>
      <p:sp>
        <p:nvSpPr>
          <p:cNvPr id="16" name="CasellaDiTesto 15"/>
          <p:cNvSpPr txBox="1"/>
          <p:nvPr/>
        </p:nvSpPr>
        <p:spPr>
          <a:xfrm>
            <a:off x="2266231" y="2453385"/>
            <a:ext cx="1267097" cy="923330"/>
          </a:xfrm>
          <a:prstGeom prst="rect">
            <a:avLst/>
          </a:prstGeom>
          <a:noFill/>
        </p:spPr>
        <p:txBody>
          <a:bodyPr wrap="square" rtlCol="0">
            <a:spAutoFit/>
          </a:bodyPr>
          <a:lstStyle/>
          <a:p>
            <a:r>
              <a:rPr lang="it-IT" dirty="0"/>
              <a:t>Selettore lunghezza d’onda</a:t>
            </a:r>
          </a:p>
        </p:txBody>
      </p:sp>
      <p:sp>
        <p:nvSpPr>
          <p:cNvPr id="17" name="CasellaDiTesto 16"/>
          <p:cNvSpPr txBox="1"/>
          <p:nvPr/>
        </p:nvSpPr>
        <p:spPr>
          <a:xfrm>
            <a:off x="4133085" y="2717321"/>
            <a:ext cx="1102178" cy="369332"/>
          </a:xfrm>
          <a:prstGeom prst="rect">
            <a:avLst/>
          </a:prstGeom>
          <a:noFill/>
        </p:spPr>
        <p:txBody>
          <a:bodyPr wrap="square" rtlCol="0">
            <a:spAutoFit/>
          </a:bodyPr>
          <a:lstStyle/>
          <a:p>
            <a:r>
              <a:rPr lang="it-IT" dirty="0"/>
              <a:t>campione</a:t>
            </a:r>
          </a:p>
        </p:txBody>
      </p:sp>
      <p:sp>
        <p:nvSpPr>
          <p:cNvPr id="18" name="CasellaDiTesto 17"/>
          <p:cNvSpPr txBox="1"/>
          <p:nvPr/>
        </p:nvSpPr>
        <p:spPr>
          <a:xfrm>
            <a:off x="5949387" y="2630947"/>
            <a:ext cx="1130438" cy="646331"/>
          </a:xfrm>
          <a:prstGeom prst="rect">
            <a:avLst/>
          </a:prstGeom>
          <a:noFill/>
        </p:spPr>
        <p:txBody>
          <a:bodyPr wrap="none" rtlCol="0">
            <a:spAutoFit/>
          </a:bodyPr>
          <a:lstStyle/>
          <a:p>
            <a:r>
              <a:rPr lang="it-IT" dirty="0"/>
              <a:t>Rivelatore</a:t>
            </a:r>
          </a:p>
          <a:p>
            <a:pPr algn="ctr"/>
            <a:r>
              <a:rPr lang="it-IT" dirty="0"/>
              <a:t>DTGS</a:t>
            </a:r>
          </a:p>
        </p:txBody>
      </p:sp>
      <p:cxnSp>
        <p:nvCxnSpPr>
          <p:cNvPr id="20" name="Connettore 2 19"/>
          <p:cNvCxnSpPr/>
          <p:nvPr/>
        </p:nvCxnSpPr>
        <p:spPr>
          <a:xfrm flipV="1">
            <a:off x="7228165" y="2915050"/>
            <a:ext cx="339634" cy="13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7651322" y="2743447"/>
            <a:ext cx="1477238" cy="369332"/>
          </a:xfrm>
          <a:prstGeom prst="rect">
            <a:avLst/>
          </a:prstGeom>
          <a:noFill/>
        </p:spPr>
        <p:txBody>
          <a:bodyPr wrap="square" rtlCol="0">
            <a:spAutoFit/>
          </a:bodyPr>
          <a:lstStyle/>
          <a:p>
            <a:r>
              <a:rPr lang="it-IT" dirty="0"/>
              <a:t>elaboratore</a:t>
            </a:r>
          </a:p>
        </p:txBody>
      </p:sp>
      <p:sp>
        <p:nvSpPr>
          <p:cNvPr id="23" name="Rettangolo 22"/>
          <p:cNvSpPr/>
          <p:nvPr/>
        </p:nvSpPr>
        <p:spPr>
          <a:xfrm>
            <a:off x="342727" y="2717321"/>
            <a:ext cx="1049182" cy="659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266231" y="2327222"/>
            <a:ext cx="1080953" cy="1201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4200881" y="2717321"/>
            <a:ext cx="1034382"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5949387" y="2566413"/>
            <a:ext cx="1159258" cy="701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7687319" y="2564382"/>
            <a:ext cx="1185454" cy="703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p:cNvSpPr txBox="1"/>
          <p:nvPr/>
        </p:nvSpPr>
        <p:spPr>
          <a:xfrm flipH="1">
            <a:off x="0" y="3725646"/>
            <a:ext cx="9144000" cy="3170099"/>
          </a:xfrm>
          <a:prstGeom prst="rect">
            <a:avLst/>
          </a:prstGeom>
          <a:noFill/>
        </p:spPr>
        <p:txBody>
          <a:bodyPr wrap="square" rtlCol="0">
            <a:spAutoFit/>
          </a:bodyPr>
          <a:lstStyle/>
          <a:p>
            <a:pPr algn="just"/>
            <a:r>
              <a:rPr lang="it-IT" sz="2000" dirty="0"/>
              <a:t>La sorgente di luce IR (</a:t>
            </a:r>
            <a:r>
              <a:rPr lang="it-IT" sz="2000" b="1" dirty="0" err="1"/>
              <a:t>Globar</a:t>
            </a:r>
            <a:r>
              <a:rPr lang="it-IT" sz="2000" dirty="0"/>
              <a:t> = carburo di silicio) emette, quando scaldata, una luce policromatica (a più lunghezze d’onda). A questo punto la luce policromatica viene fatta passare in un monocromatore (es: prisma) che seleziona un’unica lunghezza d’onda. La luce monocromatica viene divisa in due fasci luminosi e inviata sul campione e su un riferimento. Al rilevatore (</a:t>
            </a:r>
            <a:r>
              <a:rPr lang="it-IT" sz="2000" b="1" dirty="0"/>
              <a:t>DTGS</a:t>
            </a:r>
            <a:r>
              <a:rPr lang="it-IT" sz="2000" dirty="0"/>
              <a:t>) viene misurata la differenza di intensità del raggio che è passato nel campione (I) e nel riferimento (I</a:t>
            </a:r>
            <a:r>
              <a:rPr lang="it-IT" sz="1100" dirty="0"/>
              <a:t>0</a:t>
            </a:r>
            <a:r>
              <a:rPr lang="it-IT" sz="2000" dirty="0"/>
              <a:t>). Un elaboratore fornisce il risultato. </a:t>
            </a:r>
            <a:r>
              <a:rPr lang="it-IT" sz="2000" b="1" dirty="0"/>
              <a:t>La spettroscopia convenzionale può essere definita spettroscopia nel </a:t>
            </a:r>
            <a:r>
              <a:rPr lang="it-IT" sz="2000" b="1" i="1" dirty="0"/>
              <a:t>dominio delle frequenze </a:t>
            </a:r>
            <a:r>
              <a:rPr lang="it-IT" sz="2000" b="1" dirty="0"/>
              <a:t>nel senso che i valori di potenza radiante sono registrati in funzione della frequenza o della lunghezza d’onda della radiazione </a:t>
            </a:r>
            <a:r>
              <a:rPr lang="it-IT" sz="2000" dirty="0"/>
              <a:t>(una lunghezza d’onda alla volta)</a:t>
            </a:r>
            <a:r>
              <a:rPr lang="it-IT" sz="2000" b="1" dirty="0"/>
              <a:t>.</a:t>
            </a:r>
            <a:endParaRPr lang="it-IT" sz="2000" b="1" i="1" dirty="0"/>
          </a:p>
        </p:txBody>
      </p:sp>
    </p:spTree>
    <p:extLst>
      <p:ext uri="{BB962C8B-B14F-4D97-AF65-F5344CB8AC3E}">
        <p14:creationId xmlns:p14="http://schemas.microsoft.com/office/powerpoint/2010/main" val="2750561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1325563"/>
          </a:xfrm>
        </p:spPr>
        <p:txBody>
          <a:bodyPr/>
          <a:lstStyle/>
          <a:p>
            <a:pPr algn="ctr"/>
            <a:r>
              <a:rPr lang="it-IT" dirty="0"/>
              <a:t>Spettrometri IR a Trasformata di Fourier</a:t>
            </a:r>
          </a:p>
        </p:txBody>
      </p:sp>
      <p:sp>
        <p:nvSpPr>
          <p:cNvPr id="3" name="Segnaposto contenuto 2"/>
          <p:cNvSpPr>
            <a:spLocks noGrp="1"/>
          </p:cNvSpPr>
          <p:nvPr>
            <p:ph idx="1"/>
          </p:nvPr>
        </p:nvSpPr>
        <p:spPr>
          <a:xfrm>
            <a:off x="228600" y="1866494"/>
            <a:ext cx="8566484" cy="4351338"/>
          </a:xfrm>
        </p:spPr>
        <p:txBody>
          <a:bodyPr>
            <a:normAutofit/>
          </a:bodyPr>
          <a:lstStyle/>
          <a:p>
            <a:pPr algn="just"/>
            <a:r>
              <a:rPr lang="it-IT" dirty="0"/>
              <a:t>Negli spettrometri a trasformata di Fourier si raccolgono simultaneamente nel rivelatore i dati relativi a tutte le frequenze dello spettro IR, </a:t>
            </a:r>
            <a:r>
              <a:rPr lang="it-IT" b="1" dirty="0"/>
              <a:t>non si fa cioè una scansione alle varie lunghezze d’onda</a:t>
            </a:r>
            <a:r>
              <a:rPr lang="it-IT" dirty="0"/>
              <a:t>.</a:t>
            </a:r>
            <a:endParaRPr lang="it-IT" b="1" dirty="0"/>
          </a:p>
          <a:p>
            <a:pPr algn="just"/>
            <a:r>
              <a:rPr lang="it-IT" dirty="0"/>
              <a:t>È una spettroscopia nel </a:t>
            </a:r>
            <a:r>
              <a:rPr lang="it-IT" i="1" dirty="0"/>
              <a:t>dominio del tempo </a:t>
            </a:r>
            <a:r>
              <a:rPr lang="it-IT" dirty="0"/>
              <a:t>è connessa ai cambiamenti di potenza radiante con il tempo.</a:t>
            </a:r>
          </a:p>
          <a:p>
            <a:pPr algn="just"/>
            <a:r>
              <a:rPr lang="it-IT" dirty="0"/>
              <a:t>Uno spettro nel </a:t>
            </a:r>
            <a:r>
              <a:rPr lang="it-IT" i="1" dirty="0"/>
              <a:t>dominio del tempo </a:t>
            </a:r>
            <a:r>
              <a:rPr lang="it-IT" dirty="0"/>
              <a:t>contiene le stesse informazioni di quello nel </a:t>
            </a:r>
            <a:r>
              <a:rPr lang="it-IT" i="1" dirty="0"/>
              <a:t>dominio delle frequenze</a:t>
            </a:r>
            <a:r>
              <a:rPr lang="it-IT" dirty="0"/>
              <a:t>, l’uno può essere convertito nell’altro tramite manipolazioni matematiche.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55</a:t>
            </a:fld>
            <a:endParaRPr lang="it-IT"/>
          </a:p>
        </p:txBody>
      </p:sp>
    </p:spTree>
    <p:extLst>
      <p:ext uri="{BB962C8B-B14F-4D97-AF65-F5344CB8AC3E}">
        <p14:creationId xmlns:p14="http://schemas.microsoft.com/office/powerpoint/2010/main" val="2980261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6884" y="1866494"/>
            <a:ext cx="8518358" cy="4351338"/>
          </a:xfrm>
        </p:spPr>
        <p:txBody>
          <a:bodyPr>
            <a:normAutofit fontScale="92500" lnSpcReduction="10000"/>
          </a:bodyPr>
          <a:lstStyle/>
          <a:p>
            <a:pPr algn="just"/>
            <a:r>
              <a:rPr lang="it-IT" dirty="0"/>
              <a:t>La radiazione IR (a tutte le frequenze con la stessa intensità) viene trasformata in un </a:t>
            </a:r>
            <a:r>
              <a:rPr lang="it-IT" b="1" dirty="0" err="1"/>
              <a:t>interferogramma</a:t>
            </a:r>
            <a:r>
              <a:rPr lang="it-IT" b="1" dirty="0"/>
              <a:t> </a:t>
            </a:r>
            <a:r>
              <a:rPr lang="it-IT" dirty="0"/>
              <a:t>da un </a:t>
            </a:r>
            <a:r>
              <a:rPr lang="it-IT" i="1" dirty="0"/>
              <a:t>interferometro.</a:t>
            </a:r>
          </a:p>
          <a:p>
            <a:pPr algn="just"/>
            <a:r>
              <a:rPr lang="it-IT" b="1" dirty="0"/>
              <a:t>Interferometro </a:t>
            </a:r>
            <a:r>
              <a:rPr lang="it-IT" dirty="0"/>
              <a:t>(un dispositivo meccanico) sistema di specchi che suddivide i raggi di luce in due raggi distinti che, dopo aver percorso cammini ottici diversi si ricombinano dando luogo a fenomeni di interferenza costruttiva (in fase) e distruttiva (fuori fase).</a:t>
            </a:r>
          </a:p>
          <a:p>
            <a:pPr algn="just"/>
            <a:r>
              <a:rPr lang="it-IT" dirty="0"/>
              <a:t>Il segnale ricombinato è un onda sinusoidale che prende il nome di </a:t>
            </a:r>
            <a:r>
              <a:rPr lang="it-IT" dirty="0" err="1"/>
              <a:t>interferogrammma</a:t>
            </a:r>
            <a:r>
              <a:rPr lang="it-IT" dirty="0"/>
              <a:t>.</a:t>
            </a:r>
          </a:p>
          <a:p>
            <a:pPr algn="just"/>
            <a:r>
              <a:rPr lang="it-IT" dirty="0"/>
              <a:t>L’</a:t>
            </a:r>
            <a:r>
              <a:rPr lang="it-IT" dirty="0" err="1"/>
              <a:t>interferogramma</a:t>
            </a:r>
            <a:r>
              <a:rPr lang="it-IT" dirty="0"/>
              <a:t> ottenuto è una sommatoria degli </a:t>
            </a:r>
            <a:r>
              <a:rPr lang="it-IT" dirty="0" err="1"/>
              <a:t>interferogrammi</a:t>
            </a:r>
            <a:r>
              <a:rPr lang="it-IT" dirty="0"/>
              <a:t>  di tutte le frequenze individuali.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56</a:t>
            </a:fld>
            <a:endParaRPr lang="it-IT"/>
          </a:p>
        </p:txBody>
      </p:sp>
      <p:sp>
        <p:nvSpPr>
          <p:cNvPr id="7" name="Titolo 1">
            <a:extLst>
              <a:ext uri="{FF2B5EF4-FFF2-40B4-BE49-F238E27FC236}">
                <a16:creationId xmlns:a16="http://schemas.microsoft.com/office/drawing/2014/main" id="{D416373D-BD9D-D30D-76F1-2004B1BC6E29}"/>
              </a:ext>
            </a:extLst>
          </p:cNvPr>
          <p:cNvSpPr>
            <a:spLocks noGrp="1"/>
          </p:cNvSpPr>
          <p:nvPr>
            <p:ph type="title"/>
          </p:nvPr>
        </p:nvSpPr>
        <p:spPr>
          <a:xfrm>
            <a:off x="628650" y="136524"/>
            <a:ext cx="7886700" cy="1325563"/>
          </a:xfrm>
        </p:spPr>
        <p:txBody>
          <a:bodyPr/>
          <a:lstStyle/>
          <a:p>
            <a:pPr algn="ctr"/>
            <a:r>
              <a:rPr lang="it-IT" dirty="0"/>
              <a:t>Spettrometri IR a Trasformata di Fourier</a:t>
            </a:r>
          </a:p>
        </p:txBody>
      </p:sp>
    </p:spTree>
    <p:extLst>
      <p:ext uri="{BB962C8B-B14F-4D97-AF65-F5344CB8AC3E}">
        <p14:creationId xmlns:p14="http://schemas.microsoft.com/office/powerpoint/2010/main" val="4122573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57</a:t>
            </a:fld>
            <a:endParaRPr lang="it-IT"/>
          </a:p>
        </p:txBody>
      </p:sp>
      <p:sp>
        <p:nvSpPr>
          <p:cNvPr id="4" name="Rettangolo 3"/>
          <p:cNvSpPr/>
          <p:nvPr/>
        </p:nvSpPr>
        <p:spPr>
          <a:xfrm>
            <a:off x="2562421" y="34345"/>
            <a:ext cx="3714671" cy="461665"/>
          </a:xfrm>
          <a:prstGeom prst="rect">
            <a:avLst/>
          </a:prstGeom>
        </p:spPr>
        <p:txBody>
          <a:bodyPr wrap="none">
            <a:spAutoFit/>
          </a:bodyPr>
          <a:lstStyle/>
          <a:p>
            <a:r>
              <a:rPr lang="it-IT" sz="2400" dirty="0"/>
              <a:t>Interferometro di </a:t>
            </a:r>
            <a:r>
              <a:rPr lang="it-IT" sz="2400" dirty="0" err="1"/>
              <a:t>Michelson</a:t>
            </a:r>
            <a:endParaRPr lang="it-IT" sz="2400" dirty="0"/>
          </a:p>
        </p:txBody>
      </p:sp>
      <p:pic>
        <p:nvPicPr>
          <p:cNvPr id="7" name="Immagine 6">
            <a:extLst>
              <a:ext uri="{FF2B5EF4-FFF2-40B4-BE49-F238E27FC236}">
                <a16:creationId xmlns:a16="http://schemas.microsoft.com/office/drawing/2014/main" id="{E34B6EC6-7649-4174-9201-F0FE865C2C92}"/>
              </a:ext>
            </a:extLst>
          </p:cNvPr>
          <p:cNvPicPr>
            <a:picLocks noChangeAspect="1"/>
          </p:cNvPicPr>
          <p:nvPr/>
        </p:nvPicPr>
        <p:blipFill>
          <a:blip r:embed="rId2"/>
          <a:stretch>
            <a:fillRect/>
          </a:stretch>
        </p:blipFill>
        <p:spPr>
          <a:xfrm>
            <a:off x="2773421" y="951133"/>
            <a:ext cx="3294297" cy="2960416"/>
          </a:xfrm>
          <a:prstGeom prst="rect">
            <a:avLst/>
          </a:prstGeom>
        </p:spPr>
      </p:pic>
      <p:sp>
        <p:nvSpPr>
          <p:cNvPr id="6" name="TextBox 5">
            <a:extLst>
              <a:ext uri="{FF2B5EF4-FFF2-40B4-BE49-F238E27FC236}">
                <a16:creationId xmlns:a16="http://schemas.microsoft.com/office/drawing/2014/main" id="{D1C2452D-71A1-5B8D-FBD2-9C8617A3CC48}"/>
              </a:ext>
            </a:extLst>
          </p:cNvPr>
          <p:cNvSpPr txBox="1"/>
          <p:nvPr/>
        </p:nvSpPr>
        <p:spPr>
          <a:xfrm>
            <a:off x="180832" y="4033380"/>
            <a:ext cx="8782335" cy="2585323"/>
          </a:xfrm>
          <a:prstGeom prst="rect">
            <a:avLst/>
          </a:prstGeom>
          <a:noFill/>
        </p:spPr>
        <p:txBody>
          <a:bodyPr wrap="square">
            <a:spAutoFit/>
          </a:bodyPr>
          <a:lstStyle/>
          <a:p>
            <a:pPr algn="just"/>
            <a:r>
              <a:rPr lang="it-IT" b="1" dirty="0"/>
              <a:t>L’interferometro di </a:t>
            </a:r>
            <a:r>
              <a:rPr lang="it-IT" b="1" dirty="0" err="1"/>
              <a:t>Michelson</a:t>
            </a:r>
            <a:r>
              <a:rPr lang="it-IT" b="1" dirty="0"/>
              <a:t> </a:t>
            </a:r>
            <a:r>
              <a:rPr lang="it-IT" dirty="0"/>
              <a:t>consiste in un sistema di specchi che suddivide i raggi di luce in due raggi distinti: dopo aver percorso cammini ottici diversi i due raggi vengono combinati e danno luogo a fenomeni di interferenza. Il raggio luminoso colpisce uno specchio semitrasparente (cristallo </a:t>
            </a:r>
            <a:r>
              <a:rPr lang="it-IT" dirty="0" err="1"/>
              <a:t>KBr</a:t>
            </a:r>
            <a:r>
              <a:rPr lang="it-IT" dirty="0"/>
              <a:t> rivestito di germanio) in modo che circa il 50% della radiazione incida su uno specchio fisso mentre l’altra incide su uno specchio mobile, che scorre avanti e indietro a velocità costante. I raggi riflessi dai due specchi intercettano di nuovo lo specchio semitrasparente e si ricombinano in un punto, interferendo tra loro. Se i cammini dei due raggi differiscono di un quantità uguale a un numero intero di lunghezze d’onda l’interferenza sarà costruttiva altrimenti sarà distruttiva.</a:t>
            </a:r>
          </a:p>
        </p:txBody>
      </p:sp>
      <p:sp>
        <p:nvSpPr>
          <p:cNvPr id="8" name="Rectangle 7">
            <a:extLst>
              <a:ext uri="{FF2B5EF4-FFF2-40B4-BE49-F238E27FC236}">
                <a16:creationId xmlns:a16="http://schemas.microsoft.com/office/drawing/2014/main" id="{4918CA87-2649-49F8-4ACA-94289CBE72D9}"/>
              </a:ext>
            </a:extLst>
          </p:cNvPr>
          <p:cNvSpPr/>
          <p:nvPr/>
        </p:nvSpPr>
        <p:spPr>
          <a:xfrm>
            <a:off x="2825987" y="700960"/>
            <a:ext cx="3239510" cy="321058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900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B3EC305-3A39-4FFB-BFD3-B3925E4D898E}"/>
              </a:ext>
            </a:extLst>
          </p:cNvPr>
          <p:cNvSpPr>
            <a:spLocks noGrp="1"/>
          </p:cNvSpPr>
          <p:nvPr>
            <p:ph type="sldNum" sz="quarter" idx="12"/>
          </p:nvPr>
        </p:nvSpPr>
        <p:spPr/>
        <p:txBody>
          <a:bodyPr/>
          <a:lstStyle/>
          <a:p>
            <a:fld id="{424CDA38-195B-4527-954F-B24DC1D16B97}" type="slidenum">
              <a:rPr lang="it-IT" smtClean="0"/>
              <a:t>58</a:t>
            </a:fld>
            <a:endParaRPr lang="it-IT"/>
          </a:p>
        </p:txBody>
      </p:sp>
      <p:pic>
        <p:nvPicPr>
          <p:cNvPr id="4" name="Immagine 3">
            <a:extLst>
              <a:ext uri="{FF2B5EF4-FFF2-40B4-BE49-F238E27FC236}">
                <a16:creationId xmlns:a16="http://schemas.microsoft.com/office/drawing/2014/main" id="{47682F1F-7089-48A2-B79E-01B49B42D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2" y="1657846"/>
            <a:ext cx="4504408" cy="4225785"/>
          </a:xfrm>
          <a:prstGeom prst="rect">
            <a:avLst/>
          </a:prstGeom>
        </p:spPr>
      </p:pic>
      <p:sp>
        <p:nvSpPr>
          <p:cNvPr id="3" name="TextBox 2">
            <a:extLst>
              <a:ext uri="{FF2B5EF4-FFF2-40B4-BE49-F238E27FC236}">
                <a16:creationId xmlns:a16="http://schemas.microsoft.com/office/drawing/2014/main" id="{70794057-03CA-165A-A9D7-3F71BE4C1513}"/>
              </a:ext>
            </a:extLst>
          </p:cNvPr>
          <p:cNvSpPr txBox="1"/>
          <p:nvPr/>
        </p:nvSpPr>
        <p:spPr>
          <a:xfrm>
            <a:off x="4674498" y="1093083"/>
            <a:ext cx="4282756" cy="5355312"/>
          </a:xfrm>
          <a:prstGeom prst="rect">
            <a:avLst/>
          </a:prstGeom>
          <a:noFill/>
        </p:spPr>
        <p:txBody>
          <a:bodyPr wrap="square">
            <a:spAutoFit/>
          </a:bodyPr>
          <a:lstStyle/>
          <a:p>
            <a:pPr algn="just"/>
            <a:r>
              <a:rPr lang="it-IT" dirty="0"/>
              <a:t>Nell’interferometro, </a:t>
            </a:r>
            <a:r>
              <a:rPr lang="it-IT" b="1" dirty="0"/>
              <a:t>per una luce monocromatica</a:t>
            </a:r>
            <a:r>
              <a:rPr lang="it-IT" dirty="0"/>
              <a:t>, l’intensità del segnale in uscita dal rilevatore varia in modo sinusoidale in funzione della differenza di cammino ottico tra i due specchi. Nei punti di massimo si verifica la condizione di interferenza costruttiva mentre nei minimi si verifica una condizione di interferenza distruttiva. Se la sorgente emette </a:t>
            </a:r>
            <a:r>
              <a:rPr lang="it-IT" b="1" dirty="0"/>
              <a:t>radiazioni policromatiche</a:t>
            </a:r>
            <a:r>
              <a:rPr lang="it-IT" dirty="0"/>
              <a:t>, la situazione è molto più complessa. Il segnale che raggiunge il rilevatore è la somma delle figure di interferenza prodotte da ogni componente monocromatica. In generale si ottiene un’onda che ha un massimo centrale (tutte le componenti monocromatiche sono in fase). Man mano che lo specchio mobile si allontana dalla posizione iniziale le frange diminuiscono di numero e intensità.</a:t>
            </a:r>
          </a:p>
        </p:txBody>
      </p:sp>
      <p:sp>
        <p:nvSpPr>
          <p:cNvPr id="6" name="TextBox 5">
            <a:extLst>
              <a:ext uri="{FF2B5EF4-FFF2-40B4-BE49-F238E27FC236}">
                <a16:creationId xmlns:a16="http://schemas.microsoft.com/office/drawing/2014/main" id="{4FC21EFA-5671-4466-3026-FFB3BF3C4AF3}"/>
              </a:ext>
            </a:extLst>
          </p:cNvPr>
          <p:cNvSpPr txBox="1"/>
          <p:nvPr/>
        </p:nvSpPr>
        <p:spPr>
          <a:xfrm>
            <a:off x="3320715" y="-36444"/>
            <a:ext cx="3296653" cy="523220"/>
          </a:xfrm>
          <a:prstGeom prst="rect">
            <a:avLst/>
          </a:prstGeom>
          <a:noFill/>
        </p:spPr>
        <p:txBody>
          <a:bodyPr wrap="square">
            <a:spAutoFit/>
          </a:bodyPr>
          <a:lstStyle/>
          <a:p>
            <a:r>
              <a:rPr lang="it-IT" sz="2800" dirty="0" err="1"/>
              <a:t>Interferogramma</a:t>
            </a:r>
            <a:endParaRPr lang="it-IT" sz="2800" dirty="0"/>
          </a:p>
        </p:txBody>
      </p:sp>
    </p:spTree>
    <p:extLst>
      <p:ext uri="{BB962C8B-B14F-4D97-AF65-F5344CB8AC3E}">
        <p14:creationId xmlns:p14="http://schemas.microsoft.com/office/powerpoint/2010/main" val="36806269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Spettrometri IR a Trasformata di Fourier</a:t>
            </a:r>
          </a:p>
        </p:txBody>
      </p:sp>
      <p:sp>
        <p:nvSpPr>
          <p:cNvPr id="3" name="Segnaposto contenuto 2"/>
          <p:cNvSpPr>
            <a:spLocks noGrp="1"/>
          </p:cNvSpPr>
          <p:nvPr>
            <p:ph idx="1"/>
          </p:nvPr>
        </p:nvSpPr>
        <p:spPr>
          <a:xfrm>
            <a:off x="549820" y="1801051"/>
            <a:ext cx="8175716" cy="4486274"/>
          </a:xfrm>
        </p:spPr>
        <p:txBody>
          <a:bodyPr>
            <a:normAutofit fontScale="85000" lnSpcReduction="10000"/>
          </a:bodyPr>
          <a:lstStyle/>
          <a:p>
            <a:pPr algn="just"/>
            <a:r>
              <a:rPr lang="it-IT" dirty="0"/>
              <a:t>La radiazione così modulata attraversa il campione dove subisce l’assorbimento selettivo.</a:t>
            </a:r>
          </a:p>
          <a:p>
            <a:pPr algn="just"/>
            <a:r>
              <a:rPr lang="it-IT" dirty="0"/>
              <a:t>Il  rivelatore registra la radiazione IR in uscita dal campione come </a:t>
            </a:r>
            <a:r>
              <a:rPr lang="it-IT" dirty="0" err="1"/>
              <a:t>interferogramma</a:t>
            </a:r>
            <a:r>
              <a:rPr lang="it-IT" dirty="0"/>
              <a:t>, converte il segnale ottico in elettrico e lo invia a un sistema di archiviazione dati.</a:t>
            </a:r>
          </a:p>
          <a:p>
            <a:pPr algn="just"/>
            <a:r>
              <a:rPr lang="it-IT" dirty="0"/>
              <a:t>Attraverso la </a:t>
            </a:r>
            <a:r>
              <a:rPr lang="it-IT" b="1" dirty="0"/>
              <a:t>trasformata di Fourier</a:t>
            </a:r>
            <a:r>
              <a:rPr lang="it-IT" dirty="0"/>
              <a:t>, un computer scompone l’informazione contenuta nell’</a:t>
            </a:r>
            <a:r>
              <a:rPr lang="it-IT" dirty="0" err="1"/>
              <a:t>interferogramma</a:t>
            </a:r>
            <a:r>
              <a:rPr lang="it-IT" dirty="0"/>
              <a:t> in singole frequenze, generando lo spettro a bande. </a:t>
            </a:r>
          </a:p>
          <a:p>
            <a:pPr algn="just"/>
            <a:r>
              <a:rPr lang="it-IT" dirty="0"/>
              <a:t>Trasformata di Fourier (algoritmo matematico) è l’operazione con la quale si trasforma l’</a:t>
            </a:r>
            <a:r>
              <a:rPr lang="it-IT" dirty="0" err="1"/>
              <a:t>interferogramma</a:t>
            </a:r>
            <a:r>
              <a:rPr lang="it-IT" dirty="0"/>
              <a:t> in uno spettro IR.</a:t>
            </a:r>
          </a:p>
          <a:p>
            <a:pPr algn="just"/>
            <a:r>
              <a:rPr lang="it-IT" dirty="0"/>
              <a:t>La Trasformata di Fourier è un algoritmo matematico che converte l’</a:t>
            </a:r>
            <a:r>
              <a:rPr lang="it-IT" dirty="0" err="1"/>
              <a:t>interferogramma</a:t>
            </a:r>
            <a:r>
              <a:rPr lang="it-IT" dirty="0"/>
              <a:t> da grafico nel dominio del tempo a grafico nel dominio della frequenza.</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59</a:t>
            </a:fld>
            <a:endParaRPr lang="it-IT"/>
          </a:p>
        </p:txBody>
      </p:sp>
    </p:spTree>
    <p:extLst>
      <p:ext uri="{BB962C8B-B14F-4D97-AF65-F5344CB8AC3E}">
        <p14:creationId xmlns:p14="http://schemas.microsoft.com/office/powerpoint/2010/main" val="358507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178" y="1084038"/>
            <a:ext cx="5274764" cy="401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CasellaDiTesto 2"/>
          <p:cNvSpPr txBox="1">
            <a:spLocks noChangeArrowheads="1"/>
          </p:cNvSpPr>
          <p:nvPr/>
        </p:nvSpPr>
        <p:spPr bwMode="auto">
          <a:xfrm>
            <a:off x="1516986" y="529906"/>
            <a:ext cx="6110027" cy="46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1400"/>
              </a:lnSpc>
              <a:spcBef>
                <a:spcPct val="0"/>
              </a:spcBef>
              <a:buFontTx/>
              <a:buNone/>
            </a:pPr>
            <a:endParaRPr lang="it-IT" altLang="it-IT" sz="1400" dirty="0">
              <a:solidFill>
                <a:srgbClr val="000000"/>
              </a:solidFill>
              <a:ea typeface="Calibri" panose="020F0502020204030204" pitchFamily="34" charset="0"/>
              <a:cs typeface="Minion Pro" pitchFamily="18" charset="0"/>
            </a:endParaRPr>
          </a:p>
          <a:p>
            <a:pPr algn="ctr" eaLnBrk="1" hangingPunct="1">
              <a:lnSpc>
                <a:spcPts val="1400"/>
              </a:lnSpc>
              <a:spcBef>
                <a:spcPct val="0"/>
              </a:spcBef>
              <a:buFontTx/>
              <a:buNone/>
            </a:pPr>
            <a:r>
              <a:rPr lang="it-IT" altLang="it-IT" sz="1800" dirty="0">
                <a:solidFill>
                  <a:srgbClr val="000000"/>
                </a:solidFill>
                <a:ea typeface="Calibri" panose="020F0502020204030204" pitchFamily="34" charset="0"/>
                <a:cs typeface="Minion Pro" pitchFamily="18" charset="0"/>
              </a:rPr>
              <a:t>13.1 </a:t>
            </a:r>
            <a:r>
              <a:rPr lang="it-IT" altLang="it-IT" sz="1800" dirty="0">
                <a:solidFill>
                  <a:srgbClr val="000000"/>
                </a:solidFill>
                <a:latin typeface="Symbol" panose="05050102010706020507" pitchFamily="18" charset="2"/>
                <a:ea typeface="Calibri" panose="020F0502020204030204" pitchFamily="34" charset="0"/>
                <a:cs typeface="Minion Pro" pitchFamily="18" charset="0"/>
              </a:rPr>
              <a:t>m</a:t>
            </a:r>
            <a:r>
              <a:rPr lang="it-IT" altLang="it-IT" sz="1800" dirty="0">
                <a:solidFill>
                  <a:srgbClr val="000000"/>
                </a:solidFill>
                <a:ea typeface="Calibri" panose="020F0502020204030204" pitchFamily="34" charset="0"/>
                <a:cs typeface="Minion Pro" pitchFamily="18" charset="0"/>
              </a:rPr>
              <a:t>m = 13.1x10</a:t>
            </a:r>
            <a:r>
              <a:rPr lang="it-IT" altLang="it-IT" sz="1800" baseline="30000" dirty="0">
                <a:solidFill>
                  <a:srgbClr val="000000"/>
                </a:solidFill>
                <a:ea typeface="Calibri" panose="020F0502020204030204" pitchFamily="34" charset="0"/>
                <a:cs typeface="Minion Pro" pitchFamily="18" charset="0"/>
              </a:rPr>
              <a:t>-6</a:t>
            </a:r>
            <a:r>
              <a:rPr lang="it-IT" altLang="it-IT" sz="1800" dirty="0">
                <a:solidFill>
                  <a:srgbClr val="000000"/>
                </a:solidFill>
                <a:ea typeface="Calibri" panose="020F0502020204030204" pitchFamily="34" charset="0"/>
                <a:cs typeface="Minion Pro" pitchFamily="18" charset="0"/>
              </a:rPr>
              <a:t> m = 13.1x10</a:t>
            </a:r>
            <a:r>
              <a:rPr lang="it-IT" altLang="it-IT" sz="1800" baseline="30000" dirty="0">
                <a:solidFill>
                  <a:srgbClr val="000000"/>
                </a:solidFill>
                <a:ea typeface="Calibri" panose="020F0502020204030204" pitchFamily="34" charset="0"/>
                <a:cs typeface="Minion Pro" pitchFamily="18" charset="0"/>
              </a:rPr>
              <a:t>-4</a:t>
            </a:r>
            <a:r>
              <a:rPr lang="it-IT" altLang="it-IT" sz="1800" dirty="0">
                <a:solidFill>
                  <a:srgbClr val="000000"/>
                </a:solidFill>
                <a:ea typeface="Calibri" panose="020F0502020204030204" pitchFamily="34" charset="0"/>
                <a:cs typeface="Minion Pro" pitchFamily="18" charset="0"/>
              </a:rPr>
              <a:t> cm ; 1/13.1x10</a:t>
            </a:r>
            <a:r>
              <a:rPr lang="it-IT" altLang="it-IT" sz="1800" baseline="30000" dirty="0">
                <a:solidFill>
                  <a:srgbClr val="000000"/>
                </a:solidFill>
                <a:ea typeface="Calibri" panose="020F0502020204030204" pitchFamily="34" charset="0"/>
                <a:cs typeface="Minion Pro" pitchFamily="18" charset="0"/>
              </a:rPr>
              <a:t>-4</a:t>
            </a:r>
            <a:r>
              <a:rPr lang="it-IT" altLang="it-IT" sz="1800" dirty="0">
                <a:solidFill>
                  <a:srgbClr val="000000"/>
                </a:solidFill>
                <a:ea typeface="Calibri" panose="020F0502020204030204" pitchFamily="34" charset="0"/>
                <a:cs typeface="Minion Pro" pitchFamily="18" charset="0"/>
              </a:rPr>
              <a:t> = 763 cm</a:t>
            </a:r>
            <a:r>
              <a:rPr lang="it-IT" altLang="it-IT" sz="1800" baseline="30000" dirty="0">
                <a:solidFill>
                  <a:srgbClr val="000000"/>
                </a:solidFill>
                <a:ea typeface="Calibri" panose="020F0502020204030204" pitchFamily="34" charset="0"/>
                <a:cs typeface="Minion Pro" pitchFamily="18" charset="0"/>
              </a:rPr>
              <a:t>-1</a:t>
            </a:r>
          </a:p>
        </p:txBody>
      </p:sp>
      <p:sp>
        <p:nvSpPr>
          <p:cNvPr id="2" name="Titolo 1">
            <a:extLst>
              <a:ext uri="{FF2B5EF4-FFF2-40B4-BE49-F238E27FC236}">
                <a16:creationId xmlns:a16="http://schemas.microsoft.com/office/drawing/2014/main" id="{456DBD02-1D1F-367E-3318-DB2F0E81EFB6}"/>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
        <p:nvSpPr>
          <p:cNvPr id="6" name="TextBox 5">
            <a:extLst>
              <a:ext uri="{FF2B5EF4-FFF2-40B4-BE49-F238E27FC236}">
                <a16:creationId xmlns:a16="http://schemas.microsoft.com/office/drawing/2014/main" id="{1CEAFAE0-0578-253B-F94E-B5BA6873389B}"/>
              </a:ext>
            </a:extLst>
          </p:cNvPr>
          <p:cNvSpPr txBox="1"/>
          <p:nvPr/>
        </p:nvSpPr>
        <p:spPr>
          <a:xfrm>
            <a:off x="0" y="5226784"/>
            <a:ext cx="9144000" cy="1631216"/>
          </a:xfrm>
          <a:prstGeom prst="rect">
            <a:avLst/>
          </a:prstGeom>
          <a:noFill/>
        </p:spPr>
        <p:txBody>
          <a:bodyPr wrap="square">
            <a:spAutoFit/>
          </a:bodyPr>
          <a:lstStyle/>
          <a:p>
            <a:pPr algn="just"/>
            <a:r>
              <a:rPr lang="it-IT" sz="2000" dirty="0"/>
              <a:t>In Figura viene mostrato come appare uno spettro IR: in particolare gli spettri IR del polistirene. Viene in genere riportata la </a:t>
            </a:r>
            <a:r>
              <a:rPr lang="it-IT" sz="2000" b="1" dirty="0"/>
              <a:t>Trasmittanza%</a:t>
            </a:r>
            <a:r>
              <a:rPr lang="it-IT" sz="2000" dirty="0"/>
              <a:t> in funzione del </a:t>
            </a:r>
            <a:r>
              <a:rPr lang="it-IT" sz="2000" b="1" dirty="0"/>
              <a:t>numero d’onda </a:t>
            </a:r>
            <a:r>
              <a:rPr lang="it-IT" sz="2000" dirty="0"/>
              <a:t>o della </a:t>
            </a:r>
            <a:r>
              <a:rPr lang="it-IT" sz="2000" b="1" dirty="0"/>
              <a:t>lunghezza d’onda</a:t>
            </a:r>
            <a:r>
              <a:rPr lang="it-IT" sz="2000" dirty="0"/>
              <a:t>. In Figura «a» si mostra lo spettro IR del polistirene registrato nel medio IR; mentre in Figura «b» viene riportato lo spettro IR del polistirene nel lontano IR.</a:t>
            </a:r>
          </a:p>
        </p:txBody>
      </p:sp>
    </p:spTree>
    <p:extLst>
      <p:ext uri="{BB962C8B-B14F-4D97-AF65-F5344CB8AC3E}">
        <p14:creationId xmlns:p14="http://schemas.microsoft.com/office/powerpoint/2010/main" val="3021172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9" y="191417"/>
            <a:ext cx="7886700" cy="1325563"/>
          </a:xfrm>
        </p:spPr>
        <p:txBody>
          <a:bodyPr/>
          <a:lstStyle/>
          <a:p>
            <a:pPr algn="ctr"/>
            <a:r>
              <a:rPr lang="it-IT" dirty="0"/>
              <a:t>Spettrometri IR a Trasformata di Fourier</a:t>
            </a:r>
          </a:p>
        </p:txBody>
      </p:sp>
      <p:pic>
        <p:nvPicPr>
          <p:cNvPr id="5" name="Segnaposto contenuto 4"/>
          <p:cNvPicPr>
            <a:picLocks noGrp="1" noChangeAspect="1"/>
          </p:cNvPicPr>
          <p:nvPr>
            <p:ph idx="1"/>
          </p:nvPr>
        </p:nvPicPr>
        <p:blipFill>
          <a:blip r:embed="rId2"/>
          <a:stretch>
            <a:fillRect/>
          </a:stretch>
        </p:blipFill>
        <p:spPr>
          <a:xfrm>
            <a:off x="124288" y="1435092"/>
            <a:ext cx="8895423" cy="3027268"/>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60</a:t>
            </a:fld>
            <a:endParaRPr lang="it-IT"/>
          </a:p>
        </p:txBody>
      </p:sp>
      <p:sp>
        <p:nvSpPr>
          <p:cNvPr id="6" name="CasellaDiTesto 5"/>
          <p:cNvSpPr txBox="1"/>
          <p:nvPr/>
        </p:nvSpPr>
        <p:spPr>
          <a:xfrm>
            <a:off x="1278015" y="4277694"/>
            <a:ext cx="1832938" cy="369332"/>
          </a:xfrm>
          <a:prstGeom prst="rect">
            <a:avLst/>
          </a:prstGeom>
          <a:noFill/>
        </p:spPr>
        <p:txBody>
          <a:bodyPr wrap="none" rtlCol="0">
            <a:spAutoFit/>
          </a:bodyPr>
          <a:lstStyle/>
          <a:p>
            <a:r>
              <a:rPr lang="it-IT" dirty="0" err="1"/>
              <a:t>Interferogramma</a:t>
            </a:r>
            <a:r>
              <a:rPr lang="it-IT" dirty="0"/>
              <a:t> </a:t>
            </a:r>
          </a:p>
        </p:txBody>
      </p:sp>
      <p:sp>
        <p:nvSpPr>
          <p:cNvPr id="7" name="CasellaDiTesto 6"/>
          <p:cNvSpPr txBox="1"/>
          <p:nvPr/>
        </p:nvSpPr>
        <p:spPr>
          <a:xfrm>
            <a:off x="6457950" y="4314019"/>
            <a:ext cx="1111010" cy="369332"/>
          </a:xfrm>
          <a:prstGeom prst="rect">
            <a:avLst/>
          </a:prstGeom>
          <a:noFill/>
        </p:spPr>
        <p:txBody>
          <a:bodyPr wrap="none" rtlCol="0">
            <a:spAutoFit/>
          </a:bodyPr>
          <a:lstStyle/>
          <a:p>
            <a:r>
              <a:rPr lang="it-IT" dirty="0"/>
              <a:t>Spettro IR</a:t>
            </a:r>
          </a:p>
        </p:txBody>
      </p:sp>
      <p:sp>
        <p:nvSpPr>
          <p:cNvPr id="8" name="TextBox 7">
            <a:extLst>
              <a:ext uri="{FF2B5EF4-FFF2-40B4-BE49-F238E27FC236}">
                <a16:creationId xmlns:a16="http://schemas.microsoft.com/office/drawing/2014/main" id="{FA8F2186-6CD5-EF62-CDCB-F083002A672B}"/>
              </a:ext>
            </a:extLst>
          </p:cNvPr>
          <p:cNvSpPr txBox="1"/>
          <p:nvPr/>
        </p:nvSpPr>
        <p:spPr>
          <a:xfrm>
            <a:off x="62143" y="4699168"/>
            <a:ext cx="9019712" cy="2031325"/>
          </a:xfrm>
          <a:prstGeom prst="rect">
            <a:avLst/>
          </a:prstGeom>
          <a:noFill/>
        </p:spPr>
        <p:txBody>
          <a:bodyPr wrap="square">
            <a:spAutoFit/>
          </a:bodyPr>
          <a:lstStyle/>
          <a:p>
            <a:pPr algn="just"/>
            <a:r>
              <a:rPr lang="it-IT" dirty="0"/>
              <a:t>Gli </a:t>
            </a:r>
            <a:r>
              <a:rPr lang="it-IT" dirty="0" err="1"/>
              <a:t>interferogrammi</a:t>
            </a:r>
            <a:r>
              <a:rPr lang="it-IT" dirty="0"/>
              <a:t> contengono tutte le informazioni necessarie per identificare i campioni analizzati. Questi tracciati sono però di difficile lettura e perciò vengono convertiti in spettri. In pratica, si passa dall’</a:t>
            </a:r>
            <a:r>
              <a:rPr lang="it-IT" dirty="0" err="1"/>
              <a:t>interferogramma</a:t>
            </a:r>
            <a:r>
              <a:rPr lang="it-IT" dirty="0"/>
              <a:t> che descrive la variazione di intensità del segnale in funzione del tempo (dipende dalla velocità con cui si muove specchio interferometro), ad uno spettro, che descrive la variazione del segnale in funzione della frequenza (o del numero d’onda). La </a:t>
            </a:r>
            <a:r>
              <a:rPr lang="it-IT" b="1" dirty="0"/>
              <a:t>trasformata di Fourier </a:t>
            </a:r>
            <a:r>
              <a:rPr lang="it-IT" dirty="0"/>
              <a:t>è l’operazione con cui gli </a:t>
            </a:r>
            <a:r>
              <a:rPr lang="it-IT" dirty="0" err="1"/>
              <a:t>interferogrammi</a:t>
            </a:r>
            <a:r>
              <a:rPr lang="it-IT" dirty="0"/>
              <a:t> vengono convertiti negli spettri corrispondenti.</a:t>
            </a:r>
          </a:p>
        </p:txBody>
      </p:sp>
    </p:spTree>
    <p:extLst>
      <p:ext uri="{BB962C8B-B14F-4D97-AF65-F5344CB8AC3E}">
        <p14:creationId xmlns:p14="http://schemas.microsoft.com/office/powerpoint/2010/main" val="751400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264" y="178629"/>
            <a:ext cx="7886700" cy="1325563"/>
          </a:xfrm>
        </p:spPr>
        <p:txBody>
          <a:bodyPr/>
          <a:lstStyle/>
          <a:p>
            <a:pPr algn="ctr"/>
            <a:r>
              <a:rPr lang="it-IT" dirty="0"/>
              <a:t>Spettrometri IR a Trasformata di Fourier</a:t>
            </a:r>
          </a:p>
        </p:txBody>
      </p:sp>
      <p:pic>
        <p:nvPicPr>
          <p:cNvPr id="5" name="Segnaposto contenuto 4"/>
          <p:cNvPicPr>
            <a:picLocks noGrp="1" noChangeAspect="1"/>
          </p:cNvPicPr>
          <p:nvPr>
            <p:ph idx="1"/>
          </p:nvPr>
        </p:nvPicPr>
        <p:blipFill>
          <a:blip r:embed="rId2"/>
          <a:stretch>
            <a:fillRect/>
          </a:stretch>
        </p:blipFill>
        <p:spPr>
          <a:xfrm>
            <a:off x="955230" y="2532912"/>
            <a:ext cx="7481734" cy="4325088"/>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61</a:t>
            </a:fld>
            <a:endParaRPr lang="it-IT"/>
          </a:p>
        </p:txBody>
      </p:sp>
      <p:sp>
        <p:nvSpPr>
          <p:cNvPr id="3" name="Rettangolo 2"/>
          <p:cNvSpPr/>
          <p:nvPr/>
        </p:nvSpPr>
        <p:spPr>
          <a:xfrm>
            <a:off x="96253" y="1504192"/>
            <a:ext cx="9047747" cy="1323439"/>
          </a:xfrm>
          <a:prstGeom prst="rect">
            <a:avLst/>
          </a:prstGeom>
        </p:spPr>
        <p:txBody>
          <a:bodyPr wrap="square">
            <a:spAutoFit/>
          </a:bodyPr>
          <a:lstStyle/>
          <a:p>
            <a:pPr algn="just"/>
            <a:r>
              <a:rPr lang="it-IT" sz="2000" dirty="0"/>
              <a:t>Lo spettro di un campione registrato con l’FT-IR viene ottenuto misurando:</a:t>
            </a:r>
          </a:p>
          <a:p>
            <a:pPr algn="just"/>
            <a:r>
              <a:rPr lang="it-IT" sz="2000" dirty="0"/>
              <a:t>1) l’</a:t>
            </a:r>
            <a:r>
              <a:rPr lang="it-IT" sz="2000" dirty="0" err="1"/>
              <a:t>interferogramma</a:t>
            </a:r>
            <a:r>
              <a:rPr lang="it-IT" sz="2000" dirty="0"/>
              <a:t> del bianco e trasformandolo in uno spettro.</a:t>
            </a:r>
          </a:p>
          <a:p>
            <a:pPr algn="just"/>
            <a:r>
              <a:rPr lang="it-IT" sz="2000" dirty="0"/>
              <a:t>2) l’</a:t>
            </a:r>
            <a:r>
              <a:rPr lang="it-IT" sz="2000" dirty="0" err="1"/>
              <a:t>interferogramma</a:t>
            </a:r>
            <a:r>
              <a:rPr lang="it-IT" sz="2000" dirty="0"/>
              <a:t> quando si inserisce il campione e lo si trasforma in uno spettro.</a:t>
            </a:r>
          </a:p>
          <a:p>
            <a:pPr algn="just"/>
            <a:r>
              <a:rPr lang="it-IT" sz="2000" dirty="0"/>
              <a:t>Lo spettro del campione è dato dal rapporto fra il 2° spettro e il 1° (quello del bianco).</a:t>
            </a:r>
          </a:p>
        </p:txBody>
      </p:sp>
    </p:spTree>
    <p:extLst>
      <p:ext uri="{BB962C8B-B14F-4D97-AF65-F5344CB8AC3E}">
        <p14:creationId xmlns:p14="http://schemas.microsoft.com/office/powerpoint/2010/main" val="39566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Vantaggi IR a Trasformata di Fourier </a:t>
            </a:r>
          </a:p>
        </p:txBody>
      </p:sp>
      <p:sp>
        <p:nvSpPr>
          <p:cNvPr id="3" name="Segnaposto contenuto 2"/>
          <p:cNvSpPr>
            <a:spLocks noGrp="1"/>
          </p:cNvSpPr>
          <p:nvPr>
            <p:ph idx="1"/>
          </p:nvPr>
        </p:nvSpPr>
        <p:spPr>
          <a:xfrm>
            <a:off x="192505" y="2199854"/>
            <a:ext cx="8758989" cy="3361230"/>
          </a:xfrm>
        </p:spPr>
        <p:txBody>
          <a:bodyPr/>
          <a:lstStyle/>
          <a:p>
            <a:pPr algn="just"/>
            <a:r>
              <a:rPr lang="it-IT" dirty="0"/>
              <a:t> Notevole risparmio di tempo perché l’intero intervallo di radiazione passa simultaneamente attraverso il campione.</a:t>
            </a:r>
          </a:p>
          <a:p>
            <a:pPr algn="just"/>
            <a:r>
              <a:rPr lang="it-IT" dirty="0"/>
              <a:t>Risoluzione elevata.</a:t>
            </a:r>
          </a:p>
          <a:p>
            <a:pPr algn="just"/>
            <a:r>
              <a:rPr lang="it-IT" dirty="0"/>
              <a:t>I dati possono essere elaborati facilmente perché vengono convertiti da un sistema analogico ad uno digitale.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62</a:t>
            </a:fld>
            <a:endParaRPr lang="it-IT"/>
          </a:p>
        </p:txBody>
      </p:sp>
    </p:spTree>
    <p:extLst>
      <p:ext uri="{BB962C8B-B14F-4D97-AF65-F5344CB8AC3E}">
        <p14:creationId xmlns:p14="http://schemas.microsoft.com/office/powerpoint/2010/main" val="1978355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Preparazione Campione</a:t>
            </a:r>
          </a:p>
        </p:txBody>
      </p:sp>
      <p:sp>
        <p:nvSpPr>
          <p:cNvPr id="3" name="Segnaposto contenuto 2"/>
          <p:cNvSpPr>
            <a:spLocks noGrp="1"/>
          </p:cNvSpPr>
          <p:nvPr>
            <p:ph idx="1"/>
          </p:nvPr>
        </p:nvSpPr>
        <p:spPr>
          <a:xfrm>
            <a:off x="211540" y="1990240"/>
            <a:ext cx="8720919" cy="3848669"/>
          </a:xfrm>
        </p:spPr>
        <p:txBody>
          <a:bodyPr>
            <a:normAutofit/>
          </a:bodyPr>
          <a:lstStyle/>
          <a:p>
            <a:pPr marL="0" indent="0" algn="just">
              <a:buNone/>
            </a:pPr>
            <a:r>
              <a:rPr lang="it-IT" sz="2400" dirty="0"/>
              <a:t>La sostanza da analizzare può presentarsi sotto forma di:</a:t>
            </a:r>
          </a:p>
          <a:p>
            <a:pPr marL="457200" indent="-457200" algn="just">
              <a:buAutoNum type="arabicParenR"/>
            </a:pPr>
            <a:r>
              <a:rPr lang="it-IT" sz="2400" b="1" dirty="0"/>
              <a:t>Gas o vapori</a:t>
            </a:r>
            <a:r>
              <a:rPr lang="it-IT" sz="2400" dirty="0"/>
              <a:t>: Generalmente si usano particolari celle dotate di rubinetti di entrata e uscita del gas</a:t>
            </a:r>
          </a:p>
          <a:p>
            <a:pPr marL="457200" indent="-457200" algn="just">
              <a:buAutoNum type="arabicParenR"/>
            </a:pPr>
            <a:r>
              <a:rPr lang="it-IT" sz="2400" b="1" dirty="0"/>
              <a:t>Liquidi</a:t>
            </a:r>
            <a:r>
              <a:rPr lang="it-IT" sz="2400" dirty="0"/>
              <a:t>: Generalmente si deposita una goccia di liquido puro </a:t>
            </a:r>
            <a:r>
              <a:rPr lang="it-IT" sz="2400" b="1" dirty="0"/>
              <a:t>anidro</a:t>
            </a:r>
            <a:r>
              <a:rPr lang="it-IT" sz="2400" dirty="0"/>
              <a:t> tra due vetrini di NaCl trasparente (da 4000 a 667 cm</a:t>
            </a:r>
            <a:r>
              <a:rPr lang="it-IT" sz="2400" baseline="30000" dirty="0"/>
              <a:t>-1</a:t>
            </a:r>
            <a:r>
              <a:rPr lang="it-IT" sz="2400" dirty="0"/>
              <a:t>)</a:t>
            </a:r>
          </a:p>
          <a:p>
            <a:pPr marL="457200" indent="-457200" algn="just">
              <a:buAutoNum type="arabicParenR"/>
            </a:pPr>
            <a:r>
              <a:rPr lang="it-IT" sz="2400" b="1" dirty="0"/>
              <a:t>Soluzioni</a:t>
            </a:r>
            <a:r>
              <a:rPr lang="it-IT" sz="2400" dirty="0"/>
              <a:t>: Generalmente si deposita una soluzione in apposite celle di NaCl, utilizzando come solvente: CCl</a:t>
            </a:r>
            <a:r>
              <a:rPr lang="it-IT" sz="2400" baseline="-25000" dirty="0"/>
              <a:t>4</a:t>
            </a:r>
            <a:r>
              <a:rPr lang="it-IT" sz="2400" dirty="0"/>
              <a:t>, CHCl</a:t>
            </a:r>
            <a:r>
              <a:rPr lang="it-IT" sz="2400" baseline="-25000" dirty="0"/>
              <a:t>3</a:t>
            </a:r>
          </a:p>
          <a:p>
            <a:pPr marL="457200" indent="-457200" algn="just">
              <a:buAutoNum type="arabicParenR"/>
            </a:pPr>
            <a:r>
              <a:rPr lang="it-IT" sz="2400" b="1" dirty="0"/>
              <a:t>Solidi</a:t>
            </a:r>
            <a:r>
              <a:rPr lang="it-IT" sz="2400" dirty="0"/>
              <a:t>: Generalmente si sospendono in liquidi viscosi come (</a:t>
            </a:r>
            <a:r>
              <a:rPr lang="it-IT" sz="2400" dirty="0" err="1"/>
              <a:t>Nujol</a:t>
            </a:r>
            <a:r>
              <a:rPr lang="it-IT" sz="2400" dirty="0"/>
              <a:t>, paraffina) o compressa di </a:t>
            </a:r>
            <a:r>
              <a:rPr lang="it-IT" sz="2400" dirty="0" err="1"/>
              <a:t>KBr</a:t>
            </a:r>
            <a:r>
              <a:rPr lang="it-IT" sz="2400" dirty="0"/>
              <a:t>.</a:t>
            </a:r>
          </a:p>
          <a:p>
            <a:pPr lvl="1"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63</a:t>
            </a:fld>
            <a:endParaRPr lang="it-IT"/>
          </a:p>
        </p:txBody>
      </p:sp>
    </p:spTree>
    <p:extLst>
      <p:ext uri="{BB962C8B-B14F-4D97-AF65-F5344CB8AC3E}">
        <p14:creationId xmlns:p14="http://schemas.microsoft.com/office/powerpoint/2010/main" val="4023417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64</a:t>
            </a:fld>
            <a:endParaRPr lang="it-IT"/>
          </a:p>
        </p:txBody>
      </p:sp>
      <p:pic>
        <p:nvPicPr>
          <p:cNvPr id="3" name="Immagine 2"/>
          <p:cNvPicPr>
            <a:picLocks noChangeAspect="1"/>
          </p:cNvPicPr>
          <p:nvPr/>
        </p:nvPicPr>
        <p:blipFill>
          <a:blip r:embed="rId2"/>
          <a:stretch>
            <a:fillRect/>
          </a:stretch>
        </p:blipFill>
        <p:spPr>
          <a:xfrm>
            <a:off x="283779" y="686378"/>
            <a:ext cx="7756251" cy="6035098"/>
          </a:xfrm>
          <a:prstGeom prst="rect">
            <a:avLst/>
          </a:prstGeom>
        </p:spPr>
      </p:pic>
      <p:sp>
        <p:nvSpPr>
          <p:cNvPr id="4" name="Rettangolo 2">
            <a:extLst>
              <a:ext uri="{FF2B5EF4-FFF2-40B4-BE49-F238E27FC236}">
                <a16:creationId xmlns:a16="http://schemas.microsoft.com/office/drawing/2014/main" id="{99289362-F0F1-0BD8-1B4C-79E633D90EBD}"/>
              </a:ext>
            </a:extLst>
          </p:cNvPr>
          <p:cNvSpPr/>
          <p:nvPr/>
        </p:nvSpPr>
        <p:spPr>
          <a:xfrm>
            <a:off x="5493016" y="1743484"/>
            <a:ext cx="3367205" cy="652874"/>
          </a:xfrm>
          <a:prstGeom prst="rect">
            <a:avLst/>
          </a:prstGeom>
        </p:spPr>
        <p:txBody>
          <a:bodyPr wrap="square">
            <a:spAutoFit/>
          </a:bodyPr>
          <a:lstStyle/>
          <a:p>
            <a:pPr algn="ctr"/>
            <a:r>
              <a:rPr lang="it-IT" dirty="0"/>
              <a:t>Per liquidi puri o soluzioni si usano le celle mostrate in figura. </a:t>
            </a:r>
          </a:p>
        </p:txBody>
      </p:sp>
    </p:spTree>
    <p:extLst>
      <p:ext uri="{BB962C8B-B14F-4D97-AF65-F5344CB8AC3E}">
        <p14:creationId xmlns:p14="http://schemas.microsoft.com/office/powerpoint/2010/main" val="9093983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65</a:t>
            </a:fld>
            <a:endParaRPr lang="it-IT"/>
          </a:p>
        </p:txBody>
      </p:sp>
      <p:pic>
        <p:nvPicPr>
          <p:cNvPr id="3" name="Immagine 2"/>
          <p:cNvPicPr>
            <a:picLocks noChangeAspect="1"/>
          </p:cNvPicPr>
          <p:nvPr/>
        </p:nvPicPr>
        <p:blipFill>
          <a:blip r:embed="rId2"/>
          <a:stretch>
            <a:fillRect/>
          </a:stretch>
        </p:blipFill>
        <p:spPr>
          <a:xfrm>
            <a:off x="506492" y="614536"/>
            <a:ext cx="8008858" cy="5628928"/>
          </a:xfrm>
          <a:prstGeom prst="rect">
            <a:avLst/>
          </a:prstGeom>
        </p:spPr>
      </p:pic>
    </p:spTree>
    <p:extLst>
      <p:ext uri="{BB962C8B-B14F-4D97-AF65-F5344CB8AC3E}">
        <p14:creationId xmlns:p14="http://schemas.microsoft.com/office/powerpoint/2010/main" val="4204986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66</a:t>
            </a:fld>
            <a:endParaRPr lang="it-IT"/>
          </a:p>
        </p:txBody>
      </p:sp>
      <p:pic>
        <p:nvPicPr>
          <p:cNvPr id="3" name="Immagine 2"/>
          <p:cNvPicPr>
            <a:picLocks noChangeAspect="1"/>
          </p:cNvPicPr>
          <p:nvPr/>
        </p:nvPicPr>
        <p:blipFill>
          <a:blip r:embed="rId2"/>
          <a:stretch>
            <a:fillRect/>
          </a:stretch>
        </p:blipFill>
        <p:spPr>
          <a:xfrm>
            <a:off x="121501" y="136524"/>
            <a:ext cx="8942307" cy="6356351"/>
          </a:xfrm>
          <a:prstGeom prst="rect">
            <a:avLst/>
          </a:prstGeom>
        </p:spPr>
      </p:pic>
    </p:spTree>
    <p:extLst>
      <p:ext uri="{BB962C8B-B14F-4D97-AF65-F5344CB8AC3E}">
        <p14:creationId xmlns:p14="http://schemas.microsoft.com/office/powerpoint/2010/main" val="3299055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67</a:t>
            </a:fld>
            <a:endParaRPr lang="it-IT"/>
          </a:p>
        </p:txBody>
      </p:sp>
      <p:pic>
        <p:nvPicPr>
          <p:cNvPr id="3" name="Immagine 2"/>
          <p:cNvPicPr>
            <a:picLocks noChangeAspect="1"/>
          </p:cNvPicPr>
          <p:nvPr/>
        </p:nvPicPr>
        <p:blipFill>
          <a:blip r:embed="rId2"/>
          <a:stretch>
            <a:fillRect/>
          </a:stretch>
        </p:blipFill>
        <p:spPr>
          <a:xfrm>
            <a:off x="191959" y="281604"/>
            <a:ext cx="7294691" cy="5288934"/>
          </a:xfrm>
          <a:prstGeom prst="rect">
            <a:avLst/>
          </a:prstGeom>
        </p:spPr>
      </p:pic>
      <p:sp>
        <p:nvSpPr>
          <p:cNvPr id="4" name="Rettangolo 3"/>
          <p:cNvSpPr/>
          <p:nvPr/>
        </p:nvSpPr>
        <p:spPr>
          <a:xfrm>
            <a:off x="336011" y="5422952"/>
            <a:ext cx="8524210" cy="923330"/>
          </a:xfrm>
          <a:prstGeom prst="rect">
            <a:avLst/>
          </a:prstGeom>
        </p:spPr>
        <p:txBody>
          <a:bodyPr wrap="square">
            <a:spAutoFit/>
          </a:bodyPr>
          <a:lstStyle/>
          <a:p>
            <a:pPr algn="just"/>
            <a:r>
              <a:rPr lang="it-IT" dirty="0">
                <a:solidFill>
                  <a:srgbClr val="FF0000"/>
                </a:solidFill>
              </a:rPr>
              <a:t>L'agata</a:t>
            </a:r>
            <a:r>
              <a:rPr lang="it-IT" dirty="0"/>
              <a:t> </a:t>
            </a:r>
            <a:r>
              <a:rPr lang="it-IT" dirty="0">
                <a:solidFill>
                  <a:srgbClr val="002060"/>
                </a:solidFill>
              </a:rPr>
              <a:t>è una varietà del quarzo, resistente ai detergenti, all'aggressione chimica e con caratteristiche termomeccaniche elevate. Ideale per la preparazione di campioni di laboratorio e polveri di alta purezza, senza alcuna alterazione o perdita del materiale</a:t>
            </a:r>
          </a:p>
        </p:txBody>
      </p:sp>
      <p:pic>
        <p:nvPicPr>
          <p:cNvPr id="5" name="Immagine 4"/>
          <p:cNvPicPr>
            <a:picLocks noChangeAspect="1"/>
          </p:cNvPicPr>
          <p:nvPr/>
        </p:nvPicPr>
        <p:blipFill>
          <a:blip r:embed="rId3"/>
          <a:stretch>
            <a:fillRect/>
          </a:stretch>
        </p:blipFill>
        <p:spPr>
          <a:xfrm>
            <a:off x="7281547" y="1622423"/>
            <a:ext cx="1578674" cy="1309963"/>
          </a:xfrm>
          <a:prstGeom prst="rect">
            <a:avLst/>
          </a:prstGeom>
        </p:spPr>
      </p:pic>
    </p:spTree>
    <p:extLst>
      <p:ext uri="{BB962C8B-B14F-4D97-AF65-F5344CB8AC3E}">
        <p14:creationId xmlns:p14="http://schemas.microsoft.com/office/powerpoint/2010/main" val="33437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89426" y="755081"/>
            <a:ext cx="8165148" cy="5783832"/>
          </a:xfrm>
          <a:prstGeom prst="rect">
            <a:avLst/>
          </a:prstGeom>
        </p:spPr>
      </p:pic>
      <p:sp>
        <p:nvSpPr>
          <p:cNvPr id="2" name="Segnaposto numero diapositiva 1"/>
          <p:cNvSpPr>
            <a:spLocks noGrp="1"/>
          </p:cNvSpPr>
          <p:nvPr>
            <p:ph type="sldNum" sz="quarter" idx="12"/>
          </p:nvPr>
        </p:nvSpPr>
        <p:spPr/>
        <p:txBody>
          <a:bodyPr/>
          <a:lstStyle/>
          <a:p>
            <a:fld id="{424CDA38-195B-4527-954F-B24DC1D16B97}" type="slidenum">
              <a:rPr lang="it-IT" smtClean="0"/>
              <a:t>68</a:t>
            </a:fld>
            <a:endParaRPr lang="it-IT"/>
          </a:p>
        </p:txBody>
      </p:sp>
    </p:spTree>
    <p:extLst>
      <p:ext uri="{BB962C8B-B14F-4D97-AF65-F5344CB8AC3E}">
        <p14:creationId xmlns:p14="http://schemas.microsoft.com/office/powerpoint/2010/main" val="3005073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16932"/>
            <a:ext cx="7886700" cy="1325563"/>
          </a:xfrm>
        </p:spPr>
        <p:txBody>
          <a:bodyPr/>
          <a:lstStyle/>
          <a:p>
            <a:pPr algn="ctr"/>
            <a:r>
              <a:rPr lang="it-IT" dirty="0"/>
              <a:t>FTIR-ATR</a:t>
            </a:r>
            <a:br>
              <a:rPr lang="it-IT" dirty="0"/>
            </a:br>
            <a:r>
              <a:rPr lang="it-IT" b="1" dirty="0"/>
              <a:t> </a:t>
            </a:r>
            <a:r>
              <a:rPr lang="it-IT" sz="2800" b="1" dirty="0" err="1"/>
              <a:t>Attenuated</a:t>
            </a:r>
            <a:r>
              <a:rPr lang="it-IT" sz="2800" b="1" dirty="0"/>
              <a:t> Total </a:t>
            </a:r>
            <a:r>
              <a:rPr lang="it-IT" sz="2800" b="1" dirty="0" err="1"/>
              <a:t>Reflection</a:t>
            </a:r>
            <a:endParaRPr lang="it-IT" sz="28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69</a:t>
            </a:fld>
            <a:endParaRPr lang="it-IT"/>
          </a:p>
        </p:txBody>
      </p:sp>
      <p:pic>
        <p:nvPicPr>
          <p:cNvPr id="8" name="Immagine 7"/>
          <p:cNvPicPr>
            <a:picLocks noChangeAspect="1"/>
          </p:cNvPicPr>
          <p:nvPr/>
        </p:nvPicPr>
        <p:blipFill>
          <a:blip r:embed="rId3"/>
          <a:stretch>
            <a:fillRect/>
          </a:stretch>
        </p:blipFill>
        <p:spPr>
          <a:xfrm>
            <a:off x="2176683" y="1446258"/>
            <a:ext cx="4790633" cy="2427832"/>
          </a:xfrm>
          <a:prstGeom prst="rect">
            <a:avLst/>
          </a:prstGeom>
        </p:spPr>
      </p:pic>
      <p:sp>
        <p:nvSpPr>
          <p:cNvPr id="9" name="Segnaposto contenuto 8"/>
          <p:cNvSpPr>
            <a:spLocks noGrp="1"/>
          </p:cNvSpPr>
          <p:nvPr>
            <p:ph idx="1"/>
          </p:nvPr>
        </p:nvSpPr>
        <p:spPr>
          <a:xfrm>
            <a:off x="211966" y="3874090"/>
            <a:ext cx="8720067" cy="2983910"/>
          </a:xfrm>
        </p:spPr>
        <p:txBody>
          <a:bodyPr>
            <a:normAutofit fontScale="85000" lnSpcReduction="20000"/>
          </a:bodyPr>
          <a:lstStyle/>
          <a:p>
            <a:pPr marL="0" indent="0" algn="just">
              <a:buNone/>
            </a:pPr>
            <a:r>
              <a:rPr lang="it-IT" dirty="0"/>
              <a:t>La radiazione infrarossa passa attraverso un particolare cristallo,  trasparente  all’IR,  che  permette  all’onda  elettromagnetica  di  essere  riflessa  al  suo  interno  molte  volte.  La  superficie  del  campione  è  pressata  sulla  superficie  superiore  del cristallo (diamante, </a:t>
            </a:r>
            <a:r>
              <a:rPr lang="it-IT" dirty="0" err="1"/>
              <a:t>ZnSe</a:t>
            </a:r>
            <a:r>
              <a:rPr lang="it-IT" dirty="0"/>
              <a:t> o </a:t>
            </a:r>
            <a:r>
              <a:rPr lang="it-IT" dirty="0" err="1"/>
              <a:t>Ge</a:t>
            </a:r>
            <a:r>
              <a:rPr lang="it-IT" dirty="0"/>
              <a:t>), quindi la radiazione IR dallo spettrometro entra nel cristallo, si riflette attraverso il cristallo e penetra all’interno del campione per qualche frazione di micron venendone in piccola parte assorbita (o attenuata). Dopo alcune riflessioni  l’attenuazione  dell’intensità  del  raggio  IR  è  sufficiente  per  essere  rilevata  dallo  spettrofotometro, dando uno spettro </a:t>
            </a:r>
            <a:r>
              <a:rPr lang="it-IT" b="1" dirty="0"/>
              <a:t>FT-IR in </a:t>
            </a:r>
            <a:r>
              <a:rPr lang="it-IT" b="1" dirty="0" err="1"/>
              <a:t>riflettanza</a:t>
            </a:r>
            <a:r>
              <a:rPr lang="it-IT" b="1" dirty="0"/>
              <a:t> totale attenuata (ATR, </a:t>
            </a:r>
            <a:r>
              <a:rPr lang="it-IT" b="1" dirty="0" err="1"/>
              <a:t>Attenuated</a:t>
            </a:r>
            <a:r>
              <a:rPr lang="it-IT" b="1" dirty="0"/>
              <a:t> Total </a:t>
            </a:r>
            <a:r>
              <a:rPr lang="it-IT" b="1" dirty="0" err="1"/>
              <a:t>Reflection</a:t>
            </a:r>
            <a:r>
              <a:rPr lang="it-IT" b="1" dirty="0"/>
              <a:t>)</a:t>
            </a:r>
            <a:r>
              <a:rPr lang="it-IT" dirty="0"/>
              <a:t>. </a:t>
            </a:r>
          </a:p>
        </p:txBody>
      </p:sp>
      <p:sp>
        <p:nvSpPr>
          <p:cNvPr id="3" name="Rectangle 2">
            <a:extLst>
              <a:ext uri="{FF2B5EF4-FFF2-40B4-BE49-F238E27FC236}">
                <a16:creationId xmlns:a16="http://schemas.microsoft.com/office/drawing/2014/main" id="{6309C7BF-3114-5B07-BEC6-0463846AEFF3}"/>
              </a:ext>
            </a:extLst>
          </p:cNvPr>
          <p:cNvSpPr/>
          <p:nvPr/>
        </p:nvSpPr>
        <p:spPr>
          <a:xfrm>
            <a:off x="2447386" y="1458261"/>
            <a:ext cx="4519930" cy="227930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4879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608" y="1441464"/>
            <a:ext cx="8924783" cy="4208711"/>
          </a:xfrm>
        </p:spPr>
        <p:txBody>
          <a:bodyPr>
            <a:normAutofit/>
          </a:bodyPr>
          <a:lstStyle/>
          <a:p>
            <a:pPr algn="just"/>
            <a:r>
              <a:rPr lang="it-IT" sz="2400" dirty="0"/>
              <a:t>Due delle tipologie di vibrazione molecolari più importanti sono lo </a:t>
            </a:r>
            <a:r>
              <a:rPr lang="it-IT" sz="2400" b="1" i="1" dirty="0"/>
              <a:t>stretching</a:t>
            </a:r>
            <a:r>
              <a:rPr lang="it-IT" sz="2400" dirty="0"/>
              <a:t> (o stiramento) e </a:t>
            </a:r>
            <a:r>
              <a:rPr lang="it-IT" sz="2400" b="1" i="1" dirty="0"/>
              <a:t>bending</a:t>
            </a:r>
            <a:r>
              <a:rPr lang="it-IT" sz="2400" dirty="0"/>
              <a:t> (o piegamento). </a:t>
            </a:r>
          </a:p>
          <a:p>
            <a:pPr algn="just"/>
            <a:r>
              <a:rPr lang="it-IT" sz="2400" dirty="0"/>
              <a:t>Una vibrazione di </a:t>
            </a:r>
            <a:r>
              <a:rPr lang="it-IT" sz="2400" b="1" i="1" dirty="0"/>
              <a:t>stretching</a:t>
            </a:r>
            <a:r>
              <a:rPr lang="it-IT" sz="2400" dirty="0"/>
              <a:t> è un movimento ritmico lungo l’asse del legame con conseguente aumento o diminuzione della distanza interatomica. </a:t>
            </a:r>
          </a:p>
          <a:p>
            <a:pPr algn="just"/>
            <a:r>
              <a:rPr lang="it-IT" sz="2400" dirty="0"/>
              <a:t>Una vibrazione di </a:t>
            </a:r>
            <a:r>
              <a:rPr lang="it-IT" sz="2400" b="1" i="1" dirty="0"/>
              <a:t>bending</a:t>
            </a:r>
            <a:r>
              <a:rPr lang="it-IT" sz="2400" dirty="0"/>
              <a:t> può essere dovuta a una vibrazione dell’angolo tra i legami aventi un atomo in comune oppure al movimento di un gruppo di atomi rispetto al resto della molecola. Per esempio, tra le vibrazioni di bending (= piegamento), ci sono le vibrazioni di </a:t>
            </a:r>
            <a:r>
              <a:rPr lang="it-IT" sz="2400" b="1" i="1" dirty="0" err="1"/>
              <a:t>twisting</a:t>
            </a:r>
            <a:r>
              <a:rPr lang="it-IT" sz="2400" dirty="0"/>
              <a:t> (distorsione), </a:t>
            </a:r>
            <a:r>
              <a:rPr lang="it-IT" sz="2400" b="1" i="1" dirty="0" err="1"/>
              <a:t>rocking</a:t>
            </a:r>
            <a:r>
              <a:rPr lang="it-IT" sz="2400" b="1" dirty="0"/>
              <a:t> </a:t>
            </a:r>
            <a:r>
              <a:rPr lang="it-IT" sz="2400" dirty="0"/>
              <a:t>(oscillazione nel piano) che provocano cambiamenti negli angoli di legame.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a:t>
            </a:fld>
            <a:endParaRPr lang="it-IT"/>
          </a:p>
        </p:txBody>
      </p:sp>
      <p:sp>
        <p:nvSpPr>
          <p:cNvPr id="7" name="Titolo 1">
            <a:extLst>
              <a:ext uri="{FF2B5EF4-FFF2-40B4-BE49-F238E27FC236}">
                <a16:creationId xmlns:a16="http://schemas.microsoft.com/office/drawing/2014/main" id="{F90B9E3F-94CA-AAEB-7849-D4087B34974A}"/>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Tree>
    <p:extLst>
      <p:ext uri="{BB962C8B-B14F-4D97-AF65-F5344CB8AC3E}">
        <p14:creationId xmlns:p14="http://schemas.microsoft.com/office/powerpoint/2010/main" val="3081324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Cristalli per ATR</a:t>
            </a:r>
          </a:p>
        </p:txBody>
      </p:sp>
      <p:pic>
        <p:nvPicPr>
          <p:cNvPr id="5" name="Segnaposto contenuto 4"/>
          <p:cNvPicPr>
            <a:picLocks noGrp="1" noChangeAspect="1"/>
          </p:cNvPicPr>
          <p:nvPr>
            <p:ph idx="1"/>
          </p:nvPr>
        </p:nvPicPr>
        <p:blipFill>
          <a:blip r:embed="rId2"/>
          <a:stretch>
            <a:fillRect/>
          </a:stretch>
        </p:blipFill>
        <p:spPr>
          <a:xfrm>
            <a:off x="32085" y="2135421"/>
            <a:ext cx="9111915" cy="335165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70</a:t>
            </a:fld>
            <a:endParaRPr lang="it-IT"/>
          </a:p>
        </p:txBody>
      </p:sp>
    </p:spTree>
    <p:extLst>
      <p:ext uri="{BB962C8B-B14F-4D97-AF65-F5344CB8AC3E}">
        <p14:creationId xmlns:p14="http://schemas.microsoft.com/office/powerpoint/2010/main" val="11389635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58120"/>
            <a:ext cx="7886700" cy="676043"/>
          </a:xfrm>
        </p:spPr>
        <p:txBody>
          <a:bodyPr>
            <a:normAutofit fontScale="90000"/>
          </a:bodyPr>
          <a:lstStyle/>
          <a:p>
            <a:pPr algn="ctr"/>
            <a:r>
              <a:rPr lang="it-IT" dirty="0"/>
              <a:t>REGIONI DELLO SPETTRO IR</a:t>
            </a:r>
          </a:p>
        </p:txBody>
      </p:sp>
      <p:sp>
        <p:nvSpPr>
          <p:cNvPr id="3" name="Segnaposto contenuto 2"/>
          <p:cNvSpPr>
            <a:spLocks noGrp="1"/>
          </p:cNvSpPr>
          <p:nvPr>
            <p:ph idx="1"/>
          </p:nvPr>
        </p:nvSpPr>
        <p:spPr>
          <a:xfrm>
            <a:off x="753820" y="931428"/>
            <a:ext cx="7886700" cy="516380"/>
          </a:xfrm>
        </p:spPr>
        <p:txBody>
          <a:bodyPr/>
          <a:lstStyle/>
          <a:p>
            <a:pPr marL="0" indent="0">
              <a:buNone/>
            </a:pPr>
            <a:r>
              <a:rPr lang="it-IT" dirty="0"/>
              <a:t>Uno spettro IR può essere diviso in due regioni:</a:t>
            </a:r>
          </a:p>
          <a:p>
            <a:pPr marL="457200" lvl="1" indent="0">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71</a:t>
            </a:fld>
            <a:endParaRPr lang="it-IT"/>
          </a:p>
        </p:txBody>
      </p:sp>
      <p:pic>
        <p:nvPicPr>
          <p:cNvPr id="5" name="Immagine 4"/>
          <p:cNvPicPr>
            <a:picLocks noChangeAspect="1"/>
          </p:cNvPicPr>
          <p:nvPr/>
        </p:nvPicPr>
        <p:blipFill>
          <a:blip r:embed="rId2"/>
          <a:stretch>
            <a:fillRect/>
          </a:stretch>
        </p:blipFill>
        <p:spPr>
          <a:xfrm>
            <a:off x="168115" y="2870760"/>
            <a:ext cx="7997874" cy="3209333"/>
          </a:xfrm>
          <a:prstGeom prst="rect">
            <a:avLst/>
          </a:prstGeom>
        </p:spPr>
      </p:pic>
      <p:cxnSp>
        <p:nvCxnSpPr>
          <p:cNvPr id="7" name="Connettore diritto 6"/>
          <p:cNvCxnSpPr>
            <a:cxnSpLocks/>
          </p:cNvCxnSpPr>
          <p:nvPr/>
        </p:nvCxnSpPr>
        <p:spPr>
          <a:xfrm flipV="1">
            <a:off x="4697170" y="1794961"/>
            <a:ext cx="0" cy="35883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801360" y="2039763"/>
            <a:ext cx="4424866" cy="1107996"/>
          </a:xfrm>
          <a:prstGeom prst="rect">
            <a:avLst/>
          </a:prstGeom>
          <a:noFill/>
        </p:spPr>
        <p:txBody>
          <a:bodyPr wrap="none" rtlCol="0">
            <a:spAutoFit/>
          </a:bodyPr>
          <a:lstStyle/>
          <a:p>
            <a:pPr algn="just"/>
            <a:r>
              <a:rPr lang="it-IT" sz="2400" dirty="0"/>
              <a:t>La regione  delle impronte digitali </a:t>
            </a:r>
          </a:p>
          <a:p>
            <a:pPr algn="just"/>
            <a:r>
              <a:rPr lang="it-IT" sz="2400" b="1" dirty="0" err="1"/>
              <a:t>Fingerprints</a:t>
            </a:r>
            <a:r>
              <a:rPr lang="it-IT" sz="2400" dirty="0"/>
              <a:t> (1350 – 600 cm</a:t>
            </a:r>
            <a:r>
              <a:rPr lang="it-IT" sz="2400" baseline="30000" dirty="0"/>
              <a:t>-1</a:t>
            </a:r>
            <a:r>
              <a:rPr lang="it-IT" sz="2400" dirty="0"/>
              <a:t>)</a:t>
            </a:r>
          </a:p>
          <a:p>
            <a:pPr algn="just"/>
            <a:endParaRPr lang="it-IT" dirty="0"/>
          </a:p>
        </p:txBody>
      </p:sp>
      <p:sp>
        <p:nvSpPr>
          <p:cNvPr id="8" name="TextBox 7">
            <a:extLst>
              <a:ext uri="{FF2B5EF4-FFF2-40B4-BE49-F238E27FC236}">
                <a16:creationId xmlns:a16="http://schemas.microsoft.com/office/drawing/2014/main" id="{82E220C1-9653-F2C1-7E5B-AE9C164DDAA8}"/>
              </a:ext>
            </a:extLst>
          </p:cNvPr>
          <p:cNvSpPr txBox="1"/>
          <p:nvPr/>
        </p:nvSpPr>
        <p:spPr>
          <a:xfrm>
            <a:off x="-181247" y="2129814"/>
            <a:ext cx="4733123" cy="830997"/>
          </a:xfrm>
          <a:prstGeom prst="rect">
            <a:avLst/>
          </a:prstGeom>
          <a:noFill/>
        </p:spPr>
        <p:txBody>
          <a:bodyPr wrap="square">
            <a:spAutoFit/>
          </a:bodyPr>
          <a:lstStyle/>
          <a:p>
            <a:pPr marL="457200" lvl="1" indent="0" algn="ctr">
              <a:buNone/>
            </a:pPr>
            <a:r>
              <a:rPr lang="it-IT" sz="2400" dirty="0"/>
              <a:t>La regione dei </a:t>
            </a:r>
            <a:r>
              <a:rPr lang="it-IT" sz="2400" b="1" dirty="0"/>
              <a:t>gruppi funzionali</a:t>
            </a:r>
          </a:p>
          <a:p>
            <a:pPr marL="457200" lvl="1" indent="0" algn="ctr">
              <a:buNone/>
            </a:pPr>
            <a:r>
              <a:rPr lang="it-IT" sz="2400" dirty="0"/>
              <a:t>(4000 – 1350 cm</a:t>
            </a:r>
            <a:r>
              <a:rPr lang="it-IT" sz="2400" baseline="30000" dirty="0"/>
              <a:t>-1</a:t>
            </a:r>
            <a:r>
              <a:rPr lang="it-IT" sz="2400" dirty="0"/>
              <a:t>)</a:t>
            </a:r>
          </a:p>
        </p:txBody>
      </p:sp>
      <p:sp>
        <p:nvSpPr>
          <p:cNvPr id="6" name="Rectangle 5">
            <a:extLst>
              <a:ext uri="{FF2B5EF4-FFF2-40B4-BE49-F238E27FC236}">
                <a16:creationId xmlns:a16="http://schemas.microsoft.com/office/drawing/2014/main" id="{C06335CC-7AC4-E1E3-B3FC-9A34C8B6D17E}"/>
              </a:ext>
            </a:extLst>
          </p:cNvPr>
          <p:cNvSpPr/>
          <p:nvPr/>
        </p:nvSpPr>
        <p:spPr>
          <a:xfrm>
            <a:off x="105050" y="1794961"/>
            <a:ext cx="8975885" cy="440088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939710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0131" y="1938507"/>
            <a:ext cx="8623738" cy="3851844"/>
          </a:xfrm>
        </p:spPr>
        <p:txBody>
          <a:bodyPr>
            <a:normAutofit/>
          </a:bodyPr>
          <a:lstStyle/>
          <a:p>
            <a:pPr algn="just"/>
            <a:r>
              <a:rPr lang="it-IT" dirty="0"/>
              <a:t>Regione dei </a:t>
            </a:r>
            <a:r>
              <a:rPr lang="it-IT" b="1" dirty="0"/>
              <a:t>gruppi funzionali</a:t>
            </a:r>
            <a:r>
              <a:rPr lang="it-IT" dirty="0"/>
              <a:t>: comprende le frequenze tra 1350 e 4000 cm</a:t>
            </a:r>
            <a:r>
              <a:rPr lang="it-IT" baseline="30000" dirty="0"/>
              <a:t>-1</a:t>
            </a:r>
            <a:r>
              <a:rPr lang="it-IT" dirty="0"/>
              <a:t>; ospita una serie di bande tutte interpretabili con esattezza, cioè associabili a un preciso tipo di legame.</a:t>
            </a:r>
          </a:p>
          <a:p>
            <a:pPr algn="just"/>
            <a:r>
              <a:rPr lang="it-IT" dirty="0"/>
              <a:t>Regione dell’</a:t>
            </a:r>
            <a:r>
              <a:rPr lang="it-IT" b="1" dirty="0"/>
              <a:t>impronta digitale</a:t>
            </a:r>
            <a:r>
              <a:rPr lang="it-IT" dirty="0"/>
              <a:t>: comprende le frequenze tra 600 e 1350 cm</a:t>
            </a:r>
            <a:r>
              <a:rPr lang="it-IT" baseline="30000" dirty="0"/>
              <a:t>-1</a:t>
            </a:r>
            <a:r>
              <a:rPr lang="it-IT" dirty="0"/>
              <a:t>; è una zona ricchissima di bande e caratterizza la molecola nel suo insieme. Utile per l’identificazione tramite confronto di due campioni.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72</a:t>
            </a:fld>
            <a:endParaRPr lang="it-IT"/>
          </a:p>
        </p:txBody>
      </p:sp>
      <p:sp>
        <p:nvSpPr>
          <p:cNvPr id="7" name="Titolo 1">
            <a:extLst>
              <a:ext uri="{FF2B5EF4-FFF2-40B4-BE49-F238E27FC236}">
                <a16:creationId xmlns:a16="http://schemas.microsoft.com/office/drawing/2014/main" id="{750034C6-CA8C-54D9-B14B-29A771D05968}"/>
              </a:ext>
            </a:extLst>
          </p:cNvPr>
          <p:cNvSpPr>
            <a:spLocks noGrp="1"/>
          </p:cNvSpPr>
          <p:nvPr>
            <p:ph type="title"/>
          </p:nvPr>
        </p:nvSpPr>
        <p:spPr>
          <a:xfrm>
            <a:off x="628650" y="158120"/>
            <a:ext cx="7886700" cy="676043"/>
          </a:xfrm>
        </p:spPr>
        <p:txBody>
          <a:bodyPr>
            <a:normAutofit fontScale="90000"/>
          </a:bodyPr>
          <a:lstStyle/>
          <a:p>
            <a:pPr algn="ctr"/>
            <a:r>
              <a:rPr lang="it-IT" dirty="0"/>
              <a:t>REGIONI DELLO SPETTRO IR</a:t>
            </a:r>
          </a:p>
        </p:txBody>
      </p:sp>
    </p:spTree>
    <p:extLst>
      <p:ext uri="{BB962C8B-B14F-4D97-AF65-F5344CB8AC3E}">
        <p14:creationId xmlns:p14="http://schemas.microsoft.com/office/powerpoint/2010/main" val="622323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1763" y="63054"/>
            <a:ext cx="7886700" cy="933915"/>
          </a:xfrm>
        </p:spPr>
        <p:txBody>
          <a:bodyPr/>
          <a:lstStyle/>
          <a:p>
            <a:pPr algn="ctr"/>
            <a:r>
              <a:rPr lang="it-IT" dirty="0"/>
              <a:t>Bande di Stiramento (Stretching)</a:t>
            </a:r>
          </a:p>
        </p:txBody>
      </p:sp>
      <p:sp>
        <p:nvSpPr>
          <p:cNvPr id="3" name="Segnaposto contenuto 2"/>
          <p:cNvSpPr>
            <a:spLocks noGrp="1"/>
          </p:cNvSpPr>
          <p:nvPr>
            <p:ph idx="1"/>
          </p:nvPr>
        </p:nvSpPr>
        <p:spPr>
          <a:xfrm>
            <a:off x="628650" y="1825625"/>
            <a:ext cx="7886700" cy="2964739"/>
          </a:xfrm>
        </p:spPr>
        <p:txBody>
          <a:bodyPr/>
          <a:lstStyle/>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73</a:t>
            </a:fld>
            <a:endParaRPr lang="it-IT"/>
          </a:p>
        </p:txBody>
      </p:sp>
      <p:pic>
        <p:nvPicPr>
          <p:cNvPr id="5" name="Immagine 4"/>
          <p:cNvPicPr>
            <a:picLocks noChangeAspect="1"/>
          </p:cNvPicPr>
          <p:nvPr/>
        </p:nvPicPr>
        <p:blipFill>
          <a:blip r:embed="rId2"/>
          <a:stretch>
            <a:fillRect/>
          </a:stretch>
        </p:blipFill>
        <p:spPr>
          <a:xfrm>
            <a:off x="601763" y="1413311"/>
            <a:ext cx="7832926" cy="3329250"/>
          </a:xfrm>
          <a:prstGeom prst="rect">
            <a:avLst/>
          </a:prstGeom>
        </p:spPr>
      </p:pic>
      <p:sp>
        <p:nvSpPr>
          <p:cNvPr id="7" name="TextBox 6">
            <a:extLst>
              <a:ext uri="{FF2B5EF4-FFF2-40B4-BE49-F238E27FC236}">
                <a16:creationId xmlns:a16="http://schemas.microsoft.com/office/drawing/2014/main" id="{0F1D6D09-DF1F-5A1F-ABCE-8F894FBAFB3A}"/>
              </a:ext>
            </a:extLst>
          </p:cNvPr>
          <p:cNvSpPr txBox="1"/>
          <p:nvPr/>
        </p:nvSpPr>
        <p:spPr>
          <a:xfrm>
            <a:off x="601763" y="5063889"/>
            <a:ext cx="8037740" cy="1323439"/>
          </a:xfrm>
          <a:prstGeom prst="rect">
            <a:avLst/>
          </a:prstGeom>
          <a:noFill/>
        </p:spPr>
        <p:txBody>
          <a:bodyPr wrap="square">
            <a:spAutoFit/>
          </a:bodyPr>
          <a:lstStyle/>
          <a:p>
            <a:pPr algn="just"/>
            <a:r>
              <a:rPr lang="it-IT" sz="2000" dirty="0"/>
              <a:t>In Figura sono rappresentati gli intervalli di assorbimento di alcuni gruppi funzionali. Molti di questi assorbimenti spaziano lungo un grande intervallo poiché le bande possono derivare da complesse vibrazioni interagenti all’interno della molecola.  </a:t>
            </a:r>
          </a:p>
        </p:txBody>
      </p:sp>
    </p:spTree>
    <p:extLst>
      <p:ext uri="{BB962C8B-B14F-4D97-AF65-F5344CB8AC3E}">
        <p14:creationId xmlns:p14="http://schemas.microsoft.com/office/powerpoint/2010/main" val="377148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773231"/>
          </a:xfrm>
        </p:spPr>
        <p:txBody>
          <a:bodyPr/>
          <a:lstStyle/>
          <a:p>
            <a:pPr algn="ctr"/>
            <a:r>
              <a:rPr lang="it-IT" dirty="0"/>
              <a:t>Alcani </a:t>
            </a:r>
          </a:p>
        </p:txBody>
      </p:sp>
      <p:sp>
        <p:nvSpPr>
          <p:cNvPr id="3" name="Segnaposto contenuto 2"/>
          <p:cNvSpPr>
            <a:spLocks noGrp="1"/>
          </p:cNvSpPr>
          <p:nvPr>
            <p:ph idx="1"/>
          </p:nvPr>
        </p:nvSpPr>
        <p:spPr>
          <a:xfrm>
            <a:off x="182864" y="2997629"/>
            <a:ext cx="8659858" cy="2746407"/>
          </a:xfrm>
        </p:spPr>
        <p:txBody>
          <a:bodyPr>
            <a:noAutofit/>
          </a:bodyPr>
          <a:lstStyle/>
          <a:p>
            <a:pPr lvl="1"/>
            <a:r>
              <a:rPr lang="it-IT" sz="2800" dirty="0"/>
              <a:t>Stretching C-H: tra 3000 e 2840 cm</a:t>
            </a:r>
            <a:r>
              <a:rPr lang="it-IT" sz="2800" baseline="30000" dirty="0"/>
              <a:t>-1</a:t>
            </a:r>
          </a:p>
          <a:p>
            <a:pPr lvl="1"/>
            <a:r>
              <a:rPr lang="it-IT" sz="2800" dirty="0"/>
              <a:t>Bending C-H dei metili: 1450 e 1375 cm</a:t>
            </a:r>
            <a:r>
              <a:rPr lang="it-IT" sz="2800" baseline="30000" dirty="0"/>
              <a:t>-1</a:t>
            </a:r>
          </a:p>
          <a:p>
            <a:pPr lvl="1"/>
            <a:r>
              <a:rPr lang="it-IT" sz="2800" dirty="0"/>
              <a:t>Bending C-H dei metileni: 1465 e 720 cm</a:t>
            </a:r>
            <a:r>
              <a:rPr lang="it-IT" sz="2800" baseline="30000" dirty="0"/>
              <a:t>-1</a:t>
            </a:r>
          </a:p>
          <a:p>
            <a:pPr lvl="1"/>
            <a:r>
              <a:rPr lang="it-IT" sz="2800" dirty="0"/>
              <a:t>Stretching C-C bande deboli: tra 1200 e 800 cm</a:t>
            </a:r>
            <a:r>
              <a:rPr lang="it-IT" sz="2800" baseline="30000" dirty="0"/>
              <a:t>-1</a:t>
            </a:r>
          </a:p>
          <a:p>
            <a:pPr lvl="1"/>
            <a:r>
              <a:rPr lang="it-IT" sz="2800" dirty="0"/>
              <a:t>Bending C-C a frequenze molto basse, sotto i 500 cm</a:t>
            </a:r>
            <a:r>
              <a:rPr lang="it-IT" sz="2800" baseline="30000" dirty="0"/>
              <a:t>-1</a:t>
            </a:r>
            <a:r>
              <a:rPr lang="it-IT" sz="2800" dirty="0"/>
              <a:t> perciò non appaiono negli spettri</a:t>
            </a:r>
          </a:p>
          <a:p>
            <a:pPr marL="457200" lvl="1" indent="0">
              <a:buNone/>
            </a:pPr>
            <a:endParaRPr lang="it-IT" sz="28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74</a:t>
            </a:fld>
            <a:endParaRPr lang="it-IT"/>
          </a:p>
        </p:txBody>
      </p:sp>
      <p:sp>
        <p:nvSpPr>
          <p:cNvPr id="5" name="TextBox 4">
            <a:extLst>
              <a:ext uri="{FF2B5EF4-FFF2-40B4-BE49-F238E27FC236}">
                <a16:creationId xmlns:a16="http://schemas.microsoft.com/office/drawing/2014/main" id="{F9EF7EFB-BC15-72AF-5EB4-A47D297FD538}"/>
              </a:ext>
            </a:extLst>
          </p:cNvPr>
          <p:cNvSpPr txBox="1"/>
          <p:nvPr/>
        </p:nvSpPr>
        <p:spPr>
          <a:xfrm>
            <a:off x="214396" y="1000319"/>
            <a:ext cx="8715208" cy="1384995"/>
          </a:xfrm>
          <a:prstGeom prst="rect">
            <a:avLst/>
          </a:prstGeom>
          <a:noFill/>
        </p:spPr>
        <p:txBody>
          <a:bodyPr wrap="square">
            <a:spAutoFit/>
          </a:bodyPr>
          <a:lstStyle/>
          <a:p>
            <a:pPr algn="just"/>
            <a:r>
              <a:rPr lang="it-IT" sz="2800" dirty="0"/>
              <a:t>Gli spettri degli alcani possono essere interpretati in termini di quattro tipi di vibrazione, vale a dire gli </a:t>
            </a:r>
            <a:r>
              <a:rPr lang="it-IT" sz="2800" b="1" dirty="0"/>
              <a:t>stretching</a:t>
            </a:r>
            <a:r>
              <a:rPr lang="it-IT" sz="2800" dirty="0"/>
              <a:t> e i </a:t>
            </a:r>
            <a:r>
              <a:rPr lang="it-IT" sz="2800" b="1" dirty="0"/>
              <a:t>bending</a:t>
            </a:r>
            <a:r>
              <a:rPr lang="it-IT" sz="2800" dirty="0"/>
              <a:t> dei legami </a:t>
            </a:r>
            <a:r>
              <a:rPr lang="it-IT" sz="2800" b="1" dirty="0"/>
              <a:t>C-H </a:t>
            </a:r>
            <a:r>
              <a:rPr lang="it-IT" sz="2800" dirty="0"/>
              <a:t>e </a:t>
            </a:r>
            <a:r>
              <a:rPr lang="it-IT" sz="2800" b="1" dirty="0"/>
              <a:t>C-C</a:t>
            </a:r>
            <a:r>
              <a:rPr lang="it-IT" sz="2800" dirty="0"/>
              <a:t>.</a:t>
            </a:r>
          </a:p>
        </p:txBody>
      </p:sp>
      <p:sp>
        <p:nvSpPr>
          <p:cNvPr id="6" name="Rectangle 5">
            <a:extLst>
              <a:ext uri="{FF2B5EF4-FFF2-40B4-BE49-F238E27FC236}">
                <a16:creationId xmlns:a16="http://schemas.microsoft.com/office/drawing/2014/main" id="{8921975B-1C49-9F83-757B-CCE4655CFF2A}"/>
              </a:ext>
            </a:extLst>
          </p:cNvPr>
          <p:cNvSpPr/>
          <p:nvPr/>
        </p:nvSpPr>
        <p:spPr>
          <a:xfrm>
            <a:off x="423080" y="2612402"/>
            <a:ext cx="8419641" cy="324528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303294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2555" y="34116"/>
            <a:ext cx="7886700" cy="728012"/>
          </a:xfrm>
        </p:spPr>
        <p:txBody>
          <a:bodyPr/>
          <a:lstStyle/>
          <a:p>
            <a:pPr algn="ctr"/>
            <a:r>
              <a:rPr lang="it-IT" dirty="0"/>
              <a:t>Spettro IR del </a:t>
            </a:r>
            <a:r>
              <a:rPr lang="it-IT" dirty="0" err="1"/>
              <a:t>Dodecano</a:t>
            </a:r>
            <a:endParaRPr lang="it-IT" dirty="0"/>
          </a:p>
        </p:txBody>
      </p:sp>
      <p:pic>
        <p:nvPicPr>
          <p:cNvPr id="5" name="Segnaposto contenuto 4"/>
          <p:cNvPicPr>
            <a:picLocks noGrp="1" noChangeAspect="1"/>
          </p:cNvPicPr>
          <p:nvPr>
            <p:ph idx="1"/>
          </p:nvPr>
        </p:nvPicPr>
        <p:blipFill>
          <a:blip r:embed="rId2"/>
          <a:stretch>
            <a:fillRect/>
          </a:stretch>
        </p:blipFill>
        <p:spPr>
          <a:xfrm>
            <a:off x="592555" y="1065049"/>
            <a:ext cx="7600950" cy="418412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75</a:t>
            </a:fld>
            <a:endParaRPr lang="it-IT"/>
          </a:p>
        </p:txBody>
      </p:sp>
      <p:pic>
        <p:nvPicPr>
          <p:cNvPr id="6" name="Picture 5">
            <a:extLst>
              <a:ext uri="{FF2B5EF4-FFF2-40B4-BE49-F238E27FC236}">
                <a16:creationId xmlns:a16="http://schemas.microsoft.com/office/drawing/2014/main" id="{803A8599-F6E0-0D3A-692F-C1C36DB52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030" y="762128"/>
            <a:ext cx="3728708" cy="1074745"/>
          </a:xfrm>
          <a:prstGeom prst="rect">
            <a:avLst/>
          </a:prstGeom>
        </p:spPr>
      </p:pic>
      <p:sp>
        <p:nvSpPr>
          <p:cNvPr id="7" name="TextBox 6">
            <a:extLst>
              <a:ext uri="{FF2B5EF4-FFF2-40B4-BE49-F238E27FC236}">
                <a16:creationId xmlns:a16="http://schemas.microsoft.com/office/drawing/2014/main" id="{E613E61B-1C4D-AED9-4E75-80215066840A}"/>
              </a:ext>
            </a:extLst>
          </p:cNvPr>
          <p:cNvSpPr txBox="1"/>
          <p:nvPr/>
        </p:nvSpPr>
        <p:spPr>
          <a:xfrm>
            <a:off x="35426" y="5208052"/>
            <a:ext cx="8966684" cy="1477328"/>
          </a:xfrm>
          <a:prstGeom prst="rect">
            <a:avLst/>
          </a:prstGeom>
          <a:noFill/>
        </p:spPr>
        <p:txBody>
          <a:bodyPr wrap="square">
            <a:spAutoFit/>
          </a:bodyPr>
          <a:lstStyle/>
          <a:p>
            <a:pPr algn="just"/>
            <a:r>
              <a:rPr lang="it-IT" b="1" dirty="0"/>
              <a:t>Lo stretching dei legami C-H metilici e metilenici</a:t>
            </a:r>
            <a:r>
              <a:rPr lang="it-IT" dirty="0"/>
              <a:t>: cade tra 3000-2840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I gruppi metilici possono presentare due bande distinte. La prima a 2964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derivante a uno stretching asimmetrico (2 legami C-H si stirano mentre uno si contrae) e la seconda a dove tutti i legami C-H si stirano e si contraggono in fase (simmetrico). Anche i gruppi metilenici presentano presentano stretching </a:t>
            </a:r>
            <a:r>
              <a:rPr lang="it-IT" dirty="0" err="1"/>
              <a:t>assimetrico</a:t>
            </a:r>
            <a:r>
              <a:rPr lang="it-IT" dirty="0"/>
              <a:t> (2924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 e simmetrico (2853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a:t>
            </a:r>
          </a:p>
        </p:txBody>
      </p:sp>
    </p:spTree>
    <p:extLst>
      <p:ext uri="{BB962C8B-B14F-4D97-AF65-F5344CB8AC3E}">
        <p14:creationId xmlns:p14="http://schemas.microsoft.com/office/powerpoint/2010/main" val="30502891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592555" y="1065049"/>
            <a:ext cx="7600950" cy="418412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76</a:t>
            </a:fld>
            <a:endParaRPr lang="it-IT"/>
          </a:p>
        </p:txBody>
      </p:sp>
      <p:pic>
        <p:nvPicPr>
          <p:cNvPr id="6" name="Picture 5">
            <a:extLst>
              <a:ext uri="{FF2B5EF4-FFF2-40B4-BE49-F238E27FC236}">
                <a16:creationId xmlns:a16="http://schemas.microsoft.com/office/drawing/2014/main" id="{803A8599-F6E0-0D3A-692F-C1C36DB52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030" y="762128"/>
            <a:ext cx="3728708" cy="1074745"/>
          </a:xfrm>
          <a:prstGeom prst="rect">
            <a:avLst/>
          </a:prstGeom>
        </p:spPr>
      </p:pic>
      <p:sp>
        <p:nvSpPr>
          <p:cNvPr id="7" name="TextBox 6">
            <a:extLst>
              <a:ext uri="{FF2B5EF4-FFF2-40B4-BE49-F238E27FC236}">
                <a16:creationId xmlns:a16="http://schemas.microsoft.com/office/drawing/2014/main" id="{E613E61B-1C4D-AED9-4E75-80215066840A}"/>
              </a:ext>
            </a:extLst>
          </p:cNvPr>
          <p:cNvSpPr txBox="1"/>
          <p:nvPr/>
        </p:nvSpPr>
        <p:spPr>
          <a:xfrm>
            <a:off x="35426" y="5021128"/>
            <a:ext cx="9108574" cy="2585323"/>
          </a:xfrm>
          <a:prstGeom prst="rect">
            <a:avLst/>
          </a:prstGeom>
          <a:noFill/>
        </p:spPr>
        <p:txBody>
          <a:bodyPr wrap="square">
            <a:spAutoFit/>
          </a:bodyPr>
          <a:lstStyle/>
          <a:p>
            <a:pPr algn="just"/>
            <a:r>
              <a:rPr lang="it-IT" b="1" dirty="0"/>
              <a:t>Il bending dei legami C-H metilici e metilenici</a:t>
            </a:r>
            <a:r>
              <a:rPr lang="it-IT" dirty="0"/>
              <a:t>: cade tra 1470-720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I gruppi metilici possono presentare due vibrazioni di bending. La prima è una vibrazione di bending simmetrico (1375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che coinvolge la deformazione in fase dei tre legami. La seconda è una vibrazione di bending asimmetrico che coinvolge la deformazione fuori fase dei tre legami (1450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Le vibrazioni di bending dei metileni possono essere 4 (</a:t>
            </a:r>
            <a:r>
              <a:rPr lang="it-IT" dirty="0" err="1"/>
              <a:t>scissoring</a:t>
            </a:r>
            <a:r>
              <a:rPr lang="it-IT" dirty="0"/>
              <a:t>, </a:t>
            </a:r>
            <a:r>
              <a:rPr lang="it-IT" dirty="0" err="1"/>
              <a:t>rocking</a:t>
            </a:r>
            <a:r>
              <a:rPr lang="it-IT" dirty="0"/>
              <a:t>, </a:t>
            </a:r>
            <a:r>
              <a:rPr lang="it-IT" dirty="0" err="1"/>
              <a:t>wagging</a:t>
            </a:r>
            <a:r>
              <a:rPr lang="it-IT" dirty="0"/>
              <a:t> e </a:t>
            </a:r>
            <a:r>
              <a:rPr lang="it-IT" dirty="0" err="1"/>
              <a:t>twisting</a:t>
            </a:r>
            <a:r>
              <a:rPr lang="it-IT" dirty="0"/>
              <a:t>). Sperimentalmente in questo caso si osservano lo </a:t>
            </a:r>
            <a:r>
              <a:rPr lang="it-IT" dirty="0" err="1"/>
              <a:t>scissoring</a:t>
            </a:r>
            <a:r>
              <a:rPr lang="it-IT" dirty="0"/>
              <a:t> (1467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e il </a:t>
            </a:r>
            <a:r>
              <a:rPr lang="it-IT" dirty="0" err="1"/>
              <a:t>rocking</a:t>
            </a:r>
            <a:r>
              <a:rPr lang="it-IT" dirty="0"/>
              <a:t> (720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a:t>
            </a:r>
          </a:p>
          <a:p>
            <a:pPr algn="just"/>
            <a:endParaRPr lang="it-IT" dirty="0"/>
          </a:p>
          <a:p>
            <a:pPr algn="just"/>
            <a:endParaRPr lang="it-IT" dirty="0"/>
          </a:p>
          <a:p>
            <a:pPr algn="just"/>
            <a:endParaRPr lang="it-IT" dirty="0"/>
          </a:p>
        </p:txBody>
      </p:sp>
      <p:sp>
        <p:nvSpPr>
          <p:cNvPr id="9" name="Titolo 1">
            <a:extLst>
              <a:ext uri="{FF2B5EF4-FFF2-40B4-BE49-F238E27FC236}">
                <a16:creationId xmlns:a16="http://schemas.microsoft.com/office/drawing/2014/main" id="{F66CACA8-01D5-335B-4CF7-1AE4C6C93491}"/>
              </a:ext>
            </a:extLst>
          </p:cNvPr>
          <p:cNvSpPr>
            <a:spLocks noGrp="1"/>
          </p:cNvSpPr>
          <p:nvPr>
            <p:ph type="title"/>
          </p:nvPr>
        </p:nvSpPr>
        <p:spPr>
          <a:xfrm>
            <a:off x="592555" y="34116"/>
            <a:ext cx="7886700" cy="728012"/>
          </a:xfrm>
        </p:spPr>
        <p:txBody>
          <a:bodyPr/>
          <a:lstStyle/>
          <a:p>
            <a:pPr algn="ctr"/>
            <a:r>
              <a:rPr lang="it-IT" dirty="0"/>
              <a:t>Spettro IR del </a:t>
            </a:r>
            <a:r>
              <a:rPr lang="it-IT" dirty="0" err="1"/>
              <a:t>Dodecano</a:t>
            </a:r>
            <a:endParaRPr lang="it-IT" dirty="0"/>
          </a:p>
        </p:txBody>
      </p:sp>
    </p:spTree>
    <p:extLst>
      <p:ext uri="{BB962C8B-B14F-4D97-AF65-F5344CB8AC3E}">
        <p14:creationId xmlns:p14="http://schemas.microsoft.com/office/powerpoint/2010/main" val="17780531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254" y="1134402"/>
            <a:ext cx="8837489" cy="810585"/>
          </a:xfrm>
        </p:spPr>
        <p:txBody>
          <a:bodyPr>
            <a:noAutofit/>
          </a:bodyPr>
          <a:lstStyle/>
          <a:p>
            <a:pPr algn="just"/>
            <a:r>
              <a:rPr lang="it-IT" sz="2600" dirty="0">
                <a:latin typeface="+mn-lt"/>
              </a:rPr>
              <a:t>Le strutture degli alcheni introducono molti nuovi modi vibrazionali all’interno della molecola idrocarburica: una vibrazione di </a:t>
            </a:r>
            <a:r>
              <a:rPr lang="it-IT" sz="2600" b="1" dirty="0">
                <a:latin typeface="+mn-lt"/>
              </a:rPr>
              <a:t>stretching C=C </a:t>
            </a:r>
            <a:r>
              <a:rPr lang="it-IT" sz="2600" dirty="0">
                <a:latin typeface="+mn-lt"/>
              </a:rPr>
              <a:t>e vibrazioni di </a:t>
            </a:r>
            <a:r>
              <a:rPr lang="it-IT" sz="2600" b="1" dirty="0">
                <a:latin typeface="+mn-lt"/>
              </a:rPr>
              <a:t>stretching </a:t>
            </a:r>
            <a:r>
              <a:rPr lang="it-IT" sz="2600" dirty="0">
                <a:latin typeface="+mn-lt"/>
              </a:rPr>
              <a:t>e</a:t>
            </a:r>
            <a:r>
              <a:rPr lang="it-IT" sz="2600" b="1" dirty="0">
                <a:latin typeface="+mn-lt"/>
              </a:rPr>
              <a:t> bending</a:t>
            </a:r>
            <a:r>
              <a:rPr lang="it-IT" sz="2600" dirty="0">
                <a:latin typeface="+mn-lt"/>
              </a:rPr>
              <a:t> del legame </a:t>
            </a:r>
            <a:r>
              <a:rPr lang="it-IT" sz="2600" b="1" dirty="0">
                <a:latin typeface="+mn-lt"/>
              </a:rPr>
              <a:t>=C-H</a:t>
            </a:r>
          </a:p>
        </p:txBody>
      </p:sp>
      <p:sp>
        <p:nvSpPr>
          <p:cNvPr id="3" name="Segnaposto contenuto 2"/>
          <p:cNvSpPr>
            <a:spLocks noGrp="1"/>
          </p:cNvSpPr>
          <p:nvPr>
            <p:ph idx="1"/>
          </p:nvPr>
        </p:nvSpPr>
        <p:spPr>
          <a:xfrm>
            <a:off x="628650" y="2509509"/>
            <a:ext cx="7886700" cy="4351338"/>
          </a:xfrm>
        </p:spPr>
        <p:txBody>
          <a:bodyPr/>
          <a:lstStyle/>
          <a:p>
            <a:r>
              <a:rPr lang="it-IT" dirty="0"/>
              <a:t>Stretching C=C</a:t>
            </a:r>
          </a:p>
          <a:p>
            <a:pPr lvl="1"/>
            <a:r>
              <a:rPr lang="it-IT" dirty="0"/>
              <a:t>In alcheni non coniugati banda di stretching C=C debole tra 1667 e 1640 cm</a:t>
            </a:r>
            <a:r>
              <a:rPr lang="it-IT" baseline="30000" dirty="0"/>
              <a:t>-1</a:t>
            </a:r>
          </a:p>
          <a:p>
            <a:pPr lvl="1"/>
            <a:r>
              <a:rPr lang="it-IT" dirty="0"/>
              <a:t>In alcheni coniugati non simmetrici si notano due bande a 1650 e 1600 cm</a:t>
            </a:r>
            <a:r>
              <a:rPr lang="it-IT" baseline="30000" dirty="0"/>
              <a:t>-1</a:t>
            </a:r>
          </a:p>
          <a:p>
            <a:r>
              <a:rPr lang="it-IT" dirty="0"/>
              <a:t>Stretching e bending =C-H</a:t>
            </a:r>
          </a:p>
          <a:p>
            <a:pPr lvl="1"/>
            <a:r>
              <a:rPr lang="it-IT" dirty="0"/>
              <a:t>In generale qualsiasi banda di stretching C-H al di sopra di 3000 cm</a:t>
            </a:r>
            <a:r>
              <a:rPr lang="it-IT" baseline="30000" dirty="0"/>
              <a:t>-1 </a:t>
            </a:r>
            <a:r>
              <a:rPr lang="it-IT" dirty="0"/>
              <a:t>deriva dallo stretching di =C-H aromatici, </a:t>
            </a:r>
            <a:r>
              <a:rPr lang="it-IT" dirty="0" err="1"/>
              <a:t>eteroaromatici</a:t>
            </a:r>
            <a:r>
              <a:rPr lang="it-IT" dirty="0"/>
              <a:t>, </a:t>
            </a:r>
            <a:r>
              <a:rPr lang="it-IT" dirty="0" err="1"/>
              <a:t>alchinici</a:t>
            </a:r>
            <a:r>
              <a:rPr lang="it-IT" dirty="0"/>
              <a:t> e alchenici</a:t>
            </a:r>
          </a:p>
          <a:p>
            <a:pPr lvl="1"/>
            <a:r>
              <a:rPr lang="it-IT" dirty="0"/>
              <a:t>Vibrazioni di bending =C-H:  1416, tra 1000 e 650 cm</a:t>
            </a:r>
            <a:r>
              <a:rPr lang="it-IT" baseline="30000" dirty="0"/>
              <a:t>-1</a:t>
            </a:r>
          </a:p>
          <a:p>
            <a:pPr lvl="1"/>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77</a:t>
            </a:fld>
            <a:endParaRPr lang="it-IT"/>
          </a:p>
        </p:txBody>
      </p:sp>
      <p:sp>
        <p:nvSpPr>
          <p:cNvPr id="5" name="Rectangle 4">
            <a:extLst>
              <a:ext uri="{FF2B5EF4-FFF2-40B4-BE49-F238E27FC236}">
                <a16:creationId xmlns:a16="http://schemas.microsoft.com/office/drawing/2014/main" id="{DBDED8E4-D484-82B9-696B-34F283154B36}"/>
              </a:ext>
            </a:extLst>
          </p:cNvPr>
          <p:cNvSpPr/>
          <p:nvPr/>
        </p:nvSpPr>
        <p:spPr>
          <a:xfrm>
            <a:off x="628649" y="2412125"/>
            <a:ext cx="7886701" cy="398158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xtBox 6">
            <a:extLst>
              <a:ext uri="{FF2B5EF4-FFF2-40B4-BE49-F238E27FC236}">
                <a16:creationId xmlns:a16="http://schemas.microsoft.com/office/drawing/2014/main" id="{0B1251FD-5EB4-97B1-F8B7-E3B7C5F1E88B}"/>
              </a:ext>
            </a:extLst>
          </p:cNvPr>
          <p:cNvSpPr txBox="1"/>
          <p:nvPr/>
        </p:nvSpPr>
        <p:spPr>
          <a:xfrm>
            <a:off x="3200400" y="57185"/>
            <a:ext cx="3011214" cy="1077218"/>
          </a:xfrm>
          <a:prstGeom prst="rect">
            <a:avLst/>
          </a:prstGeom>
          <a:noFill/>
        </p:spPr>
        <p:txBody>
          <a:bodyPr wrap="square">
            <a:spAutoFit/>
          </a:bodyPr>
          <a:lstStyle/>
          <a:p>
            <a:pPr algn="ctr"/>
            <a:r>
              <a:rPr lang="it-IT" sz="3200" dirty="0"/>
              <a:t>Alcheni (Olefine)</a:t>
            </a:r>
            <a:br>
              <a:rPr lang="it-IT" sz="3200" dirty="0"/>
            </a:br>
            <a:endParaRPr lang="it-IT" sz="3200" dirty="0"/>
          </a:p>
        </p:txBody>
      </p:sp>
    </p:spTree>
    <p:extLst>
      <p:ext uri="{BB962C8B-B14F-4D97-AF65-F5344CB8AC3E}">
        <p14:creationId xmlns:p14="http://schemas.microsoft.com/office/powerpoint/2010/main" val="13814712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0937" y="0"/>
            <a:ext cx="7886700" cy="843208"/>
          </a:xfrm>
        </p:spPr>
        <p:txBody>
          <a:bodyPr/>
          <a:lstStyle/>
          <a:p>
            <a:pPr algn="ctr"/>
            <a:r>
              <a:rPr lang="it-IT" dirty="0"/>
              <a:t>Spettro IR dell’1-Esene </a:t>
            </a:r>
          </a:p>
        </p:txBody>
      </p:sp>
      <p:pic>
        <p:nvPicPr>
          <p:cNvPr id="5" name="Segnaposto contenuto 4"/>
          <p:cNvPicPr>
            <a:picLocks noGrp="1" noChangeAspect="1"/>
          </p:cNvPicPr>
          <p:nvPr>
            <p:ph idx="1"/>
          </p:nvPr>
        </p:nvPicPr>
        <p:blipFill>
          <a:blip r:embed="rId2"/>
          <a:stretch>
            <a:fillRect/>
          </a:stretch>
        </p:blipFill>
        <p:spPr>
          <a:xfrm>
            <a:off x="1545928" y="693308"/>
            <a:ext cx="6304392" cy="4137944"/>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78</a:t>
            </a:fld>
            <a:endParaRPr lang="it-IT"/>
          </a:p>
        </p:txBody>
      </p:sp>
      <p:sp>
        <p:nvSpPr>
          <p:cNvPr id="7" name="TextBox 6">
            <a:extLst>
              <a:ext uri="{FF2B5EF4-FFF2-40B4-BE49-F238E27FC236}">
                <a16:creationId xmlns:a16="http://schemas.microsoft.com/office/drawing/2014/main" id="{DF08E477-5563-BF96-0EE7-5C509C814F4F}"/>
              </a:ext>
            </a:extLst>
          </p:cNvPr>
          <p:cNvSpPr txBox="1"/>
          <p:nvPr/>
        </p:nvSpPr>
        <p:spPr>
          <a:xfrm>
            <a:off x="17713" y="4549247"/>
            <a:ext cx="9108574" cy="2462213"/>
          </a:xfrm>
          <a:prstGeom prst="rect">
            <a:avLst/>
          </a:prstGeom>
          <a:noFill/>
        </p:spPr>
        <p:txBody>
          <a:bodyPr wrap="square">
            <a:spAutoFit/>
          </a:bodyPr>
          <a:lstStyle/>
          <a:p>
            <a:pPr algn="just"/>
            <a:r>
              <a:rPr lang="it-IT" sz="2200" dirty="0"/>
              <a:t>Lo spettro IR del 1-esene mostra i segnali caratteristici delle vibrazioni di stretching e bending dei legami C-H nei gruppi funzionali metilici e metilenici di un alcano. Inoltre, la presenza dell’olefina terminale porta a nuovi modi vibrazionali. Ad esempio, intorno a 1650 cm</a:t>
            </a:r>
            <a:r>
              <a:rPr lang="it-IT" sz="2200" baseline="30000" dirty="0"/>
              <a:t>-1 </a:t>
            </a:r>
            <a:r>
              <a:rPr lang="it-IT" sz="2200" dirty="0"/>
              <a:t>si evidenzia lo </a:t>
            </a:r>
            <a:r>
              <a:rPr lang="it-IT" sz="2200" b="1" dirty="0"/>
              <a:t>stretching del legame C=C</a:t>
            </a:r>
            <a:r>
              <a:rPr lang="it-IT" sz="2200" dirty="0"/>
              <a:t>. A circa 3100 cm</a:t>
            </a:r>
            <a:r>
              <a:rPr lang="it-IT" sz="2200" baseline="30000" dirty="0"/>
              <a:t>-1 </a:t>
            </a:r>
            <a:r>
              <a:rPr lang="it-IT" sz="2200" dirty="0"/>
              <a:t>si osserva la banda di </a:t>
            </a:r>
            <a:r>
              <a:rPr lang="it-IT" sz="2200" b="1" dirty="0"/>
              <a:t>stretching del legame </a:t>
            </a:r>
            <a:r>
              <a:rPr lang="it-IT" sz="2200" dirty="0"/>
              <a:t>C=</a:t>
            </a:r>
            <a:r>
              <a:rPr lang="it-IT" sz="2200" b="1" dirty="0"/>
              <a:t>C-H</a:t>
            </a:r>
            <a:r>
              <a:rPr lang="it-IT" sz="2200" dirty="0"/>
              <a:t>. A circa 900 cm</a:t>
            </a:r>
            <a:r>
              <a:rPr lang="it-IT" sz="2200" baseline="30000" dirty="0"/>
              <a:t>-1 </a:t>
            </a:r>
            <a:r>
              <a:rPr lang="it-IT" sz="2200" dirty="0"/>
              <a:t>si osserva il </a:t>
            </a:r>
            <a:r>
              <a:rPr lang="it-IT" sz="2200" b="1" dirty="0"/>
              <a:t>bending del </a:t>
            </a:r>
            <a:r>
              <a:rPr lang="it-IT" sz="2200" dirty="0"/>
              <a:t>C=</a:t>
            </a:r>
            <a:r>
              <a:rPr lang="it-IT" sz="2200" b="1" dirty="0"/>
              <a:t>CH2</a:t>
            </a:r>
            <a:r>
              <a:rPr lang="it-IT" sz="2200" dirty="0"/>
              <a:t>.</a:t>
            </a:r>
          </a:p>
          <a:p>
            <a:pPr algn="just"/>
            <a:endParaRPr lang="it-IT" sz="2200" dirty="0"/>
          </a:p>
        </p:txBody>
      </p:sp>
    </p:spTree>
    <p:extLst>
      <p:ext uri="{BB962C8B-B14F-4D97-AF65-F5344CB8AC3E}">
        <p14:creationId xmlns:p14="http://schemas.microsoft.com/office/powerpoint/2010/main" val="15043222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572217"/>
            <a:ext cx="7886700" cy="45719"/>
          </a:xfrm>
        </p:spPr>
        <p:txBody>
          <a:bodyPr>
            <a:normAutofit fontScale="90000"/>
          </a:bodyPr>
          <a:lstStyle/>
          <a:p>
            <a:pPr algn="ctr"/>
            <a:r>
              <a:rPr lang="it-IT" dirty="0"/>
              <a:t>Alchini</a:t>
            </a:r>
            <a:br>
              <a:rPr lang="it-IT" dirty="0"/>
            </a:br>
            <a:endParaRPr lang="it-IT" dirty="0"/>
          </a:p>
        </p:txBody>
      </p:sp>
      <p:sp>
        <p:nvSpPr>
          <p:cNvPr id="3" name="Segnaposto contenuto 2"/>
          <p:cNvSpPr>
            <a:spLocks noGrp="1"/>
          </p:cNvSpPr>
          <p:nvPr>
            <p:ph idx="1"/>
          </p:nvPr>
        </p:nvSpPr>
        <p:spPr>
          <a:xfrm>
            <a:off x="741658" y="1677230"/>
            <a:ext cx="7471492" cy="2721349"/>
          </a:xfrm>
        </p:spPr>
        <p:txBody>
          <a:bodyPr>
            <a:normAutofit lnSpcReduction="10000"/>
          </a:bodyPr>
          <a:lstStyle/>
          <a:p>
            <a:pPr algn="just"/>
            <a:r>
              <a:rPr lang="it-IT" sz="2400" b="1" dirty="0"/>
              <a:t>Stretching C≡C</a:t>
            </a:r>
            <a:r>
              <a:rPr lang="it-IT" sz="2400" dirty="0"/>
              <a:t>: banda debole tra 2260 e 2100 cm</a:t>
            </a:r>
            <a:r>
              <a:rPr lang="it-IT" sz="2400" baseline="30000" dirty="0"/>
              <a:t>-1 </a:t>
            </a:r>
            <a:r>
              <a:rPr lang="it-IT" sz="2400" dirty="0"/>
              <a:t>non visibile negli alchini simmetrici.</a:t>
            </a:r>
          </a:p>
          <a:p>
            <a:pPr algn="just"/>
            <a:r>
              <a:rPr lang="it-IT" sz="2400" b="1" dirty="0"/>
              <a:t>Stretching ≡C-H</a:t>
            </a:r>
            <a:r>
              <a:rPr lang="it-IT" sz="2400" dirty="0"/>
              <a:t>: tra 3333 e 3267 cm</a:t>
            </a:r>
            <a:r>
              <a:rPr lang="it-IT" sz="2400" baseline="30000" dirty="0"/>
              <a:t>-1 </a:t>
            </a:r>
          </a:p>
          <a:p>
            <a:pPr algn="just"/>
            <a:r>
              <a:rPr lang="it-IT" sz="2400" b="1" dirty="0"/>
              <a:t>Bending ≡C-H </a:t>
            </a:r>
            <a:r>
              <a:rPr lang="it-IT" sz="2400" dirty="0"/>
              <a:t>(alchini monosostituiti) tra 700 e 610 cm</a:t>
            </a:r>
            <a:r>
              <a:rPr lang="it-IT" sz="2400" baseline="30000" dirty="0"/>
              <a:t>-1</a:t>
            </a:r>
          </a:p>
          <a:p>
            <a:pPr marL="0" indent="0" algn="just">
              <a:buNone/>
            </a:pPr>
            <a:r>
              <a:rPr lang="it-IT" sz="2400" dirty="0"/>
              <a:t>Il Primo </a:t>
            </a:r>
            <a:r>
              <a:rPr lang="it-IT" sz="2400" dirty="0" err="1"/>
              <a:t>overtone</a:t>
            </a:r>
            <a:r>
              <a:rPr lang="it-IT" sz="2400" dirty="0"/>
              <a:t> della vibrazione di bending del C-H dell’alchino si presenta come una banda debole e larga tra 1370 e 1220 cm</a:t>
            </a:r>
            <a:r>
              <a:rPr lang="it-IT" sz="2400" baseline="30000" dirty="0"/>
              <a:t>-1</a:t>
            </a:r>
            <a:endParaRPr lang="it-IT" sz="24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79</a:t>
            </a:fld>
            <a:endParaRPr lang="it-IT"/>
          </a:p>
        </p:txBody>
      </p:sp>
      <p:sp>
        <p:nvSpPr>
          <p:cNvPr id="5" name="Rettangolo 4"/>
          <p:cNvSpPr/>
          <p:nvPr/>
        </p:nvSpPr>
        <p:spPr>
          <a:xfrm>
            <a:off x="3943350" y="5230450"/>
            <a:ext cx="4572000" cy="923330"/>
          </a:xfrm>
          <a:prstGeom prst="rect">
            <a:avLst/>
          </a:prstGeom>
        </p:spPr>
        <p:txBody>
          <a:bodyPr>
            <a:spAutoFit/>
          </a:bodyPr>
          <a:lstStyle/>
          <a:p>
            <a:pPr algn="just"/>
            <a:r>
              <a:rPr lang="it-IT" b="1" dirty="0" err="1"/>
              <a:t>Overtone</a:t>
            </a:r>
            <a:r>
              <a:rPr lang="it-IT" dirty="0"/>
              <a:t>: transizioni tra lo stato vibrazionale fondamentale ed il secondo o il terzo stato vibrazionale eccitato</a:t>
            </a:r>
          </a:p>
        </p:txBody>
      </p:sp>
      <p:pic>
        <p:nvPicPr>
          <p:cNvPr id="6" name="Immagine 5"/>
          <p:cNvPicPr>
            <a:picLocks noChangeAspect="1"/>
          </p:cNvPicPr>
          <p:nvPr/>
        </p:nvPicPr>
        <p:blipFill>
          <a:blip r:embed="rId2"/>
          <a:stretch>
            <a:fillRect/>
          </a:stretch>
        </p:blipFill>
        <p:spPr>
          <a:xfrm>
            <a:off x="1043858" y="4545759"/>
            <a:ext cx="2474987" cy="2089828"/>
          </a:xfrm>
          <a:prstGeom prst="rect">
            <a:avLst/>
          </a:prstGeom>
        </p:spPr>
      </p:pic>
      <p:sp>
        <p:nvSpPr>
          <p:cNvPr id="7" name="Rectangle 6">
            <a:extLst>
              <a:ext uri="{FF2B5EF4-FFF2-40B4-BE49-F238E27FC236}">
                <a16:creationId xmlns:a16="http://schemas.microsoft.com/office/drawing/2014/main" id="{D19B34EB-F994-6798-1A02-32B11668DA31}"/>
              </a:ext>
            </a:extLst>
          </p:cNvPr>
          <p:cNvSpPr/>
          <p:nvPr/>
        </p:nvSpPr>
        <p:spPr>
          <a:xfrm>
            <a:off x="741658" y="1609089"/>
            <a:ext cx="7471492" cy="264597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a:extLst>
              <a:ext uri="{FF2B5EF4-FFF2-40B4-BE49-F238E27FC236}">
                <a16:creationId xmlns:a16="http://schemas.microsoft.com/office/drawing/2014/main" id="{5EFB0D2E-BDA0-67FE-F358-CD078338874F}"/>
              </a:ext>
            </a:extLst>
          </p:cNvPr>
          <p:cNvSpPr txBox="1"/>
          <p:nvPr/>
        </p:nvSpPr>
        <p:spPr>
          <a:xfrm>
            <a:off x="102476" y="556163"/>
            <a:ext cx="9002111" cy="830997"/>
          </a:xfrm>
          <a:prstGeom prst="rect">
            <a:avLst/>
          </a:prstGeom>
          <a:noFill/>
        </p:spPr>
        <p:txBody>
          <a:bodyPr wrap="square">
            <a:spAutoFit/>
          </a:bodyPr>
          <a:lstStyle/>
          <a:p>
            <a:pPr algn="just"/>
            <a:r>
              <a:rPr lang="it-IT" sz="2400" dirty="0"/>
              <a:t>Nel caso degli alchini terminali esistono due nuove vibrazioni possibili, che coinvolgono lo stretching del C≡C e del ≡C-H. </a:t>
            </a:r>
          </a:p>
        </p:txBody>
      </p:sp>
    </p:spTree>
    <p:extLst>
      <p:ext uri="{BB962C8B-B14F-4D97-AF65-F5344CB8AC3E}">
        <p14:creationId xmlns:p14="http://schemas.microsoft.com/office/powerpoint/2010/main" val="200780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8</a:t>
            </a:fld>
            <a:endParaRPr lang="it-IT"/>
          </a:p>
        </p:txBody>
      </p:sp>
      <p:pic>
        <p:nvPicPr>
          <p:cNvPr id="7" name="Immagine 4">
            <a:extLst>
              <a:ext uri="{FF2B5EF4-FFF2-40B4-BE49-F238E27FC236}">
                <a16:creationId xmlns:a16="http://schemas.microsoft.com/office/drawing/2014/main" id="{9F3324EC-B1F3-89AC-C374-844E40CBFE78}"/>
              </a:ext>
            </a:extLst>
          </p:cNvPr>
          <p:cNvPicPr>
            <a:picLocks noChangeAspect="1"/>
          </p:cNvPicPr>
          <p:nvPr/>
        </p:nvPicPr>
        <p:blipFill>
          <a:blip r:embed="rId2"/>
          <a:stretch>
            <a:fillRect/>
          </a:stretch>
        </p:blipFill>
        <p:spPr>
          <a:xfrm>
            <a:off x="685368" y="762438"/>
            <a:ext cx="7773263" cy="3650335"/>
          </a:xfrm>
          <a:prstGeom prst="rect">
            <a:avLst/>
          </a:prstGeom>
        </p:spPr>
      </p:pic>
      <p:sp>
        <p:nvSpPr>
          <p:cNvPr id="6" name="Titolo 1">
            <a:extLst>
              <a:ext uri="{FF2B5EF4-FFF2-40B4-BE49-F238E27FC236}">
                <a16:creationId xmlns:a16="http://schemas.microsoft.com/office/drawing/2014/main" id="{68B6A599-92EF-86C0-701E-D52DE6A88DC5}"/>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
        <p:nvSpPr>
          <p:cNvPr id="9" name="TextBox 8">
            <a:extLst>
              <a:ext uri="{FF2B5EF4-FFF2-40B4-BE49-F238E27FC236}">
                <a16:creationId xmlns:a16="http://schemas.microsoft.com/office/drawing/2014/main" id="{450C3324-B3A0-B0E0-E5F4-F34868721A74}"/>
              </a:ext>
            </a:extLst>
          </p:cNvPr>
          <p:cNvSpPr txBox="1"/>
          <p:nvPr/>
        </p:nvSpPr>
        <p:spPr>
          <a:xfrm>
            <a:off x="77110" y="4532305"/>
            <a:ext cx="8989780" cy="2246769"/>
          </a:xfrm>
          <a:prstGeom prst="rect">
            <a:avLst/>
          </a:prstGeom>
          <a:noFill/>
        </p:spPr>
        <p:txBody>
          <a:bodyPr wrap="square">
            <a:spAutoFit/>
          </a:bodyPr>
          <a:lstStyle/>
          <a:p>
            <a:pPr algn="just"/>
            <a:r>
              <a:rPr lang="it-IT" sz="2000" dirty="0"/>
              <a:t>Vengono analizzate le principali tipologie di vibrazione molecolari di un </a:t>
            </a:r>
            <a:r>
              <a:rPr lang="it-IT" sz="2000" b="1" dirty="0"/>
              <a:t>frammento metilenico </a:t>
            </a:r>
            <a:r>
              <a:rPr lang="it-IT" sz="2000" dirty="0"/>
              <a:t>(-CH2-) di una molecola. Lo </a:t>
            </a:r>
            <a:r>
              <a:rPr lang="it-IT" sz="2000" b="1" dirty="0">
                <a:solidFill>
                  <a:srgbClr val="C00000"/>
                </a:solidFill>
              </a:rPr>
              <a:t>stretching</a:t>
            </a:r>
            <a:r>
              <a:rPr lang="it-IT" sz="2000" dirty="0"/>
              <a:t> è un movimento ritmico degli atomi lungo l’asse del legame con conseguente aumento o diminuzione della distanza interatomica. Può essere </a:t>
            </a:r>
            <a:r>
              <a:rPr lang="it-IT" sz="2000" b="1" i="1" dirty="0">
                <a:solidFill>
                  <a:srgbClr val="C00000"/>
                </a:solidFill>
              </a:rPr>
              <a:t>simmetrico</a:t>
            </a:r>
            <a:r>
              <a:rPr lang="it-IT" sz="2000" dirty="0"/>
              <a:t> quando gli atomi si muovono all’unisono o </a:t>
            </a:r>
            <a:r>
              <a:rPr lang="it-IT" sz="2000" b="1" i="1" dirty="0">
                <a:solidFill>
                  <a:srgbClr val="C00000"/>
                </a:solidFill>
              </a:rPr>
              <a:t>asimmetrico</a:t>
            </a:r>
            <a:r>
              <a:rPr lang="it-IT" sz="2000" dirty="0"/>
              <a:t> quando gli atomi si muovono con asimmetria. La vibrazione di </a:t>
            </a:r>
            <a:r>
              <a:rPr lang="it-IT" sz="2000" b="1" dirty="0">
                <a:solidFill>
                  <a:srgbClr val="002060"/>
                </a:solidFill>
              </a:rPr>
              <a:t>bending</a:t>
            </a:r>
            <a:r>
              <a:rPr lang="it-IT" sz="2000" dirty="0"/>
              <a:t> porta a una modifica degli angoli di legame tra gli atomi. Si può osservare il </a:t>
            </a:r>
            <a:r>
              <a:rPr lang="it-IT" sz="2000" b="1" i="1" dirty="0" err="1">
                <a:solidFill>
                  <a:srgbClr val="002060"/>
                </a:solidFill>
              </a:rPr>
              <a:t>scissoring</a:t>
            </a:r>
            <a:r>
              <a:rPr lang="it-IT" sz="2000" dirty="0"/>
              <a:t>, il </a:t>
            </a:r>
            <a:r>
              <a:rPr lang="it-IT" sz="2000" b="1" i="1" dirty="0" err="1">
                <a:solidFill>
                  <a:srgbClr val="002060"/>
                </a:solidFill>
              </a:rPr>
              <a:t>rocking</a:t>
            </a:r>
            <a:r>
              <a:rPr lang="it-IT" sz="2000" dirty="0"/>
              <a:t>, lo </a:t>
            </a:r>
            <a:r>
              <a:rPr lang="it-IT" sz="2000" b="1" i="1" dirty="0" err="1">
                <a:solidFill>
                  <a:srgbClr val="002060"/>
                </a:solidFill>
              </a:rPr>
              <a:t>wagging</a:t>
            </a:r>
            <a:r>
              <a:rPr lang="it-IT" sz="2000" dirty="0"/>
              <a:t> e il </a:t>
            </a:r>
            <a:r>
              <a:rPr lang="it-IT" sz="2000" b="1" i="1" dirty="0" err="1">
                <a:solidFill>
                  <a:srgbClr val="002060"/>
                </a:solidFill>
              </a:rPr>
              <a:t>twisting</a:t>
            </a:r>
            <a:r>
              <a:rPr lang="it-IT" sz="2000" dirty="0"/>
              <a:t>.</a:t>
            </a:r>
          </a:p>
        </p:txBody>
      </p:sp>
    </p:spTree>
    <p:extLst>
      <p:ext uri="{BB962C8B-B14F-4D97-AF65-F5344CB8AC3E}">
        <p14:creationId xmlns:p14="http://schemas.microsoft.com/office/powerpoint/2010/main" val="34981968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150" y="1"/>
            <a:ext cx="7886700" cy="662152"/>
          </a:xfrm>
        </p:spPr>
        <p:txBody>
          <a:bodyPr>
            <a:normAutofit fontScale="90000"/>
          </a:bodyPr>
          <a:lstStyle/>
          <a:p>
            <a:pPr algn="ctr"/>
            <a:r>
              <a:rPr lang="it-IT" dirty="0"/>
              <a:t>Spettro IR dell’1-Eptino</a:t>
            </a:r>
          </a:p>
        </p:txBody>
      </p:sp>
      <p:sp>
        <p:nvSpPr>
          <p:cNvPr id="3" name="Segnaposto numero diapositiva 2"/>
          <p:cNvSpPr>
            <a:spLocks noGrp="1"/>
          </p:cNvSpPr>
          <p:nvPr>
            <p:ph type="sldNum" sz="quarter" idx="12"/>
          </p:nvPr>
        </p:nvSpPr>
        <p:spPr/>
        <p:txBody>
          <a:bodyPr/>
          <a:lstStyle/>
          <a:p>
            <a:fld id="{424CDA38-195B-4527-954F-B24DC1D16B97}" type="slidenum">
              <a:rPr lang="it-IT" smtClean="0"/>
              <a:t>80</a:t>
            </a:fld>
            <a:endParaRPr lang="it-IT"/>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5346"/>
            <a:ext cx="9017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282575" y="4259263"/>
            <a:ext cx="8451850" cy="2462213"/>
          </a:xfrm>
          <a:prstGeom prst="rect">
            <a:avLst/>
          </a:prstGeom>
        </p:spPr>
        <p:txBody>
          <a:bodyPr wrap="square">
            <a:spAutoFit/>
          </a:bodyPr>
          <a:lstStyle/>
          <a:p>
            <a:r>
              <a:rPr lang="it-IT" sz="2200" b="1" dirty="0"/>
              <a:t>Stretching del ≡C−H</a:t>
            </a:r>
            <a:r>
              <a:rPr lang="it-IT" sz="2200" dirty="0"/>
              <a:t>: 3314 cm</a:t>
            </a:r>
            <a:r>
              <a:rPr lang="it-IT" sz="2200" baseline="30000" dirty="0"/>
              <a:t>–1</a:t>
            </a:r>
            <a:endParaRPr lang="it-IT" sz="2200" dirty="0"/>
          </a:p>
          <a:p>
            <a:r>
              <a:rPr lang="it-IT" sz="2200" dirty="0"/>
              <a:t>Stretching del C−H alchilico (metilico e metilenico): da 2960 cm</a:t>
            </a:r>
            <a:r>
              <a:rPr lang="it-IT" sz="2200" baseline="30000" dirty="0"/>
              <a:t>–1</a:t>
            </a:r>
            <a:r>
              <a:rPr lang="it-IT" sz="2200" dirty="0"/>
              <a:t> a 2860 cm</a:t>
            </a:r>
            <a:r>
              <a:rPr lang="it-IT" sz="2200" baseline="30000" dirty="0"/>
              <a:t>–1</a:t>
            </a:r>
            <a:endParaRPr lang="it-IT" sz="2200" dirty="0"/>
          </a:p>
          <a:p>
            <a:r>
              <a:rPr lang="it-IT" sz="2200" b="1" dirty="0"/>
              <a:t>Stretching del C≡C</a:t>
            </a:r>
            <a:r>
              <a:rPr lang="it-IT" sz="2200" dirty="0"/>
              <a:t>: 2126 cm</a:t>
            </a:r>
            <a:r>
              <a:rPr lang="it-IT" sz="2200" baseline="30000" dirty="0"/>
              <a:t>–1</a:t>
            </a:r>
            <a:r>
              <a:rPr lang="it-IT" sz="2200" dirty="0"/>
              <a:t> </a:t>
            </a:r>
          </a:p>
          <a:p>
            <a:r>
              <a:rPr lang="it-IT" sz="2200" dirty="0"/>
              <a:t>Bending del C−H alchilico (metilenico e metilico): 1463 cm</a:t>
            </a:r>
            <a:r>
              <a:rPr lang="it-IT" sz="2200" baseline="30000" dirty="0"/>
              <a:t>–1</a:t>
            </a:r>
            <a:r>
              <a:rPr lang="it-IT" sz="2200" dirty="0"/>
              <a:t> e 1450 cm</a:t>
            </a:r>
            <a:r>
              <a:rPr lang="it-IT" sz="2200" baseline="30000" dirty="0"/>
              <a:t>–1</a:t>
            </a:r>
            <a:endParaRPr lang="it-IT" sz="2200" dirty="0"/>
          </a:p>
          <a:p>
            <a:r>
              <a:rPr lang="it-IT" sz="2200" b="1" dirty="0" err="1"/>
              <a:t>Overtone</a:t>
            </a:r>
            <a:r>
              <a:rPr lang="it-IT" sz="2200" b="1" dirty="0"/>
              <a:t> del bending del ≡C−H</a:t>
            </a:r>
            <a:r>
              <a:rPr lang="it-IT" sz="2200" dirty="0"/>
              <a:t>: 1247 cm</a:t>
            </a:r>
            <a:r>
              <a:rPr lang="it-IT" sz="2200" baseline="30000" dirty="0"/>
              <a:t> –1</a:t>
            </a:r>
            <a:endParaRPr lang="it-IT" sz="2200" dirty="0"/>
          </a:p>
          <a:p>
            <a:r>
              <a:rPr lang="it-IT" sz="2200" b="1" dirty="0"/>
              <a:t>Bending fondamentale del ≡C−H</a:t>
            </a:r>
            <a:r>
              <a:rPr lang="it-IT" sz="2200" dirty="0"/>
              <a:t>: 637 cm</a:t>
            </a:r>
            <a:r>
              <a:rPr lang="it-IT" sz="2200" baseline="30000" dirty="0"/>
              <a:t> –1</a:t>
            </a:r>
            <a:endParaRPr lang="it-IT" sz="2200" dirty="0"/>
          </a:p>
        </p:txBody>
      </p:sp>
      <p:cxnSp>
        <p:nvCxnSpPr>
          <p:cNvPr id="6" name="Straight Arrow Connector 5">
            <a:extLst>
              <a:ext uri="{FF2B5EF4-FFF2-40B4-BE49-F238E27FC236}">
                <a16:creationId xmlns:a16="http://schemas.microsoft.com/office/drawing/2014/main" id="{9B2EF84C-B7BE-39D2-F32E-9B1F72B5C6DA}"/>
              </a:ext>
            </a:extLst>
          </p:cNvPr>
          <p:cNvCxnSpPr>
            <a:cxnSpLocks/>
          </p:cNvCxnSpPr>
          <p:nvPr/>
        </p:nvCxnSpPr>
        <p:spPr>
          <a:xfrm flipV="1">
            <a:off x="1814349" y="1803248"/>
            <a:ext cx="315310" cy="37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1E5E66-0955-7DA0-DA79-DE45BDB3C2A6}"/>
              </a:ext>
            </a:extLst>
          </p:cNvPr>
          <p:cNvSpPr txBox="1"/>
          <p:nvPr/>
        </p:nvSpPr>
        <p:spPr>
          <a:xfrm>
            <a:off x="1077309" y="2168393"/>
            <a:ext cx="1319049" cy="923330"/>
          </a:xfrm>
          <a:prstGeom prst="rect">
            <a:avLst/>
          </a:prstGeom>
          <a:noFill/>
        </p:spPr>
        <p:txBody>
          <a:bodyPr wrap="square">
            <a:spAutoFit/>
          </a:bodyPr>
          <a:lstStyle/>
          <a:p>
            <a:pPr algn="ctr"/>
            <a:r>
              <a:rPr lang="it-IT" sz="1800" dirty="0"/>
              <a:t>≡</a:t>
            </a:r>
            <a:r>
              <a:rPr lang="it-IT" sz="1800" b="1" dirty="0"/>
              <a:t>C-H</a:t>
            </a:r>
          </a:p>
          <a:p>
            <a:pPr algn="ctr"/>
            <a:r>
              <a:rPr lang="it-IT" b="1" dirty="0"/>
              <a:t>stretching</a:t>
            </a:r>
          </a:p>
          <a:p>
            <a:pPr algn="ctr"/>
            <a:endParaRPr lang="it-IT" dirty="0"/>
          </a:p>
        </p:txBody>
      </p:sp>
      <p:cxnSp>
        <p:nvCxnSpPr>
          <p:cNvPr id="8" name="Straight Arrow Connector 7">
            <a:extLst>
              <a:ext uri="{FF2B5EF4-FFF2-40B4-BE49-F238E27FC236}">
                <a16:creationId xmlns:a16="http://schemas.microsoft.com/office/drawing/2014/main" id="{53D31B4C-6874-31C4-F3B8-45790A5D48A5}"/>
              </a:ext>
            </a:extLst>
          </p:cNvPr>
          <p:cNvCxnSpPr>
            <a:cxnSpLocks/>
          </p:cNvCxnSpPr>
          <p:nvPr/>
        </p:nvCxnSpPr>
        <p:spPr>
          <a:xfrm flipV="1">
            <a:off x="4553608" y="1363083"/>
            <a:ext cx="315310" cy="37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86EEEA9-081B-09F4-B6BC-B21E4A264FA9}"/>
              </a:ext>
            </a:extLst>
          </p:cNvPr>
          <p:cNvSpPr txBox="1"/>
          <p:nvPr/>
        </p:nvSpPr>
        <p:spPr>
          <a:xfrm>
            <a:off x="3728105" y="1732938"/>
            <a:ext cx="1319049" cy="923330"/>
          </a:xfrm>
          <a:prstGeom prst="rect">
            <a:avLst/>
          </a:prstGeom>
          <a:noFill/>
        </p:spPr>
        <p:txBody>
          <a:bodyPr wrap="square">
            <a:spAutoFit/>
          </a:bodyPr>
          <a:lstStyle/>
          <a:p>
            <a:pPr algn="ctr"/>
            <a:r>
              <a:rPr lang="it-IT" sz="1800" b="1" dirty="0"/>
              <a:t>C</a:t>
            </a:r>
            <a:r>
              <a:rPr lang="it-IT" sz="1800" dirty="0"/>
              <a:t>≡</a:t>
            </a:r>
            <a:r>
              <a:rPr lang="it-IT" sz="1800" b="1" dirty="0"/>
              <a:t>C</a:t>
            </a:r>
          </a:p>
          <a:p>
            <a:pPr algn="ctr"/>
            <a:r>
              <a:rPr lang="it-IT" b="1" dirty="0"/>
              <a:t>stretching</a:t>
            </a:r>
          </a:p>
          <a:p>
            <a:pPr algn="ctr"/>
            <a:endParaRPr lang="it-IT" dirty="0"/>
          </a:p>
        </p:txBody>
      </p:sp>
      <p:cxnSp>
        <p:nvCxnSpPr>
          <p:cNvPr id="10" name="Straight Arrow Connector 9">
            <a:extLst>
              <a:ext uri="{FF2B5EF4-FFF2-40B4-BE49-F238E27FC236}">
                <a16:creationId xmlns:a16="http://schemas.microsoft.com/office/drawing/2014/main" id="{FB28819E-E418-0FFF-646A-6DA0CB533FBF}"/>
              </a:ext>
            </a:extLst>
          </p:cNvPr>
          <p:cNvCxnSpPr>
            <a:cxnSpLocks/>
          </p:cNvCxnSpPr>
          <p:nvPr/>
        </p:nvCxnSpPr>
        <p:spPr>
          <a:xfrm flipV="1">
            <a:off x="8129974" y="2310556"/>
            <a:ext cx="315310" cy="37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CB05A70-1F79-3932-5B27-18CD2DC3D9CA}"/>
              </a:ext>
            </a:extLst>
          </p:cNvPr>
          <p:cNvSpPr txBox="1"/>
          <p:nvPr/>
        </p:nvSpPr>
        <p:spPr>
          <a:xfrm>
            <a:off x="7259801" y="2688928"/>
            <a:ext cx="1319049" cy="923330"/>
          </a:xfrm>
          <a:prstGeom prst="rect">
            <a:avLst/>
          </a:prstGeom>
          <a:noFill/>
        </p:spPr>
        <p:txBody>
          <a:bodyPr wrap="square">
            <a:spAutoFit/>
          </a:bodyPr>
          <a:lstStyle/>
          <a:p>
            <a:pPr algn="ctr"/>
            <a:r>
              <a:rPr lang="it-IT" sz="1800" b="1" dirty="0"/>
              <a:t>≡C−H </a:t>
            </a:r>
            <a:r>
              <a:rPr lang="it-IT" b="1" dirty="0"/>
              <a:t>bending</a:t>
            </a:r>
          </a:p>
          <a:p>
            <a:pPr algn="ctr"/>
            <a:endParaRPr lang="it-IT" dirty="0"/>
          </a:p>
        </p:txBody>
      </p:sp>
      <p:cxnSp>
        <p:nvCxnSpPr>
          <p:cNvPr id="12" name="Straight Arrow Connector 11">
            <a:extLst>
              <a:ext uri="{FF2B5EF4-FFF2-40B4-BE49-F238E27FC236}">
                <a16:creationId xmlns:a16="http://schemas.microsoft.com/office/drawing/2014/main" id="{2B12A5F4-67D4-D707-7E1F-FC3CECFA5DD7}"/>
              </a:ext>
            </a:extLst>
          </p:cNvPr>
          <p:cNvCxnSpPr>
            <a:cxnSpLocks/>
          </p:cNvCxnSpPr>
          <p:nvPr/>
        </p:nvCxnSpPr>
        <p:spPr>
          <a:xfrm>
            <a:off x="6196724" y="1741455"/>
            <a:ext cx="838639" cy="308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96DB43-ED3D-F497-500D-E12F492ACD74}"/>
              </a:ext>
            </a:extLst>
          </p:cNvPr>
          <p:cNvSpPr txBox="1"/>
          <p:nvPr/>
        </p:nvSpPr>
        <p:spPr>
          <a:xfrm>
            <a:off x="5123573" y="1392269"/>
            <a:ext cx="1319049" cy="1200329"/>
          </a:xfrm>
          <a:prstGeom prst="rect">
            <a:avLst/>
          </a:prstGeom>
          <a:noFill/>
        </p:spPr>
        <p:txBody>
          <a:bodyPr wrap="square">
            <a:spAutoFit/>
          </a:bodyPr>
          <a:lstStyle/>
          <a:p>
            <a:pPr algn="ctr"/>
            <a:r>
              <a:rPr lang="it-IT" sz="1800" b="1" dirty="0"/>
              <a:t>≡C−H </a:t>
            </a:r>
            <a:r>
              <a:rPr lang="it-IT" sz="1800" b="1" dirty="0" err="1"/>
              <a:t>overtone</a:t>
            </a:r>
            <a:endParaRPr lang="it-IT" sz="1800" b="1" dirty="0"/>
          </a:p>
          <a:p>
            <a:pPr algn="ctr"/>
            <a:r>
              <a:rPr lang="it-IT" b="1" dirty="0"/>
              <a:t>bending</a:t>
            </a:r>
          </a:p>
          <a:p>
            <a:pPr algn="ctr"/>
            <a:endParaRPr lang="it-IT" dirty="0"/>
          </a:p>
        </p:txBody>
      </p:sp>
    </p:spTree>
    <p:extLst>
      <p:ext uri="{BB962C8B-B14F-4D97-AF65-F5344CB8AC3E}">
        <p14:creationId xmlns:p14="http://schemas.microsoft.com/office/powerpoint/2010/main" val="3873663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5666" y="1545021"/>
            <a:ext cx="8403021" cy="4650830"/>
          </a:xfrm>
        </p:spPr>
        <p:txBody>
          <a:bodyPr>
            <a:noAutofit/>
          </a:bodyPr>
          <a:lstStyle/>
          <a:p>
            <a:pPr algn="just"/>
            <a:r>
              <a:rPr lang="it-IT" sz="2800" dirty="0"/>
              <a:t>Le bande più importanti e significative negli spettri dei composti aromatici cadono nell’intervallo di basse frequenze tra </a:t>
            </a:r>
            <a:r>
              <a:rPr lang="it-IT" sz="2800" b="1" dirty="0"/>
              <a:t>900-675 cm</a:t>
            </a:r>
            <a:r>
              <a:rPr lang="it-IT" sz="2800" b="1" baseline="30000" dirty="0"/>
              <a:t>-1</a:t>
            </a:r>
            <a:r>
              <a:rPr lang="it-IT" sz="2800" dirty="0"/>
              <a:t>. Queste bande associate a un intenso assorbimento derivano dal </a:t>
            </a:r>
            <a:r>
              <a:rPr lang="it-IT" sz="2800" b="1" dirty="0"/>
              <a:t>bending fuori dal piano</a:t>
            </a:r>
            <a:r>
              <a:rPr lang="it-IT" sz="2800" dirty="0"/>
              <a:t> (</a:t>
            </a:r>
            <a:r>
              <a:rPr lang="it-IT" sz="2800" b="1" dirty="0" err="1"/>
              <a:t>oop</a:t>
            </a:r>
            <a:r>
              <a:rPr lang="it-IT" sz="2800" dirty="0"/>
              <a:t> = </a:t>
            </a:r>
            <a:r>
              <a:rPr lang="it-IT" sz="2800" b="1" dirty="0"/>
              <a:t>out of </a:t>
            </a:r>
            <a:r>
              <a:rPr lang="it-IT" sz="2800" b="1" dirty="0" err="1"/>
              <a:t>plane</a:t>
            </a:r>
            <a:r>
              <a:rPr lang="it-IT" sz="2800" dirty="0"/>
              <a:t>) dei </a:t>
            </a:r>
            <a:r>
              <a:rPr lang="it-IT" sz="2800" b="1" dirty="0"/>
              <a:t>legami C-H e C-C dell’anello</a:t>
            </a:r>
            <a:r>
              <a:rPr lang="it-IT" sz="2800" dirty="0"/>
              <a:t>. Le bande dei </a:t>
            </a:r>
            <a:r>
              <a:rPr lang="it-IT" sz="2800" b="1" dirty="0"/>
              <a:t>bending nel piano </a:t>
            </a:r>
            <a:r>
              <a:rPr lang="it-IT" sz="2800" dirty="0"/>
              <a:t>appaiono nella regione compresa tra </a:t>
            </a:r>
            <a:r>
              <a:rPr lang="it-IT" sz="2800" b="1" dirty="0"/>
              <a:t>1300-1000 cm</a:t>
            </a:r>
            <a:r>
              <a:rPr lang="it-IT" sz="2800" b="1" baseline="30000" dirty="0"/>
              <a:t>-1</a:t>
            </a:r>
            <a:r>
              <a:rPr lang="it-IT" sz="2800" dirty="0"/>
              <a:t>. Le vibrazioni dello scheletro, che coinvolgono lo </a:t>
            </a:r>
            <a:r>
              <a:rPr lang="it-IT" sz="2800" b="1" dirty="0"/>
              <a:t>stretching del C-C </a:t>
            </a:r>
            <a:r>
              <a:rPr lang="it-IT" sz="2800" dirty="0"/>
              <a:t>nell’anello, si presentano come doppietti e  assorbono nelle regioni comprese tra </a:t>
            </a:r>
            <a:r>
              <a:rPr lang="it-IT" sz="2800" b="1" dirty="0"/>
              <a:t>1600-1585 cm</a:t>
            </a:r>
            <a:r>
              <a:rPr lang="it-IT" sz="2800" b="1" baseline="30000" dirty="0"/>
              <a:t>-1</a:t>
            </a:r>
            <a:r>
              <a:rPr lang="it-IT" sz="2800" b="1" dirty="0"/>
              <a:t> </a:t>
            </a:r>
            <a:r>
              <a:rPr lang="it-IT" sz="2800" dirty="0"/>
              <a:t>e </a:t>
            </a:r>
            <a:r>
              <a:rPr lang="it-IT" sz="2800" b="1" dirty="0"/>
              <a:t>1500-1400 cm</a:t>
            </a:r>
            <a:r>
              <a:rPr lang="it-IT" sz="2800" b="1" baseline="30000" dirty="0"/>
              <a:t>-1</a:t>
            </a:r>
            <a:r>
              <a:rPr lang="it-IT" sz="2800" dirty="0"/>
              <a:t>. Le bande dello </a:t>
            </a:r>
            <a:r>
              <a:rPr lang="it-IT" sz="2800" b="1" dirty="0"/>
              <a:t>stretching C-H aromatico </a:t>
            </a:r>
            <a:r>
              <a:rPr lang="it-IT" sz="2800" dirty="0"/>
              <a:t>cadono tra </a:t>
            </a:r>
            <a:r>
              <a:rPr lang="it-IT" sz="2800" b="1" dirty="0"/>
              <a:t>3100-3000 cm</a:t>
            </a:r>
            <a:r>
              <a:rPr lang="it-IT" sz="2800" b="1" baseline="30000" dirty="0"/>
              <a:t>-1</a:t>
            </a:r>
            <a:r>
              <a:rPr lang="it-IT" sz="2800" dirty="0"/>
              <a:t>. Ci sono anche deboli </a:t>
            </a:r>
            <a:r>
              <a:rPr lang="it-IT" sz="2800" b="1" dirty="0"/>
              <a:t>bande di combinazione e </a:t>
            </a:r>
            <a:r>
              <a:rPr lang="it-IT" sz="2800" b="1" dirty="0" err="1"/>
              <a:t>overtone</a:t>
            </a:r>
            <a:r>
              <a:rPr lang="it-IT" sz="2800" b="1" dirty="0"/>
              <a:t> </a:t>
            </a:r>
            <a:r>
              <a:rPr lang="it-IT" sz="2800" dirty="0"/>
              <a:t>che compaiono tra </a:t>
            </a:r>
            <a:r>
              <a:rPr lang="it-IT" sz="2800" b="1" dirty="0"/>
              <a:t>2000-1650</a:t>
            </a:r>
            <a:r>
              <a:rPr lang="it-IT" sz="2800" dirty="0"/>
              <a:t> cm</a:t>
            </a:r>
            <a:r>
              <a:rPr lang="it-IT" sz="2800" baseline="30000" dirty="0"/>
              <a:t>-1 </a:t>
            </a:r>
            <a:endParaRPr lang="it-IT" sz="28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81</a:t>
            </a:fld>
            <a:endParaRPr lang="it-IT"/>
          </a:p>
        </p:txBody>
      </p:sp>
      <p:sp>
        <p:nvSpPr>
          <p:cNvPr id="6" name="TextBox 5">
            <a:extLst>
              <a:ext uri="{FF2B5EF4-FFF2-40B4-BE49-F238E27FC236}">
                <a16:creationId xmlns:a16="http://schemas.microsoft.com/office/drawing/2014/main" id="{69C1564A-DA5A-FD93-86F5-D05A075CE971}"/>
              </a:ext>
            </a:extLst>
          </p:cNvPr>
          <p:cNvSpPr txBox="1"/>
          <p:nvPr/>
        </p:nvSpPr>
        <p:spPr>
          <a:xfrm>
            <a:off x="2030818" y="29474"/>
            <a:ext cx="6379535" cy="769441"/>
          </a:xfrm>
          <a:prstGeom prst="rect">
            <a:avLst/>
          </a:prstGeom>
          <a:noFill/>
        </p:spPr>
        <p:txBody>
          <a:bodyPr wrap="square">
            <a:spAutoFit/>
          </a:bodyPr>
          <a:lstStyle/>
          <a:p>
            <a:r>
              <a:rPr lang="it-IT" sz="4400" dirty="0"/>
              <a:t>Idrocarburi Aromatici</a:t>
            </a:r>
          </a:p>
        </p:txBody>
      </p:sp>
    </p:spTree>
    <p:extLst>
      <p:ext uri="{BB962C8B-B14F-4D97-AF65-F5344CB8AC3E}">
        <p14:creationId xmlns:p14="http://schemas.microsoft.com/office/powerpoint/2010/main" val="42920049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17279" y="1524862"/>
            <a:ext cx="8316813" cy="4831489"/>
          </a:xfrm>
        </p:spPr>
        <p:txBody>
          <a:bodyPr>
            <a:noAutofit/>
          </a:bodyPr>
          <a:lstStyle/>
          <a:p>
            <a:r>
              <a:rPr lang="it-IT" sz="3200" b="1" dirty="0"/>
              <a:t>Stretching C-H aromatici</a:t>
            </a:r>
            <a:r>
              <a:rPr lang="it-IT" sz="3200" dirty="0"/>
              <a:t>: tra 3100 e 3000 cm</a:t>
            </a:r>
            <a:r>
              <a:rPr lang="it-IT" sz="3200" baseline="30000" dirty="0"/>
              <a:t>-1 </a:t>
            </a:r>
            <a:endParaRPr lang="it-IT" sz="3200" dirty="0"/>
          </a:p>
          <a:p>
            <a:r>
              <a:rPr lang="it-IT" sz="3200" b="1" dirty="0"/>
              <a:t>Stretching C-C dell’anello </a:t>
            </a:r>
            <a:r>
              <a:rPr lang="it-IT" sz="3200" dirty="0"/>
              <a:t>(doppietti): tra 1600 e 1585 cm</a:t>
            </a:r>
            <a:r>
              <a:rPr lang="it-IT" sz="3200" baseline="30000" dirty="0"/>
              <a:t>-1 </a:t>
            </a:r>
            <a:r>
              <a:rPr lang="it-IT" sz="3200" dirty="0"/>
              <a:t>e tra 1500 e 1400 cm</a:t>
            </a:r>
            <a:r>
              <a:rPr lang="it-IT" sz="3200" baseline="30000" dirty="0"/>
              <a:t>-1</a:t>
            </a:r>
          </a:p>
          <a:p>
            <a:r>
              <a:rPr lang="it-IT" sz="3200" b="1" dirty="0"/>
              <a:t>Bending C-H fuori dal piano </a:t>
            </a:r>
            <a:r>
              <a:rPr lang="it-IT" sz="3200" dirty="0"/>
              <a:t>(out-of-</a:t>
            </a:r>
            <a:r>
              <a:rPr lang="it-IT" sz="3200" dirty="0" err="1"/>
              <a:t>plane</a:t>
            </a:r>
            <a:r>
              <a:rPr lang="it-IT" sz="3200" dirty="0"/>
              <a:t> ) e </a:t>
            </a:r>
            <a:r>
              <a:rPr lang="it-IT" sz="3200" b="1" dirty="0"/>
              <a:t>C-C anello</a:t>
            </a:r>
            <a:r>
              <a:rPr lang="it-IT" sz="3200" dirty="0"/>
              <a:t>: tra 900 e 675 cm</a:t>
            </a:r>
            <a:r>
              <a:rPr lang="it-IT" sz="3200" baseline="30000" dirty="0"/>
              <a:t>-1</a:t>
            </a:r>
          </a:p>
          <a:p>
            <a:r>
              <a:rPr lang="it-IT" sz="3200" b="1" dirty="0"/>
              <a:t>Bending C-H nel piano</a:t>
            </a:r>
            <a:r>
              <a:rPr lang="it-IT" sz="3200" dirty="0"/>
              <a:t>: tra 1300 e 1000 cm</a:t>
            </a:r>
            <a:r>
              <a:rPr lang="it-IT" sz="3200" baseline="30000" dirty="0"/>
              <a:t>-1</a:t>
            </a:r>
          </a:p>
          <a:p>
            <a:r>
              <a:rPr lang="it-IT" sz="3200" b="1" dirty="0"/>
              <a:t>Deboli bande di combinazione e </a:t>
            </a:r>
            <a:r>
              <a:rPr lang="it-IT" sz="3200" b="1" dirty="0" err="1"/>
              <a:t>overtone</a:t>
            </a:r>
            <a:r>
              <a:rPr lang="it-IT" sz="3200" b="1" dirty="0"/>
              <a:t>: </a:t>
            </a:r>
            <a:r>
              <a:rPr lang="it-IT" sz="3200" dirty="0"/>
              <a:t>tra 2000 e 1650 cm</a:t>
            </a:r>
            <a:r>
              <a:rPr lang="it-IT" sz="3200" baseline="30000" dirty="0"/>
              <a:t>-1 </a:t>
            </a:r>
            <a:r>
              <a:rPr lang="it-IT" sz="3200" dirty="0"/>
              <a:t>(dita degli aromatici)</a:t>
            </a:r>
          </a:p>
          <a:p>
            <a:endParaRPr lang="it-IT" sz="3200" dirty="0"/>
          </a:p>
          <a:p>
            <a:endParaRPr lang="it-IT" sz="32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82</a:t>
            </a:fld>
            <a:endParaRPr lang="it-IT"/>
          </a:p>
        </p:txBody>
      </p:sp>
      <p:sp>
        <p:nvSpPr>
          <p:cNvPr id="6" name="TextBox 5">
            <a:extLst>
              <a:ext uri="{FF2B5EF4-FFF2-40B4-BE49-F238E27FC236}">
                <a16:creationId xmlns:a16="http://schemas.microsoft.com/office/drawing/2014/main" id="{69C1564A-DA5A-FD93-86F5-D05A075CE971}"/>
              </a:ext>
            </a:extLst>
          </p:cNvPr>
          <p:cNvSpPr txBox="1"/>
          <p:nvPr/>
        </p:nvSpPr>
        <p:spPr>
          <a:xfrm>
            <a:off x="2030818" y="29474"/>
            <a:ext cx="6379535" cy="769441"/>
          </a:xfrm>
          <a:prstGeom prst="rect">
            <a:avLst/>
          </a:prstGeom>
          <a:noFill/>
        </p:spPr>
        <p:txBody>
          <a:bodyPr wrap="square">
            <a:spAutoFit/>
          </a:bodyPr>
          <a:lstStyle/>
          <a:p>
            <a:r>
              <a:rPr lang="it-IT" sz="4400" dirty="0"/>
              <a:t>Idrocarburi Aromatici</a:t>
            </a:r>
          </a:p>
        </p:txBody>
      </p:sp>
      <p:sp>
        <p:nvSpPr>
          <p:cNvPr id="5" name="Rectangle 4">
            <a:extLst>
              <a:ext uri="{FF2B5EF4-FFF2-40B4-BE49-F238E27FC236}">
                <a16:creationId xmlns:a16="http://schemas.microsoft.com/office/drawing/2014/main" id="{7243C51C-3CAE-9415-3C41-BF51C70F23AF}"/>
              </a:ext>
            </a:extLst>
          </p:cNvPr>
          <p:cNvSpPr/>
          <p:nvPr/>
        </p:nvSpPr>
        <p:spPr>
          <a:xfrm>
            <a:off x="385745" y="1448721"/>
            <a:ext cx="8348347" cy="429907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9682582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1359540" y="1654428"/>
            <a:ext cx="5983485" cy="4315360"/>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83</a:t>
            </a:fld>
            <a:endParaRPr lang="it-IT"/>
          </a:p>
        </p:txBody>
      </p:sp>
      <p:sp>
        <p:nvSpPr>
          <p:cNvPr id="6" name="Rettangolo 5"/>
          <p:cNvSpPr/>
          <p:nvPr/>
        </p:nvSpPr>
        <p:spPr>
          <a:xfrm>
            <a:off x="3898386" y="1280509"/>
            <a:ext cx="5119158" cy="646331"/>
          </a:xfrm>
          <a:prstGeom prst="rect">
            <a:avLst/>
          </a:prstGeom>
        </p:spPr>
        <p:txBody>
          <a:bodyPr wrap="none">
            <a:spAutoFit/>
          </a:bodyPr>
          <a:lstStyle/>
          <a:p>
            <a:r>
              <a:rPr lang="it-IT" dirty="0"/>
              <a:t>Vibrazioni dello scheletro C-C dell’anello (doppietto):</a:t>
            </a:r>
          </a:p>
          <a:p>
            <a:r>
              <a:rPr lang="it-IT" dirty="0"/>
              <a:t>tra 1600 e 1585 cm</a:t>
            </a:r>
            <a:r>
              <a:rPr lang="it-IT" baseline="30000" dirty="0"/>
              <a:t>-1</a:t>
            </a:r>
            <a:r>
              <a:rPr lang="it-IT" dirty="0"/>
              <a:t> e tra 1500 e 1400 cm</a:t>
            </a:r>
            <a:r>
              <a:rPr lang="it-IT" baseline="30000" dirty="0"/>
              <a:t>-1</a:t>
            </a:r>
          </a:p>
        </p:txBody>
      </p:sp>
      <p:sp>
        <p:nvSpPr>
          <p:cNvPr id="7" name="Rettangolo 6"/>
          <p:cNvSpPr/>
          <p:nvPr/>
        </p:nvSpPr>
        <p:spPr>
          <a:xfrm>
            <a:off x="1069440" y="5843999"/>
            <a:ext cx="3281842" cy="646331"/>
          </a:xfrm>
          <a:prstGeom prst="rect">
            <a:avLst/>
          </a:prstGeom>
        </p:spPr>
        <p:txBody>
          <a:bodyPr wrap="square">
            <a:spAutoFit/>
          </a:bodyPr>
          <a:lstStyle/>
          <a:p>
            <a:r>
              <a:rPr lang="it-IT" dirty="0"/>
              <a:t>Bending C-H fuori dal piano (out-of-</a:t>
            </a:r>
            <a:r>
              <a:rPr lang="it-IT" dirty="0" err="1"/>
              <a:t>plane</a:t>
            </a:r>
            <a:r>
              <a:rPr lang="it-IT" dirty="0"/>
              <a:t> ): tra 900 e 675 cm</a:t>
            </a:r>
            <a:r>
              <a:rPr lang="it-IT" baseline="30000" dirty="0"/>
              <a:t>-1</a:t>
            </a:r>
          </a:p>
        </p:txBody>
      </p:sp>
      <p:sp>
        <p:nvSpPr>
          <p:cNvPr id="8" name="Rettangolo 7"/>
          <p:cNvSpPr/>
          <p:nvPr/>
        </p:nvSpPr>
        <p:spPr>
          <a:xfrm>
            <a:off x="5144386" y="5884668"/>
            <a:ext cx="2799531" cy="646331"/>
          </a:xfrm>
          <a:prstGeom prst="rect">
            <a:avLst/>
          </a:prstGeom>
        </p:spPr>
        <p:txBody>
          <a:bodyPr wrap="square">
            <a:spAutoFit/>
          </a:bodyPr>
          <a:lstStyle/>
          <a:p>
            <a:r>
              <a:rPr lang="it-IT" dirty="0"/>
              <a:t>Bending C-H nel piano: tra 1390 e 1000 cm</a:t>
            </a:r>
            <a:r>
              <a:rPr lang="it-IT" baseline="30000" dirty="0"/>
              <a:t>-1</a:t>
            </a:r>
          </a:p>
        </p:txBody>
      </p:sp>
      <p:sp>
        <p:nvSpPr>
          <p:cNvPr id="9" name="CasellaDiTesto 8"/>
          <p:cNvSpPr txBox="1"/>
          <p:nvPr/>
        </p:nvSpPr>
        <p:spPr>
          <a:xfrm flipH="1">
            <a:off x="167553" y="1307387"/>
            <a:ext cx="2383973" cy="646331"/>
          </a:xfrm>
          <a:prstGeom prst="rect">
            <a:avLst/>
          </a:prstGeom>
          <a:noFill/>
        </p:spPr>
        <p:txBody>
          <a:bodyPr wrap="square" rtlCol="0">
            <a:spAutoFit/>
          </a:bodyPr>
          <a:lstStyle/>
          <a:p>
            <a:r>
              <a:rPr lang="it-IT" dirty="0"/>
              <a:t>Stretching C-H circa 3000 cm</a:t>
            </a:r>
            <a:r>
              <a:rPr lang="it-IT" baseline="30000" dirty="0"/>
              <a:t>-1</a:t>
            </a:r>
          </a:p>
        </p:txBody>
      </p:sp>
      <p:sp>
        <p:nvSpPr>
          <p:cNvPr id="11" name="TextBox 10">
            <a:extLst>
              <a:ext uri="{FF2B5EF4-FFF2-40B4-BE49-F238E27FC236}">
                <a16:creationId xmlns:a16="http://schemas.microsoft.com/office/drawing/2014/main" id="{EA01E435-9808-EF57-4AA8-5D62D0C3F83E}"/>
              </a:ext>
            </a:extLst>
          </p:cNvPr>
          <p:cNvSpPr txBox="1"/>
          <p:nvPr/>
        </p:nvSpPr>
        <p:spPr>
          <a:xfrm>
            <a:off x="2030818" y="29474"/>
            <a:ext cx="6379535" cy="769441"/>
          </a:xfrm>
          <a:prstGeom prst="rect">
            <a:avLst/>
          </a:prstGeom>
          <a:noFill/>
        </p:spPr>
        <p:txBody>
          <a:bodyPr wrap="square">
            <a:spAutoFit/>
          </a:bodyPr>
          <a:lstStyle/>
          <a:p>
            <a:r>
              <a:rPr lang="it-IT" sz="4400" dirty="0"/>
              <a:t>Idrocarburi Aromatici</a:t>
            </a:r>
          </a:p>
        </p:txBody>
      </p:sp>
    </p:spTree>
    <p:extLst>
      <p:ext uri="{BB962C8B-B14F-4D97-AF65-F5344CB8AC3E}">
        <p14:creationId xmlns:p14="http://schemas.microsoft.com/office/powerpoint/2010/main" val="5472316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84</a:t>
            </a:fld>
            <a:endParaRPr lang="it-IT"/>
          </a:p>
        </p:txBody>
      </p:sp>
      <p:pic>
        <p:nvPicPr>
          <p:cNvPr id="7" name="Immagine 6"/>
          <p:cNvPicPr>
            <a:picLocks noChangeAspect="1"/>
          </p:cNvPicPr>
          <p:nvPr/>
        </p:nvPicPr>
        <p:blipFill>
          <a:blip r:embed="rId2"/>
          <a:stretch>
            <a:fillRect/>
          </a:stretch>
        </p:blipFill>
        <p:spPr>
          <a:xfrm>
            <a:off x="412907" y="1035754"/>
            <a:ext cx="8381249" cy="5626870"/>
          </a:xfrm>
          <a:prstGeom prst="rect">
            <a:avLst/>
          </a:prstGeom>
        </p:spPr>
      </p:pic>
      <p:sp>
        <p:nvSpPr>
          <p:cNvPr id="6" name="TextBox 5">
            <a:extLst>
              <a:ext uri="{FF2B5EF4-FFF2-40B4-BE49-F238E27FC236}">
                <a16:creationId xmlns:a16="http://schemas.microsoft.com/office/drawing/2014/main" id="{3ADA98DD-E92B-1A7A-7A09-918E643C7ABA}"/>
              </a:ext>
            </a:extLst>
          </p:cNvPr>
          <p:cNvSpPr txBox="1"/>
          <p:nvPr/>
        </p:nvSpPr>
        <p:spPr>
          <a:xfrm>
            <a:off x="2030818" y="29474"/>
            <a:ext cx="6379535" cy="769441"/>
          </a:xfrm>
          <a:prstGeom prst="rect">
            <a:avLst/>
          </a:prstGeom>
          <a:noFill/>
        </p:spPr>
        <p:txBody>
          <a:bodyPr wrap="square">
            <a:spAutoFit/>
          </a:bodyPr>
          <a:lstStyle/>
          <a:p>
            <a:r>
              <a:rPr lang="it-IT" sz="4400" dirty="0"/>
              <a:t>Idrocarburi Aromatici</a:t>
            </a:r>
          </a:p>
        </p:txBody>
      </p:sp>
    </p:spTree>
    <p:extLst>
      <p:ext uri="{BB962C8B-B14F-4D97-AF65-F5344CB8AC3E}">
        <p14:creationId xmlns:p14="http://schemas.microsoft.com/office/powerpoint/2010/main" val="30783529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4971028" y="3545235"/>
            <a:ext cx="2546846" cy="3242610"/>
          </a:xfrm>
          <a:prstGeom prst="rect">
            <a:avLst/>
          </a:prstGeom>
        </p:spPr>
      </p:pic>
      <p:sp>
        <p:nvSpPr>
          <p:cNvPr id="2" name="Titolo 1"/>
          <p:cNvSpPr>
            <a:spLocks noGrp="1"/>
          </p:cNvSpPr>
          <p:nvPr>
            <p:ph type="title"/>
          </p:nvPr>
        </p:nvSpPr>
        <p:spPr>
          <a:xfrm>
            <a:off x="519276" y="117453"/>
            <a:ext cx="8105447" cy="1325563"/>
          </a:xfrm>
        </p:spPr>
        <p:txBody>
          <a:bodyPr>
            <a:normAutofit fontScale="90000"/>
          </a:bodyPr>
          <a:lstStyle/>
          <a:p>
            <a:pPr algn="ctr"/>
            <a:r>
              <a:rPr lang="it-IT" b="1" dirty="0"/>
              <a:t>BANDE ARMONICHE </a:t>
            </a:r>
            <a:br>
              <a:rPr lang="it-IT" b="1" dirty="0"/>
            </a:br>
            <a:r>
              <a:rPr lang="it-IT" b="1" dirty="0"/>
              <a:t>«Dita degli aromatici» 1600 - 2000 cm</a:t>
            </a:r>
            <a:r>
              <a:rPr lang="it-IT" b="1" baseline="30000" dirty="0"/>
              <a:t>-1</a:t>
            </a:r>
            <a:endParaRPr lang="it-IT" baseline="30000" dirty="0"/>
          </a:p>
        </p:txBody>
      </p:sp>
      <p:sp>
        <p:nvSpPr>
          <p:cNvPr id="3" name="Segnaposto contenuto 2"/>
          <p:cNvSpPr>
            <a:spLocks noGrp="1"/>
          </p:cNvSpPr>
          <p:nvPr>
            <p:ph idx="1"/>
          </p:nvPr>
        </p:nvSpPr>
        <p:spPr>
          <a:xfrm>
            <a:off x="328204" y="1597235"/>
            <a:ext cx="8187146" cy="4351338"/>
          </a:xfrm>
        </p:spPr>
        <p:txBody>
          <a:bodyPr>
            <a:normAutofit/>
          </a:bodyPr>
          <a:lstStyle/>
          <a:p>
            <a:pPr algn="just"/>
            <a:r>
              <a:rPr lang="it-IT" dirty="0"/>
              <a:t>Deboli bande di combinazione e </a:t>
            </a:r>
            <a:r>
              <a:rPr lang="it-IT" dirty="0" err="1"/>
              <a:t>overtone</a:t>
            </a:r>
            <a:r>
              <a:rPr lang="it-IT" dirty="0"/>
              <a:t> tra 2000 e 1650 cm</a:t>
            </a:r>
            <a:r>
              <a:rPr lang="it-IT" baseline="30000" dirty="0"/>
              <a:t>-1 </a:t>
            </a:r>
            <a:r>
              <a:rPr lang="it-IT" dirty="0"/>
              <a:t>(dita degli aromatici).</a:t>
            </a:r>
          </a:p>
          <a:p>
            <a:pPr algn="just"/>
            <a:r>
              <a:rPr lang="it-IT" dirty="0"/>
              <a:t>Utili nell’identificare la posizione dei sostituenti negli </a:t>
            </a:r>
            <a:r>
              <a:rPr lang="it-IT" b="1" dirty="0" err="1">
                <a:solidFill>
                  <a:srgbClr val="FF0000"/>
                </a:solidFill>
              </a:rPr>
              <a:t>alchil</a:t>
            </a:r>
            <a:r>
              <a:rPr lang="it-IT" b="1" dirty="0">
                <a:solidFill>
                  <a:srgbClr val="FF0000"/>
                </a:solidFill>
              </a:rPr>
              <a:t> benzeni</a:t>
            </a:r>
            <a:r>
              <a:rPr lang="it-IT" dirty="0"/>
              <a:t>, in generale picchi caratteristici a seconda della posizione dei sostituenti.</a:t>
            </a:r>
          </a:p>
          <a:p>
            <a:pPr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85</a:t>
            </a:fld>
            <a:endParaRPr lang="it-IT"/>
          </a:p>
        </p:txBody>
      </p:sp>
      <p:pic>
        <p:nvPicPr>
          <p:cNvPr id="6" name="Immagine 5"/>
          <p:cNvPicPr>
            <a:picLocks noChangeAspect="1"/>
          </p:cNvPicPr>
          <p:nvPr/>
        </p:nvPicPr>
        <p:blipFill>
          <a:blip r:embed="rId3"/>
          <a:stretch>
            <a:fillRect/>
          </a:stretch>
        </p:blipFill>
        <p:spPr>
          <a:xfrm>
            <a:off x="1844562" y="4385350"/>
            <a:ext cx="3396245" cy="1107000"/>
          </a:xfrm>
          <a:prstGeom prst="rect">
            <a:avLst/>
          </a:prstGeom>
        </p:spPr>
      </p:pic>
      <p:sp>
        <p:nvSpPr>
          <p:cNvPr id="7" name="CasellaDiTesto 6"/>
          <p:cNvSpPr txBox="1"/>
          <p:nvPr/>
        </p:nvSpPr>
        <p:spPr>
          <a:xfrm>
            <a:off x="2352302" y="5492350"/>
            <a:ext cx="2380764" cy="646331"/>
          </a:xfrm>
          <a:prstGeom prst="rect">
            <a:avLst/>
          </a:prstGeom>
          <a:noFill/>
        </p:spPr>
        <p:txBody>
          <a:bodyPr wrap="square" rtlCol="0">
            <a:spAutoFit/>
          </a:bodyPr>
          <a:lstStyle/>
          <a:p>
            <a:pPr algn="ctr"/>
            <a:r>
              <a:rPr lang="it-IT" dirty="0"/>
              <a:t>Bande di combinazione</a:t>
            </a:r>
          </a:p>
          <a:p>
            <a:pPr algn="ctr"/>
            <a:r>
              <a:rPr lang="it-IT" dirty="0"/>
              <a:t> o di accoppiamento</a:t>
            </a:r>
          </a:p>
        </p:txBody>
      </p:sp>
      <p:sp>
        <p:nvSpPr>
          <p:cNvPr id="8" name="Rectangle 7">
            <a:extLst>
              <a:ext uri="{FF2B5EF4-FFF2-40B4-BE49-F238E27FC236}">
                <a16:creationId xmlns:a16="http://schemas.microsoft.com/office/drawing/2014/main" id="{4C41ECA3-DC6F-8F7F-0C4A-A5DD379746E3}"/>
              </a:ext>
            </a:extLst>
          </p:cNvPr>
          <p:cNvSpPr/>
          <p:nvPr/>
        </p:nvSpPr>
        <p:spPr>
          <a:xfrm>
            <a:off x="1702674" y="3736430"/>
            <a:ext cx="5502168" cy="2932386"/>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30973359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0638" y="1847851"/>
            <a:ext cx="8933362" cy="4351338"/>
          </a:xfrm>
        </p:spPr>
        <p:txBody>
          <a:bodyPr>
            <a:normAutofit/>
          </a:bodyPr>
          <a:lstStyle/>
          <a:p>
            <a:r>
              <a:rPr lang="it-IT" dirty="0"/>
              <a:t>Sono bande non permesse per simmetria.</a:t>
            </a:r>
          </a:p>
          <a:p>
            <a:r>
              <a:rPr lang="it-IT" dirty="0"/>
              <a:t>Sono bande multiple di altre presenti a 1000 o a 500 cm</a:t>
            </a:r>
            <a:r>
              <a:rPr lang="it-IT" baseline="30000" dirty="0"/>
              <a:t>-1</a:t>
            </a:r>
            <a:r>
              <a:rPr lang="it-IT" dirty="0"/>
              <a:t> </a:t>
            </a:r>
          </a:p>
          <a:p>
            <a:r>
              <a:rPr lang="it-IT" dirty="0"/>
              <a:t>Hanno frequenza quasi doppia rispetto alle bande fondamentali.</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86</a:t>
            </a:fld>
            <a:endParaRPr lang="it-IT"/>
          </a:p>
        </p:txBody>
      </p:sp>
      <p:pic>
        <p:nvPicPr>
          <p:cNvPr id="6" name="Immagine 5"/>
          <p:cNvPicPr>
            <a:picLocks noChangeAspect="1"/>
          </p:cNvPicPr>
          <p:nvPr/>
        </p:nvPicPr>
        <p:blipFill>
          <a:blip r:embed="rId2"/>
          <a:stretch>
            <a:fillRect/>
          </a:stretch>
        </p:blipFill>
        <p:spPr>
          <a:xfrm>
            <a:off x="2349525" y="4023520"/>
            <a:ext cx="4859315" cy="2216484"/>
          </a:xfrm>
          <a:prstGeom prst="rect">
            <a:avLst/>
          </a:prstGeom>
        </p:spPr>
      </p:pic>
      <p:sp>
        <p:nvSpPr>
          <p:cNvPr id="8" name="Titolo 1">
            <a:extLst>
              <a:ext uri="{FF2B5EF4-FFF2-40B4-BE49-F238E27FC236}">
                <a16:creationId xmlns:a16="http://schemas.microsoft.com/office/drawing/2014/main" id="{36EF0A7F-0251-E17F-615F-311D79AB4CB2}"/>
              </a:ext>
            </a:extLst>
          </p:cNvPr>
          <p:cNvSpPr>
            <a:spLocks noGrp="1"/>
          </p:cNvSpPr>
          <p:nvPr>
            <p:ph type="title"/>
          </p:nvPr>
        </p:nvSpPr>
        <p:spPr>
          <a:xfrm>
            <a:off x="519276" y="117453"/>
            <a:ext cx="8105447" cy="1325563"/>
          </a:xfrm>
        </p:spPr>
        <p:txBody>
          <a:bodyPr>
            <a:normAutofit fontScale="90000"/>
          </a:bodyPr>
          <a:lstStyle/>
          <a:p>
            <a:pPr algn="ctr"/>
            <a:r>
              <a:rPr lang="it-IT" b="1" dirty="0"/>
              <a:t>BANDE ARMONICHE </a:t>
            </a:r>
            <a:br>
              <a:rPr lang="it-IT" b="1" dirty="0"/>
            </a:br>
            <a:r>
              <a:rPr lang="it-IT" b="1" dirty="0"/>
              <a:t>«Dita degli aromatici» 1600 - 2000 cm</a:t>
            </a:r>
            <a:r>
              <a:rPr lang="it-IT" b="1" baseline="30000" dirty="0"/>
              <a:t>-1</a:t>
            </a:r>
            <a:endParaRPr lang="it-IT" baseline="30000" dirty="0"/>
          </a:p>
        </p:txBody>
      </p:sp>
      <p:sp>
        <p:nvSpPr>
          <p:cNvPr id="9" name="Rectangle 8">
            <a:extLst>
              <a:ext uri="{FF2B5EF4-FFF2-40B4-BE49-F238E27FC236}">
                <a16:creationId xmlns:a16="http://schemas.microsoft.com/office/drawing/2014/main" id="{890E9FFC-8C87-3D22-C727-BFA591E74F00}"/>
              </a:ext>
            </a:extLst>
          </p:cNvPr>
          <p:cNvSpPr/>
          <p:nvPr/>
        </p:nvSpPr>
        <p:spPr>
          <a:xfrm>
            <a:off x="2345526" y="3736430"/>
            <a:ext cx="4591302" cy="2932386"/>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24607986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1325563"/>
          </a:xfrm>
        </p:spPr>
        <p:txBody>
          <a:bodyPr/>
          <a:lstStyle/>
          <a:p>
            <a:pPr algn="ctr"/>
            <a:r>
              <a:rPr lang="it-IT" b="1" dirty="0"/>
              <a:t>BENDING C-H fuori dal piano: </a:t>
            </a:r>
            <a:br>
              <a:rPr lang="it-IT" b="1" dirty="0"/>
            </a:br>
            <a:r>
              <a:rPr lang="it-IT" b="1" dirty="0"/>
              <a:t>900-675 cm</a:t>
            </a:r>
            <a:r>
              <a:rPr lang="it-IT" b="1" baseline="30000" dirty="0"/>
              <a:t>-1</a:t>
            </a:r>
            <a:endParaRPr lang="it-IT" baseline="30000" dirty="0"/>
          </a:p>
        </p:txBody>
      </p:sp>
      <p:sp>
        <p:nvSpPr>
          <p:cNvPr id="3" name="Segnaposto contenuto 2"/>
          <p:cNvSpPr>
            <a:spLocks noGrp="1"/>
          </p:cNvSpPr>
          <p:nvPr>
            <p:ph idx="1"/>
          </p:nvPr>
        </p:nvSpPr>
        <p:spPr>
          <a:xfrm>
            <a:off x="220716" y="1638954"/>
            <a:ext cx="8702565" cy="4351338"/>
          </a:xfrm>
        </p:spPr>
        <p:txBody>
          <a:bodyPr/>
          <a:lstStyle/>
          <a:p>
            <a:pPr algn="just"/>
            <a:r>
              <a:rPr lang="it-IT" dirty="0"/>
              <a:t>Negli spettri relativi all’</a:t>
            </a:r>
            <a:r>
              <a:rPr lang="it-IT" i="1" dirty="0"/>
              <a:t>o</a:t>
            </a:r>
            <a:r>
              <a:rPr lang="it-IT" dirty="0"/>
              <a:t>-xilene, </a:t>
            </a:r>
            <a:r>
              <a:rPr lang="it-IT" i="1" dirty="0"/>
              <a:t>m</a:t>
            </a:r>
            <a:r>
              <a:rPr lang="it-IT" dirty="0"/>
              <a:t>-xilene e </a:t>
            </a:r>
            <a:r>
              <a:rPr lang="it-IT" i="1" dirty="0"/>
              <a:t>p</a:t>
            </a:r>
            <a:r>
              <a:rPr lang="it-IT" dirty="0"/>
              <a:t>-xilene, si notano le intense bande presenti tra i 690 e 900 cm</a:t>
            </a:r>
            <a:r>
              <a:rPr lang="it-IT" baseline="30000" dirty="0"/>
              <a:t>-1</a:t>
            </a:r>
            <a:r>
              <a:rPr lang="it-IT" dirty="0"/>
              <a:t> dovute al bending fuori dal piano del legame C-H del composto aromatico.</a:t>
            </a:r>
          </a:p>
          <a:p>
            <a:pPr algn="just"/>
            <a:r>
              <a:rPr lang="it-IT" dirty="0"/>
              <a:t>Sono bande intense, il loro numero e posizione dipende dal pattern di sostituzione del nucleo aromatico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87</a:t>
            </a:fld>
            <a:endParaRPr lang="it-IT"/>
          </a:p>
        </p:txBody>
      </p:sp>
      <p:pic>
        <p:nvPicPr>
          <p:cNvPr id="5" name="Immagine 4"/>
          <p:cNvPicPr>
            <a:picLocks noChangeAspect="1"/>
          </p:cNvPicPr>
          <p:nvPr/>
        </p:nvPicPr>
        <p:blipFill>
          <a:blip r:embed="rId2"/>
          <a:stretch>
            <a:fillRect/>
          </a:stretch>
        </p:blipFill>
        <p:spPr>
          <a:xfrm>
            <a:off x="3109724" y="4393179"/>
            <a:ext cx="2924551" cy="2328297"/>
          </a:xfrm>
          <a:prstGeom prst="rect">
            <a:avLst/>
          </a:prstGeom>
        </p:spPr>
      </p:pic>
      <p:sp>
        <p:nvSpPr>
          <p:cNvPr id="6" name="Rectangle 5">
            <a:extLst>
              <a:ext uri="{FF2B5EF4-FFF2-40B4-BE49-F238E27FC236}">
                <a16:creationId xmlns:a16="http://schemas.microsoft.com/office/drawing/2014/main" id="{C2AE95D1-7F17-31C1-9ACB-C2A63F079DD7}"/>
              </a:ext>
            </a:extLst>
          </p:cNvPr>
          <p:cNvSpPr/>
          <p:nvPr/>
        </p:nvSpPr>
        <p:spPr>
          <a:xfrm>
            <a:off x="2916620" y="4393178"/>
            <a:ext cx="3117655" cy="227563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42501653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3"/>
          <a:stretch>
            <a:fillRect/>
          </a:stretch>
        </p:blipFill>
        <p:spPr>
          <a:xfrm>
            <a:off x="611351" y="1546683"/>
            <a:ext cx="8072484" cy="5253623"/>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88</a:t>
            </a:fld>
            <a:endParaRPr lang="it-IT"/>
          </a:p>
        </p:txBody>
      </p:sp>
      <p:sp>
        <p:nvSpPr>
          <p:cNvPr id="8" name="Titolo 1">
            <a:extLst>
              <a:ext uri="{FF2B5EF4-FFF2-40B4-BE49-F238E27FC236}">
                <a16:creationId xmlns:a16="http://schemas.microsoft.com/office/drawing/2014/main" id="{72BA708F-741E-45AC-2E0B-4844BBDEFBD5}"/>
              </a:ext>
            </a:extLst>
          </p:cNvPr>
          <p:cNvSpPr>
            <a:spLocks noGrp="1"/>
          </p:cNvSpPr>
          <p:nvPr>
            <p:ph type="title"/>
          </p:nvPr>
        </p:nvSpPr>
        <p:spPr>
          <a:xfrm>
            <a:off x="628650" y="136524"/>
            <a:ext cx="7886700" cy="1325563"/>
          </a:xfrm>
        </p:spPr>
        <p:txBody>
          <a:bodyPr/>
          <a:lstStyle/>
          <a:p>
            <a:pPr algn="ctr"/>
            <a:r>
              <a:rPr lang="it-IT" b="1" dirty="0"/>
              <a:t>BENDING C-H fuori dal piano: </a:t>
            </a:r>
            <a:br>
              <a:rPr lang="it-IT" b="1" dirty="0"/>
            </a:br>
            <a:r>
              <a:rPr lang="it-IT" b="1" dirty="0"/>
              <a:t>900-675 cm</a:t>
            </a:r>
            <a:r>
              <a:rPr lang="it-IT" b="1" baseline="30000" dirty="0"/>
              <a:t>-1</a:t>
            </a:r>
            <a:endParaRPr lang="it-IT" baseline="30000" dirty="0"/>
          </a:p>
        </p:txBody>
      </p:sp>
      <p:sp>
        <p:nvSpPr>
          <p:cNvPr id="9" name="Rectangle 8">
            <a:extLst>
              <a:ext uri="{FF2B5EF4-FFF2-40B4-BE49-F238E27FC236}">
                <a16:creationId xmlns:a16="http://schemas.microsoft.com/office/drawing/2014/main" id="{9FD65F4A-B429-9F6F-F97C-7042FCC717FD}"/>
              </a:ext>
            </a:extLst>
          </p:cNvPr>
          <p:cNvSpPr/>
          <p:nvPr/>
        </p:nvSpPr>
        <p:spPr>
          <a:xfrm>
            <a:off x="945930" y="1776102"/>
            <a:ext cx="7252139" cy="4766588"/>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773659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3"/>
          <a:srcRect r="24453"/>
          <a:stretch/>
        </p:blipFill>
        <p:spPr>
          <a:xfrm>
            <a:off x="1026361" y="942997"/>
            <a:ext cx="6841289" cy="4490041"/>
          </a:xfrm>
          <a:prstGeom prst="rect">
            <a:avLst/>
          </a:prstGeom>
        </p:spPr>
      </p:pic>
      <p:pic>
        <p:nvPicPr>
          <p:cNvPr id="6" name="Immagine 5"/>
          <p:cNvPicPr>
            <a:picLocks noChangeAspect="1"/>
          </p:cNvPicPr>
          <p:nvPr/>
        </p:nvPicPr>
        <p:blipFill>
          <a:blip r:embed="rId4"/>
          <a:stretch>
            <a:fillRect/>
          </a:stretch>
        </p:blipFill>
        <p:spPr>
          <a:xfrm>
            <a:off x="3595405" y="1984419"/>
            <a:ext cx="809908" cy="832455"/>
          </a:xfrm>
          <a:prstGeom prst="rect">
            <a:avLst/>
          </a:prstGeom>
        </p:spPr>
      </p:pic>
      <p:cxnSp>
        <p:nvCxnSpPr>
          <p:cNvPr id="10" name="Straight Arrow Connector 9">
            <a:extLst>
              <a:ext uri="{FF2B5EF4-FFF2-40B4-BE49-F238E27FC236}">
                <a16:creationId xmlns:a16="http://schemas.microsoft.com/office/drawing/2014/main" id="{D1BA3097-996C-3737-DCDD-00766464DEEE}"/>
              </a:ext>
            </a:extLst>
          </p:cNvPr>
          <p:cNvCxnSpPr>
            <a:cxnSpLocks/>
          </p:cNvCxnSpPr>
          <p:nvPr/>
        </p:nvCxnSpPr>
        <p:spPr>
          <a:xfrm flipH="1">
            <a:off x="4124325" y="1706910"/>
            <a:ext cx="147496" cy="277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28650" y="0"/>
            <a:ext cx="7886700" cy="1325563"/>
          </a:xfrm>
        </p:spPr>
        <p:txBody>
          <a:bodyPr/>
          <a:lstStyle/>
          <a:p>
            <a:pPr algn="ctr"/>
            <a:r>
              <a:rPr lang="it-IT" dirty="0"/>
              <a:t>IDROCARBURI AROMATICI</a:t>
            </a:r>
            <a:br>
              <a:rPr lang="it-IT" dirty="0"/>
            </a:br>
            <a:r>
              <a:rPr lang="it-IT" dirty="0"/>
              <a:t>monosostituiti: Toluene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89</a:t>
            </a:fld>
            <a:endParaRPr lang="it-IT"/>
          </a:p>
        </p:txBody>
      </p:sp>
      <p:sp>
        <p:nvSpPr>
          <p:cNvPr id="5" name="Rettangolo 4">
            <a:extLst>
              <a:ext uri="{FF2B5EF4-FFF2-40B4-BE49-F238E27FC236}">
                <a16:creationId xmlns:a16="http://schemas.microsoft.com/office/drawing/2014/main" id="{F611F452-8A52-2C52-9C60-B52E5DCAF1AA}"/>
              </a:ext>
            </a:extLst>
          </p:cNvPr>
          <p:cNvSpPr/>
          <p:nvPr/>
        </p:nvSpPr>
        <p:spPr>
          <a:xfrm>
            <a:off x="55510" y="4879023"/>
            <a:ext cx="9032980" cy="1938992"/>
          </a:xfrm>
          <a:prstGeom prst="rect">
            <a:avLst/>
          </a:prstGeom>
        </p:spPr>
        <p:txBody>
          <a:bodyPr wrap="square">
            <a:spAutoFit/>
          </a:bodyPr>
          <a:lstStyle/>
          <a:p>
            <a:r>
              <a:rPr lang="it-IT" sz="2000" b="1" dirty="0"/>
              <a:t>Stretching dei C−H aromatici</a:t>
            </a:r>
            <a:r>
              <a:rPr lang="it-IT" sz="2000" dirty="0"/>
              <a:t>: 3030 cm</a:t>
            </a:r>
            <a:r>
              <a:rPr lang="it-IT" sz="2000" baseline="30000" dirty="0"/>
              <a:t>–1</a:t>
            </a:r>
            <a:endParaRPr lang="it-IT" sz="2000" dirty="0"/>
          </a:p>
          <a:p>
            <a:r>
              <a:rPr lang="it-IT" sz="2000" dirty="0"/>
              <a:t>Stretching del C−H alchilico (metilico): 2925 cm</a:t>
            </a:r>
            <a:r>
              <a:rPr lang="it-IT" sz="2000" baseline="30000" dirty="0"/>
              <a:t>–1</a:t>
            </a:r>
            <a:r>
              <a:rPr lang="it-IT" sz="2000" dirty="0"/>
              <a:t> </a:t>
            </a:r>
          </a:p>
          <a:p>
            <a:pPr algn="just"/>
            <a:r>
              <a:rPr lang="it-IT" sz="2000" b="1" dirty="0"/>
              <a:t>Bande di combinazione o </a:t>
            </a:r>
            <a:r>
              <a:rPr lang="it-IT" sz="2000" b="1" dirty="0" err="1"/>
              <a:t>overtone</a:t>
            </a:r>
            <a:r>
              <a:rPr lang="it-IT" sz="2000" dirty="0"/>
              <a:t>: da 2000 - 1600 cm</a:t>
            </a:r>
            <a:r>
              <a:rPr lang="it-IT" sz="2000" baseline="30000" dirty="0"/>
              <a:t>–1</a:t>
            </a:r>
            <a:r>
              <a:rPr lang="it-IT" sz="2000" dirty="0"/>
              <a:t> (4 dita = aromatico monosostituito).</a:t>
            </a:r>
          </a:p>
          <a:p>
            <a:r>
              <a:rPr lang="it-IT" sz="2000" b="1" dirty="0"/>
              <a:t>Stretching C=C Aromatico</a:t>
            </a:r>
            <a:r>
              <a:rPr lang="it-IT" sz="2000" dirty="0"/>
              <a:t>: doppietto a 1606 cm</a:t>
            </a:r>
            <a:r>
              <a:rPr lang="it-IT" sz="2000" baseline="30000" dirty="0"/>
              <a:t>–1</a:t>
            </a:r>
            <a:r>
              <a:rPr lang="it-IT" sz="2000" dirty="0"/>
              <a:t> e 1497 cm</a:t>
            </a:r>
            <a:r>
              <a:rPr lang="it-IT" sz="2000" baseline="30000" dirty="0"/>
              <a:t>–1</a:t>
            </a:r>
          </a:p>
          <a:p>
            <a:pPr lvl="0"/>
            <a:r>
              <a:rPr lang="it-IT" sz="2000" b="1" dirty="0">
                <a:solidFill>
                  <a:prstClr val="black"/>
                </a:solidFill>
              </a:rPr>
              <a:t>Bending fuori dal piano (</a:t>
            </a:r>
            <a:r>
              <a:rPr lang="it-IT" sz="2000" b="1" dirty="0" err="1">
                <a:solidFill>
                  <a:prstClr val="black"/>
                </a:solidFill>
              </a:rPr>
              <a:t>oop</a:t>
            </a:r>
            <a:r>
              <a:rPr lang="it-IT" sz="2000" b="1" dirty="0">
                <a:solidFill>
                  <a:prstClr val="black"/>
                </a:solidFill>
              </a:rPr>
              <a:t>) dei C-H aromatici</a:t>
            </a:r>
            <a:r>
              <a:rPr lang="it-IT" sz="2000" dirty="0">
                <a:solidFill>
                  <a:prstClr val="black"/>
                </a:solidFill>
              </a:rPr>
              <a:t>: 731 - 690 cm</a:t>
            </a:r>
            <a:r>
              <a:rPr lang="it-IT" sz="2000" baseline="30000" dirty="0">
                <a:solidFill>
                  <a:prstClr val="black"/>
                </a:solidFill>
              </a:rPr>
              <a:t>-1</a:t>
            </a:r>
            <a:endParaRPr lang="it-IT" sz="2000" dirty="0">
              <a:solidFill>
                <a:prstClr val="black"/>
              </a:solidFill>
            </a:endParaRPr>
          </a:p>
        </p:txBody>
      </p:sp>
    </p:spTree>
    <p:extLst>
      <p:ext uri="{BB962C8B-B14F-4D97-AF65-F5344CB8AC3E}">
        <p14:creationId xmlns:p14="http://schemas.microsoft.com/office/powerpoint/2010/main" val="284152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9</a:t>
            </a:fld>
            <a:endParaRPr lang="it-IT"/>
          </a:p>
        </p:txBody>
      </p:sp>
      <p:sp>
        <p:nvSpPr>
          <p:cNvPr id="6" name="Titolo 1">
            <a:extLst>
              <a:ext uri="{FF2B5EF4-FFF2-40B4-BE49-F238E27FC236}">
                <a16:creationId xmlns:a16="http://schemas.microsoft.com/office/drawing/2014/main" id="{68B6A599-92EF-86C0-701E-D52DE6A88DC5}"/>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
        <p:nvSpPr>
          <p:cNvPr id="9" name="TextBox 8">
            <a:extLst>
              <a:ext uri="{FF2B5EF4-FFF2-40B4-BE49-F238E27FC236}">
                <a16:creationId xmlns:a16="http://schemas.microsoft.com/office/drawing/2014/main" id="{450C3324-B3A0-B0E0-E5F4-F34868721A74}"/>
              </a:ext>
            </a:extLst>
          </p:cNvPr>
          <p:cNvSpPr txBox="1"/>
          <p:nvPr/>
        </p:nvSpPr>
        <p:spPr>
          <a:xfrm>
            <a:off x="77110" y="4532305"/>
            <a:ext cx="8989780" cy="2246769"/>
          </a:xfrm>
          <a:prstGeom prst="rect">
            <a:avLst/>
          </a:prstGeom>
          <a:noFill/>
        </p:spPr>
        <p:txBody>
          <a:bodyPr wrap="square">
            <a:spAutoFit/>
          </a:bodyPr>
          <a:lstStyle/>
          <a:p>
            <a:pPr algn="just"/>
            <a:r>
              <a:rPr lang="it-IT" sz="2000" dirty="0"/>
              <a:t>Vengono analizzate le principali tipologie di vibrazione molecolari di un </a:t>
            </a:r>
            <a:r>
              <a:rPr lang="it-IT" sz="2000" b="1" dirty="0"/>
              <a:t>frammento metilenico </a:t>
            </a:r>
            <a:r>
              <a:rPr lang="it-IT" sz="2000" dirty="0"/>
              <a:t>(-CH2-) di una molecola. Lo </a:t>
            </a:r>
            <a:r>
              <a:rPr lang="it-IT" sz="2000" b="1" dirty="0">
                <a:solidFill>
                  <a:srgbClr val="C00000"/>
                </a:solidFill>
              </a:rPr>
              <a:t>stretching</a:t>
            </a:r>
            <a:r>
              <a:rPr lang="it-IT" sz="2000" dirty="0"/>
              <a:t> è un movimento ritmico degli atomi lungo l’asse del legame con conseguente aumento o diminuzione della distanza interatomica. Può essere </a:t>
            </a:r>
            <a:r>
              <a:rPr lang="it-IT" sz="2000" b="1" i="1" dirty="0">
                <a:solidFill>
                  <a:srgbClr val="C00000"/>
                </a:solidFill>
              </a:rPr>
              <a:t>simmetrico</a:t>
            </a:r>
            <a:r>
              <a:rPr lang="it-IT" sz="2000" dirty="0"/>
              <a:t> quando gli atomi si muovono all’unisono o </a:t>
            </a:r>
            <a:r>
              <a:rPr lang="it-IT" sz="2000" b="1" i="1" dirty="0">
                <a:solidFill>
                  <a:srgbClr val="C00000"/>
                </a:solidFill>
              </a:rPr>
              <a:t>asimmetrico</a:t>
            </a:r>
            <a:r>
              <a:rPr lang="it-IT" sz="2000" dirty="0"/>
              <a:t> quando gli atomi si muovono con asimmetria. La vibrazione di </a:t>
            </a:r>
            <a:r>
              <a:rPr lang="it-IT" sz="2000" b="1" dirty="0">
                <a:solidFill>
                  <a:srgbClr val="002060"/>
                </a:solidFill>
              </a:rPr>
              <a:t>bending</a:t>
            </a:r>
            <a:r>
              <a:rPr lang="it-IT" sz="2000" dirty="0"/>
              <a:t> porta a una modifica degli angoli di legame tra gli atomi. Si può osservare il </a:t>
            </a:r>
            <a:r>
              <a:rPr lang="it-IT" sz="2000" b="1" i="1" dirty="0" err="1">
                <a:solidFill>
                  <a:srgbClr val="002060"/>
                </a:solidFill>
              </a:rPr>
              <a:t>scissoring</a:t>
            </a:r>
            <a:r>
              <a:rPr lang="it-IT" sz="2000" dirty="0"/>
              <a:t>, il </a:t>
            </a:r>
            <a:r>
              <a:rPr lang="it-IT" sz="2000" b="1" i="1" dirty="0" err="1">
                <a:solidFill>
                  <a:srgbClr val="002060"/>
                </a:solidFill>
              </a:rPr>
              <a:t>rocking</a:t>
            </a:r>
            <a:r>
              <a:rPr lang="it-IT" sz="2000" dirty="0"/>
              <a:t>, lo </a:t>
            </a:r>
            <a:r>
              <a:rPr lang="it-IT" sz="2000" b="1" i="1" dirty="0" err="1">
                <a:solidFill>
                  <a:srgbClr val="002060"/>
                </a:solidFill>
              </a:rPr>
              <a:t>wagging</a:t>
            </a:r>
            <a:r>
              <a:rPr lang="it-IT" sz="2000" dirty="0"/>
              <a:t> e il </a:t>
            </a:r>
            <a:r>
              <a:rPr lang="it-IT" sz="2000" b="1" i="1" dirty="0" err="1">
                <a:solidFill>
                  <a:srgbClr val="002060"/>
                </a:solidFill>
              </a:rPr>
              <a:t>twisting</a:t>
            </a:r>
            <a:r>
              <a:rPr lang="it-IT" sz="2000" dirty="0"/>
              <a:t>.</a:t>
            </a:r>
          </a:p>
        </p:txBody>
      </p:sp>
      <p:pic>
        <p:nvPicPr>
          <p:cNvPr id="3" name="Picture 2">
            <a:extLst>
              <a:ext uri="{FF2B5EF4-FFF2-40B4-BE49-F238E27FC236}">
                <a16:creationId xmlns:a16="http://schemas.microsoft.com/office/drawing/2014/main" id="{B5E4A3D1-5056-C03B-3421-DF4DAFBA0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40" y="1547773"/>
            <a:ext cx="8224320" cy="2484430"/>
          </a:xfrm>
          <a:prstGeom prst="rect">
            <a:avLst/>
          </a:prstGeom>
        </p:spPr>
      </p:pic>
    </p:spTree>
    <p:extLst>
      <p:ext uri="{BB962C8B-B14F-4D97-AF65-F5344CB8AC3E}">
        <p14:creationId xmlns:p14="http://schemas.microsoft.com/office/powerpoint/2010/main" val="13865795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0655"/>
            <a:ext cx="7886700" cy="1325563"/>
          </a:xfrm>
        </p:spPr>
        <p:txBody>
          <a:bodyPr/>
          <a:lstStyle/>
          <a:p>
            <a:pPr algn="ctr"/>
            <a:r>
              <a:rPr lang="it-IT" b="1" dirty="0"/>
              <a:t>Idrocarburi aromatici </a:t>
            </a:r>
            <a:r>
              <a:rPr lang="it-IT" b="1" dirty="0" err="1"/>
              <a:t>disostituiti</a:t>
            </a:r>
            <a:br>
              <a:rPr lang="it-IT" b="1" dirty="0"/>
            </a:br>
            <a:r>
              <a:rPr lang="it-IT" b="1" i="1" dirty="0"/>
              <a:t>o</a:t>
            </a:r>
            <a:r>
              <a:rPr lang="it-IT" b="1" dirty="0"/>
              <a:t>-Xilene</a:t>
            </a: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90</a:t>
            </a:fld>
            <a:endParaRPr lang="it-IT"/>
          </a:p>
        </p:txBody>
      </p:sp>
      <p:pic>
        <p:nvPicPr>
          <p:cNvPr id="7" name="Immagine 6"/>
          <p:cNvPicPr>
            <a:picLocks noChangeAspect="1"/>
          </p:cNvPicPr>
          <p:nvPr/>
        </p:nvPicPr>
        <p:blipFill>
          <a:blip r:embed="rId2"/>
          <a:stretch>
            <a:fillRect/>
          </a:stretch>
        </p:blipFill>
        <p:spPr>
          <a:xfrm>
            <a:off x="811891" y="1921290"/>
            <a:ext cx="7039423" cy="4800186"/>
          </a:xfrm>
          <a:prstGeom prst="rect">
            <a:avLst/>
          </a:prstGeom>
        </p:spPr>
      </p:pic>
      <p:pic>
        <p:nvPicPr>
          <p:cNvPr id="8" name="Immagine 7"/>
          <p:cNvPicPr>
            <a:picLocks noChangeAspect="1"/>
          </p:cNvPicPr>
          <p:nvPr/>
        </p:nvPicPr>
        <p:blipFill>
          <a:blip r:embed="rId3"/>
          <a:stretch>
            <a:fillRect/>
          </a:stretch>
        </p:blipFill>
        <p:spPr>
          <a:xfrm>
            <a:off x="424261" y="1349874"/>
            <a:ext cx="1450542" cy="1167047"/>
          </a:xfrm>
          <a:prstGeom prst="rect">
            <a:avLst/>
          </a:prstGeom>
        </p:spPr>
      </p:pic>
      <p:sp>
        <p:nvSpPr>
          <p:cNvPr id="9" name="Rettangolo 8"/>
          <p:cNvSpPr/>
          <p:nvPr/>
        </p:nvSpPr>
        <p:spPr>
          <a:xfrm>
            <a:off x="424261" y="1019058"/>
            <a:ext cx="1713931" cy="369332"/>
          </a:xfrm>
          <a:prstGeom prst="rect">
            <a:avLst/>
          </a:prstGeom>
        </p:spPr>
        <p:txBody>
          <a:bodyPr wrap="none">
            <a:spAutoFit/>
          </a:bodyPr>
          <a:lstStyle/>
          <a:p>
            <a:r>
              <a:rPr lang="it-IT" dirty="0"/>
              <a:t>1667-2000 cm</a:t>
            </a:r>
            <a:r>
              <a:rPr lang="it-IT" baseline="30000" dirty="0"/>
              <a:t>-1</a:t>
            </a:r>
          </a:p>
        </p:txBody>
      </p:sp>
      <p:pic>
        <p:nvPicPr>
          <p:cNvPr id="3" name="Immagine 2"/>
          <p:cNvPicPr>
            <a:picLocks noChangeAspect="1"/>
          </p:cNvPicPr>
          <p:nvPr/>
        </p:nvPicPr>
        <p:blipFill>
          <a:blip r:embed="rId4"/>
          <a:stretch>
            <a:fillRect/>
          </a:stretch>
        </p:blipFill>
        <p:spPr>
          <a:xfrm>
            <a:off x="7004397" y="1192299"/>
            <a:ext cx="1898583" cy="1509491"/>
          </a:xfrm>
          <a:prstGeom prst="rect">
            <a:avLst/>
          </a:prstGeom>
        </p:spPr>
      </p:pic>
    </p:spTree>
    <p:extLst>
      <p:ext uri="{BB962C8B-B14F-4D97-AF65-F5344CB8AC3E}">
        <p14:creationId xmlns:p14="http://schemas.microsoft.com/office/powerpoint/2010/main" val="1088838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Idrocarburi aromatici </a:t>
            </a:r>
            <a:r>
              <a:rPr lang="it-IT" b="1" dirty="0" err="1"/>
              <a:t>disostituiti</a:t>
            </a:r>
            <a:br>
              <a:rPr lang="it-IT" b="1" i="1" dirty="0"/>
            </a:br>
            <a:r>
              <a:rPr lang="it-IT" b="1" i="1" dirty="0"/>
              <a:t>m</a:t>
            </a:r>
            <a:r>
              <a:rPr lang="it-IT" b="1" dirty="0"/>
              <a:t>-Xilene</a:t>
            </a: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91</a:t>
            </a:fld>
            <a:endParaRPr lang="it-IT"/>
          </a:p>
        </p:txBody>
      </p:sp>
      <p:pic>
        <p:nvPicPr>
          <p:cNvPr id="3" name="Immagine 2"/>
          <p:cNvPicPr>
            <a:picLocks noChangeAspect="1"/>
          </p:cNvPicPr>
          <p:nvPr/>
        </p:nvPicPr>
        <p:blipFill>
          <a:blip r:embed="rId2"/>
          <a:stretch>
            <a:fillRect/>
          </a:stretch>
        </p:blipFill>
        <p:spPr>
          <a:xfrm>
            <a:off x="1430638" y="2588593"/>
            <a:ext cx="6056012" cy="4043953"/>
          </a:xfrm>
          <a:prstGeom prst="rect">
            <a:avLst/>
          </a:prstGeom>
        </p:spPr>
      </p:pic>
      <p:pic>
        <p:nvPicPr>
          <p:cNvPr id="5" name="Immagine 4"/>
          <p:cNvPicPr>
            <a:picLocks noChangeAspect="1"/>
          </p:cNvPicPr>
          <p:nvPr/>
        </p:nvPicPr>
        <p:blipFill>
          <a:blip r:embed="rId3"/>
          <a:stretch>
            <a:fillRect/>
          </a:stretch>
        </p:blipFill>
        <p:spPr>
          <a:xfrm>
            <a:off x="385072" y="1421546"/>
            <a:ext cx="1450542" cy="1167047"/>
          </a:xfrm>
          <a:prstGeom prst="rect">
            <a:avLst/>
          </a:prstGeom>
        </p:spPr>
      </p:pic>
      <p:sp>
        <p:nvSpPr>
          <p:cNvPr id="6" name="Rettangolo 5"/>
          <p:cNvSpPr/>
          <p:nvPr/>
        </p:nvSpPr>
        <p:spPr>
          <a:xfrm>
            <a:off x="284636" y="1159725"/>
            <a:ext cx="1651414" cy="369332"/>
          </a:xfrm>
          <a:prstGeom prst="rect">
            <a:avLst/>
          </a:prstGeom>
        </p:spPr>
        <p:txBody>
          <a:bodyPr wrap="none">
            <a:spAutoFit/>
          </a:bodyPr>
          <a:lstStyle/>
          <a:p>
            <a:r>
              <a:rPr lang="it-IT" dirty="0"/>
              <a:t>1667-2000 cm</a:t>
            </a:r>
            <a:r>
              <a:rPr lang="it-IT" baseline="30000" dirty="0"/>
              <a:t>-1</a:t>
            </a:r>
          </a:p>
        </p:txBody>
      </p:sp>
      <p:pic>
        <p:nvPicPr>
          <p:cNvPr id="7" name="Immagine 6"/>
          <p:cNvPicPr>
            <a:picLocks noChangeAspect="1"/>
          </p:cNvPicPr>
          <p:nvPr/>
        </p:nvPicPr>
        <p:blipFill>
          <a:blip r:embed="rId4"/>
          <a:stretch>
            <a:fillRect/>
          </a:stretch>
        </p:blipFill>
        <p:spPr>
          <a:xfrm>
            <a:off x="6963344" y="1159725"/>
            <a:ext cx="1896020" cy="1511939"/>
          </a:xfrm>
          <a:prstGeom prst="rect">
            <a:avLst/>
          </a:prstGeom>
        </p:spPr>
      </p:pic>
    </p:spTree>
    <p:extLst>
      <p:ext uri="{BB962C8B-B14F-4D97-AF65-F5344CB8AC3E}">
        <p14:creationId xmlns:p14="http://schemas.microsoft.com/office/powerpoint/2010/main" val="29986000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Idrocarburi aromatici </a:t>
            </a:r>
            <a:r>
              <a:rPr lang="it-IT" b="1" dirty="0" err="1"/>
              <a:t>disostituiti</a:t>
            </a:r>
            <a:br>
              <a:rPr lang="it-IT" b="1" i="1" dirty="0"/>
            </a:br>
            <a:r>
              <a:rPr lang="it-IT" b="1" i="1" dirty="0"/>
              <a:t>p</a:t>
            </a:r>
            <a:r>
              <a:rPr lang="it-IT" b="1" dirty="0"/>
              <a:t>-Xilene</a:t>
            </a: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92</a:t>
            </a:fld>
            <a:endParaRPr lang="it-IT"/>
          </a:p>
        </p:txBody>
      </p:sp>
      <p:pic>
        <p:nvPicPr>
          <p:cNvPr id="3" name="Immagine 2"/>
          <p:cNvPicPr>
            <a:picLocks noChangeAspect="1"/>
          </p:cNvPicPr>
          <p:nvPr/>
        </p:nvPicPr>
        <p:blipFill>
          <a:blip r:embed="rId2"/>
          <a:stretch>
            <a:fillRect/>
          </a:stretch>
        </p:blipFill>
        <p:spPr>
          <a:xfrm>
            <a:off x="1200852" y="1773096"/>
            <a:ext cx="6644423" cy="4786618"/>
          </a:xfrm>
          <a:prstGeom prst="rect">
            <a:avLst/>
          </a:prstGeom>
        </p:spPr>
      </p:pic>
      <p:pic>
        <p:nvPicPr>
          <p:cNvPr id="5" name="Immagine 4"/>
          <p:cNvPicPr>
            <a:picLocks noChangeAspect="1"/>
          </p:cNvPicPr>
          <p:nvPr/>
        </p:nvPicPr>
        <p:blipFill>
          <a:blip r:embed="rId3"/>
          <a:stretch>
            <a:fillRect/>
          </a:stretch>
        </p:blipFill>
        <p:spPr>
          <a:xfrm>
            <a:off x="375145" y="1297512"/>
            <a:ext cx="1450542" cy="1167047"/>
          </a:xfrm>
          <a:prstGeom prst="rect">
            <a:avLst/>
          </a:prstGeom>
        </p:spPr>
      </p:pic>
      <p:sp>
        <p:nvSpPr>
          <p:cNvPr id="6" name="Rettangolo 5"/>
          <p:cNvSpPr/>
          <p:nvPr/>
        </p:nvSpPr>
        <p:spPr>
          <a:xfrm>
            <a:off x="375145" y="1027907"/>
            <a:ext cx="1651414" cy="369332"/>
          </a:xfrm>
          <a:prstGeom prst="rect">
            <a:avLst/>
          </a:prstGeom>
        </p:spPr>
        <p:txBody>
          <a:bodyPr wrap="none">
            <a:spAutoFit/>
          </a:bodyPr>
          <a:lstStyle/>
          <a:p>
            <a:r>
              <a:rPr lang="it-IT" dirty="0"/>
              <a:t>1667-2000 cm</a:t>
            </a:r>
            <a:r>
              <a:rPr lang="it-IT" baseline="30000" dirty="0"/>
              <a:t>-1</a:t>
            </a:r>
          </a:p>
        </p:txBody>
      </p:sp>
      <p:pic>
        <p:nvPicPr>
          <p:cNvPr id="7" name="Immagine 6"/>
          <p:cNvPicPr>
            <a:picLocks noChangeAspect="1"/>
          </p:cNvPicPr>
          <p:nvPr/>
        </p:nvPicPr>
        <p:blipFill>
          <a:blip r:embed="rId4"/>
          <a:stretch>
            <a:fillRect/>
          </a:stretch>
        </p:blipFill>
        <p:spPr>
          <a:xfrm>
            <a:off x="6854082" y="1125065"/>
            <a:ext cx="1896020" cy="1511939"/>
          </a:xfrm>
          <a:prstGeom prst="rect">
            <a:avLst/>
          </a:prstGeom>
        </p:spPr>
      </p:pic>
    </p:spTree>
    <p:extLst>
      <p:ext uri="{BB962C8B-B14F-4D97-AF65-F5344CB8AC3E}">
        <p14:creationId xmlns:p14="http://schemas.microsoft.com/office/powerpoint/2010/main" val="39187852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116" y="131477"/>
            <a:ext cx="7886700" cy="740343"/>
          </a:xfrm>
        </p:spPr>
        <p:txBody>
          <a:bodyPr/>
          <a:lstStyle/>
          <a:p>
            <a:pPr algn="ctr"/>
            <a:r>
              <a:rPr lang="it-IT" dirty="0"/>
              <a:t>Il Legame a Idrogeno</a:t>
            </a:r>
          </a:p>
        </p:txBody>
      </p:sp>
      <p:sp>
        <p:nvSpPr>
          <p:cNvPr id="3" name="Segnaposto contenuto 2"/>
          <p:cNvSpPr>
            <a:spLocks noGrp="1"/>
          </p:cNvSpPr>
          <p:nvPr>
            <p:ph idx="1"/>
          </p:nvPr>
        </p:nvSpPr>
        <p:spPr>
          <a:xfrm>
            <a:off x="368489" y="1997977"/>
            <a:ext cx="8598089" cy="4007041"/>
          </a:xfrm>
        </p:spPr>
        <p:txBody>
          <a:bodyPr>
            <a:normAutofit/>
          </a:bodyPr>
          <a:lstStyle/>
          <a:p>
            <a:pPr algn="just"/>
            <a:r>
              <a:rPr lang="it-IT" dirty="0"/>
              <a:t>Si forma tra un sistema contenente un gruppo donatore di protoni (X-H) e un gruppo accettore di protoni (Ÿ)</a:t>
            </a:r>
          </a:p>
          <a:p>
            <a:r>
              <a:rPr lang="it-IT" dirty="0"/>
              <a:t>X e Ÿ devono essere elettronegativi</a:t>
            </a:r>
          </a:p>
          <a:p>
            <a:r>
              <a:rPr lang="it-IT" dirty="0"/>
              <a:t>Ÿ deve possedere un doppietto non condiviso</a:t>
            </a:r>
          </a:p>
          <a:p>
            <a:r>
              <a:rPr lang="it-IT" b="1" dirty="0"/>
              <a:t>Gruppi donatori di protoni</a:t>
            </a:r>
            <a:r>
              <a:rPr lang="it-IT" dirty="0"/>
              <a:t>: -COOH, -OH, ammine primarie e secondarie, ammidi</a:t>
            </a:r>
          </a:p>
          <a:p>
            <a:r>
              <a:rPr lang="it-IT" b="1" dirty="0"/>
              <a:t>Gruppi accettori di protoni</a:t>
            </a:r>
            <a:r>
              <a:rPr lang="it-IT" dirty="0"/>
              <a:t>: ossigeno, azoto e fluoro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93</a:t>
            </a:fld>
            <a:endParaRPr lang="it-IT"/>
          </a:p>
        </p:txBody>
      </p:sp>
    </p:spTree>
    <p:extLst>
      <p:ext uri="{BB962C8B-B14F-4D97-AF65-F5344CB8AC3E}">
        <p14:creationId xmlns:p14="http://schemas.microsoft.com/office/powerpoint/2010/main" val="42611085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1067" y="2073253"/>
            <a:ext cx="8884693" cy="4351338"/>
          </a:xfrm>
        </p:spPr>
        <p:txBody>
          <a:bodyPr/>
          <a:lstStyle/>
          <a:p>
            <a:pPr algn="just"/>
            <a:endParaRPr lang="it-IT" dirty="0"/>
          </a:p>
          <a:p>
            <a:pPr algn="just"/>
            <a:r>
              <a:rPr lang="it-IT" dirty="0"/>
              <a:t>Il legame idrogeno modifica (</a:t>
            </a:r>
            <a:r>
              <a:rPr lang="it-IT" b="1" dirty="0"/>
              <a:t>diminuisce</a:t>
            </a:r>
            <a:r>
              <a:rPr lang="it-IT" dirty="0"/>
              <a:t>) la costante di forza (</a:t>
            </a:r>
            <a:r>
              <a:rPr lang="it-IT" i="1" dirty="0"/>
              <a:t>k</a:t>
            </a:r>
            <a:r>
              <a:rPr lang="it-IT" dirty="0"/>
              <a:t>) del legame X-H.</a:t>
            </a:r>
          </a:p>
          <a:p>
            <a:pPr algn="just"/>
            <a:r>
              <a:rPr lang="it-IT" dirty="0"/>
              <a:t>Le bande dello stretching X-H, a causa di un legame a idrogeno, si spostano a numeri d’onda più </a:t>
            </a:r>
            <a:r>
              <a:rPr lang="it-IT" b="1" dirty="0"/>
              <a:t>BASSI</a:t>
            </a:r>
            <a:r>
              <a:rPr lang="it-IT" dirty="0"/>
              <a:t> con </a:t>
            </a:r>
            <a:r>
              <a:rPr lang="it-IT" b="1" dirty="0"/>
              <a:t>aumento dell’intensità e dell’allargamento della banda</a:t>
            </a:r>
            <a:r>
              <a:rPr lang="it-IT" dirty="0"/>
              <a:t>.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94</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108812763"/>
              </p:ext>
            </p:extLst>
          </p:nvPr>
        </p:nvGraphicFramePr>
        <p:xfrm>
          <a:off x="3156129" y="1258568"/>
          <a:ext cx="2568904" cy="822688"/>
        </p:xfrm>
        <a:graphic>
          <a:graphicData uri="http://schemas.openxmlformats.org/presentationml/2006/ole">
            <mc:AlternateContent xmlns:mc="http://schemas.openxmlformats.org/markup-compatibility/2006">
              <mc:Choice xmlns:v="urn:schemas-microsoft-com:vml" Requires="v">
                <p:oleObj name="CS ChemDraw Drawing" r:id="rId2" imgW="767809" imgH="246367" progId="ChemDraw.Document.6.0">
                  <p:embed/>
                </p:oleObj>
              </mc:Choice>
              <mc:Fallback>
                <p:oleObj name="CS ChemDraw Drawing" r:id="rId2" imgW="767809" imgH="246367" progId="ChemDraw.Document.6.0">
                  <p:embed/>
                  <p:pic>
                    <p:nvPicPr>
                      <p:cNvPr id="0" name=""/>
                      <p:cNvPicPr/>
                      <p:nvPr/>
                    </p:nvPicPr>
                    <p:blipFill>
                      <a:blip r:embed="rId3"/>
                      <a:stretch>
                        <a:fillRect/>
                      </a:stretch>
                    </p:blipFill>
                    <p:spPr>
                      <a:xfrm>
                        <a:off x="3156129" y="1258568"/>
                        <a:ext cx="2568904" cy="8226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Rettangolo 6">
                <a:extLst>
                  <a:ext uri="{FF2B5EF4-FFF2-40B4-BE49-F238E27FC236}">
                    <a16:creationId xmlns:a16="http://schemas.microsoft.com/office/drawing/2014/main" id="{B4996C33-EC8F-E70C-DCE5-A5A78271BB14}"/>
                  </a:ext>
                </a:extLst>
              </p:cNvPr>
              <p:cNvSpPr/>
              <p:nvPr/>
            </p:nvSpPr>
            <p:spPr>
              <a:xfrm>
                <a:off x="3487635" y="5127500"/>
                <a:ext cx="2001702"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800" b="0" i="1" smtClean="0">
                          <a:solidFill>
                            <a:prstClr val="black"/>
                          </a:solidFill>
                          <a:latin typeface="Cambria Math" panose="02040503050406030204" pitchFamily="18" charset="0"/>
                          <a:ea typeface="Cambria Math" panose="02040503050406030204" pitchFamily="18" charset="0"/>
                        </a:rPr>
                        <m:t>  </m:t>
                      </m:r>
                      <m:r>
                        <a:rPr lang="it-IT" sz="2800" i="1">
                          <a:solidFill>
                            <a:prstClr val="black"/>
                          </a:solidFill>
                          <a:latin typeface="Cambria Math" panose="02040503050406030204" pitchFamily="18" charset="0"/>
                          <a:ea typeface="Cambria Math" panose="02040503050406030204" pitchFamily="18" charset="0"/>
                        </a:rPr>
                        <m:t>= </m:t>
                      </m:r>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1</m:t>
                          </m:r>
                        </m:num>
                        <m:den>
                          <m:r>
                            <a:rPr lang="it-IT" sz="2800" i="1">
                              <a:solidFill>
                                <a:prstClr val="black"/>
                              </a:solidFill>
                              <a:latin typeface="Cambria Math" panose="02040503050406030204" pitchFamily="18" charset="0"/>
                              <a:ea typeface="Cambria Math" panose="02040503050406030204" pitchFamily="18" charset="0"/>
                            </a:rPr>
                            <m:t>2</m:t>
                          </m:r>
                          <m:r>
                            <a:rPr lang="it-IT" sz="2800" i="1">
                              <a:solidFill>
                                <a:prstClr val="black"/>
                              </a:solidFill>
                              <a:latin typeface="Cambria Math" panose="02040503050406030204" pitchFamily="18" charset="0"/>
                              <a:ea typeface="Cambria Math" panose="02040503050406030204" pitchFamily="18" charset="0"/>
                            </a:rPr>
                            <m:t>𝜋</m:t>
                          </m:r>
                          <m:r>
                            <a:rPr lang="it-IT" sz="2800" b="0" i="1" smtClean="0">
                              <a:solidFill>
                                <a:prstClr val="black"/>
                              </a:solidFill>
                              <a:latin typeface="Cambria Math" panose="02040503050406030204" pitchFamily="18" charset="0"/>
                              <a:ea typeface="Cambria Math" panose="02040503050406030204" pitchFamily="18" charset="0"/>
                            </a:rPr>
                            <m:t>𝑐</m:t>
                          </m:r>
                        </m:den>
                      </m:f>
                      <m:rad>
                        <m:radPr>
                          <m:degHide m:val="on"/>
                          <m:ctrlPr>
                            <a:rPr lang="it-IT" sz="2800" i="1">
                              <a:solidFill>
                                <a:prstClr val="black"/>
                              </a:solidFill>
                              <a:latin typeface="Cambria Math" panose="02040503050406030204" pitchFamily="18" charset="0"/>
                              <a:ea typeface="Cambria Math" panose="02040503050406030204" pitchFamily="18" charset="0"/>
                            </a:rPr>
                          </m:ctrlPr>
                        </m:radPr>
                        <m:deg/>
                        <m:e>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𝑘</m:t>
                              </m:r>
                            </m:num>
                            <m:den>
                              <m:r>
                                <a:rPr lang="it-IT" sz="2800" i="1">
                                  <a:solidFill>
                                    <a:prstClr val="black"/>
                                  </a:solidFill>
                                  <a:latin typeface="Cambria Math" panose="02040503050406030204" pitchFamily="18" charset="0"/>
                                  <a:ea typeface="Cambria Math" panose="02040503050406030204" pitchFamily="18" charset="0"/>
                                </a:rPr>
                                <m:t>𝜇</m:t>
                              </m:r>
                            </m:den>
                          </m:f>
                        </m:e>
                      </m:rad>
                    </m:oMath>
                  </m:oMathPara>
                </a14:m>
                <a:endParaRPr lang="it-IT" dirty="0"/>
              </a:p>
            </p:txBody>
          </p:sp>
        </mc:Choice>
        <mc:Fallback xmlns="">
          <p:sp>
            <p:nvSpPr>
              <p:cNvPr id="7" name="Rettangolo 6">
                <a:extLst>
                  <a:ext uri="{FF2B5EF4-FFF2-40B4-BE49-F238E27FC236}">
                    <a16:creationId xmlns:a16="http://schemas.microsoft.com/office/drawing/2014/main" id="{B4996C33-EC8F-E70C-DCE5-A5A78271BB14}"/>
                  </a:ext>
                </a:extLst>
              </p:cNvPr>
              <p:cNvSpPr>
                <a:spLocks noRot="1" noChangeAspect="1" noMove="1" noResize="1" noEditPoints="1" noAdjustHandles="1" noChangeArrowheads="1" noChangeShapeType="1" noTextEdit="1"/>
              </p:cNvSpPr>
              <p:nvPr/>
            </p:nvSpPr>
            <p:spPr>
              <a:xfrm>
                <a:off x="3487635" y="5127500"/>
                <a:ext cx="2001702" cy="1365374"/>
              </a:xfrm>
              <a:prstGeom prst="rect">
                <a:avLst/>
              </a:prstGeom>
              <a:blipFill>
                <a:blip r:embed="rId4"/>
                <a:stretch>
                  <a:fillRect/>
                </a:stretch>
              </a:blipFill>
            </p:spPr>
            <p:txBody>
              <a:bodyPr/>
              <a:lstStyle/>
              <a:p>
                <a:r>
                  <a:rPr lang="it-IT">
                    <a:noFill/>
                  </a:rPr>
                  <a:t> </a:t>
                </a:r>
              </a:p>
            </p:txBody>
          </p:sp>
        </mc:Fallback>
      </mc:AlternateContent>
      <p:grpSp>
        <p:nvGrpSpPr>
          <p:cNvPr id="8" name="Gruppo 12">
            <a:extLst>
              <a:ext uri="{FF2B5EF4-FFF2-40B4-BE49-F238E27FC236}">
                <a16:creationId xmlns:a16="http://schemas.microsoft.com/office/drawing/2014/main" id="{3637F5A6-1BE6-E88A-BA87-99B9DF12D689}"/>
              </a:ext>
            </a:extLst>
          </p:cNvPr>
          <p:cNvGrpSpPr/>
          <p:nvPr/>
        </p:nvGrpSpPr>
        <p:grpSpPr>
          <a:xfrm>
            <a:off x="3283920" y="5514248"/>
            <a:ext cx="420266" cy="629788"/>
            <a:chOff x="4421959" y="3816628"/>
            <a:chExt cx="420266" cy="629788"/>
          </a:xfrm>
        </p:grpSpPr>
        <p:sp>
          <p:nvSpPr>
            <p:cNvPr id="9" name="Rettangolo 9">
              <a:extLst>
                <a:ext uri="{FF2B5EF4-FFF2-40B4-BE49-F238E27FC236}">
                  <a16:creationId xmlns:a16="http://schemas.microsoft.com/office/drawing/2014/main" id="{BE71934C-5DEC-F05E-4BA3-655286E60343}"/>
                </a:ext>
              </a:extLst>
            </p:cNvPr>
            <p:cNvSpPr/>
            <p:nvPr/>
          </p:nvSpPr>
          <p:spPr>
            <a:xfrm>
              <a:off x="4458027" y="3816628"/>
              <a:ext cx="300082" cy="369332"/>
            </a:xfrm>
            <a:prstGeom prst="rect">
              <a:avLst/>
            </a:prstGeom>
          </p:spPr>
          <p:txBody>
            <a:bodyPr wrap="none">
              <a:spAutoFit/>
            </a:bodyPr>
            <a:lstStyle/>
            <a:p>
              <a:r>
                <a:rPr lang="it-IT" b="1" dirty="0"/>
                <a:t>–</a:t>
              </a:r>
            </a:p>
          </p:txBody>
        </p:sp>
        <p:sp>
          <p:nvSpPr>
            <p:cNvPr id="10" name="CasellaDiTesto 10">
              <a:extLst>
                <a:ext uri="{FF2B5EF4-FFF2-40B4-BE49-F238E27FC236}">
                  <a16:creationId xmlns:a16="http://schemas.microsoft.com/office/drawing/2014/main" id="{8EFE23D8-C520-6816-EA19-DA040EE36EA2}"/>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1" name="Rettangolo 11">
              <a:extLst>
                <a:ext uri="{FF2B5EF4-FFF2-40B4-BE49-F238E27FC236}">
                  <a16:creationId xmlns:a16="http://schemas.microsoft.com/office/drawing/2014/main" id="{9BF1493D-E36F-C781-14F7-552902987DE1}"/>
                </a:ext>
              </a:extLst>
            </p:cNvPr>
            <p:cNvSpPr/>
            <p:nvPr/>
          </p:nvSpPr>
          <p:spPr>
            <a:xfrm>
              <a:off x="4657494" y="3923196"/>
              <a:ext cx="184731" cy="523220"/>
            </a:xfrm>
            <a:prstGeom prst="rect">
              <a:avLst/>
            </a:prstGeom>
          </p:spPr>
          <p:txBody>
            <a:bodyPr wrap="none">
              <a:spAutoFit/>
            </a:bodyPr>
            <a:lstStyle/>
            <a:p>
              <a:endParaRPr lang="it-IT" sz="2800" dirty="0"/>
            </a:p>
          </p:txBody>
        </p:sp>
      </p:grpSp>
      <p:sp>
        <p:nvSpPr>
          <p:cNvPr id="13" name="Titolo 1">
            <a:extLst>
              <a:ext uri="{FF2B5EF4-FFF2-40B4-BE49-F238E27FC236}">
                <a16:creationId xmlns:a16="http://schemas.microsoft.com/office/drawing/2014/main" id="{BE51A601-56AD-EBA9-6925-F8321EE2EDD7}"/>
              </a:ext>
            </a:extLst>
          </p:cNvPr>
          <p:cNvSpPr>
            <a:spLocks noGrp="1"/>
          </p:cNvSpPr>
          <p:nvPr>
            <p:ph type="title"/>
          </p:nvPr>
        </p:nvSpPr>
        <p:spPr>
          <a:xfrm>
            <a:off x="533116" y="131477"/>
            <a:ext cx="7886700" cy="740343"/>
          </a:xfrm>
        </p:spPr>
        <p:txBody>
          <a:bodyPr/>
          <a:lstStyle/>
          <a:p>
            <a:pPr algn="ctr"/>
            <a:r>
              <a:rPr lang="it-IT" dirty="0"/>
              <a:t>Il Legame a Idrogeno</a:t>
            </a:r>
          </a:p>
        </p:txBody>
      </p:sp>
      <p:sp>
        <p:nvSpPr>
          <p:cNvPr id="14" name="Rectangle 13">
            <a:extLst>
              <a:ext uri="{FF2B5EF4-FFF2-40B4-BE49-F238E27FC236}">
                <a16:creationId xmlns:a16="http://schemas.microsoft.com/office/drawing/2014/main" id="{0BD302EE-6E57-D982-28A5-B883AE4C2DAF}"/>
              </a:ext>
            </a:extLst>
          </p:cNvPr>
          <p:cNvSpPr/>
          <p:nvPr/>
        </p:nvSpPr>
        <p:spPr>
          <a:xfrm>
            <a:off x="3006088" y="1248296"/>
            <a:ext cx="2835154" cy="83296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
        <p:nvSpPr>
          <p:cNvPr id="15" name="Rectangle 14">
            <a:extLst>
              <a:ext uri="{FF2B5EF4-FFF2-40B4-BE49-F238E27FC236}">
                <a16:creationId xmlns:a16="http://schemas.microsoft.com/office/drawing/2014/main" id="{5E83ED4A-0C13-FCFB-E118-935339106CD3}"/>
              </a:ext>
            </a:extLst>
          </p:cNvPr>
          <p:cNvSpPr/>
          <p:nvPr/>
        </p:nvSpPr>
        <p:spPr>
          <a:xfrm>
            <a:off x="3179930" y="5125092"/>
            <a:ext cx="2538484" cy="136778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3752630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944" y="885468"/>
            <a:ext cx="9007522" cy="5986180"/>
          </a:xfrm>
        </p:spPr>
        <p:txBody>
          <a:bodyPr>
            <a:noAutofit/>
          </a:bodyPr>
          <a:lstStyle/>
          <a:p>
            <a:pPr algn="just"/>
            <a:r>
              <a:rPr lang="it-IT" sz="2000" b="1" dirty="0"/>
              <a:t>Legame H intermolecolare</a:t>
            </a:r>
            <a:r>
              <a:rPr lang="it-IT" sz="2000" dirty="0"/>
              <a:t>: associazione di due o più molecole dello stesso composto o di composti diversi. A causa della formazione di forti legami a idrogeno, gli acidi carbossilici esistono come dimeri allo stato liquido e solido, oppure in soluzione di CCl</a:t>
            </a:r>
            <a:r>
              <a:rPr lang="it-IT" sz="1400" dirty="0"/>
              <a:t>4</a:t>
            </a:r>
            <a:r>
              <a:rPr lang="it-IT" sz="2000" dirty="0"/>
              <a:t> ad alte concentrazioni (&gt; 0,01 M). </a:t>
            </a:r>
          </a:p>
          <a:p>
            <a:endParaRPr lang="it-IT" sz="2000" dirty="0"/>
          </a:p>
          <a:p>
            <a:endParaRPr lang="it-IT" sz="2000" dirty="0"/>
          </a:p>
          <a:p>
            <a:pPr marL="0" indent="0">
              <a:buNone/>
            </a:pPr>
            <a:endParaRPr lang="it-IT" sz="2000" dirty="0"/>
          </a:p>
          <a:p>
            <a:pPr marL="0" indent="0">
              <a:buNone/>
            </a:pPr>
            <a:endParaRPr lang="it-IT" sz="2000" dirty="0"/>
          </a:p>
          <a:p>
            <a:pPr marL="0" indent="0">
              <a:buNone/>
            </a:pPr>
            <a:endParaRPr lang="it-IT" sz="2000" dirty="0"/>
          </a:p>
          <a:p>
            <a:pPr algn="just"/>
            <a:r>
              <a:rPr lang="it-IT" sz="2000" dirty="0"/>
              <a:t>Nei dimeri degli acidi carbossilici lo </a:t>
            </a:r>
            <a:r>
              <a:rPr lang="it-IT" sz="2000" b="1" dirty="0"/>
              <a:t>stretching O-H </a:t>
            </a:r>
            <a:r>
              <a:rPr lang="it-IT" sz="2000" dirty="0"/>
              <a:t>(generalmente intorno a 3520 cm</a:t>
            </a:r>
            <a:r>
              <a:rPr lang="it-IT" sz="2000" baseline="30000" dirty="0"/>
              <a:t>-1</a:t>
            </a:r>
            <a:r>
              <a:rPr lang="it-IT" sz="2000" dirty="0"/>
              <a:t>) </a:t>
            </a:r>
            <a:r>
              <a:rPr lang="it-IT" sz="2000" b="1" dirty="0"/>
              <a:t>diminuisce di circa 500 cm</a:t>
            </a:r>
            <a:r>
              <a:rPr lang="it-IT" sz="2000" b="1" baseline="30000" dirty="0"/>
              <a:t>-1 </a:t>
            </a:r>
            <a:r>
              <a:rPr lang="it-IT" sz="2000" dirty="0"/>
              <a:t>e la banda si presenta </a:t>
            </a:r>
            <a:r>
              <a:rPr lang="it-IT" sz="2000" b="1" dirty="0"/>
              <a:t>molto allargata e intensa </a:t>
            </a:r>
            <a:r>
              <a:rPr lang="it-IT" sz="2000" dirty="0"/>
              <a:t>nella regione tra 3300-2500 cm</a:t>
            </a:r>
            <a:r>
              <a:rPr lang="it-IT" sz="2000" baseline="30000" dirty="0"/>
              <a:t>-1</a:t>
            </a:r>
            <a:r>
              <a:rPr lang="it-IT" sz="2000" dirty="0"/>
              <a:t>. </a:t>
            </a:r>
            <a:r>
              <a:rPr lang="it-IT" sz="2000" b="1" dirty="0"/>
              <a:t>Anche lo stretching del legame C=O diminuisce di circa 50 cm</a:t>
            </a:r>
            <a:r>
              <a:rPr lang="it-IT" sz="2000" b="1" baseline="30000" dirty="0"/>
              <a:t>-1</a:t>
            </a:r>
            <a:r>
              <a:rPr lang="it-IT" sz="2000" b="1" dirty="0"/>
              <a:t> </a:t>
            </a:r>
            <a:endParaRPr lang="it-IT" sz="2000" b="1" baseline="30000" dirty="0"/>
          </a:p>
          <a:p>
            <a:pPr algn="just"/>
            <a:r>
              <a:rPr lang="it-IT" sz="2000" dirty="0"/>
              <a:t>Le bande che derivano dal legame H intermolecolare scompaiono a basse concentrazioni.</a:t>
            </a:r>
          </a:p>
          <a:p>
            <a:pPr algn="just"/>
            <a:r>
              <a:rPr lang="it-IT" sz="2000" dirty="0"/>
              <a:t>La variazione di frequenza tra l’assorbimento di un OH libero e uno legato è una misura della forza del legame idrogeno.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95</a:t>
            </a:fld>
            <a:endParaRPr lang="it-IT"/>
          </a:p>
        </p:txBody>
      </p:sp>
      <p:pic>
        <p:nvPicPr>
          <p:cNvPr id="5" name="Immagine 4"/>
          <p:cNvPicPr>
            <a:picLocks noChangeAspect="1"/>
          </p:cNvPicPr>
          <p:nvPr/>
        </p:nvPicPr>
        <p:blipFill>
          <a:blip r:embed="rId2"/>
          <a:stretch>
            <a:fillRect/>
          </a:stretch>
        </p:blipFill>
        <p:spPr>
          <a:xfrm>
            <a:off x="2725625" y="2452970"/>
            <a:ext cx="3501681" cy="1303858"/>
          </a:xfrm>
          <a:prstGeom prst="rect">
            <a:avLst/>
          </a:prstGeom>
        </p:spPr>
      </p:pic>
      <p:sp>
        <p:nvSpPr>
          <p:cNvPr id="8" name="Titolo 1">
            <a:extLst>
              <a:ext uri="{FF2B5EF4-FFF2-40B4-BE49-F238E27FC236}">
                <a16:creationId xmlns:a16="http://schemas.microsoft.com/office/drawing/2014/main" id="{F0831933-D48B-95F5-DB8D-9D2C13DBAC14}"/>
              </a:ext>
            </a:extLst>
          </p:cNvPr>
          <p:cNvSpPr>
            <a:spLocks noGrp="1"/>
          </p:cNvSpPr>
          <p:nvPr>
            <p:ph type="title"/>
          </p:nvPr>
        </p:nvSpPr>
        <p:spPr>
          <a:xfrm>
            <a:off x="533116" y="131477"/>
            <a:ext cx="7886700" cy="740343"/>
          </a:xfrm>
        </p:spPr>
        <p:txBody>
          <a:bodyPr/>
          <a:lstStyle/>
          <a:p>
            <a:pPr algn="ctr"/>
            <a:r>
              <a:rPr lang="it-IT" dirty="0"/>
              <a:t>Il Legame a Idrogeno</a:t>
            </a:r>
          </a:p>
        </p:txBody>
      </p:sp>
      <p:sp>
        <p:nvSpPr>
          <p:cNvPr id="9" name="Rectangle 8">
            <a:extLst>
              <a:ext uri="{FF2B5EF4-FFF2-40B4-BE49-F238E27FC236}">
                <a16:creationId xmlns:a16="http://schemas.microsoft.com/office/drawing/2014/main" id="{1187EF33-68B0-DC33-2A8F-8F87AC2BCB90}"/>
              </a:ext>
            </a:extLst>
          </p:cNvPr>
          <p:cNvSpPr/>
          <p:nvPr/>
        </p:nvSpPr>
        <p:spPr>
          <a:xfrm>
            <a:off x="2596654" y="2279176"/>
            <a:ext cx="3861295" cy="159678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33977838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9411" y="1230845"/>
            <a:ext cx="8765177" cy="5176238"/>
          </a:xfrm>
        </p:spPr>
        <p:txBody>
          <a:bodyPr>
            <a:normAutofit fontScale="92500" lnSpcReduction="20000"/>
          </a:bodyPr>
          <a:lstStyle/>
          <a:p>
            <a:pPr algn="just"/>
            <a:r>
              <a:rPr lang="it-IT" b="1" dirty="0"/>
              <a:t>Legame H intramolecolare: </a:t>
            </a:r>
            <a:r>
              <a:rPr lang="it-IT" dirty="0"/>
              <a:t>il donatore del protone e l’accettore di legame idrogeno sono presenti nella stessa molecola in condizioni spaziali tali da permettere la formazione di un anello a cinque o sei atomi.</a:t>
            </a:r>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Negli </a:t>
            </a:r>
            <a:r>
              <a:rPr lang="it-IT" i="1" dirty="0"/>
              <a:t>o</a:t>
            </a:r>
            <a:r>
              <a:rPr lang="it-IT" dirty="0"/>
              <a:t>-</a:t>
            </a:r>
            <a:r>
              <a:rPr lang="it-IT" dirty="0" err="1"/>
              <a:t>idrossiaril</a:t>
            </a:r>
            <a:r>
              <a:rPr lang="it-IT" dirty="0"/>
              <a:t> chetoni lo </a:t>
            </a:r>
            <a:r>
              <a:rPr lang="it-IT" b="1" dirty="0"/>
              <a:t>stretching O-H</a:t>
            </a:r>
            <a:r>
              <a:rPr lang="it-IT" dirty="0"/>
              <a:t> </a:t>
            </a:r>
            <a:r>
              <a:rPr lang="it-IT" b="1" dirty="0"/>
              <a:t>diminuisce di circa 300 cm</a:t>
            </a:r>
            <a:r>
              <a:rPr lang="it-IT" b="1" baseline="30000" dirty="0"/>
              <a:t>-1 </a:t>
            </a:r>
            <a:r>
              <a:rPr lang="it-IT" b="1" dirty="0"/>
              <a:t>(banda larga) e quello di C=O di circa 100 cm</a:t>
            </a:r>
            <a:r>
              <a:rPr lang="it-IT" b="1" baseline="30000" dirty="0"/>
              <a:t>-1</a:t>
            </a:r>
            <a:r>
              <a:rPr lang="it-IT" b="1" dirty="0"/>
              <a:t> </a:t>
            </a:r>
          </a:p>
          <a:p>
            <a:pPr algn="just"/>
            <a:r>
              <a:rPr lang="it-IT" dirty="0"/>
              <a:t>Un aspetto importante del legame a idrogeno l’interazione tra il solvente e il soluto. In questo caso, essendo presente un legame a idrogeno intramolecolare la forma della banda dello stretching O-H è </a:t>
            </a:r>
            <a:r>
              <a:rPr lang="it-IT" b="1" dirty="0"/>
              <a:t>indipendente dalla concentrazione</a:t>
            </a:r>
            <a:r>
              <a:rPr lang="it-IT" dirty="0"/>
              <a:t>.</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96</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546562081"/>
              </p:ext>
            </p:extLst>
          </p:nvPr>
        </p:nvGraphicFramePr>
        <p:xfrm>
          <a:off x="3325729" y="2706536"/>
          <a:ext cx="1846252" cy="1709053"/>
        </p:xfrm>
        <a:graphic>
          <a:graphicData uri="http://schemas.openxmlformats.org/presentationml/2006/ole">
            <mc:AlternateContent xmlns:mc="http://schemas.openxmlformats.org/markup-compatibility/2006">
              <mc:Choice xmlns:v="urn:schemas-microsoft-com:vml" Requires="v">
                <p:oleObj name="CS ChemDraw Drawing" r:id="rId2" imgW="732634" imgH="677599" progId="ChemDraw.Document.6.0">
                  <p:embed/>
                </p:oleObj>
              </mc:Choice>
              <mc:Fallback>
                <p:oleObj name="CS ChemDraw Drawing" r:id="rId2" imgW="732634" imgH="677599" progId="ChemDraw.Document.6.0">
                  <p:embed/>
                  <p:pic>
                    <p:nvPicPr>
                      <p:cNvPr id="0" name=""/>
                      <p:cNvPicPr/>
                      <p:nvPr/>
                    </p:nvPicPr>
                    <p:blipFill>
                      <a:blip r:embed="rId3"/>
                      <a:stretch>
                        <a:fillRect/>
                      </a:stretch>
                    </p:blipFill>
                    <p:spPr>
                      <a:xfrm>
                        <a:off x="3325729" y="2706536"/>
                        <a:ext cx="1846252" cy="1709053"/>
                      </a:xfrm>
                      <a:prstGeom prst="rect">
                        <a:avLst/>
                      </a:prstGeom>
                    </p:spPr>
                  </p:pic>
                </p:oleObj>
              </mc:Fallback>
            </mc:AlternateContent>
          </a:graphicData>
        </a:graphic>
      </p:graphicFrame>
      <p:sp>
        <p:nvSpPr>
          <p:cNvPr id="8" name="Titolo 1">
            <a:extLst>
              <a:ext uri="{FF2B5EF4-FFF2-40B4-BE49-F238E27FC236}">
                <a16:creationId xmlns:a16="http://schemas.microsoft.com/office/drawing/2014/main" id="{01107A4C-940E-6CDE-4BA6-96825B3E8FED}"/>
              </a:ext>
            </a:extLst>
          </p:cNvPr>
          <p:cNvSpPr>
            <a:spLocks noGrp="1"/>
          </p:cNvSpPr>
          <p:nvPr>
            <p:ph type="title"/>
          </p:nvPr>
        </p:nvSpPr>
        <p:spPr>
          <a:xfrm>
            <a:off x="533116" y="131477"/>
            <a:ext cx="7886700" cy="740343"/>
          </a:xfrm>
        </p:spPr>
        <p:txBody>
          <a:bodyPr/>
          <a:lstStyle/>
          <a:p>
            <a:pPr algn="ctr"/>
            <a:r>
              <a:rPr lang="it-IT" dirty="0"/>
              <a:t>Il Legame a Idrogeno</a:t>
            </a:r>
          </a:p>
        </p:txBody>
      </p:sp>
      <p:sp>
        <p:nvSpPr>
          <p:cNvPr id="9" name="Rectangle 8">
            <a:extLst>
              <a:ext uri="{FF2B5EF4-FFF2-40B4-BE49-F238E27FC236}">
                <a16:creationId xmlns:a16="http://schemas.microsoft.com/office/drawing/2014/main" id="{BE11F66F-E185-5C01-E8A9-D67CBFB50DFA}"/>
              </a:ext>
            </a:extLst>
          </p:cNvPr>
          <p:cNvSpPr/>
          <p:nvPr/>
        </p:nvSpPr>
        <p:spPr>
          <a:xfrm>
            <a:off x="3058889" y="2596039"/>
            <a:ext cx="2468454" cy="181954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8541404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626164"/>
          </a:xfrm>
        </p:spPr>
        <p:txBody>
          <a:bodyPr>
            <a:normAutofit fontScale="90000"/>
          </a:bodyPr>
          <a:lstStyle/>
          <a:p>
            <a:pPr algn="ctr"/>
            <a:r>
              <a:rPr lang="it-IT" dirty="0"/>
              <a:t>Alcoli e Fenoli</a:t>
            </a:r>
          </a:p>
        </p:txBody>
      </p:sp>
      <p:sp>
        <p:nvSpPr>
          <p:cNvPr id="3" name="Segnaposto contenuto 2"/>
          <p:cNvSpPr>
            <a:spLocks noGrp="1"/>
          </p:cNvSpPr>
          <p:nvPr>
            <p:ph idx="1"/>
          </p:nvPr>
        </p:nvSpPr>
        <p:spPr>
          <a:xfrm>
            <a:off x="228600" y="1634901"/>
            <a:ext cx="8686800" cy="4351338"/>
          </a:xfrm>
        </p:spPr>
        <p:txBody>
          <a:bodyPr>
            <a:normAutofit lnSpcReduction="10000"/>
          </a:bodyPr>
          <a:lstStyle/>
          <a:p>
            <a:pPr marL="0" indent="0" algn="just">
              <a:buNone/>
            </a:pPr>
            <a:r>
              <a:rPr lang="it-IT" dirty="0"/>
              <a:t>Le bande caratteristiche osservate negli spettri degli alcoli e dei fenoli derivano dallo stretching dei legami O-H e C-O. </a:t>
            </a:r>
            <a:r>
              <a:rPr lang="it-IT" b="1" dirty="0"/>
              <a:t>Queste vibrazioni sono sensibili ai legami a idrogeno</a:t>
            </a:r>
            <a:r>
              <a:rPr lang="it-IT" dirty="0"/>
              <a:t>.</a:t>
            </a:r>
          </a:p>
          <a:p>
            <a:pPr marL="457200" lvl="1" indent="0" algn="just">
              <a:buNone/>
            </a:pPr>
            <a:endParaRPr lang="it-IT" dirty="0"/>
          </a:p>
          <a:p>
            <a:pPr lvl="1" algn="just"/>
            <a:r>
              <a:rPr lang="it-IT" sz="2800" b="1" dirty="0"/>
              <a:t>Stretching O-H</a:t>
            </a:r>
            <a:r>
              <a:rPr lang="it-IT" sz="2800" dirty="0"/>
              <a:t> </a:t>
            </a:r>
            <a:r>
              <a:rPr lang="it-IT" sz="2800" b="1" dirty="0"/>
              <a:t>di alcoli e fenoli «liberi»</a:t>
            </a:r>
            <a:r>
              <a:rPr lang="it-IT" sz="2800" dirty="0"/>
              <a:t> cioè non coinvolti in legami idrogeno dà bande affilate tra 3700 e 3584 cm</a:t>
            </a:r>
            <a:r>
              <a:rPr lang="it-IT" sz="2800" baseline="30000" dirty="0"/>
              <a:t>-1 </a:t>
            </a:r>
            <a:r>
              <a:rPr lang="it-IT" sz="2800" dirty="0"/>
              <a:t>in fase vapore, in soluzioni diluite di solventi non polari o in presenza di OH stericamente impediti.</a:t>
            </a:r>
          </a:p>
          <a:p>
            <a:pPr lvl="1" algn="just"/>
            <a:r>
              <a:rPr lang="it-IT" sz="2800" b="1" dirty="0"/>
              <a:t>Stretching O-H coinvolti in legame idrogeno </a:t>
            </a:r>
            <a:r>
              <a:rPr lang="it-IT" sz="2800" dirty="0"/>
              <a:t>dà bande larghe e intense  tra 3550 e 3200 cm</a:t>
            </a:r>
            <a:r>
              <a:rPr lang="it-IT" sz="2800" baseline="30000" dirty="0"/>
              <a:t>-1 </a:t>
            </a:r>
            <a:endParaRPr lang="it-IT" sz="28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97</a:t>
            </a:fld>
            <a:endParaRPr lang="it-IT"/>
          </a:p>
        </p:txBody>
      </p:sp>
      <p:sp>
        <p:nvSpPr>
          <p:cNvPr id="5" name="Rectangle 4">
            <a:extLst>
              <a:ext uri="{FF2B5EF4-FFF2-40B4-BE49-F238E27FC236}">
                <a16:creationId xmlns:a16="http://schemas.microsoft.com/office/drawing/2014/main" id="{76F87739-C641-A240-9333-C3370C6346A8}"/>
              </a:ext>
            </a:extLst>
          </p:cNvPr>
          <p:cNvSpPr/>
          <p:nvPr/>
        </p:nvSpPr>
        <p:spPr>
          <a:xfrm>
            <a:off x="628650" y="2977610"/>
            <a:ext cx="8286750" cy="2712308"/>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42793659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9441"/>
            <a:ext cx="7886700" cy="888835"/>
          </a:xfrm>
        </p:spPr>
        <p:txBody>
          <a:bodyPr/>
          <a:lstStyle/>
          <a:p>
            <a:pPr algn="ctr"/>
            <a:r>
              <a:rPr lang="it-IT" dirty="0"/>
              <a:t>Stretching O-H</a:t>
            </a:r>
          </a:p>
        </p:txBody>
      </p:sp>
      <p:pic>
        <p:nvPicPr>
          <p:cNvPr id="5" name="Segnaposto contenuto 4"/>
          <p:cNvPicPr>
            <a:picLocks noGrp="1" noChangeAspect="1"/>
          </p:cNvPicPr>
          <p:nvPr>
            <p:ph idx="1"/>
          </p:nvPr>
        </p:nvPicPr>
        <p:blipFill>
          <a:blip r:embed="rId2"/>
          <a:stretch>
            <a:fillRect/>
          </a:stretch>
        </p:blipFill>
        <p:spPr>
          <a:xfrm>
            <a:off x="157615" y="3048269"/>
            <a:ext cx="7683877" cy="3539749"/>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98</a:t>
            </a:fld>
            <a:endParaRPr lang="it-IT"/>
          </a:p>
        </p:txBody>
      </p:sp>
      <p:sp>
        <p:nvSpPr>
          <p:cNvPr id="6" name="TextBox 5">
            <a:extLst>
              <a:ext uri="{FF2B5EF4-FFF2-40B4-BE49-F238E27FC236}">
                <a16:creationId xmlns:a16="http://schemas.microsoft.com/office/drawing/2014/main" id="{2B0990AA-65AA-1458-4A11-793CCC79C884}"/>
              </a:ext>
            </a:extLst>
          </p:cNvPr>
          <p:cNvSpPr txBox="1"/>
          <p:nvPr/>
        </p:nvSpPr>
        <p:spPr>
          <a:xfrm>
            <a:off x="157615" y="903371"/>
            <a:ext cx="8828770" cy="2246769"/>
          </a:xfrm>
          <a:prstGeom prst="rect">
            <a:avLst/>
          </a:prstGeom>
          <a:noFill/>
        </p:spPr>
        <p:txBody>
          <a:bodyPr wrap="square">
            <a:spAutoFit/>
          </a:bodyPr>
          <a:lstStyle/>
          <a:p>
            <a:pPr algn="just"/>
            <a:r>
              <a:rPr lang="it-IT" sz="2000" dirty="0"/>
              <a:t>L’effetto viene notato in figura, dove vengono mostrate le bande di assorbimento nella regione di stretching dell’O-H del </a:t>
            </a:r>
            <a:r>
              <a:rPr lang="it-IT" sz="2000" b="1" dirty="0" err="1"/>
              <a:t>cicloesilmetanolo</a:t>
            </a:r>
            <a:r>
              <a:rPr lang="it-IT" sz="2000" dirty="0"/>
              <a:t>. In fase pura la banda relativa allo stretching del legame O-H appare molto allargata a causa dei legami a idrogeno presenti. Mano a mano che si diluisce la soluzione (solvente CCl</a:t>
            </a:r>
            <a:r>
              <a:rPr lang="it-IT" sz="1400" dirty="0"/>
              <a:t>4</a:t>
            </a:r>
            <a:r>
              <a:rPr lang="it-IT" sz="2000" dirty="0"/>
              <a:t>) si comincia a vedere un picco affilato relativo allo stretching del legame O-H libero dal legame a idrogeno. Quando la soluzione è molto diluita le molecole fanno più fatica a formare legami a idrogeno e il picco appare affilato.</a:t>
            </a:r>
          </a:p>
        </p:txBody>
      </p:sp>
      <p:pic>
        <p:nvPicPr>
          <p:cNvPr id="8" name="Picture 7">
            <a:extLst>
              <a:ext uri="{FF2B5EF4-FFF2-40B4-BE49-F238E27FC236}">
                <a16:creationId xmlns:a16="http://schemas.microsoft.com/office/drawing/2014/main" id="{C6030C6B-2DEF-71D9-7DCA-7211FBBC6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7484" y="4145765"/>
            <a:ext cx="1302508" cy="781505"/>
          </a:xfrm>
          <a:prstGeom prst="rect">
            <a:avLst/>
          </a:prstGeom>
        </p:spPr>
      </p:pic>
    </p:spTree>
    <p:extLst>
      <p:ext uri="{BB962C8B-B14F-4D97-AF65-F5344CB8AC3E}">
        <p14:creationId xmlns:p14="http://schemas.microsoft.com/office/powerpoint/2010/main" val="25339488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630841" y="621724"/>
            <a:ext cx="7666264" cy="4521570"/>
          </a:xfrm>
          <a:prstGeom prst="rect">
            <a:avLst/>
          </a:prstGeom>
        </p:spPr>
      </p:pic>
      <p:sp>
        <p:nvSpPr>
          <p:cNvPr id="2" name="Titolo 1"/>
          <p:cNvSpPr>
            <a:spLocks noGrp="1"/>
          </p:cNvSpPr>
          <p:nvPr>
            <p:ph type="title"/>
          </p:nvPr>
        </p:nvSpPr>
        <p:spPr>
          <a:xfrm>
            <a:off x="704808" y="51221"/>
            <a:ext cx="7886700" cy="712961"/>
          </a:xfrm>
        </p:spPr>
        <p:txBody>
          <a:bodyPr/>
          <a:lstStyle/>
          <a:p>
            <a:pPr algn="ctr"/>
            <a:r>
              <a:rPr lang="it-IT" dirty="0"/>
              <a:t>Stretching O-H</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99</a:t>
            </a:fld>
            <a:endParaRPr lang="it-IT"/>
          </a:p>
        </p:txBody>
      </p:sp>
      <p:sp>
        <p:nvSpPr>
          <p:cNvPr id="3" name="TextBox 2">
            <a:extLst>
              <a:ext uri="{FF2B5EF4-FFF2-40B4-BE49-F238E27FC236}">
                <a16:creationId xmlns:a16="http://schemas.microsoft.com/office/drawing/2014/main" id="{6CA8BC45-92DA-FE2B-943D-EEF6BFD6B8E0}"/>
              </a:ext>
            </a:extLst>
          </p:cNvPr>
          <p:cNvSpPr txBox="1"/>
          <p:nvPr/>
        </p:nvSpPr>
        <p:spPr>
          <a:xfrm>
            <a:off x="76158" y="4813540"/>
            <a:ext cx="8991683" cy="1938992"/>
          </a:xfrm>
          <a:prstGeom prst="rect">
            <a:avLst/>
          </a:prstGeom>
          <a:noFill/>
        </p:spPr>
        <p:txBody>
          <a:bodyPr wrap="square">
            <a:spAutoFit/>
          </a:bodyPr>
          <a:lstStyle/>
          <a:p>
            <a:pPr algn="just"/>
            <a:r>
              <a:rPr lang="it-IT" sz="2000" dirty="0"/>
              <a:t>In figura si vedono due spettri del n-</a:t>
            </a:r>
            <a:r>
              <a:rPr lang="it-IT" sz="2000" dirty="0" err="1"/>
              <a:t>esanolo</a:t>
            </a:r>
            <a:r>
              <a:rPr lang="it-IT" sz="2000" dirty="0"/>
              <a:t>: uno in fase vapore l’altro in fase liquida. Si può notare che il segnale relativo allo stretching del gruppo O-H del composto in fase liquida si presenta come un picco molto allargato a causa dei legami a idrogeno che si vengono a formare in fase liquida. Mentre lo stesso segnale in fase vapore si presenta come un picco molto affilato a causa della impossibilità del composto a formare legami a idrogeno.</a:t>
            </a:r>
          </a:p>
        </p:txBody>
      </p:sp>
    </p:spTree>
    <p:extLst>
      <p:ext uri="{BB962C8B-B14F-4D97-AF65-F5344CB8AC3E}">
        <p14:creationId xmlns:p14="http://schemas.microsoft.com/office/powerpoint/2010/main" val="82760987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10906</Words>
  <Application>Microsoft Office PowerPoint</Application>
  <PresentationFormat>On-screen Show (4:3)</PresentationFormat>
  <Paragraphs>830</Paragraphs>
  <Slides>143</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143</vt:i4>
      </vt:variant>
    </vt:vector>
  </HeadingPairs>
  <TitlesOfParts>
    <vt:vector size="153" baseType="lpstr">
      <vt:lpstr>Arial</vt:lpstr>
      <vt:lpstr>Calibri</vt:lpstr>
      <vt:lpstr>Calibri body </vt:lpstr>
      <vt:lpstr>Calibri Light</vt:lpstr>
      <vt:lpstr>Cambria Math</vt:lpstr>
      <vt:lpstr>Comic Sans MS</vt:lpstr>
      <vt:lpstr>Symbol</vt:lpstr>
      <vt:lpstr>Tema di Office</vt:lpstr>
      <vt:lpstr>Immagine bitmap</vt:lpstr>
      <vt:lpstr>CS ChemDraw Drawing</vt:lpstr>
      <vt:lpstr>Spettroscopia  Infrarossa (IR)</vt:lpstr>
      <vt:lpstr>Spettroscopia IR</vt:lpstr>
      <vt:lpstr>Spettroscopia IR</vt:lpstr>
      <vt:lpstr>Spettroscopia IR</vt:lpstr>
      <vt:lpstr>Spettroscopia IR</vt:lpstr>
      <vt:lpstr>PowerPoint Presentation</vt:lpstr>
      <vt:lpstr>PowerPoint Presentation</vt:lpstr>
      <vt:lpstr>PowerPoint Presentation</vt:lpstr>
      <vt:lpstr>PowerPoint Presentation</vt:lpstr>
      <vt:lpstr>PowerPoint Presentation</vt:lpstr>
      <vt:lpstr>Vibrazioni Infrarosso-Attive</vt:lpstr>
      <vt:lpstr>Modello Meccanico dell’Oscillatore Armonico</vt:lpstr>
      <vt:lpstr>PowerPoint Presentation</vt:lpstr>
      <vt:lpstr>Frequenza dell’Oscillatore Armonico</vt:lpstr>
      <vt:lpstr>Frequenza dell’Oscillatore Armonico</vt:lpstr>
      <vt:lpstr>Frequenza di Vibrazione</vt:lpstr>
      <vt:lpstr>Frequenza di Vibrazione</vt:lpstr>
      <vt:lpstr>Frequenza di Vibrazione</vt:lpstr>
      <vt:lpstr>PowerPoint Presentation</vt:lpstr>
      <vt:lpstr>Energia Potenziale</vt:lpstr>
      <vt:lpstr>Energia Potenziale V = 1/2kx2</vt:lpstr>
      <vt:lpstr>Energia Potenziale</vt:lpstr>
      <vt:lpstr>Oscillatore Armonico</vt:lpstr>
      <vt:lpstr>Descrizione Quantomeccanica della Vibrazione di una Molecola Biatomica</vt:lpstr>
      <vt:lpstr>Descrizione Quantomeccanica della Vibrazione di una Molecola Biatomica</vt:lpstr>
      <vt:lpstr>Descrizione Quantomeccanica della Vibrazione di una Molecola Biatomica</vt:lpstr>
      <vt:lpstr>Molecole Reali si Comportano come Oscillatore Anarmonico </vt:lpstr>
      <vt:lpstr>Molecole Reali si Comportano come Oscillatore Anarmonico </vt:lpstr>
      <vt:lpstr>Molecole Reali Oscillatore Anarmonico </vt:lpstr>
      <vt:lpstr>Oscillatore Anarmonico vs Oscillatore Armonico</vt:lpstr>
      <vt:lpstr>Vibrazioni nelle Molecole Poliatomiche</vt:lpstr>
      <vt:lpstr>PowerPoint Presentation</vt:lpstr>
      <vt:lpstr>PowerPoint Presentation</vt:lpstr>
      <vt:lpstr>PowerPoint Presentation</vt:lpstr>
      <vt:lpstr>PowerPoint Presentation</vt:lpstr>
      <vt:lpstr> Bande Fondamentali </vt:lpstr>
      <vt:lpstr>Bande Armoniche o di Overtone</vt:lpstr>
      <vt:lpstr> Bande di Combinazione (Accoppiamento) Vibrazionale</vt:lpstr>
      <vt:lpstr>Accoppiamento di Due Modi di Vibrazione Fondamentali</vt:lpstr>
      <vt:lpstr>Accoppiamento di Due Modi di Vibrazione Fondamentali</vt:lpstr>
      <vt:lpstr>Accoppiamento di Due Modi di Vibrazione Fondamentali</vt:lpstr>
      <vt:lpstr>Accoppiamento di Due Modi di Vibrazione Fondamentali</vt:lpstr>
      <vt:lpstr>PowerPoint Presentation</vt:lpstr>
      <vt:lpstr>Risonanza di Fermi</vt:lpstr>
      <vt:lpstr>Risonanza di Fermi</vt:lpstr>
      <vt:lpstr>Bande Sdoppiate Risonanza di Fermi</vt:lpstr>
      <vt:lpstr>PowerPoint Presentation</vt:lpstr>
      <vt:lpstr>PowerPoint Presentation</vt:lpstr>
      <vt:lpstr>Spettro IR dell’Aria (background)</vt:lpstr>
      <vt:lpstr>Riassunto: Un video Utile!</vt:lpstr>
      <vt:lpstr>Spettro IR</vt:lpstr>
      <vt:lpstr>Spettrometri IR</vt:lpstr>
      <vt:lpstr>Spettrometri IR</vt:lpstr>
      <vt:lpstr>Spettrometri IR</vt:lpstr>
      <vt:lpstr>Spettrometri IR a Trasformata di Fourier</vt:lpstr>
      <vt:lpstr>Spettrometri IR a Trasformata di Fourier</vt:lpstr>
      <vt:lpstr>PowerPoint Presentation</vt:lpstr>
      <vt:lpstr>PowerPoint Presentation</vt:lpstr>
      <vt:lpstr>Spettrometri IR a Trasformata di Fourier</vt:lpstr>
      <vt:lpstr>Spettrometri IR a Trasformata di Fourier</vt:lpstr>
      <vt:lpstr>Spettrometri IR a Trasformata di Fourier</vt:lpstr>
      <vt:lpstr>Vantaggi IR a Trasformata di Fourier </vt:lpstr>
      <vt:lpstr>Preparazione Campione</vt:lpstr>
      <vt:lpstr>PowerPoint Presentation</vt:lpstr>
      <vt:lpstr>PowerPoint Presentation</vt:lpstr>
      <vt:lpstr>PowerPoint Presentation</vt:lpstr>
      <vt:lpstr>PowerPoint Presentation</vt:lpstr>
      <vt:lpstr>PowerPoint Presentation</vt:lpstr>
      <vt:lpstr>FTIR-ATR  Attenuated Total Reflection</vt:lpstr>
      <vt:lpstr>Cristalli per ATR</vt:lpstr>
      <vt:lpstr>REGIONI DELLO SPETTRO IR</vt:lpstr>
      <vt:lpstr>REGIONI DELLO SPETTRO IR</vt:lpstr>
      <vt:lpstr>Bande di Stiramento (Stretching)</vt:lpstr>
      <vt:lpstr>Alcani </vt:lpstr>
      <vt:lpstr>Spettro IR del Dodecano</vt:lpstr>
      <vt:lpstr>Spettro IR del Dodecano</vt:lpstr>
      <vt:lpstr>Le strutture degli alcheni introducono molti nuovi modi vibrazionali all’interno della molecola idrocarburica: una vibrazione di stretching C=C e vibrazioni di stretching e bending del legame =C-H</vt:lpstr>
      <vt:lpstr>Spettro IR dell’1-Esene </vt:lpstr>
      <vt:lpstr>Alchini </vt:lpstr>
      <vt:lpstr>Spettro IR dell’1-Eptino</vt:lpstr>
      <vt:lpstr>Le bande più importanti e significative negli spettri dei composti aromatici cadono nell’intervallo di basse frequenze tra 900-675 cm-1. Queste bande associate a un intenso assorbimento derivano dal bending fuori dal piano (oop = out of plane) dei legami C-H e C-C dell’anello. Le bande dei bending nel piano appaiono nella regione compresa tra 1300-1000 cm-1. Le vibrazioni dello scheletro, che coinvolgono lo stretching del C-C nell’anello, si presentano come doppietti e  assorbono nelle regioni comprese tra 1600-1585 cm-1 e 1500-1400 cm-1. Le bande dello stretching C-H aromatico cadono tra 3100-3000 cm-1. Ci sono anche deboli bande di combinazione e overtone che compaiono tra 2000-1650 cm-1 </vt:lpstr>
      <vt:lpstr>PowerPoint Presentation</vt:lpstr>
      <vt:lpstr>PowerPoint Presentation</vt:lpstr>
      <vt:lpstr>PowerPoint Presentation</vt:lpstr>
      <vt:lpstr>BANDE ARMONICHE  «Dita degli aromatici» 1600 - 2000 cm-1</vt:lpstr>
      <vt:lpstr>BANDE ARMONICHE  «Dita degli aromatici» 1600 - 2000 cm-1</vt:lpstr>
      <vt:lpstr>BENDING C-H fuori dal piano:  900-675 cm-1</vt:lpstr>
      <vt:lpstr>BENDING C-H fuori dal piano:  900-675 cm-1</vt:lpstr>
      <vt:lpstr>IDROCARBURI AROMATICI monosostituiti: Toluene </vt:lpstr>
      <vt:lpstr>Idrocarburi aromatici disostituiti o-Xilene</vt:lpstr>
      <vt:lpstr>Idrocarburi aromatici disostituiti m-Xilene</vt:lpstr>
      <vt:lpstr>Idrocarburi aromatici disostituiti p-Xilene</vt:lpstr>
      <vt:lpstr>Il Legame a Idrogeno</vt:lpstr>
      <vt:lpstr>Il Legame a Idrogeno</vt:lpstr>
      <vt:lpstr>Il Legame a Idrogeno</vt:lpstr>
      <vt:lpstr>Il Legame a Idrogeno</vt:lpstr>
      <vt:lpstr>Alcoli e Fenoli</vt:lpstr>
      <vt:lpstr>Stretching O-H</vt:lpstr>
      <vt:lpstr>Stretching O-H</vt:lpstr>
      <vt:lpstr>Alcoli e Fenoli</vt:lpstr>
      <vt:lpstr>PowerPoint Presentation</vt:lpstr>
      <vt:lpstr>Spettro IR del fenolo  (depositato mediante fusione)</vt:lpstr>
      <vt:lpstr>Gruppo Carbonilico</vt:lpstr>
      <vt:lpstr>Chetoni </vt:lpstr>
      <vt:lpstr>Chetoni </vt:lpstr>
      <vt:lpstr>Chetoni: Effetto del Solvente</vt:lpstr>
      <vt:lpstr>Gruppo Carbonilico</vt:lpstr>
      <vt:lpstr>PowerPoint Presentation</vt:lpstr>
      <vt:lpstr>COMPOSTI CARBONILICI</vt:lpstr>
      <vt:lpstr>Chetoni Coniugati</vt:lpstr>
      <vt:lpstr>PowerPoint Presentation</vt:lpstr>
      <vt:lpstr>Chetoni: Effetto della Tensione d’Anello</vt:lpstr>
      <vt:lpstr>Aldeidi</vt:lpstr>
      <vt:lpstr>Aldeidi </vt:lpstr>
      <vt:lpstr>Bande Sdoppiate  Risonanza di Fermi</vt:lpstr>
      <vt:lpstr>Spettro IR di 3-metilbutanale</vt:lpstr>
      <vt:lpstr>Acidi Carbossilici</vt:lpstr>
      <vt:lpstr>Spettro IR: Acido Esanoico</vt:lpstr>
      <vt:lpstr>Esteri</vt:lpstr>
      <vt:lpstr>PowerPoint Presentation</vt:lpstr>
      <vt:lpstr>Effetto della Coniugazione sulla Frequenza del C=O di un Estere</vt:lpstr>
      <vt:lpstr>Effetto della Coniugazione sulla Frequenza del C=O di un Estere</vt:lpstr>
      <vt:lpstr>PowerPoint Presentation</vt:lpstr>
      <vt:lpstr>Alogenuri acilici</vt:lpstr>
      <vt:lpstr>Alogenuri acilici cloruro di 4-esilbenzoile</vt:lpstr>
      <vt:lpstr>BANDA ν C=O SDOPPIATA (RISONANZA DI FERMI) negli alogenuri acilici</vt:lpstr>
      <vt:lpstr>Ammidi </vt:lpstr>
      <vt:lpstr>PowerPoint Presentation</vt:lpstr>
      <vt:lpstr>Ammidi </vt:lpstr>
      <vt:lpstr>Ammidi terziarie banda ammide I: stretching C=O tra 1680 e 1630 cm-1</vt:lpstr>
      <vt:lpstr>Ammine </vt:lpstr>
      <vt:lpstr>PowerPoint Presentation</vt:lpstr>
      <vt:lpstr>PowerPoint Presentation</vt:lpstr>
      <vt:lpstr>PowerPoint Presentation</vt:lpstr>
      <vt:lpstr>Nitrili</vt:lpstr>
      <vt:lpstr>Nitro composti</vt:lpstr>
      <vt:lpstr>PowerPoint Presentation</vt:lpstr>
      <vt:lpstr>Appendice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fluorescenza</dc:title>
  <dc:creator>nitti</dc:creator>
  <cp:lastModifiedBy>FILIPPINI GIACOMO</cp:lastModifiedBy>
  <cp:revision>436</cp:revision>
  <dcterms:created xsi:type="dcterms:W3CDTF">2020-02-04T17:35:32Z</dcterms:created>
  <dcterms:modified xsi:type="dcterms:W3CDTF">2023-10-13T12:37:14Z</dcterms:modified>
</cp:coreProperties>
</file>