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2" r:id="rId2"/>
    <p:sldId id="307" r:id="rId3"/>
    <p:sldId id="266" r:id="rId4"/>
    <p:sldId id="265" r:id="rId5"/>
    <p:sldId id="267" r:id="rId6"/>
    <p:sldId id="368" r:id="rId7"/>
    <p:sldId id="314" r:id="rId8"/>
    <p:sldId id="281" r:id="rId9"/>
    <p:sldId id="268" r:id="rId10"/>
    <p:sldId id="318" r:id="rId11"/>
    <p:sldId id="269" r:id="rId12"/>
    <p:sldId id="316" r:id="rId13"/>
    <p:sldId id="262" r:id="rId14"/>
    <p:sldId id="263" r:id="rId15"/>
    <p:sldId id="264" r:id="rId16"/>
    <p:sldId id="271" r:id="rId17"/>
    <p:sldId id="272" r:id="rId18"/>
    <p:sldId id="273" r:id="rId19"/>
    <p:sldId id="274" r:id="rId20"/>
    <p:sldId id="275" r:id="rId21"/>
    <p:sldId id="276" r:id="rId22"/>
    <p:sldId id="277" r:id="rId23"/>
    <p:sldId id="313"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4"/>
  </p:normalViewPr>
  <p:slideViewPr>
    <p:cSldViewPr snapToGrid="0" snapToObjects="1">
      <p:cViewPr varScale="1">
        <p:scale>
          <a:sx n="100" d="100"/>
          <a:sy n="100" d="100"/>
        </p:scale>
        <p:origin x="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9C2DD2-304B-F846-9232-C3626F7F3DB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A547701-B893-344E-9B6D-78E49A5C4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A2D6B63-8665-BA43-96C8-5FD68FB6F07F}"/>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5" name="Segnaposto piè di pagina 4">
            <a:extLst>
              <a:ext uri="{FF2B5EF4-FFF2-40B4-BE49-F238E27FC236}">
                <a16:creationId xmlns:a16="http://schemas.microsoft.com/office/drawing/2014/main" id="{99A5AF3B-E261-774C-9860-A7EA473541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E5DAD7-1C34-6746-B5CB-085013AD39EC}"/>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130048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3AEBF6-97DB-B94B-AC8B-4C11AD3996A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97BAF72-36B2-AE40-B352-7B0FB8AC2F0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3DFBA90-432C-3B43-9ADF-EC1240C2CD6C}"/>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5" name="Segnaposto piè di pagina 4">
            <a:extLst>
              <a:ext uri="{FF2B5EF4-FFF2-40B4-BE49-F238E27FC236}">
                <a16:creationId xmlns:a16="http://schemas.microsoft.com/office/drawing/2014/main" id="{A9096C78-CB88-C540-AB96-B96374100B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71DBE8-5495-1C43-B775-F64397C44A18}"/>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85857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2F1004-0F8C-2848-8C2D-4DA21942291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CC2A4D0-7299-ED4A-AED5-804F19DE6556}"/>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178E75E-AD61-2245-AE7D-8B3288123C4B}"/>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5" name="Segnaposto piè di pagina 4">
            <a:extLst>
              <a:ext uri="{FF2B5EF4-FFF2-40B4-BE49-F238E27FC236}">
                <a16:creationId xmlns:a16="http://schemas.microsoft.com/office/drawing/2014/main" id="{57BD9F97-5824-2349-B589-6E39C38A15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F425F5-2983-9B4C-8D9D-D4E2A4163EDC}"/>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67345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D11DF2-D715-DE4A-8F51-C20327A2AD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21D495-DCE8-A142-98C3-4EED2F3191FA}"/>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030CE0D-F33D-CE40-94BB-C624EBA48F32}"/>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5" name="Segnaposto piè di pagina 4">
            <a:extLst>
              <a:ext uri="{FF2B5EF4-FFF2-40B4-BE49-F238E27FC236}">
                <a16:creationId xmlns:a16="http://schemas.microsoft.com/office/drawing/2014/main" id="{53804027-1BD3-184E-B618-EE67F2E0B1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D4343F-BD03-3646-8B36-F7FD969D288A}"/>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334741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663A5D-6048-1C44-BB03-3ED563F4E53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6ADF101-83D7-D247-8913-28D72AF47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233E2EF-254F-A949-B7AB-13B55655AA14}"/>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5" name="Segnaposto piè di pagina 4">
            <a:extLst>
              <a:ext uri="{FF2B5EF4-FFF2-40B4-BE49-F238E27FC236}">
                <a16:creationId xmlns:a16="http://schemas.microsoft.com/office/drawing/2014/main" id="{24DFCF10-0CAC-2548-95E0-FD4D6753EF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D8AC72-4CDB-0F40-BFD0-4FC411630405}"/>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184931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B6C0F7-BBE9-4849-A313-F044D658EB3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D0592A-B49D-7947-8F98-5F2E683C7215}"/>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3573EFBE-C8F3-BF4B-ABE3-A937906B821E}"/>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299B0DF-37F4-4742-8E24-DD38C09393D4}"/>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6" name="Segnaposto piè di pagina 5">
            <a:extLst>
              <a:ext uri="{FF2B5EF4-FFF2-40B4-BE49-F238E27FC236}">
                <a16:creationId xmlns:a16="http://schemas.microsoft.com/office/drawing/2014/main" id="{52378707-20D4-534B-AB4C-F02DE50178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19FC7BF-DF7B-D54F-93A4-12FC2D70AF72}"/>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187828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A60758-C817-6D47-9073-8B2BFB7AA9C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1327450-4664-104E-8E09-08A3BA7A61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D8BFDA7-DA8E-2840-8059-C540DFE7A871}"/>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BE0B9F9D-9656-2C41-9791-53B970A64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D7687605-BC4D-0C46-AD81-180B78F7791E}"/>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D77F0737-4061-9E4E-B9DE-42333CA16B5E}"/>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8" name="Segnaposto piè di pagina 7">
            <a:extLst>
              <a:ext uri="{FF2B5EF4-FFF2-40B4-BE49-F238E27FC236}">
                <a16:creationId xmlns:a16="http://schemas.microsoft.com/office/drawing/2014/main" id="{8C9B35A1-9D9C-9643-B46B-A98778C5077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044D4C0-14BB-164A-97E9-61B9A63297DB}"/>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261710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44C9AC-86AE-004F-B626-A74A90B4BEA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B59B246-6EF1-1545-92D3-A521B075B5A7}"/>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4" name="Segnaposto piè di pagina 3">
            <a:extLst>
              <a:ext uri="{FF2B5EF4-FFF2-40B4-BE49-F238E27FC236}">
                <a16:creationId xmlns:a16="http://schemas.microsoft.com/office/drawing/2014/main" id="{BC001291-0E2A-D84D-AB41-0FDE621005C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256CCB8-208F-204E-AEE2-B0CF5E78C531}"/>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156170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18C23D4-7FC1-6245-A216-07B5FE8D666A}"/>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3" name="Segnaposto piè di pagina 2">
            <a:extLst>
              <a:ext uri="{FF2B5EF4-FFF2-40B4-BE49-F238E27FC236}">
                <a16:creationId xmlns:a16="http://schemas.microsoft.com/office/drawing/2014/main" id="{DB13C6BA-FF79-3147-AF72-714D9F3F37E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B33715A-1D33-A74C-871C-C82CC0B8D982}"/>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364554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33A0D1-DC6F-634A-9693-FC9A509928D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CE2290B-DBA8-034A-9E36-3EF4B2B05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D65194DD-A7F6-1B4F-95A2-19CF49DFC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8D65D25-3464-8244-9FBB-8C412958E521}"/>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6" name="Segnaposto piè di pagina 5">
            <a:extLst>
              <a:ext uri="{FF2B5EF4-FFF2-40B4-BE49-F238E27FC236}">
                <a16:creationId xmlns:a16="http://schemas.microsoft.com/office/drawing/2014/main" id="{A1E8282F-D26F-DA42-AEAA-8A6AA93D6E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C409CC-076D-A140-8C95-94B8D6FC2B71}"/>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231736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046150-F41C-5E4E-B0D3-C7F0C30F34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1B7822B-3166-D048-AEAF-3824438A3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D6604BC-B113-9C4F-9B18-1896037D7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9927F2A-24F0-A148-9723-032F18E61043}"/>
              </a:ext>
            </a:extLst>
          </p:cNvPr>
          <p:cNvSpPr>
            <a:spLocks noGrp="1"/>
          </p:cNvSpPr>
          <p:nvPr>
            <p:ph type="dt" sz="half" idx="10"/>
          </p:nvPr>
        </p:nvSpPr>
        <p:spPr/>
        <p:txBody>
          <a:bodyPr/>
          <a:lstStyle/>
          <a:p>
            <a:fld id="{581CF801-B6E9-5F42-94D0-20E42A866295}" type="datetimeFigureOut">
              <a:rPr lang="it-IT" smtClean="0"/>
              <a:t>09/10/23</a:t>
            </a:fld>
            <a:endParaRPr lang="it-IT"/>
          </a:p>
        </p:txBody>
      </p:sp>
      <p:sp>
        <p:nvSpPr>
          <p:cNvPr id="6" name="Segnaposto piè di pagina 5">
            <a:extLst>
              <a:ext uri="{FF2B5EF4-FFF2-40B4-BE49-F238E27FC236}">
                <a16:creationId xmlns:a16="http://schemas.microsoft.com/office/drawing/2014/main" id="{0ACA8CEE-5E05-0745-ABFF-7CF8DD0746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F3E4346-2209-D347-BE0B-8F0CD1B4FE79}"/>
              </a:ext>
            </a:extLst>
          </p:cNvPr>
          <p:cNvSpPr>
            <a:spLocks noGrp="1"/>
          </p:cNvSpPr>
          <p:nvPr>
            <p:ph type="sldNum" sz="quarter" idx="12"/>
          </p:nvPr>
        </p:nvSpPr>
        <p:spPr/>
        <p:txBody>
          <a:bodyPr/>
          <a:lstStyle/>
          <a:p>
            <a:fld id="{E348963B-6C5F-9B47-BD34-0A3129E3A695}" type="slidenum">
              <a:rPr lang="it-IT" smtClean="0"/>
              <a:t>‹N›</a:t>
            </a:fld>
            <a:endParaRPr lang="it-IT"/>
          </a:p>
        </p:txBody>
      </p:sp>
    </p:spTree>
    <p:extLst>
      <p:ext uri="{BB962C8B-B14F-4D97-AF65-F5344CB8AC3E}">
        <p14:creationId xmlns:p14="http://schemas.microsoft.com/office/powerpoint/2010/main" val="217419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DEF99E6-D4CD-AE4C-95E1-87038F812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A6C00DF-5C5E-FF4C-9FAC-976E40EDF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B5BB160-A97A-4645-880C-2ECA5DDAE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CF801-B6E9-5F42-94D0-20E42A866295}" type="datetimeFigureOut">
              <a:rPr lang="it-IT" smtClean="0"/>
              <a:t>09/10/23</a:t>
            </a:fld>
            <a:endParaRPr lang="it-IT"/>
          </a:p>
        </p:txBody>
      </p:sp>
      <p:sp>
        <p:nvSpPr>
          <p:cNvPr id="5" name="Segnaposto piè di pagina 4">
            <a:extLst>
              <a:ext uri="{FF2B5EF4-FFF2-40B4-BE49-F238E27FC236}">
                <a16:creationId xmlns:a16="http://schemas.microsoft.com/office/drawing/2014/main" id="{7C2CEB74-3822-BE42-A96F-9612CCF2A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C4B9EE5-0B6C-BD43-90A8-AFE6D8D93D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8963B-6C5F-9B47-BD34-0A3129E3A695}" type="slidenum">
              <a:rPr lang="it-IT" smtClean="0"/>
              <a:t>‹N›</a:t>
            </a:fld>
            <a:endParaRPr lang="it-IT"/>
          </a:p>
        </p:txBody>
      </p:sp>
    </p:spTree>
    <p:extLst>
      <p:ext uri="{BB962C8B-B14F-4D97-AF65-F5344CB8AC3E}">
        <p14:creationId xmlns:p14="http://schemas.microsoft.com/office/powerpoint/2010/main" val="762477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E5585F-0A1D-9241-B740-39949B910CD0}"/>
              </a:ext>
            </a:extLst>
          </p:cNvPr>
          <p:cNvSpPr>
            <a:spLocks noGrp="1"/>
          </p:cNvSpPr>
          <p:nvPr>
            <p:ph type="ctrTitle"/>
          </p:nvPr>
        </p:nvSpPr>
        <p:spPr/>
        <p:txBody>
          <a:bodyPr>
            <a:normAutofit fontScale="90000"/>
          </a:bodyPr>
          <a:lstStyle/>
          <a:p>
            <a:r>
              <a:rPr lang="it-IT" b="1" dirty="0"/>
              <a:t>Geografia storica dell’odierno Friuli Venezia Giulia</a:t>
            </a:r>
            <a:br>
              <a:rPr lang="it-IT" dirty="0"/>
            </a:br>
            <a:r>
              <a:rPr lang="it-IT" sz="4900" dirty="0"/>
              <a:t>641LM</a:t>
            </a:r>
            <a:r>
              <a:rPr lang="it-IT" dirty="0"/>
              <a:t> </a:t>
            </a:r>
          </a:p>
        </p:txBody>
      </p:sp>
      <p:sp>
        <p:nvSpPr>
          <p:cNvPr id="3" name="Sottotitolo 2">
            <a:extLst>
              <a:ext uri="{FF2B5EF4-FFF2-40B4-BE49-F238E27FC236}">
                <a16:creationId xmlns:a16="http://schemas.microsoft.com/office/drawing/2014/main" id="{782CE514-46D1-3544-8779-F18C2BF8B5F2}"/>
              </a:ext>
            </a:extLst>
          </p:cNvPr>
          <p:cNvSpPr>
            <a:spLocks noGrp="1"/>
          </p:cNvSpPr>
          <p:nvPr>
            <p:ph type="subTitle" idx="1"/>
          </p:nvPr>
        </p:nvSpPr>
        <p:spPr/>
        <p:txBody>
          <a:bodyPr>
            <a:normAutofit lnSpcReduction="10000"/>
          </a:bodyPr>
          <a:lstStyle/>
          <a:p>
            <a:endParaRPr lang="it-IT" dirty="0"/>
          </a:p>
          <a:p>
            <a:r>
              <a:rPr lang="it-IT" dirty="0"/>
              <a:t>M-GGR/01 GEOGRAFIA</a:t>
            </a:r>
          </a:p>
          <a:p>
            <a:r>
              <a:rPr lang="it-IT" b="1" dirty="0"/>
              <a:t>LE65 - STUDI STORICI. DALL'ANTICO AL CONTEMPORANEO </a:t>
            </a:r>
            <a:endParaRPr lang="it-IT" dirty="0"/>
          </a:p>
          <a:p>
            <a:r>
              <a:rPr lang="it-IT" dirty="0"/>
              <a:t>A.A. 2022-2023</a:t>
            </a:r>
          </a:p>
        </p:txBody>
      </p:sp>
      <p:sp>
        <p:nvSpPr>
          <p:cNvPr id="4" name="CasellaDiTesto 3">
            <a:extLst>
              <a:ext uri="{FF2B5EF4-FFF2-40B4-BE49-F238E27FC236}">
                <a16:creationId xmlns:a16="http://schemas.microsoft.com/office/drawing/2014/main" id="{56ABF38B-071B-294F-A1E5-7BC0BBE4FCC1}"/>
              </a:ext>
            </a:extLst>
          </p:cNvPr>
          <p:cNvSpPr txBox="1"/>
          <p:nvPr/>
        </p:nvSpPr>
        <p:spPr>
          <a:xfrm>
            <a:off x="4689565" y="5603966"/>
            <a:ext cx="3278778" cy="769441"/>
          </a:xfrm>
          <a:prstGeom prst="rect">
            <a:avLst/>
          </a:prstGeom>
          <a:noFill/>
        </p:spPr>
        <p:txBody>
          <a:bodyPr wrap="square" rtlCol="0">
            <a:spAutoFit/>
          </a:bodyPr>
          <a:lstStyle/>
          <a:p>
            <a:pPr algn="ctr"/>
            <a:r>
              <a:rPr lang="it-IT" sz="4400" dirty="0"/>
              <a:t>SERGIO ZILLI</a:t>
            </a:r>
          </a:p>
        </p:txBody>
      </p:sp>
    </p:spTree>
    <p:extLst>
      <p:ext uri="{BB962C8B-B14F-4D97-AF65-F5344CB8AC3E}">
        <p14:creationId xmlns:p14="http://schemas.microsoft.com/office/powerpoint/2010/main" val="75649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20415-D63F-0345-853D-C88FA1AC2011}"/>
              </a:ext>
            </a:extLst>
          </p:cNvPr>
          <p:cNvSpPr>
            <a:spLocks noGrp="1"/>
          </p:cNvSpPr>
          <p:nvPr>
            <p:ph type="title"/>
          </p:nvPr>
        </p:nvSpPr>
        <p:spPr>
          <a:xfrm>
            <a:off x="287383" y="365125"/>
            <a:ext cx="11508377" cy="1325563"/>
          </a:xfrm>
        </p:spPr>
        <p:txBody>
          <a:bodyPr/>
          <a:lstStyle/>
          <a:p>
            <a:r>
              <a:rPr lang="it-IT" dirty="0"/>
              <a:t>Friuli e Venezia Giulia. Una questione di nomi /2</a:t>
            </a:r>
          </a:p>
        </p:txBody>
      </p:sp>
      <p:sp>
        <p:nvSpPr>
          <p:cNvPr id="3" name="Segnaposto contenuto 2">
            <a:extLst>
              <a:ext uri="{FF2B5EF4-FFF2-40B4-BE49-F238E27FC236}">
                <a16:creationId xmlns:a16="http://schemas.microsoft.com/office/drawing/2014/main" id="{8D4EF9A0-A737-684D-A5D0-7F9F9557BCD3}"/>
              </a:ext>
            </a:extLst>
          </p:cNvPr>
          <p:cNvSpPr>
            <a:spLocks noGrp="1"/>
          </p:cNvSpPr>
          <p:nvPr>
            <p:ph idx="1"/>
          </p:nvPr>
        </p:nvSpPr>
        <p:spPr>
          <a:xfrm>
            <a:off x="679269" y="1825624"/>
            <a:ext cx="10674531" cy="4784181"/>
          </a:xfrm>
        </p:spPr>
        <p:txBody>
          <a:bodyPr>
            <a:normAutofit/>
          </a:bodyPr>
          <a:lstStyle/>
          <a:p>
            <a:r>
              <a:rPr lang="it-IT" dirty="0"/>
              <a:t>A partire dalla fase successiva la denominazione venne utilizzata per definire la Patria del Friuli, compresa tra i fiumi Livenza a ovest e Timavo a est, parte del Patriarcato di Aquileia, i cui confini erano molto più ampi.</a:t>
            </a:r>
          </a:p>
          <a:p>
            <a:r>
              <a:rPr lang="it-IT" dirty="0"/>
              <a:t>Gli spazi controllati dal Patriarcato vengono acquisiti nel XV secolo (giugno 1420 occupazione di Udine da un Savorgnan col vessillo di San Marco) dalla Repubblica di Venezia che li controlla fino alla sua scomparsa, nel 1797 (Trattato di Campoformido). </a:t>
            </a:r>
          </a:p>
          <a:p>
            <a:r>
              <a:rPr lang="it-IT" dirty="0"/>
              <a:t>Per oltre tre secoli con Friuli si identifica un’area non autonoma, non chiaramente distinta dalle altre parti, non omogenea territorialmente: </a:t>
            </a:r>
            <a:r>
              <a:rPr lang="it-IT" i="1" dirty="0"/>
              <a:t>Friuli è dove si parla friulano.</a:t>
            </a:r>
          </a:p>
          <a:p>
            <a:endParaRPr lang="it-IT" dirty="0"/>
          </a:p>
        </p:txBody>
      </p:sp>
    </p:spTree>
    <p:extLst>
      <p:ext uri="{BB962C8B-B14F-4D97-AF65-F5344CB8AC3E}">
        <p14:creationId xmlns:p14="http://schemas.microsoft.com/office/powerpoint/2010/main" val="152279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08A88-1A67-9845-AA26-6BBDFD0221C1}"/>
              </a:ext>
            </a:extLst>
          </p:cNvPr>
          <p:cNvSpPr>
            <a:spLocks noGrp="1"/>
          </p:cNvSpPr>
          <p:nvPr>
            <p:ph type="title"/>
          </p:nvPr>
        </p:nvSpPr>
        <p:spPr>
          <a:xfrm>
            <a:off x="300446" y="720725"/>
            <a:ext cx="11053354" cy="815975"/>
          </a:xfrm>
        </p:spPr>
        <p:txBody>
          <a:bodyPr/>
          <a:lstStyle/>
          <a:p>
            <a:r>
              <a:rPr lang="it-IT" dirty="0"/>
              <a:t>Friuli e Venezia Giulia.  Una questione di nomi /3</a:t>
            </a:r>
          </a:p>
        </p:txBody>
      </p:sp>
      <p:sp>
        <p:nvSpPr>
          <p:cNvPr id="3" name="Segnaposto contenuto 2">
            <a:extLst>
              <a:ext uri="{FF2B5EF4-FFF2-40B4-BE49-F238E27FC236}">
                <a16:creationId xmlns:a16="http://schemas.microsoft.com/office/drawing/2014/main" id="{3EE4331B-DA81-6549-B758-7A00E8700E92}"/>
              </a:ext>
            </a:extLst>
          </p:cNvPr>
          <p:cNvSpPr>
            <a:spLocks noGrp="1"/>
          </p:cNvSpPr>
          <p:nvPr>
            <p:ph idx="1"/>
          </p:nvPr>
        </p:nvSpPr>
        <p:spPr>
          <a:xfrm>
            <a:off x="300446" y="2133600"/>
            <a:ext cx="11364685" cy="4610099"/>
          </a:xfrm>
        </p:spPr>
        <p:txBody>
          <a:bodyPr>
            <a:normAutofit/>
          </a:bodyPr>
          <a:lstStyle/>
          <a:p>
            <a:r>
              <a:rPr lang="it-IT" dirty="0"/>
              <a:t>L’indicazione </a:t>
            </a:r>
            <a:r>
              <a:rPr lang="it-IT" b="1" i="1" dirty="0"/>
              <a:t>Venezia Giulia</a:t>
            </a:r>
            <a:r>
              <a:rPr lang="it-IT" i="1" dirty="0"/>
              <a:t> </a:t>
            </a:r>
            <a:r>
              <a:rPr lang="it-IT" dirty="0"/>
              <a:t>fu proposta per la prima volta dal glottologo Graziadio Isaia Ascoli in un articolo intitolato “Le </a:t>
            </a:r>
            <a:r>
              <a:rPr lang="it-IT" dirty="0" err="1"/>
              <a:t>Venezie</a:t>
            </a:r>
            <a:r>
              <a:rPr lang="it-IT" dirty="0"/>
              <a:t>”, pubblicato a Milano nel </a:t>
            </a:r>
            <a:r>
              <a:rPr lang="it-IT" b="1" dirty="0"/>
              <a:t>1863</a:t>
            </a:r>
            <a:r>
              <a:rPr lang="it-IT" dirty="0"/>
              <a:t>. Con esso l’autore proponeva di distinguere nello spazio a nordest della futura Italia, una </a:t>
            </a:r>
            <a:r>
              <a:rPr lang="it-IT" i="1" dirty="0"/>
              <a:t>Venezia propria</a:t>
            </a:r>
            <a:r>
              <a:rPr lang="it-IT" dirty="0"/>
              <a:t>, una </a:t>
            </a:r>
            <a:r>
              <a:rPr lang="it-IT" i="1" dirty="0"/>
              <a:t>Venezia Tridentina</a:t>
            </a:r>
            <a:r>
              <a:rPr lang="it-IT" dirty="0"/>
              <a:t>, e una </a:t>
            </a:r>
            <a:r>
              <a:rPr lang="it-IT" i="1" dirty="0"/>
              <a:t>Venezia Giulia</a:t>
            </a:r>
            <a:r>
              <a:rPr lang="it-IT" dirty="0"/>
              <a:t> “ovvero la provincia che fra la Venezia propria e le Alpi Giulie e il mare rinserra Gorizia e Trieste e l’Istria”. </a:t>
            </a:r>
          </a:p>
          <a:p>
            <a:r>
              <a:rPr lang="it-IT" dirty="0"/>
              <a:t>La conoscenza della regione più orientale impedisce a Ascoli di essere preciso nell’indicare i confini dell’area, limitandosi a affermare quelli occidentali, cioè dove finiva la Venezia propria, ovvero il Friuli. </a:t>
            </a:r>
          </a:p>
        </p:txBody>
      </p:sp>
    </p:spTree>
    <p:extLst>
      <p:ext uri="{BB962C8B-B14F-4D97-AF65-F5344CB8AC3E}">
        <p14:creationId xmlns:p14="http://schemas.microsoft.com/office/powerpoint/2010/main" val="212050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08A88-1A67-9845-AA26-6BBDFD0221C1}"/>
              </a:ext>
            </a:extLst>
          </p:cNvPr>
          <p:cNvSpPr>
            <a:spLocks noGrp="1"/>
          </p:cNvSpPr>
          <p:nvPr>
            <p:ph type="title"/>
          </p:nvPr>
        </p:nvSpPr>
        <p:spPr>
          <a:xfrm>
            <a:off x="300446" y="365125"/>
            <a:ext cx="11053354" cy="815975"/>
          </a:xfrm>
        </p:spPr>
        <p:txBody>
          <a:bodyPr/>
          <a:lstStyle/>
          <a:p>
            <a:r>
              <a:rPr lang="it-IT" dirty="0"/>
              <a:t>Friuli e Venezia Giulia.  Una questione di nomi /4</a:t>
            </a:r>
          </a:p>
        </p:txBody>
      </p:sp>
      <p:sp>
        <p:nvSpPr>
          <p:cNvPr id="3" name="Segnaposto contenuto 2">
            <a:extLst>
              <a:ext uri="{FF2B5EF4-FFF2-40B4-BE49-F238E27FC236}">
                <a16:creationId xmlns:a16="http://schemas.microsoft.com/office/drawing/2014/main" id="{3EE4331B-DA81-6549-B758-7A00E8700E92}"/>
              </a:ext>
            </a:extLst>
          </p:cNvPr>
          <p:cNvSpPr>
            <a:spLocks noGrp="1"/>
          </p:cNvSpPr>
          <p:nvPr>
            <p:ph idx="1"/>
          </p:nvPr>
        </p:nvSpPr>
        <p:spPr>
          <a:xfrm>
            <a:off x="300446" y="1574800"/>
            <a:ext cx="11271431" cy="4686299"/>
          </a:xfrm>
        </p:spPr>
        <p:txBody>
          <a:bodyPr>
            <a:normAutofit/>
          </a:bodyPr>
          <a:lstStyle/>
          <a:p>
            <a:r>
              <a:rPr lang="it-IT" dirty="0"/>
              <a:t>La denominazione </a:t>
            </a:r>
            <a:r>
              <a:rPr lang="it-IT" i="1" dirty="0"/>
              <a:t>Venezia Giulia </a:t>
            </a:r>
            <a:r>
              <a:rPr lang="it-IT" dirty="0"/>
              <a:t>rimane sommessa fino alla prima guerra mondiale</a:t>
            </a:r>
          </a:p>
          <a:p>
            <a:r>
              <a:rPr lang="it-IT" dirty="0"/>
              <a:t>negli spazi sloveni del territorio si usa la definizione di Litorale sloveno (</a:t>
            </a:r>
            <a:r>
              <a:rPr lang="it-IT" i="1" dirty="0" err="1"/>
              <a:t>Slovensko</a:t>
            </a:r>
            <a:r>
              <a:rPr lang="it-IT" i="1" dirty="0"/>
              <a:t> </a:t>
            </a:r>
            <a:r>
              <a:rPr lang="it-IT" i="1" dirty="0" err="1"/>
              <a:t>Primorje</a:t>
            </a:r>
            <a:r>
              <a:rPr lang="it-IT" dirty="0"/>
              <a:t>) proprio per evitare l’identificazione degli abitanti con il solo gruppo italiano. </a:t>
            </a:r>
          </a:p>
          <a:p>
            <a:r>
              <a:rPr lang="it-IT" dirty="0"/>
              <a:t>Alla fine del conflitto con Venezia Giulia si identifica l’insieme delle province annesse al confine orientale e nel 1924 con lo stesso nome viene definita la circoscrizione elettorale che andava da Forni Avoltri, la punta a nordovest della montagna friulana, fino a capo </a:t>
            </a:r>
            <a:r>
              <a:rPr lang="it-IT" dirty="0" err="1"/>
              <a:t>Promontore</a:t>
            </a:r>
            <a:r>
              <a:rPr lang="it-IT" dirty="0"/>
              <a:t>, il vertice meridionale dell’Istria. Nel 1938 la definizione, in un testo ministeriale, si usa per definire l’intera regione.</a:t>
            </a:r>
          </a:p>
          <a:p>
            <a:endParaRPr lang="it-IT" dirty="0"/>
          </a:p>
        </p:txBody>
      </p:sp>
    </p:spTree>
    <p:extLst>
      <p:ext uri="{BB962C8B-B14F-4D97-AF65-F5344CB8AC3E}">
        <p14:creationId xmlns:p14="http://schemas.microsoft.com/office/powerpoint/2010/main" val="30406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017378-47AA-F049-85FD-213BC8855338}"/>
              </a:ext>
            </a:extLst>
          </p:cNvPr>
          <p:cNvSpPr>
            <a:spLocks noGrp="1"/>
          </p:cNvSpPr>
          <p:nvPr>
            <p:ph type="title"/>
          </p:nvPr>
        </p:nvSpPr>
        <p:spPr/>
        <p:txBody>
          <a:bodyPr>
            <a:normAutofit/>
          </a:bodyPr>
          <a:lstStyle/>
          <a:p>
            <a:pPr marL="0" indent="0"/>
            <a:endParaRPr lang="it-IT" dirty="0"/>
          </a:p>
        </p:txBody>
      </p:sp>
      <p:sp>
        <p:nvSpPr>
          <p:cNvPr id="3" name="Segnaposto contenuto 2">
            <a:extLst>
              <a:ext uri="{FF2B5EF4-FFF2-40B4-BE49-F238E27FC236}">
                <a16:creationId xmlns:a16="http://schemas.microsoft.com/office/drawing/2014/main" id="{0D4D5F69-84F1-384A-920F-EA220B99B72D}"/>
              </a:ext>
            </a:extLst>
          </p:cNvPr>
          <p:cNvSpPr>
            <a:spLocks noGrp="1"/>
          </p:cNvSpPr>
          <p:nvPr>
            <p:ph idx="1"/>
          </p:nvPr>
        </p:nvSpPr>
        <p:spPr>
          <a:xfrm>
            <a:off x="677334" y="1930401"/>
            <a:ext cx="10478346" cy="3486708"/>
          </a:xfrm>
        </p:spPr>
        <p:txBody>
          <a:bodyPr>
            <a:normAutofit/>
          </a:bodyPr>
          <a:lstStyle/>
          <a:p>
            <a:pPr marL="0" indent="0">
              <a:buNone/>
            </a:pPr>
            <a:r>
              <a:rPr lang="it-IT" sz="3200" dirty="0"/>
              <a:t>Giuseppe Mazzini</a:t>
            </a:r>
            <a:br>
              <a:rPr lang="it-IT" sz="3200" dirty="0"/>
            </a:br>
            <a:endParaRPr lang="it-IT" sz="3200" dirty="0"/>
          </a:p>
          <a:p>
            <a:pPr marL="0" indent="0">
              <a:buNone/>
            </a:pPr>
            <a:r>
              <a:rPr lang="it-IT" sz="3200" i="1" dirty="0"/>
              <a:t>Unità Italiana</a:t>
            </a:r>
          </a:p>
          <a:p>
            <a:pPr marL="0" indent="0">
              <a:buNone/>
            </a:pPr>
            <a:endParaRPr lang="it-IT" sz="3200" i="1" dirty="0"/>
          </a:p>
          <a:p>
            <a:pPr marL="0" indent="0">
              <a:buNone/>
            </a:pPr>
            <a:r>
              <a:rPr lang="it-IT" dirty="0"/>
              <a:t>25 agosto 1866</a:t>
            </a:r>
          </a:p>
          <a:p>
            <a:pPr marL="0" indent="0">
              <a:buNone/>
            </a:pPr>
            <a:r>
              <a:rPr lang="it-IT" dirty="0"/>
              <a:t>Ora in </a:t>
            </a:r>
            <a:r>
              <a:rPr lang="it-IT" i="1" dirty="0"/>
              <a:t>Scritti politici editi e inediti, </a:t>
            </a:r>
            <a:r>
              <a:rPr lang="it-IT" dirty="0"/>
              <a:t>Imola, Galeati, 1940, vol.86, p.18</a:t>
            </a:r>
          </a:p>
        </p:txBody>
      </p:sp>
    </p:spTree>
    <p:extLst>
      <p:ext uri="{BB962C8B-B14F-4D97-AF65-F5344CB8AC3E}">
        <p14:creationId xmlns:p14="http://schemas.microsoft.com/office/powerpoint/2010/main" val="190111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B652CE-1E44-924F-9ECB-73C27539FE8B}"/>
              </a:ext>
            </a:extLst>
          </p:cNvPr>
          <p:cNvSpPr>
            <a:spLocks noGrp="1"/>
          </p:cNvSpPr>
          <p:nvPr>
            <p:ph type="title"/>
          </p:nvPr>
        </p:nvSpPr>
        <p:spPr>
          <a:xfrm>
            <a:off x="1097280" y="286604"/>
            <a:ext cx="10058400" cy="1027042"/>
          </a:xfrm>
        </p:spPr>
        <p:txBody>
          <a:bodyPr/>
          <a:lstStyle/>
          <a:p>
            <a:endParaRPr lang="it-IT" dirty="0"/>
          </a:p>
        </p:txBody>
      </p:sp>
      <p:pic>
        <p:nvPicPr>
          <p:cNvPr id="5" name="Segnaposto contenuto 4">
            <a:extLst>
              <a:ext uri="{FF2B5EF4-FFF2-40B4-BE49-F238E27FC236}">
                <a16:creationId xmlns:a16="http://schemas.microsoft.com/office/drawing/2014/main" id="{D301D791-8668-6940-AE43-E381D2C9508A}"/>
              </a:ext>
            </a:extLst>
          </p:cNvPr>
          <p:cNvPicPr>
            <a:picLocks noGrp="1" noChangeAspect="1"/>
          </p:cNvPicPr>
          <p:nvPr>
            <p:ph idx="1"/>
          </p:nvPr>
        </p:nvPicPr>
        <p:blipFill>
          <a:blip r:embed="rId2"/>
          <a:stretch>
            <a:fillRect/>
          </a:stretch>
        </p:blipFill>
        <p:spPr>
          <a:xfrm rot="160605">
            <a:off x="108391" y="1293231"/>
            <a:ext cx="11131130" cy="4901958"/>
          </a:xfrm>
        </p:spPr>
      </p:pic>
    </p:spTree>
    <p:extLst>
      <p:ext uri="{BB962C8B-B14F-4D97-AF65-F5344CB8AC3E}">
        <p14:creationId xmlns:p14="http://schemas.microsoft.com/office/powerpoint/2010/main" val="273608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6D6306-2ED5-774C-AE60-AA28289F4797}"/>
              </a:ext>
            </a:extLst>
          </p:cNvPr>
          <p:cNvSpPr>
            <a:spLocks noGrp="1"/>
          </p:cNvSpPr>
          <p:nvPr>
            <p:ph type="title"/>
          </p:nvPr>
        </p:nvSpPr>
        <p:spPr>
          <a:xfrm>
            <a:off x="1097280" y="286603"/>
            <a:ext cx="10058400" cy="741303"/>
          </a:xfrm>
        </p:spPr>
        <p:txBody>
          <a:bodyPr/>
          <a:lstStyle/>
          <a:p>
            <a:endParaRPr lang="it-IT" dirty="0"/>
          </a:p>
        </p:txBody>
      </p:sp>
      <p:pic>
        <p:nvPicPr>
          <p:cNvPr id="5" name="Segnaposto contenuto 4">
            <a:extLst>
              <a:ext uri="{FF2B5EF4-FFF2-40B4-BE49-F238E27FC236}">
                <a16:creationId xmlns:a16="http://schemas.microsoft.com/office/drawing/2014/main" id="{CAC8F283-F7DC-534D-8065-FAB10FB63455}"/>
              </a:ext>
            </a:extLst>
          </p:cNvPr>
          <p:cNvPicPr>
            <a:picLocks noGrp="1" noChangeAspect="1"/>
          </p:cNvPicPr>
          <p:nvPr>
            <p:ph idx="1"/>
          </p:nvPr>
        </p:nvPicPr>
        <p:blipFill>
          <a:blip r:embed="rId2"/>
          <a:stretch>
            <a:fillRect/>
          </a:stretch>
        </p:blipFill>
        <p:spPr>
          <a:xfrm rot="183352">
            <a:off x="421041" y="943641"/>
            <a:ext cx="10891283" cy="5511790"/>
          </a:xfrm>
        </p:spPr>
      </p:pic>
    </p:spTree>
    <p:extLst>
      <p:ext uri="{BB962C8B-B14F-4D97-AF65-F5344CB8AC3E}">
        <p14:creationId xmlns:p14="http://schemas.microsoft.com/office/powerpoint/2010/main" val="305069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48996D-86C0-2A4C-934C-4D94B6AFAD0D}"/>
              </a:ext>
            </a:extLst>
          </p:cNvPr>
          <p:cNvSpPr>
            <a:spLocks noGrp="1"/>
          </p:cNvSpPr>
          <p:nvPr>
            <p:ph type="title"/>
          </p:nvPr>
        </p:nvSpPr>
        <p:spPr>
          <a:xfrm>
            <a:off x="1097280" y="325240"/>
            <a:ext cx="10058400" cy="1450757"/>
          </a:xfrm>
        </p:spPr>
        <p:txBody>
          <a:bodyPr>
            <a:normAutofit/>
          </a:bodyPr>
          <a:lstStyle/>
          <a:p>
            <a:pPr marL="0" indent="0"/>
            <a:endParaRPr lang="it-IT" dirty="0"/>
          </a:p>
        </p:txBody>
      </p:sp>
      <p:sp>
        <p:nvSpPr>
          <p:cNvPr id="3" name="Segnaposto contenuto 2">
            <a:extLst>
              <a:ext uri="{FF2B5EF4-FFF2-40B4-BE49-F238E27FC236}">
                <a16:creationId xmlns:a16="http://schemas.microsoft.com/office/drawing/2014/main" id="{5B3E411A-8417-0744-BEBD-4A55A683C0AB}"/>
              </a:ext>
            </a:extLst>
          </p:cNvPr>
          <p:cNvSpPr>
            <a:spLocks noGrp="1"/>
          </p:cNvSpPr>
          <p:nvPr>
            <p:ph idx="1"/>
          </p:nvPr>
        </p:nvSpPr>
        <p:spPr>
          <a:xfrm>
            <a:off x="1097280" y="1436914"/>
            <a:ext cx="10058399" cy="4153989"/>
          </a:xfrm>
        </p:spPr>
        <p:txBody>
          <a:bodyPr>
            <a:normAutofit/>
          </a:bodyPr>
          <a:lstStyle/>
          <a:p>
            <a:pPr marL="0" indent="0">
              <a:buNone/>
            </a:pPr>
            <a:r>
              <a:rPr lang="it-IT" sz="3200" b="1" dirty="0"/>
              <a:t>Graziadio Isaia Ascoli</a:t>
            </a:r>
            <a:br>
              <a:rPr lang="it-IT" sz="3200" b="1" dirty="0"/>
            </a:br>
            <a:r>
              <a:rPr lang="it-IT" sz="3200" b="1" i="1" dirty="0"/>
              <a:t>Le </a:t>
            </a:r>
            <a:r>
              <a:rPr lang="it-IT" sz="3200" b="1" i="1" dirty="0" err="1"/>
              <a:t>Venezie</a:t>
            </a:r>
            <a:endParaRPr lang="it-IT" sz="3200" b="1" i="1" dirty="0"/>
          </a:p>
          <a:p>
            <a:pPr marL="0" indent="0">
              <a:buNone/>
            </a:pPr>
            <a:endParaRPr lang="it-IT" dirty="0"/>
          </a:p>
          <a:p>
            <a:pPr marL="0" indent="0">
              <a:buNone/>
            </a:pPr>
            <a:r>
              <a:rPr lang="it-IT" dirty="0"/>
              <a:t>in «L’Alleanza</a:t>
            </a:r>
            <a:r>
              <a:rPr lang="it-IT" i="1" dirty="0"/>
              <a:t>»</a:t>
            </a:r>
          </a:p>
          <a:p>
            <a:pPr marL="0" indent="0">
              <a:buNone/>
            </a:pPr>
            <a:r>
              <a:rPr lang="it-IT" dirty="0"/>
              <a:t>Domenica 23 agosto 1863</a:t>
            </a:r>
          </a:p>
          <a:p>
            <a:pPr marL="0" indent="0">
              <a:buNone/>
            </a:pPr>
            <a:r>
              <a:rPr lang="it-IT" dirty="0"/>
              <a:t>e</a:t>
            </a:r>
          </a:p>
          <a:p>
            <a:pPr marL="0" indent="0">
              <a:buNone/>
            </a:pPr>
            <a:r>
              <a:rPr lang="it-IT" dirty="0"/>
              <a:t>in «Museo di famiglia. Rivista illustrata», anno III, vol. I, n. 35</a:t>
            </a:r>
          </a:p>
          <a:p>
            <a:pPr marL="0" indent="0">
              <a:buNone/>
            </a:pPr>
            <a:r>
              <a:rPr lang="it-IT" dirty="0"/>
              <a:t>Domenica 30 agosto 1863</a:t>
            </a:r>
          </a:p>
        </p:txBody>
      </p:sp>
    </p:spTree>
    <p:extLst>
      <p:ext uri="{BB962C8B-B14F-4D97-AF65-F5344CB8AC3E}">
        <p14:creationId xmlns:p14="http://schemas.microsoft.com/office/powerpoint/2010/main" val="115963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DA6FCD-9FAA-3A45-9FF8-0CB648C8A820}"/>
              </a:ext>
            </a:extLst>
          </p:cNvPr>
          <p:cNvSpPr>
            <a:spLocks noGrp="1"/>
          </p:cNvSpPr>
          <p:nvPr>
            <p:ph type="title"/>
          </p:nvPr>
        </p:nvSpPr>
        <p:spPr>
          <a:xfrm>
            <a:off x="1097280" y="286603"/>
            <a:ext cx="10058400" cy="870865"/>
          </a:xfrm>
        </p:spPr>
        <p:txBody>
          <a:bodyPr/>
          <a:lstStyle/>
          <a:p>
            <a:endParaRPr lang="it-IT" dirty="0"/>
          </a:p>
        </p:txBody>
      </p:sp>
      <p:pic>
        <p:nvPicPr>
          <p:cNvPr id="11" name="Segnaposto contenuto 10">
            <a:extLst>
              <a:ext uri="{FF2B5EF4-FFF2-40B4-BE49-F238E27FC236}">
                <a16:creationId xmlns:a16="http://schemas.microsoft.com/office/drawing/2014/main" id="{FEB5DFB7-333B-474B-82CA-4E36BEEAE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776" y="1250066"/>
            <a:ext cx="3514166" cy="5073249"/>
          </a:xfrm>
        </p:spPr>
      </p:pic>
      <p:pic>
        <p:nvPicPr>
          <p:cNvPr id="13" name="Immagine 12">
            <a:extLst>
              <a:ext uri="{FF2B5EF4-FFF2-40B4-BE49-F238E27FC236}">
                <a16:creationId xmlns:a16="http://schemas.microsoft.com/office/drawing/2014/main" id="{60775EA8-520F-C94A-8294-C8A8D35D2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271" y="1073336"/>
            <a:ext cx="3680749" cy="5249979"/>
          </a:xfrm>
          <a:prstGeom prst="rect">
            <a:avLst/>
          </a:prstGeom>
        </p:spPr>
      </p:pic>
    </p:spTree>
    <p:extLst>
      <p:ext uri="{BB962C8B-B14F-4D97-AF65-F5344CB8AC3E}">
        <p14:creationId xmlns:p14="http://schemas.microsoft.com/office/powerpoint/2010/main" val="281812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75A3C-2DBF-5D42-B8CD-E649987ED862}"/>
              </a:ext>
            </a:extLst>
          </p:cNvPr>
          <p:cNvSpPr>
            <a:spLocks noGrp="1"/>
          </p:cNvSpPr>
          <p:nvPr>
            <p:ph type="title"/>
          </p:nvPr>
        </p:nvSpPr>
        <p:spPr>
          <a:xfrm>
            <a:off x="1004683" y="64286"/>
            <a:ext cx="10058400" cy="602039"/>
          </a:xfrm>
        </p:spPr>
        <p:txBody>
          <a:bodyPr>
            <a:normAutofit fontScale="90000"/>
          </a:bodyPr>
          <a:lstStyle/>
          <a:p>
            <a:endParaRPr lang="it-IT" dirty="0"/>
          </a:p>
        </p:txBody>
      </p:sp>
      <p:pic>
        <p:nvPicPr>
          <p:cNvPr id="5" name="Segnaposto contenuto 4">
            <a:extLst>
              <a:ext uri="{FF2B5EF4-FFF2-40B4-BE49-F238E27FC236}">
                <a16:creationId xmlns:a16="http://schemas.microsoft.com/office/drawing/2014/main" id="{7C54A1B4-11EE-5041-B9E0-103F2CBE209A}"/>
              </a:ext>
            </a:extLst>
          </p:cNvPr>
          <p:cNvPicPr>
            <a:picLocks noGrp="1" noChangeAspect="1"/>
          </p:cNvPicPr>
          <p:nvPr>
            <p:ph idx="1"/>
          </p:nvPr>
        </p:nvPicPr>
        <p:blipFill>
          <a:blip r:embed="rId2"/>
          <a:stretch>
            <a:fillRect/>
          </a:stretch>
        </p:blipFill>
        <p:spPr>
          <a:xfrm>
            <a:off x="671333" y="666325"/>
            <a:ext cx="9457406" cy="5714629"/>
          </a:xfrm>
        </p:spPr>
      </p:pic>
    </p:spTree>
    <p:extLst>
      <p:ext uri="{BB962C8B-B14F-4D97-AF65-F5344CB8AC3E}">
        <p14:creationId xmlns:p14="http://schemas.microsoft.com/office/powerpoint/2010/main" val="2839525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F9F487-3C09-9042-9A4C-2D3636CE25F0}"/>
              </a:ext>
            </a:extLst>
          </p:cNvPr>
          <p:cNvSpPr>
            <a:spLocks noGrp="1"/>
          </p:cNvSpPr>
          <p:nvPr>
            <p:ph type="title"/>
          </p:nvPr>
        </p:nvSpPr>
        <p:spPr>
          <a:xfrm>
            <a:off x="1097280" y="286604"/>
            <a:ext cx="10058400" cy="730828"/>
          </a:xfrm>
        </p:spPr>
        <p:txBody>
          <a:bodyPr/>
          <a:lstStyle/>
          <a:p>
            <a:endParaRPr lang="it-IT" dirty="0"/>
          </a:p>
        </p:txBody>
      </p:sp>
      <p:pic>
        <p:nvPicPr>
          <p:cNvPr id="9" name="Segnaposto contenuto 8">
            <a:extLst>
              <a:ext uri="{FF2B5EF4-FFF2-40B4-BE49-F238E27FC236}">
                <a16:creationId xmlns:a16="http://schemas.microsoft.com/office/drawing/2014/main" id="{AB5CE177-F5EA-DE4D-A07E-CD1657C46B03}"/>
              </a:ext>
            </a:extLst>
          </p:cNvPr>
          <p:cNvPicPr>
            <a:picLocks noGrp="1" noChangeAspect="1"/>
          </p:cNvPicPr>
          <p:nvPr>
            <p:ph idx="1"/>
          </p:nvPr>
        </p:nvPicPr>
        <p:blipFill>
          <a:blip r:embed="rId2"/>
          <a:stretch>
            <a:fillRect/>
          </a:stretch>
        </p:blipFill>
        <p:spPr>
          <a:xfrm>
            <a:off x="475453" y="1292358"/>
            <a:ext cx="10467735" cy="4145070"/>
          </a:xfrm>
        </p:spPr>
      </p:pic>
    </p:spTree>
    <p:extLst>
      <p:ext uri="{BB962C8B-B14F-4D97-AF65-F5344CB8AC3E}">
        <p14:creationId xmlns:p14="http://schemas.microsoft.com/office/powerpoint/2010/main" val="18586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0F2241-DCE7-9D40-AA2C-43CCFF5F15C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E0CF116-201B-9545-AA25-6A5CB1F94735}"/>
              </a:ext>
            </a:extLst>
          </p:cNvPr>
          <p:cNvSpPr>
            <a:spLocks noGrp="1"/>
          </p:cNvSpPr>
          <p:nvPr>
            <p:ph idx="1"/>
          </p:nvPr>
        </p:nvSpPr>
        <p:spPr/>
        <p:txBody>
          <a:bodyPr>
            <a:normAutofit/>
          </a:bodyPr>
          <a:lstStyle/>
          <a:p>
            <a:pPr marL="0" indent="0">
              <a:buNone/>
            </a:pPr>
            <a:r>
              <a:rPr lang="it-IT" sz="2800" b="1" dirty="0"/>
              <a:t>Presentazione n. 4</a:t>
            </a:r>
          </a:p>
          <a:p>
            <a:pPr marL="0" indent="0">
              <a:buNone/>
            </a:pPr>
            <a:endParaRPr lang="it-IT" sz="2800" b="1" dirty="0"/>
          </a:p>
          <a:p>
            <a:pPr marL="0" indent="0">
              <a:buNone/>
            </a:pPr>
            <a:r>
              <a:rPr lang="it-IT" sz="4000" b="1" dirty="0"/>
              <a:t>La «cosa» e i suoi nomi</a:t>
            </a:r>
          </a:p>
        </p:txBody>
      </p:sp>
    </p:spTree>
    <p:extLst>
      <p:ext uri="{BB962C8B-B14F-4D97-AF65-F5344CB8AC3E}">
        <p14:creationId xmlns:p14="http://schemas.microsoft.com/office/powerpoint/2010/main" val="310749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1114E-9FA8-874B-A7E9-661BFCFE169B}"/>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059C0EEF-5EEB-B241-99F6-4E1B72DF3BED}"/>
              </a:ext>
            </a:extLst>
          </p:cNvPr>
          <p:cNvPicPr>
            <a:picLocks noGrp="1" noChangeAspect="1"/>
          </p:cNvPicPr>
          <p:nvPr>
            <p:ph idx="1"/>
          </p:nvPr>
        </p:nvPicPr>
        <p:blipFill>
          <a:blip r:embed="rId2"/>
          <a:stretch>
            <a:fillRect/>
          </a:stretch>
        </p:blipFill>
        <p:spPr>
          <a:xfrm>
            <a:off x="1058559" y="136132"/>
            <a:ext cx="8405160" cy="6424809"/>
          </a:xfrm>
        </p:spPr>
      </p:pic>
    </p:spTree>
    <p:extLst>
      <p:ext uri="{BB962C8B-B14F-4D97-AF65-F5344CB8AC3E}">
        <p14:creationId xmlns:p14="http://schemas.microsoft.com/office/powerpoint/2010/main" val="42800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3B9EA7-142A-EB4C-ADD5-67E30D2B0A87}"/>
              </a:ext>
            </a:extLst>
          </p:cNvPr>
          <p:cNvSpPr>
            <a:spLocks noGrp="1"/>
          </p:cNvSpPr>
          <p:nvPr>
            <p:ph type="title"/>
          </p:nvPr>
        </p:nvSpPr>
        <p:spPr>
          <a:xfrm>
            <a:off x="1018572" y="1"/>
            <a:ext cx="10137108" cy="682580"/>
          </a:xfrm>
        </p:spPr>
        <p:txBody>
          <a:bodyPr>
            <a:normAutofit fontScale="90000"/>
          </a:bodyPr>
          <a:lstStyle/>
          <a:p>
            <a:endParaRPr lang="it-IT" dirty="0"/>
          </a:p>
        </p:txBody>
      </p:sp>
      <p:pic>
        <p:nvPicPr>
          <p:cNvPr id="5" name="Segnaposto contenuto 4">
            <a:extLst>
              <a:ext uri="{FF2B5EF4-FFF2-40B4-BE49-F238E27FC236}">
                <a16:creationId xmlns:a16="http://schemas.microsoft.com/office/drawing/2014/main" id="{EEE60047-AFAF-3E45-ACE3-F3BBC33E0FB8}"/>
              </a:ext>
            </a:extLst>
          </p:cNvPr>
          <p:cNvPicPr>
            <a:picLocks noGrp="1" noChangeAspect="1"/>
          </p:cNvPicPr>
          <p:nvPr>
            <p:ph idx="1"/>
          </p:nvPr>
        </p:nvPicPr>
        <p:blipFill>
          <a:blip r:embed="rId2"/>
          <a:stretch>
            <a:fillRect/>
          </a:stretch>
        </p:blipFill>
        <p:spPr>
          <a:xfrm>
            <a:off x="646440" y="148986"/>
            <a:ext cx="10023044" cy="6355986"/>
          </a:xfrm>
        </p:spPr>
      </p:pic>
    </p:spTree>
    <p:extLst>
      <p:ext uri="{BB962C8B-B14F-4D97-AF65-F5344CB8AC3E}">
        <p14:creationId xmlns:p14="http://schemas.microsoft.com/office/powerpoint/2010/main" val="254267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DC7E54-1D68-4C43-BD63-7C05C6425A43}"/>
              </a:ext>
            </a:extLst>
          </p:cNvPr>
          <p:cNvSpPr>
            <a:spLocks noGrp="1"/>
          </p:cNvSpPr>
          <p:nvPr>
            <p:ph type="title"/>
          </p:nvPr>
        </p:nvSpPr>
        <p:spPr>
          <a:xfrm>
            <a:off x="1097280" y="286603"/>
            <a:ext cx="10058400" cy="833859"/>
          </a:xfrm>
        </p:spPr>
        <p:txBody>
          <a:bodyPr/>
          <a:lstStyle/>
          <a:p>
            <a:endParaRPr lang="it-IT" dirty="0"/>
          </a:p>
        </p:txBody>
      </p:sp>
      <p:pic>
        <p:nvPicPr>
          <p:cNvPr id="5" name="Segnaposto contenuto 4">
            <a:extLst>
              <a:ext uri="{FF2B5EF4-FFF2-40B4-BE49-F238E27FC236}">
                <a16:creationId xmlns:a16="http://schemas.microsoft.com/office/drawing/2014/main" id="{374D9EB9-CAB6-564A-B1C9-B8E98B16653A}"/>
              </a:ext>
            </a:extLst>
          </p:cNvPr>
          <p:cNvPicPr>
            <a:picLocks noGrp="1" noChangeAspect="1"/>
          </p:cNvPicPr>
          <p:nvPr>
            <p:ph idx="1"/>
          </p:nvPr>
        </p:nvPicPr>
        <p:blipFill>
          <a:blip r:embed="rId2"/>
          <a:stretch>
            <a:fillRect/>
          </a:stretch>
        </p:blipFill>
        <p:spPr>
          <a:xfrm>
            <a:off x="1456095" y="288787"/>
            <a:ext cx="10593590" cy="3518704"/>
          </a:xfrm>
        </p:spPr>
      </p:pic>
      <p:pic>
        <p:nvPicPr>
          <p:cNvPr id="6" name="Segnaposto contenuto 4">
            <a:extLst>
              <a:ext uri="{FF2B5EF4-FFF2-40B4-BE49-F238E27FC236}">
                <a16:creationId xmlns:a16="http://schemas.microsoft.com/office/drawing/2014/main" id="{F9F23068-1BE0-B64B-B059-E2AD42678482}"/>
              </a:ext>
            </a:extLst>
          </p:cNvPr>
          <p:cNvPicPr>
            <a:picLocks noChangeAspect="1"/>
          </p:cNvPicPr>
          <p:nvPr/>
        </p:nvPicPr>
        <p:blipFill>
          <a:blip r:embed="rId3"/>
          <a:stretch>
            <a:fillRect/>
          </a:stretch>
        </p:blipFill>
        <p:spPr>
          <a:xfrm>
            <a:off x="1328773" y="4242146"/>
            <a:ext cx="10613880" cy="1882169"/>
          </a:xfrm>
          <a:prstGeom prst="rect">
            <a:avLst/>
          </a:prstGeom>
        </p:spPr>
      </p:pic>
      <p:sp>
        <p:nvSpPr>
          <p:cNvPr id="3" name="Freccia destra 2">
            <a:extLst>
              <a:ext uri="{FF2B5EF4-FFF2-40B4-BE49-F238E27FC236}">
                <a16:creationId xmlns:a16="http://schemas.microsoft.com/office/drawing/2014/main" id="{9D641114-8BE3-CB42-8F04-937B4079FBE3}"/>
              </a:ext>
            </a:extLst>
          </p:cNvPr>
          <p:cNvSpPr/>
          <p:nvPr/>
        </p:nvSpPr>
        <p:spPr>
          <a:xfrm>
            <a:off x="370390" y="2002420"/>
            <a:ext cx="625033" cy="55558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000" dirty="0"/>
          </a:p>
        </p:txBody>
      </p:sp>
      <p:sp>
        <p:nvSpPr>
          <p:cNvPr id="7" name="Freccia destra 6">
            <a:extLst>
              <a:ext uri="{FF2B5EF4-FFF2-40B4-BE49-F238E27FC236}">
                <a16:creationId xmlns:a16="http://schemas.microsoft.com/office/drawing/2014/main" id="{76C2475A-E256-9F44-9A87-46462E5A8195}"/>
              </a:ext>
            </a:extLst>
          </p:cNvPr>
          <p:cNvSpPr/>
          <p:nvPr/>
        </p:nvSpPr>
        <p:spPr>
          <a:xfrm>
            <a:off x="370389" y="4905437"/>
            <a:ext cx="625033" cy="55558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000" dirty="0">
              <a:solidFill>
                <a:srgbClr val="00B0F0"/>
              </a:solidFill>
            </a:endParaRPr>
          </a:p>
        </p:txBody>
      </p:sp>
    </p:spTree>
    <p:extLst>
      <p:ext uri="{BB962C8B-B14F-4D97-AF65-F5344CB8AC3E}">
        <p14:creationId xmlns:p14="http://schemas.microsoft.com/office/powerpoint/2010/main" val="2425245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84EB70-997A-D045-9BDA-71FC015092A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D50F5F6-B08C-6B45-913C-79FDDA30FD49}"/>
              </a:ext>
            </a:extLst>
          </p:cNvPr>
          <p:cNvSpPr>
            <a:spLocks noGrp="1"/>
          </p:cNvSpPr>
          <p:nvPr>
            <p:ph idx="1"/>
          </p:nvPr>
        </p:nvSpPr>
        <p:spPr/>
        <p:txBody>
          <a:bodyPr/>
          <a:lstStyle/>
          <a:p>
            <a:pPr marL="0" indent="0">
              <a:buNone/>
            </a:pPr>
            <a:r>
              <a:rPr lang="it-IT" b="1" dirty="0"/>
              <a:t>Suggerimenti bibliografici :</a:t>
            </a:r>
          </a:p>
          <a:p>
            <a:r>
              <a:rPr lang="it-IT" dirty="0"/>
              <a:t>Roberta </a:t>
            </a:r>
            <a:r>
              <a:rPr lang="it-IT" dirty="0" err="1"/>
              <a:t>Michieli</a:t>
            </a:r>
            <a:r>
              <a:rPr lang="it-IT" dirty="0"/>
              <a:t> e Giuliano </a:t>
            </a:r>
            <a:r>
              <a:rPr lang="it-IT" dirty="0" err="1"/>
              <a:t>Zelco</a:t>
            </a:r>
            <a:r>
              <a:rPr lang="it-IT" dirty="0"/>
              <a:t>, </a:t>
            </a:r>
            <a:r>
              <a:rPr lang="it-IT" i="1" dirty="0"/>
              <a:t>Venezia Giulia, la regione inventata</a:t>
            </a:r>
            <a:r>
              <a:rPr lang="it-IT" dirty="0"/>
              <a:t>, Udine, </a:t>
            </a:r>
            <a:r>
              <a:rPr lang="it-IT" dirty="0" err="1"/>
              <a:t>KappaVu</a:t>
            </a:r>
            <a:r>
              <a:rPr lang="it-IT" dirty="0"/>
              <a:t>, 2008</a:t>
            </a:r>
          </a:p>
          <a:p>
            <a:r>
              <a:rPr lang="it-IT" dirty="0"/>
              <a:t>Isabella Chiopris e Francesca Uliana, </a:t>
            </a:r>
            <a:r>
              <a:rPr lang="it-IT" i="1" dirty="0"/>
              <a:t>La nascita di una regione</a:t>
            </a:r>
            <a:r>
              <a:rPr lang="it-IT" dirty="0"/>
              <a:t>, in AA.VV, </a:t>
            </a:r>
            <a:r>
              <a:rPr lang="it-IT" i="1" dirty="0"/>
              <a:t>Storia regionale contemporanea: guida alla ricerca</a:t>
            </a:r>
            <a:r>
              <a:rPr lang="it-IT" dirty="0"/>
              <a:t>, Udine, Grillo, 1979, pp. 79-101.</a:t>
            </a:r>
          </a:p>
          <a:p>
            <a:r>
              <a:rPr lang="it-IT" dirty="0"/>
              <a:t>Marina </a:t>
            </a:r>
            <a:r>
              <a:rPr lang="it-IT" dirty="0" err="1"/>
              <a:t>Cattaruzza</a:t>
            </a:r>
            <a:r>
              <a:rPr lang="it-IT" dirty="0"/>
              <a:t>, </a:t>
            </a:r>
            <a:r>
              <a:rPr lang="it-IT" i="1" dirty="0"/>
              <a:t>L’Italia e il confine orientale italiano</a:t>
            </a:r>
            <a:r>
              <a:rPr lang="it-IT" dirty="0"/>
              <a:t>, Bologna, Il Mulino, 2007</a:t>
            </a:r>
          </a:p>
        </p:txBody>
      </p:sp>
    </p:spTree>
    <p:extLst>
      <p:ext uri="{BB962C8B-B14F-4D97-AF65-F5344CB8AC3E}">
        <p14:creationId xmlns:p14="http://schemas.microsoft.com/office/powerpoint/2010/main" val="222948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a:extLst>
              <a:ext uri="{FF2B5EF4-FFF2-40B4-BE49-F238E27FC236}">
                <a16:creationId xmlns:a16="http://schemas.microsoft.com/office/drawing/2014/main" id="{33F215C1-F5BF-594A-8077-D678D201489D}"/>
              </a:ext>
            </a:extLst>
          </p:cNvPr>
          <p:cNvPicPr>
            <a:picLocks noGrp="1" noChangeAspect="1"/>
          </p:cNvPicPr>
          <p:nvPr>
            <p:ph idx="1"/>
          </p:nvPr>
        </p:nvPicPr>
        <p:blipFill>
          <a:blip r:embed="rId2"/>
          <a:stretch>
            <a:fillRect/>
          </a:stretch>
        </p:blipFill>
        <p:spPr>
          <a:xfrm>
            <a:off x="1105338" y="736600"/>
            <a:ext cx="9942908" cy="5096397"/>
          </a:xfrm>
        </p:spPr>
      </p:pic>
    </p:spTree>
    <p:extLst>
      <p:ext uri="{BB962C8B-B14F-4D97-AF65-F5344CB8AC3E}">
        <p14:creationId xmlns:p14="http://schemas.microsoft.com/office/powerpoint/2010/main" val="253270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3B58E5C-5947-DE49-99D3-E454B8DD579C}"/>
              </a:ext>
            </a:extLst>
          </p:cNvPr>
          <p:cNvSpPr>
            <a:spLocks noGrp="1"/>
          </p:cNvSpPr>
          <p:nvPr>
            <p:ph idx="1"/>
          </p:nvPr>
        </p:nvSpPr>
        <p:spPr>
          <a:xfrm>
            <a:off x="457441" y="355921"/>
            <a:ext cx="11277118" cy="6146157"/>
          </a:xfrm>
        </p:spPr>
        <p:txBody>
          <a:bodyPr>
            <a:normAutofit fontScale="77500" lnSpcReduction="20000"/>
          </a:bodyPr>
          <a:lstStyle/>
          <a:p>
            <a:pPr marL="0" indent="0">
              <a:buNone/>
            </a:pPr>
            <a:r>
              <a:rPr lang="it-IT" b="1" dirty="0">
                <a:solidFill>
                  <a:srgbClr val="C00000"/>
                </a:solidFill>
              </a:rPr>
              <a:t>Articolo 116</a:t>
            </a:r>
            <a:endParaRPr lang="it-IT" sz="1900" dirty="0"/>
          </a:p>
          <a:p>
            <a:pPr marL="0" indent="0">
              <a:buNone/>
            </a:pPr>
            <a:r>
              <a:rPr lang="it-IT" sz="1900" i="1" dirty="0"/>
              <a:t>Versione originale:</a:t>
            </a:r>
          </a:p>
          <a:p>
            <a:pPr marL="0" indent="0">
              <a:buNone/>
            </a:pPr>
            <a:r>
              <a:rPr lang="it-IT" dirty="0"/>
              <a:t>Alla Sicilia, alla Sardegna, al Trentino-Alto Adige, al Friuli-Venezia Giulia e alla Valle d’Aosta sono attribuite forme e condizioni particolari di autonomia secondo statuti speciali adottati con leggi costituzionali</a:t>
            </a:r>
          </a:p>
          <a:p>
            <a:endParaRPr lang="it-IT" sz="1300" dirty="0"/>
          </a:p>
          <a:p>
            <a:pPr marL="0" indent="0">
              <a:buNone/>
            </a:pPr>
            <a:r>
              <a:rPr lang="it-IT" sz="1900" i="1" dirty="0"/>
              <a:t>Versione odierna: </a:t>
            </a:r>
          </a:p>
          <a:p>
            <a:pPr marL="0" indent="0">
              <a:buNone/>
            </a:pPr>
            <a:r>
              <a:rPr lang="it-IT" dirty="0"/>
              <a:t>Il Friuli Venezia Giulia [cfr. *], la Sardegna, la Sicilia, il Trentino-Alto Adige/Südtirol e la Valle d'Aosta/</a:t>
            </a:r>
            <a:r>
              <a:rPr lang="it-IT" dirty="0" err="1"/>
              <a:t>Vallée</a:t>
            </a:r>
            <a:r>
              <a:rPr lang="it-IT" dirty="0"/>
              <a:t> d'</a:t>
            </a:r>
            <a:r>
              <a:rPr lang="it-IT" dirty="0" err="1"/>
              <a:t>Aoste</a:t>
            </a:r>
            <a:r>
              <a:rPr lang="it-IT" dirty="0"/>
              <a:t> dispongono di forme e condizioni particolari di autonomia, secondo i rispettivi statuti speciali adottati con legge costituzionale.</a:t>
            </a:r>
          </a:p>
          <a:p>
            <a:pPr marL="0" indent="0">
              <a:buNone/>
            </a:pPr>
            <a:r>
              <a:rPr lang="it-IT" dirty="0"/>
              <a:t>La Regione Trentino-Alto Adige/Südtirol è costituita dalle Province autonome di Trento e di Bolzano.</a:t>
            </a:r>
          </a:p>
          <a:p>
            <a:pPr marL="0" indent="0">
              <a:buNone/>
            </a:pPr>
            <a:r>
              <a:rPr lang="it-IT" dirty="0"/>
              <a:t>Ulteriori forme e condizioni particolari di autonomia, concernenti le materie di cui al terzo comma dell'articolo 117 e le materie indicate dal secondo comma del medesimo articolo alle lettere </a:t>
            </a:r>
            <a:r>
              <a:rPr lang="it-IT" i="1" dirty="0"/>
              <a:t>l)</a:t>
            </a:r>
            <a:r>
              <a:rPr lang="it-IT" dirty="0"/>
              <a:t>, limitatamente all'organizzazione della giustizia di pace, </a:t>
            </a:r>
            <a:r>
              <a:rPr lang="it-IT" i="1" dirty="0" err="1"/>
              <a:t>n</a:t>
            </a:r>
            <a:r>
              <a:rPr lang="it-IT" i="1" dirty="0"/>
              <a:t>)</a:t>
            </a:r>
            <a:r>
              <a:rPr lang="it-IT" dirty="0"/>
              <a:t> e </a:t>
            </a:r>
            <a:r>
              <a:rPr lang="it-IT" i="1" dirty="0" err="1"/>
              <a:t>s</a:t>
            </a:r>
            <a:r>
              <a:rPr lang="it-IT" i="1" dirty="0"/>
              <a:t>)</a:t>
            </a:r>
            <a:r>
              <a:rPr lang="it-IT" dirty="0"/>
              <a:t>, possono essere attribuite ad altre Regioni, con legge dello Stato, su iniziativa della Regione interessata, sentiti gli enti locali, nel rispetto dei princìpi di cui all'articolo 119. La legge è approvata dalle Camere a maggioranza assoluta dei componenti, sulla base di intesa fra lo Stato e la Regione interessata.</a:t>
            </a:r>
          </a:p>
          <a:p>
            <a:pPr marL="0" indent="0">
              <a:buNone/>
            </a:pPr>
            <a:endParaRPr lang="it-IT" sz="2300" dirty="0"/>
          </a:p>
          <a:p>
            <a:pPr marL="0" indent="0">
              <a:buNone/>
            </a:pPr>
            <a:r>
              <a:rPr lang="it-IT" sz="2300" dirty="0"/>
              <a:t>*: </a:t>
            </a:r>
            <a:r>
              <a:rPr lang="it-IT" dirty="0"/>
              <a:t>Alla Regione del Friuli-Venezia Giulia, di cui all’articolo 116, si applicano provvisoriamente le norme generali del Titolo V della parte seconda, ferma restando la tutela delle minoranze linguistiche in conformità con l’articolo 6</a:t>
            </a:r>
            <a:r>
              <a:rPr lang="it-IT" sz="2300" dirty="0"/>
              <a:t>. </a:t>
            </a:r>
          </a:p>
        </p:txBody>
      </p:sp>
    </p:spTree>
    <p:extLst>
      <p:ext uri="{BB962C8B-B14F-4D97-AF65-F5344CB8AC3E}">
        <p14:creationId xmlns:p14="http://schemas.microsoft.com/office/powerpoint/2010/main" val="148228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00742C-9EEC-D840-823A-01040A81D53B}"/>
              </a:ext>
            </a:extLst>
          </p:cNvPr>
          <p:cNvSpPr>
            <a:spLocks noGrp="1"/>
          </p:cNvSpPr>
          <p:nvPr>
            <p:ph idx="1"/>
          </p:nvPr>
        </p:nvSpPr>
        <p:spPr>
          <a:xfrm>
            <a:off x="631034" y="771646"/>
            <a:ext cx="10621166" cy="5698602"/>
          </a:xfrm>
        </p:spPr>
        <p:txBody>
          <a:bodyPr>
            <a:normAutofit fontScale="77500" lnSpcReduction="20000"/>
          </a:bodyPr>
          <a:lstStyle/>
          <a:p>
            <a:r>
              <a:rPr lang="it-IT" dirty="0"/>
              <a:t>Elenco delle regioni viene elaborato dalla commissione dei 75 - seconda sottocommissione </a:t>
            </a:r>
            <a:r>
              <a:rPr lang="it-IT" i="1" dirty="0"/>
              <a:t>Ordinamento costituzionale della Repubblica </a:t>
            </a:r>
            <a:r>
              <a:rPr lang="it-IT" dirty="0"/>
              <a:t>nella primavera</a:t>
            </a:r>
          </a:p>
          <a:p>
            <a:r>
              <a:rPr lang="it-IT" dirty="0"/>
              <a:t> la proposta è votata a giugno 1947</a:t>
            </a:r>
          </a:p>
          <a:p>
            <a:r>
              <a:rPr lang="it-IT" dirty="0"/>
              <a:t>Il Testo della Costituzione è votato fra marzo e dicembre 1947. Entra in vigore dal 1/1.1948.</a:t>
            </a:r>
          </a:p>
          <a:p>
            <a:pPr marL="0" indent="0">
              <a:buNone/>
            </a:pPr>
            <a:endParaRPr lang="it-IT" dirty="0"/>
          </a:p>
          <a:p>
            <a:r>
              <a:rPr lang="it-IT" dirty="0"/>
              <a:t>Sono </a:t>
            </a:r>
            <a:r>
              <a:rPr lang="it-IT" dirty="0" err="1"/>
              <a:t>individuate«Regioni</a:t>
            </a:r>
            <a:r>
              <a:rPr lang="it-IT" dirty="0"/>
              <a:t> storico tradizionali di cui alle pubblicazioni ufficiali statistiche»</a:t>
            </a:r>
          </a:p>
          <a:p>
            <a:r>
              <a:rPr lang="it-IT" dirty="0"/>
              <a:t>Il Trattino è usato come indicatore di unione di due parti distinte </a:t>
            </a:r>
          </a:p>
          <a:p>
            <a:pPr marL="0" indent="0">
              <a:buNone/>
            </a:pPr>
            <a:endParaRPr lang="it-IT" dirty="0"/>
          </a:p>
          <a:p>
            <a:pPr marL="0" indent="0">
              <a:buNone/>
            </a:pPr>
            <a:r>
              <a:rPr lang="it-IT" dirty="0"/>
              <a:t>Varianti:</a:t>
            </a:r>
          </a:p>
          <a:p>
            <a:r>
              <a:rPr lang="it-IT" dirty="0"/>
              <a:t>«Regione Friulana» </a:t>
            </a:r>
            <a:r>
              <a:rPr lang="it-IT" dirty="0">
                <a:sym typeface="Wingdings" pitchFamily="2" charset="2"/>
              </a:rPr>
              <a:t> Tiziano Tessitori, DC, Udine</a:t>
            </a:r>
            <a:endParaRPr lang="it-IT" dirty="0"/>
          </a:p>
          <a:p>
            <a:r>
              <a:rPr lang="it-IT" dirty="0"/>
              <a:t>«Regione Giulio Friulana e Zara» </a:t>
            </a:r>
            <a:r>
              <a:rPr lang="it-IT" dirty="0">
                <a:sym typeface="Wingdings" pitchFamily="2" charset="2"/>
              </a:rPr>
              <a:t> Fausto Pecorari, DC, Trieste</a:t>
            </a:r>
            <a:endParaRPr lang="it-IT" dirty="0"/>
          </a:p>
          <a:p>
            <a:r>
              <a:rPr lang="it-IT" dirty="0"/>
              <a:t>«Friuli – Venezia Giulia»  </a:t>
            </a:r>
            <a:r>
              <a:rPr lang="it-IT" dirty="0">
                <a:sym typeface="Wingdings" pitchFamily="2" charset="2"/>
              </a:rPr>
              <a:t> Giovanni Uberti, DC, Verona</a:t>
            </a:r>
          </a:p>
          <a:p>
            <a:r>
              <a:rPr lang="it-IT" dirty="0">
                <a:sym typeface="Wingdings" pitchFamily="2" charset="2"/>
              </a:rPr>
              <a:t>Tessitori: «nell’indicare questa nuova regione dello Stato italiano, diciamo Venezia Giulia, ciascuno avverte e sente come questo nome abbia, dal punto di vista nazionale, quel significato che è nell’animo di tutti gli italiani»</a:t>
            </a:r>
            <a:endParaRPr lang="it-IT" dirty="0"/>
          </a:p>
        </p:txBody>
      </p:sp>
    </p:spTree>
    <p:extLst>
      <p:ext uri="{BB962C8B-B14F-4D97-AF65-F5344CB8AC3E}">
        <p14:creationId xmlns:p14="http://schemas.microsoft.com/office/powerpoint/2010/main" val="158554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39AC5-B2C0-D043-A351-3BFC24EE2140}"/>
              </a:ext>
            </a:extLst>
          </p:cNvPr>
          <p:cNvSpPr>
            <a:spLocks noGrp="1"/>
          </p:cNvSpPr>
          <p:nvPr>
            <p:ph type="title"/>
          </p:nvPr>
        </p:nvSpPr>
        <p:spPr>
          <a:xfrm>
            <a:off x="1097280" y="286603"/>
            <a:ext cx="10058400" cy="1237433"/>
          </a:xfrm>
        </p:spPr>
        <p:txBody>
          <a:bodyPr/>
          <a:lstStyle/>
          <a:p>
            <a:r>
              <a:rPr lang="it-IT" dirty="0"/>
              <a:t>Confine 1947, 10 febbraio</a:t>
            </a:r>
          </a:p>
        </p:txBody>
      </p:sp>
      <p:pic>
        <p:nvPicPr>
          <p:cNvPr id="4" name="Immagine 3" descr="Immagine che contiene mappa, atlante, testo&#10;&#10;Descrizione generata automaticamente">
            <a:extLst>
              <a:ext uri="{FF2B5EF4-FFF2-40B4-BE49-F238E27FC236}">
                <a16:creationId xmlns:a16="http://schemas.microsoft.com/office/drawing/2014/main" id="{ACCCD1A7-FE29-3550-E28E-CE8A53F340DB}"/>
              </a:ext>
            </a:extLst>
          </p:cNvPr>
          <p:cNvPicPr>
            <a:picLocks noChangeAspect="1"/>
          </p:cNvPicPr>
          <p:nvPr/>
        </p:nvPicPr>
        <p:blipFill>
          <a:blip r:embed="rId2"/>
          <a:stretch>
            <a:fillRect/>
          </a:stretch>
        </p:blipFill>
        <p:spPr>
          <a:xfrm>
            <a:off x="1338580" y="1269738"/>
            <a:ext cx="5707251" cy="5301659"/>
          </a:xfrm>
          <a:prstGeom prst="rect">
            <a:avLst/>
          </a:prstGeom>
        </p:spPr>
      </p:pic>
      <p:sp>
        <p:nvSpPr>
          <p:cNvPr id="8" name="CasellaDiTesto 7">
            <a:extLst>
              <a:ext uri="{FF2B5EF4-FFF2-40B4-BE49-F238E27FC236}">
                <a16:creationId xmlns:a16="http://schemas.microsoft.com/office/drawing/2014/main" id="{82A8A2B8-8BA9-7D30-5105-2C673959D573}"/>
              </a:ext>
            </a:extLst>
          </p:cNvPr>
          <p:cNvSpPr txBox="1"/>
          <p:nvPr/>
        </p:nvSpPr>
        <p:spPr>
          <a:xfrm>
            <a:off x="7467601" y="3187701"/>
            <a:ext cx="4457700" cy="1815882"/>
          </a:xfrm>
          <a:prstGeom prst="rect">
            <a:avLst/>
          </a:prstGeom>
          <a:noFill/>
        </p:spPr>
        <p:txBody>
          <a:bodyPr wrap="square" rtlCol="0">
            <a:spAutoFit/>
          </a:bodyPr>
          <a:lstStyle/>
          <a:p>
            <a:r>
              <a:rPr lang="it-IT" sz="2800" dirty="0"/>
              <a:t>In</a:t>
            </a:r>
            <a:r>
              <a:rPr lang="it-IT" sz="2800" dirty="0">
                <a:solidFill>
                  <a:srgbClr val="0070C0"/>
                </a:solidFill>
              </a:rPr>
              <a:t> blu </a:t>
            </a:r>
            <a:r>
              <a:rPr lang="it-IT" sz="2800" dirty="0"/>
              <a:t>la nuova linea confinaria, </a:t>
            </a:r>
          </a:p>
          <a:p>
            <a:r>
              <a:rPr lang="it-IT" sz="2800" dirty="0"/>
              <a:t>in </a:t>
            </a:r>
            <a:r>
              <a:rPr lang="it-IT" sz="2800" dirty="0">
                <a:solidFill>
                  <a:srgbClr val="FF0000"/>
                </a:solidFill>
              </a:rPr>
              <a:t>rosso</a:t>
            </a:r>
            <a:r>
              <a:rPr lang="it-IT" sz="2800" dirty="0"/>
              <a:t> il tratto dell’Isonzo rimasto in Italia</a:t>
            </a:r>
          </a:p>
        </p:txBody>
      </p:sp>
    </p:spTree>
    <p:extLst>
      <p:ext uri="{BB962C8B-B14F-4D97-AF65-F5344CB8AC3E}">
        <p14:creationId xmlns:p14="http://schemas.microsoft.com/office/powerpoint/2010/main" val="32302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891916"/>
            <a:ext cx="3801291" cy="1068259"/>
          </a:xfrm>
        </p:spPr>
        <p:txBody>
          <a:bodyPr>
            <a:normAutofit fontScale="77500" lnSpcReduction="20000"/>
          </a:bodyPr>
          <a:lstStyle/>
          <a:p>
            <a:pPr marL="0" indent="0">
              <a:buNone/>
            </a:pPr>
            <a:r>
              <a:rPr lang="en-US" sz="2400" i="1" dirty="0"/>
              <a:t>Carta </a:t>
            </a:r>
            <a:r>
              <a:rPr lang="en-US" sz="2400" i="1" dirty="0" err="1"/>
              <a:t>topografica</a:t>
            </a:r>
            <a:r>
              <a:rPr lang="en-US" sz="2400" i="1" dirty="0"/>
              <a:t> di </a:t>
            </a:r>
            <a:r>
              <a:rPr lang="en-US" sz="2400" i="1" dirty="0" err="1"/>
              <a:t>tutto</a:t>
            </a:r>
            <a:r>
              <a:rPr lang="en-US" sz="2400" i="1" dirty="0"/>
              <a:t> </a:t>
            </a:r>
            <a:r>
              <a:rPr lang="en-US" sz="2400" i="1" dirty="0" err="1"/>
              <a:t>il</a:t>
            </a:r>
            <a:r>
              <a:rPr lang="en-US" sz="2400" i="1" dirty="0"/>
              <a:t> </a:t>
            </a:r>
            <a:r>
              <a:rPr lang="en-US" sz="2400" i="1" dirty="0" err="1"/>
              <a:t>territorio</a:t>
            </a:r>
            <a:r>
              <a:rPr lang="en-US" sz="2400" i="1" dirty="0"/>
              <a:t> del Friuli </a:t>
            </a:r>
            <a:r>
              <a:rPr lang="en-US" sz="2400" i="1" dirty="0" err="1"/>
              <a:t>Goriziano</a:t>
            </a:r>
            <a:r>
              <a:rPr lang="en-US" sz="2400" i="1" dirty="0"/>
              <a:t> e </a:t>
            </a:r>
            <a:r>
              <a:rPr lang="en-US" sz="2400" i="1" dirty="0" err="1"/>
              <a:t>Udinese</a:t>
            </a:r>
            <a:r>
              <a:rPr lang="en-US" sz="2400" i="1" dirty="0"/>
              <a:t>…</a:t>
            </a:r>
          </a:p>
          <a:p>
            <a:pPr marL="0" indent="0">
              <a:buNone/>
            </a:pPr>
            <a:r>
              <a:rPr lang="en-US" sz="2400" dirty="0"/>
              <a:t>Giovanni Antonio </a:t>
            </a:r>
            <a:r>
              <a:rPr lang="en-US" sz="2400" dirty="0" err="1"/>
              <a:t>Cappellaris</a:t>
            </a:r>
            <a:r>
              <a:rPr lang="en-US" sz="2400" dirty="0"/>
              <a:t>, Venezia, 1798</a:t>
            </a:r>
          </a:p>
          <a:p>
            <a:endParaRPr lang="en-US" dirty="0"/>
          </a:p>
        </p:txBody>
      </p:sp>
      <p:pic>
        <p:nvPicPr>
          <p:cNvPr id="4" name="Immagine 3"/>
          <p:cNvPicPr>
            <a:picLocks noChangeAspect="1"/>
          </p:cNvPicPr>
          <p:nvPr/>
        </p:nvPicPr>
        <p:blipFill>
          <a:blip r:embed="rId2"/>
          <a:stretch>
            <a:fillRect/>
          </a:stretch>
        </p:blipFill>
        <p:spPr>
          <a:xfrm>
            <a:off x="3801291" y="-31098"/>
            <a:ext cx="8168946" cy="6918706"/>
          </a:xfrm>
          <a:prstGeom prst="rect">
            <a:avLst/>
          </a:prstGeom>
        </p:spPr>
      </p:pic>
      <p:sp>
        <p:nvSpPr>
          <p:cNvPr id="9" name="Freccia giù 8">
            <a:extLst>
              <a:ext uri="{FF2B5EF4-FFF2-40B4-BE49-F238E27FC236}">
                <a16:creationId xmlns:a16="http://schemas.microsoft.com/office/drawing/2014/main" id="{FECCAAF3-D731-1149-B871-F103913B4741}"/>
              </a:ext>
            </a:extLst>
          </p:cNvPr>
          <p:cNvSpPr/>
          <p:nvPr/>
        </p:nvSpPr>
        <p:spPr>
          <a:xfrm>
            <a:off x="6402376" y="3441237"/>
            <a:ext cx="113511" cy="290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destra 9">
            <a:extLst>
              <a:ext uri="{FF2B5EF4-FFF2-40B4-BE49-F238E27FC236}">
                <a16:creationId xmlns:a16="http://schemas.microsoft.com/office/drawing/2014/main" id="{E0CF9C60-9FF9-B649-BF76-8F659A35903C}"/>
              </a:ext>
            </a:extLst>
          </p:cNvPr>
          <p:cNvSpPr/>
          <p:nvPr/>
        </p:nvSpPr>
        <p:spPr>
          <a:xfrm>
            <a:off x="6375574" y="4616020"/>
            <a:ext cx="280626" cy="123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11">
            <a:extLst>
              <a:ext uri="{FF2B5EF4-FFF2-40B4-BE49-F238E27FC236}">
                <a16:creationId xmlns:a16="http://schemas.microsoft.com/office/drawing/2014/main" id="{0A2D5152-A622-3243-8E44-E0DBA52310CF}"/>
              </a:ext>
            </a:extLst>
          </p:cNvPr>
          <p:cNvSpPr/>
          <p:nvPr/>
        </p:nvSpPr>
        <p:spPr>
          <a:xfrm>
            <a:off x="6526923" y="5138657"/>
            <a:ext cx="258554" cy="138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giù 12">
            <a:extLst>
              <a:ext uri="{FF2B5EF4-FFF2-40B4-BE49-F238E27FC236}">
                <a16:creationId xmlns:a16="http://schemas.microsoft.com/office/drawing/2014/main" id="{3036C801-8932-364E-B7CC-2D077D720712}"/>
              </a:ext>
            </a:extLst>
          </p:cNvPr>
          <p:cNvSpPr/>
          <p:nvPr/>
        </p:nvSpPr>
        <p:spPr>
          <a:xfrm rot="19142097" flipH="1">
            <a:off x="7228224" y="4008154"/>
            <a:ext cx="286478" cy="375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destra 13">
            <a:extLst>
              <a:ext uri="{FF2B5EF4-FFF2-40B4-BE49-F238E27FC236}">
                <a16:creationId xmlns:a16="http://schemas.microsoft.com/office/drawing/2014/main" id="{29099623-37D7-914D-8AE1-B719E5AA0D6D}"/>
              </a:ext>
            </a:extLst>
          </p:cNvPr>
          <p:cNvSpPr/>
          <p:nvPr/>
        </p:nvSpPr>
        <p:spPr>
          <a:xfrm rot="8706260">
            <a:off x="8883396" y="4746954"/>
            <a:ext cx="289520" cy="14936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81596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D952E4F-82AA-C442-BC46-21C1FF263A0D}"/>
              </a:ext>
            </a:extLst>
          </p:cNvPr>
          <p:cNvSpPr>
            <a:spLocks noGrp="1"/>
          </p:cNvSpPr>
          <p:nvPr>
            <p:ph idx="1"/>
          </p:nvPr>
        </p:nvSpPr>
        <p:spPr>
          <a:xfrm>
            <a:off x="260645" y="2183738"/>
            <a:ext cx="8596668" cy="3880773"/>
          </a:xfrm>
        </p:spPr>
        <p:txBody>
          <a:bodyPr/>
          <a:lstStyle/>
          <a:p>
            <a:r>
              <a:rPr lang="it-IT" dirty="0"/>
              <a:t>1805</a:t>
            </a:r>
          </a:p>
        </p:txBody>
      </p:sp>
      <p:pic>
        <p:nvPicPr>
          <p:cNvPr id="4" name="Segnaposto contenuto 4">
            <a:extLst>
              <a:ext uri="{FF2B5EF4-FFF2-40B4-BE49-F238E27FC236}">
                <a16:creationId xmlns:a16="http://schemas.microsoft.com/office/drawing/2014/main" id="{F4A7FD45-A37B-9741-8609-90D2EF465489}"/>
              </a:ext>
            </a:extLst>
          </p:cNvPr>
          <p:cNvPicPr>
            <a:picLocks noChangeAspect="1"/>
          </p:cNvPicPr>
          <p:nvPr/>
        </p:nvPicPr>
        <p:blipFill>
          <a:blip r:embed="rId2"/>
          <a:stretch>
            <a:fillRect/>
          </a:stretch>
        </p:blipFill>
        <p:spPr>
          <a:xfrm>
            <a:off x="1377388" y="-11835"/>
            <a:ext cx="9039828" cy="6869835"/>
          </a:xfrm>
          <a:prstGeom prst="rect">
            <a:avLst/>
          </a:prstGeom>
        </p:spPr>
      </p:pic>
    </p:spTree>
    <p:extLst>
      <p:ext uri="{BB962C8B-B14F-4D97-AF65-F5344CB8AC3E}">
        <p14:creationId xmlns:p14="http://schemas.microsoft.com/office/powerpoint/2010/main" val="408885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20415-D63F-0345-853D-C88FA1AC2011}"/>
              </a:ext>
            </a:extLst>
          </p:cNvPr>
          <p:cNvSpPr>
            <a:spLocks noGrp="1"/>
          </p:cNvSpPr>
          <p:nvPr>
            <p:ph type="title"/>
          </p:nvPr>
        </p:nvSpPr>
        <p:spPr>
          <a:xfrm>
            <a:off x="287383" y="365125"/>
            <a:ext cx="11508377" cy="1325563"/>
          </a:xfrm>
        </p:spPr>
        <p:txBody>
          <a:bodyPr/>
          <a:lstStyle/>
          <a:p>
            <a:r>
              <a:rPr lang="it-IT" dirty="0"/>
              <a:t>Friuli e Venezia Giulia. Una questione di nomi /1</a:t>
            </a:r>
          </a:p>
        </p:txBody>
      </p:sp>
      <p:sp>
        <p:nvSpPr>
          <p:cNvPr id="3" name="Segnaposto contenuto 2">
            <a:extLst>
              <a:ext uri="{FF2B5EF4-FFF2-40B4-BE49-F238E27FC236}">
                <a16:creationId xmlns:a16="http://schemas.microsoft.com/office/drawing/2014/main" id="{8D4EF9A0-A737-684D-A5D0-7F9F9557BCD3}"/>
              </a:ext>
            </a:extLst>
          </p:cNvPr>
          <p:cNvSpPr>
            <a:spLocks noGrp="1"/>
          </p:cNvSpPr>
          <p:nvPr>
            <p:ph idx="1"/>
          </p:nvPr>
        </p:nvSpPr>
        <p:spPr>
          <a:xfrm>
            <a:off x="679269" y="1825624"/>
            <a:ext cx="10674531" cy="4784181"/>
          </a:xfrm>
        </p:spPr>
        <p:txBody>
          <a:bodyPr>
            <a:normAutofit/>
          </a:bodyPr>
          <a:lstStyle/>
          <a:p>
            <a:r>
              <a:rPr lang="it-IT" dirty="0"/>
              <a:t>Il nome </a:t>
            </a:r>
            <a:r>
              <a:rPr lang="it-IT" b="1" i="1" dirty="0"/>
              <a:t>Friuli</a:t>
            </a:r>
            <a:r>
              <a:rPr lang="it-IT" dirty="0"/>
              <a:t> è</a:t>
            </a:r>
            <a:r>
              <a:rPr lang="it-IT" i="1" dirty="0"/>
              <a:t> </a:t>
            </a:r>
            <a:r>
              <a:rPr lang="it-IT" dirty="0"/>
              <a:t>di origine romana e deriva dalla città di </a:t>
            </a:r>
            <a:r>
              <a:rPr lang="it-IT" i="1" dirty="0"/>
              <a:t>Forum </a:t>
            </a:r>
            <a:r>
              <a:rPr lang="it-IT" i="1" dirty="0" err="1"/>
              <a:t>Iulii</a:t>
            </a:r>
            <a:r>
              <a:rPr lang="it-IT" dirty="0"/>
              <a:t> (oggi Cividale), fondata da Giulio Cesare verso la metà del I sec. a.C. e divenuta il capoluogo della regione </a:t>
            </a:r>
            <a:r>
              <a:rPr lang="it-IT" i="1" dirty="0" err="1"/>
              <a:t>Venetia</a:t>
            </a:r>
            <a:r>
              <a:rPr lang="it-IT" i="1" dirty="0"/>
              <a:t> et </a:t>
            </a:r>
            <a:r>
              <a:rPr lang="it-IT" i="1" dirty="0" err="1"/>
              <a:t>Histria</a:t>
            </a:r>
            <a:r>
              <a:rPr lang="it-IT" dirty="0"/>
              <a:t> dopo la distruzione di Aquileia (452), grazie alla sua posizione pedemontana più appartata, ma più sicura. </a:t>
            </a:r>
          </a:p>
          <a:p>
            <a:r>
              <a:rPr lang="it-IT" dirty="0"/>
              <a:t>In epoca successiva questo nome, contrattosi nella forma attuale, fu esteso a tutta l’area sulla quale la città, sotto controllo longobardo, esercitava la sua giurisdizione. Come capitale prima del ducato, poi della marca e infine della contea del Friuli, la città assunse quello di </a:t>
            </a:r>
            <a:r>
              <a:rPr lang="it-IT" i="1" dirty="0"/>
              <a:t>Civitas </a:t>
            </a:r>
            <a:r>
              <a:rPr lang="it-IT" i="1" dirty="0" err="1"/>
              <a:t>Austriae</a:t>
            </a:r>
            <a:r>
              <a:rPr lang="it-IT" i="1" dirty="0"/>
              <a:t> </a:t>
            </a:r>
            <a:r>
              <a:rPr lang="it-IT" dirty="0"/>
              <a:t>(da cui Cividale), ossia di «città dell’Oriente».</a:t>
            </a:r>
          </a:p>
        </p:txBody>
      </p:sp>
    </p:spTree>
    <p:extLst>
      <p:ext uri="{BB962C8B-B14F-4D97-AF65-F5344CB8AC3E}">
        <p14:creationId xmlns:p14="http://schemas.microsoft.com/office/powerpoint/2010/main" val="41860963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1112</Words>
  <Application>Microsoft Macintosh PowerPoint</Application>
  <PresentationFormat>Widescreen</PresentationFormat>
  <Paragraphs>67</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Calibri Light</vt:lpstr>
      <vt:lpstr>Tema di Office</vt:lpstr>
      <vt:lpstr>Geografia storica dell’odierno Friuli Venezia Giulia 641LM </vt:lpstr>
      <vt:lpstr>Presentazione standard di PowerPoint</vt:lpstr>
      <vt:lpstr>Presentazione standard di PowerPoint</vt:lpstr>
      <vt:lpstr>Presentazione standard di PowerPoint</vt:lpstr>
      <vt:lpstr>Presentazione standard di PowerPoint</vt:lpstr>
      <vt:lpstr>Confine 1947, 10 febbraio</vt:lpstr>
      <vt:lpstr>Presentazione standard di PowerPoint</vt:lpstr>
      <vt:lpstr>Presentazione standard di PowerPoint</vt:lpstr>
      <vt:lpstr>Friuli e Venezia Giulia. Una questione di nomi /1</vt:lpstr>
      <vt:lpstr>Friuli e Venezia Giulia. Una questione di nomi /2</vt:lpstr>
      <vt:lpstr>Friuli e Venezia Giulia.  Una questione di nomi /3</vt:lpstr>
      <vt:lpstr>Friuli e Venezia Giulia.  Una questione di nomi /4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storica dell’odierno Friuli Venezia Giulia 641LM </dc:title>
  <dc:creator>sergio zilli</dc:creator>
  <cp:lastModifiedBy>ZILLI SERGIO</cp:lastModifiedBy>
  <cp:revision>9</cp:revision>
  <dcterms:created xsi:type="dcterms:W3CDTF">2022-10-20T07:26:31Z</dcterms:created>
  <dcterms:modified xsi:type="dcterms:W3CDTF">2023-10-09T16:35:31Z</dcterms:modified>
</cp:coreProperties>
</file>