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55" r:id="rId3"/>
    <p:sldId id="343" r:id="rId4"/>
    <p:sldId id="341" r:id="rId5"/>
    <p:sldId id="314" r:id="rId6"/>
    <p:sldId id="305" r:id="rId7"/>
    <p:sldId id="306" r:id="rId8"/>
    <p:sldId id="337" r:id="rId9"/>
    <p:sldId id="338" r:id="rId10"/>
    <p:sldId id="339" r:id="rId11"/>
    <p:sldId id="340" r:id="rId12"/>
    <p:sldId id="289" r:id="rId13"/>
    <p:sldId id="280" r:id="rId14"/>
    <p:sldId id="315" r:id="rId15"/>
    <p:sldId id="283" r:id="rId16"/>
    <p:sldId id="287" r:id="rId17"/>
    <p:sldId id="284" r:id="rId18"/>
    <p:sldId id="318" r:id="rId19"/>
    <p:sldId id="319" r:id="rId20"/>
    <p:sldId id="330" r:id="rId21"/>
    <p:sldId id="331" r:id="rId22"/>
    <p:sldId id="332" r:id="rId23"/>
    <p:sldId id="333" r:id="rId24"/>
    <p:sldId id="334" r:id="rId25"/>
    <p:sldId id="335" r:id="rId26"/>
    <p:sldId id="326" r:id="rId27"/>
    <p:sldId id="273" r:id="rId28"/>
    <p:sldId id="261" r:id="rId29"/>
    <p:sldId id="322" r:id="rId30"/>
    <p:sldId id="323" r:id="rId31"/>
    <p:sldId id="344" r:id="rId32"/>
    <p:sldId id="345" r:id="rId33"/>
    <p:sldId id="324" r:id="rId34"/>
    <p:sldId id="327" r:id="rId35"/>
    <p:sldId id="329" r:id="rId36"/>
    <p:sldId id="325" r:id="rId37"/>
    <p:sldId id="257"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259C4-71E9-4C49-9AE2-EA2913759B08}" type="datetimeFigureOut">
              <a:rPr lang="it-IT" smtClean="0"/>
              <a:t>13/10/23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04F6E-B7C5-434A-BB34-F90F0886D516}" type="slidenum">
              <a:rPr lang="it-IT" smtClean="0"/>
              <a:t>‹N›</a:t>
            </a:fld>
            <a:endParaRPr lang="it-IT"/>
          </a:p>
        </p:txBody>
      </p:sp>
    </p:spTree>
    <p:extLst>
      <p:ext uri="{BB962C8B-B14F-4D97-AF65-F5344CB8AC3E}">
        <p14:creationId xmlns:p14="http://schemas.microsoft.com/office/powerpoint/2010/main" val="322890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D87B7-D416-6845-98AC-9CBF7AD5C85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4907AF2-4A10-6F4D-9F15-AB4CB0DBB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F23CDD-6957-5547-A44E-D9E074CA9A79}"/>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25A7DC11-D519-DF42-93B6-C69A695CE0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9FD428-1D5A-464B-BD53-A1123B2D1F3F}"/>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37346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17EAE-A86F-6742-BAC4-B3B514F4D0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579591-A38E-0C44-A74A-F20B1F0B391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F009D4F-1E88-EB4E-A249-21A506878E42}"/>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9DB3811B-81D4-6F4D-B7EB-A55D525A78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03745A-4218-ED4A-88F5-C8362275BDD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0005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5812962-E243-014C-A9BB-9C7D41DE65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B360B1-FB38-704C-A428-21883F8AF15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982F8DD-1738-194B-9527-3519233A5C3A}"/>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36190A5A-C6EF-AB4D-A62A-B940AD661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4F2F25-52F2-0241-97A1-664E977F3F7D}"/>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232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3D139-685E-3A41-9A4E-2794AEE04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C5FDF-C967-1647-B597-1926B37D142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332F334-3AA4-F14D-A78E-5158E8230F7A}"/>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1BF2A4EE-F061-7846-AF48-33142E62AB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F34BB2-220B-EF46-B9E8-173D99AA57C2}"/>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7737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C30C71-B2FA-1244-A901-FAF8CB8C5B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17479E-04DB-3A44-9035-788854C7F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3A0D52A-76A7-D246-BF94-23E78DBECED6}"/>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77F94238-E21B-154B-BECC-1838127C70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68790C-8475-AC46-870D-98AB67C874DB}"/>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64369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8A7A-EBD7-F542-A884-9040FC7901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C71D4E-36B7-C841-BEE8-997DE7F1FD1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71B330B-BA34-3842-9CA5-80920FF1BE6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86C5060-61CA-D249-B672-34F7074ECE75}"/>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6" name="Segnaposto piè di pagina 5">
            <a:extLst>
              <a:ext uri="{FF2B5EF4-FFF2-40B4-BE49-F238E27FC236}">
                <a16:creationId xmlns:a16="http://schemas.microsoft.com/office/drawing/2014/main" id="{06ACDA1B-917C-3940-A58D-518DDC7875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811B9A-E0A6-1049-BD14-6FEB6DCC767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96517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CBA42-C084-A749-A57B-FED8F5AF1D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3C5BB8-B3E2-4044-BBDB-F873F369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5F1E9C-9D09-C949-B736-6E3B73187E26}"/>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03E05964-8032-F241-B8E2-E36BAD451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E4D95E9-962D-C443-AAD3-FAD923346ADC}"/>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FF330AC-F4B1-7B4F-9DA6-E80BE04B7C85}"/>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8" name="Segnaposto piè di pagina 7">
            <a:extLst>
              <a:ext uri="{FF2B5EF4-FFF2-40B4-BE49-F238E27FC236}">
                <a16:creationId xmlns:a16="http://schemas.microsoft.com/office/drawing/2014/main" id="{40738A8B-E156-2F4E-87FA-F04EB38D7E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CD83F41-3AF0-8A43-9901-597F866B123E}"/>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7074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791C26-22D3-3F4E-9EFE-DCCD86AD62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BF8ACAE-89D7-A84C-B211-959939B7B4AF}"/>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4" name="Segnaposto piè di pagina 3">
            <a:extLst>
              <a:ext uri="{FF2B5EF4-FFF2-40B4-BE49-F238E27FC236}">
                <a16:creationId xmlns:a16="http://schemas.microsoft.com/office/drawing/2014/main" id="{B578B838-B96E-E546-A50A-B39FA9820F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52C305-9087-0C49-8AD0-C3C1344F0628}"/>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42558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E7AD86-12E0-774A-9BDA-CC524BE52FE0}"/>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3" name="Segnaposto piè di pagina 2">
            <a:extLst>
              <a:ext uri="{FF2B5EF4-FFF2-40B4-BE49-F238E27FC236}">
                <a16:creationId xmlns:a16="http://schemas.microsoft.com/office/drawing/2014/main" id="{C94E76F5-CBAB-1343-93E5-99F08E8C9E3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CF5E3D-BC1B-6241-8A5A-AC8581810B0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88346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86890-90B4-974A-A55D-55ACC5A28E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B52320-DC3F-7244-9A47-9EDD8AF63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FA59F7B-72C9-DE4D-9E86-1A7FC2133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0C67B19-EDA2-0F40-81A6-F9E7FE5D94B5}"/>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6" name="Segnaposto piè di pagina 5">
            <a:extLst>
              <a:ext uri="{FF2B5EF4-FFF2-40B4-BE49-F238E27FC236}">
                <a16:creationId xmlns:a16="http://schemas.microsoft.com/office/drawing/2014/main" id="{658EC32E-C7B3-0D49-AC9C-727CD27F6F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05E769-6EED-714A-8F1C-B0A1535D45E9}"/>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2272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600E5B-52BA-774B-9E88-FAB08261802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7A7F46B-8A7E-F247-BC66-257CAAD8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26D7EE-C661-B14A-A4AE-4B10FB9A9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3F65693-97A9-5B43-82DA-58D54B6CC629}"/>
              </a:ext>
            </a:extLst>
          </p:cNvPr>
          <p:cNvSpPr>
            <a:spLocks noGrp="1"/>
          </p:cNvSpPr>
          <p:nvPr>
            <p:ph type="dt" sz="half" idx="10"/>
          </p:nvPr>
        </p:nvSpPr>
        <p:spPr/>
        <p:txBody>
          <a:bodyPr/>
          <a:lstStyle/>
          <a:p>
            <a:fld id="{BD158A43-200F-FF47-91E2-3006F735022B}" type="datetimeFigureOut">
              <a:rPr lang="it-IT" smtClean="0"/>
              <a:t>13/10/23</a:t>
            </a:fld>
            <a:endParaRPr lang="it-IT"/>
          </a:p>
        </p:txBody>
      </p:sp>
      <p:sp>
        <p:nvSpPr>
          <p:cNvPr id="6" name="Segnaposto piè di pagina 5">
            <a:extLst>
              <a:ext uri="{FF2B5EF4-FFF2-40B4-BE49-F238E27FC236}">
                <a16:creationId xmlns:a16="http://schemas.microsoft.com/office/drawing/2014/main" id="{3CD98FC1-0F0E-C147-8376-21D070B5A29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215BF5-D00F-0943-A64F-312AC55B1C2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80666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0DBF64-7AA2-1D48-BEF3-E5E5184E4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A5C5F7-BBB6-AD4C-8840-ABC519364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DBA8940-E2E3-7F49-A784-BB8DB6231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58A43-200F-FF47-91E2-3006F735022B}" type="datetimeFigureOut">
              <a:rPr lang="it-IT" smtClean="0"/>
              <a:t>13/10/23</a:t>
            </a:fld>
            <a:endParaRPr lang="it-IT"/>
          </a:p>
        </p:txBody>
      </p:sp>
      <p:sp>
        <p:nvSpPr>
          <p:cNvPr id="5" name="Segnaposto piè di pagina 4">
            <a:extLst>
              <a:ext uri="{FF2B5EF4-FFF2-40B4-BE49-F238E27FC236}">
                <a16:creationId xmlns:a16="http://schemas.microsoft.com/office/drawing/2014/main" id="{37F72681-0EF4-1A4A-9118-B9DF278C5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E6B379B-38E2-1B48-BAB7-DFFBDC2A0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F1CCF-95A5-5A42-900D-1C228C16E919}" type="slidenum">
              <a:rPr lang="it-IT" smtClean="0"/>
              <a:t>‹N›</a:t>
            </a:fld>
            <a:endParaRPr lang="it-IT"/>
          </a:p>
        </p:txBody>
      </p:sp>
    </p:spTree>
    <p:extLst>
      <p:ext uri="{BB962C8B-B14F-4D97-AF65-F5344CB8AC3E}">
        <p14:creationId xmlns:p14="http://schemas.microsoft.com/office/powerpoint/2010/main" val="18458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aps.arcanum.com/en/map/secondsurvey-costalzone/?layers=8&amp;bbox=1359393.4859758525%2C5672334.739207788%2C1774599.4236209297%2C5840801.94954831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aps.arcanum.com/en/map/thirdsurvey25000/?layers=129&amp;bbox=1257850.538997147%2C5572898.773582496%2C2088262.414287302%2C5909833.19426355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E5585F-0A1D-9241-B740-39949B910CD0}"/>
              </a:ext>
            </a:extLst>
          </p:cNvPr>
          <p:cNvSpPr>
            <a:spLocks noGrp="1"/>
          </p:cNvSpPr>
          <p:nvPr>
            <p:ph type="ctrTitle"/>
          </p:nvPr>
        </p:nvSpPr>
        <p:spPr/>
        <p:txBody>
          <a:bodyPr>
            <a:normAutofit fontScale="90000"/>
          </a:bodyPr>
          <a:lstStyle/>
          <a:p>
            <a:r>
              <a:rPr lang="it-IT" b="1" dirty="0"/>
              <a:t>Geografia storica dell’odierno Friuli Venezia Giulia</a:t>
            </a:r>
            <a:br>
              <a:rPr lang="it-IT" dirty="0"/>
            </a:br>
            <a:r>
              <a:rPr lang="it-IT" sz="4900" dirty="0"/>
              <a:t>641LM</a:t>
            </a:r>
            <a:r>
              <a:rPr lang="it-IT" dirty="0"/>
              <a:t> </a:t>
            </a:r>
          </a:p>
        </p:txBody>
      </p:sp>
      <p:sp>
        <p:nvSpPr>
          <p:cNvPr id="3" name="Sottotitolo 2">
            <a:extLst>
              <a:ext uri="{FF2B5EF4-FFF2-40B4-BE49-F238E27FC236}">
                <a16:creationId xmlns:a16="http://schemas.microsoft.com/office/drawing/2014/main" id="{782CE514-46D1-3544-8779-F18C2BF8B5F2}"/>
              </a:ext>
            </a:extLst>
          </p:cNvPr>
          <p:cNvSpPr>
            <a:spLocks noGrp="1"/>
          </p:cNvSpPr>
          <p:nvPr>
            <p:ph type="subTitle" idx="1"/>
          </p:nvPr>
        </p:nvSpPr>
        <p:spPr/>
        <p:txBody>
          <a:bodyPr>
            <a:normAutofit lnSpcReduction="10000"/>
          </a:bodyPr>
          <a:lstStyle/>
          <a:p>
            <a:endParaRPr lang="it-IT" dirty="0"/>
          </a:p>
          <a:p>
            <a:r>
              <a:rPr lang="it-IT" dirty="0"/>
              <a:t>M-GGR/01 GEOGRAFIA</a:t>
            </a:r>
          </a:p>
          <a:p>
            <a:r>
              <a:rPr lang="it-IT" b="1" dirty="0"/>
              <a:t>LE65 - STUDI STORICI. DALL'ANTICO AL CONTEMPORANEO </a:t>
            </a:r>
            <a:endParaRPr lang="it-IT" dirty="0"/>
          </a:p>
          <a:p>
            <a:r>
              <a:rPr lang="it-IT" dirty="0"/>
              <a:t>A.A. 2023-2024</a:t>
            </a:r>
          </a:p>
        </p:txBody>
      </p:sp>
      <p:sp>
        <p:nvSpPr>
          <p:cNvPr id="4" name="CasellaDiTesto 3">
            <a:extLst>
              <a:ext uri="{FF2B5EF4-FFF2-40B4-BE49-F238E27FC236}">
                <a16:creationId xmlns:a16="http://schemas.microsoft.com/office/drawing/2014/main" id="{56ABF38B-071B-294F-A1E5-7BC0BBE4FCC1}"/>
              </a:ext>
            </a:extLst>
          </p:cNvPr>
          <p:cNvSpPr txBox="1"/>
          <p:nvPr/>
        </p:nvSpPr>
        <p:spPr>
          <a:xfrm>
            <a:off x="4689565" y="5603966"/>
            <a:ext cx="3278778" cy="769441"/>
          </a:xfrm>
          <a:prstGeom prst="rect">
            <a:avLst/>
          </a:prstGeom>
          <a:noFill/>
        </p:spPr>
        <p:txBody>
          <a:bodyPr wrap="square" rtlCol="0">
            <a:spAutoFit/>
          </a:bodyPr>
          <a:lstStyle/>
          <a:p>
            <a:pPr algn="ctr"/>
            <a:r>
              <a:rPr lang="it-IT" sz="4400" dirty="0"/>
              <a:t>SERGIO ZILLI</a:t>
            </a:r>
          </a:p>
        </p:txBody>
      </p:sp>
    </p:spTree>
    <p:extLst>
      <p:ext uri="{BB962C8B-B14F-4D97-AF65-F5344CB8AC3E}">
        <p14:creationId xmlns:p14="http://schemas.microsoft.com/office/powerpoint/2010/main" val="122958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6E41E-5774-AF47-A4F2-D9CE76A3C666}"/>
              </a:ext>
            </a:extLst>
          </p:cNvPr>
          <p:cNvSpPr>
            <a:spLocks noGrp="1"/>
          </p:cNvSpPr>
          <p:nvPr>
            <p:ph type="title"/>
          </p:nvPr>
        </p:nvSpPr>
        <p:spPr/>
        <p:txBody>
          <a:bodyPr/>
          <a:lstStyle/>
          <a:p>
            <a:r>
              <a:rPr lang="it-IT" dirty="0"/>
              <a:t>Catasto Teresiano e Franceschino</a:t>
            </a:r>
          </a:p>
        </p:txBody>
      </p:sp>
      <p:sp>
        <p:nvSpPr>
          <p:cNvPr id="3" name="Segnaposto contenuto 2">
            <a:extLst>
              <a:ext uri="{FF2B5EF4-FFF2-40B4-BE49-F238E27FC236}">
                <a16:creationId xmlns:a16="http://schemas.microsoft.com/office/drawing/2014/main" id="{A6AE7627-29EE-AE48-B61F-0A54D03E4F3D}"/>
              </a:ext>
            </a:extLst>
          </p:cNvPr>
          <p:cNvSpPr>
            <a:spLocks noGrp="1"/>
          </p:cNvSpPr>
          <p:nvPr>
            <p:ph idx="1"/>
          </p:nvPr>
        </p:nvSpPr>
        <p:spPr>
          <a:xfrm>
            <a:off x="462987" y="1504709"/>
            <a:ext cx="11337127" cy="5116010"/>
          </a:xfrm>
        </p:spPr>
        <p:txBody>
          <a:bodyPr>
            <a:normAutofit/>
          </a:bodyPr>
          <a:lstStyle/>
          <a:p>
            <a:pPr marL="457200" lvl="1" indent="0">
              <a:buNone/>
            </a:pPr>
            <a:r>
              <a:rPr lang="it-IT" dirty="0"/>
              <a:t>Patente del 10 gennaio 1761, preceduta dall’istruzione del 26 novembre 1760 per il personale del costituendo ufficio, con cui è disposta l’istituzione di un ufficio delle pubbliche intavolazioni (</a:t>
            </a:r>
            <a:r>
              <a:rPr lang="it-IT" i="1" dirty="0" err="1"/>
              <a:t>Landtafeln</a:t>
            </a:r>
            <a:r>
              <a:rPr lang="it-IT" dirty="0"/>
              <a:t>) per la Contea di Gorizia e Gradisca</a:t>
            </a:r>
          </a:p>
          <a:p>
            <a:pPr lvl="1"/>
            <a:r>
              <a:rPr lang="it-IT" dirty="0"/>
              <a:t>operativo dal 1762 (fino al Franceschino)</a:t>
            </a:r>
          </a:p>
          <a:p>
            <a:pPr lvl="1"/>
            <a:r>
              <a:rPr lang="it-IT" dirty="0"/>
              <a:t>1811-1812 </a:t>
            </a:r>
            <a:r>
              <a:rPr lang="it-IT" dirty="0" err="1"/>
              <a:t>Catasticazione</a:t>
            </a:r>
            <a:r>
              <a:rPr lang="it-IT" dirty="0"/>
              <a:t> napoleonica</a:t>
            </a:r>
          </a:p>
          <a:p>
            <a:pPr lvl="1"/>
            <a:r>
              <a:rPr lang="it-IT" dirty="0"/>
              <a:t>Dicembre 1817: avvio </a:t>
            </a:r>
            <a:r>
              <a:rPr lang="it-IT" dirty="0" err="1"/>
              <a:t>catasticazione</a:t>
            </a:r>
            <a:r>
              <a:rPr lang="it-IT" dirty="0"/>
              <a:t> </a:t>
            </a:r>
            <a:r>
              <a:rPr lang="it-IT" dirty="0" err="1"/>
              <a:t>franceschina</a:t>
            </a:r>
            <a:r>
              <a:rPr lang="it-IT" dirty="0"/>
              <a:t>: </a:t>
            </a:r>
          </a:p>
          <a:p>
            <a:pPr marL="1028700" lvl="1" indent="0">
              <a:buNone/>
            </a:pPr>
            <a:r>
              <a:rPr lang="it-IT" dirty="0"/>
              <a:t>l'imperatore d'Austria Francesco I ordina la creazione in tutto l'impero di una "</a:t>
            </a:r>
            <a:r>
              <a:rPr lang="it-IT" i="1" dirty="0"/>
              <a:t>mappa per ogni comune, in cui si rappresentino graficamente nella posizione topografica, nella forma geometrica e nella scala stabilita, la dimensione, i confini, ogni singola superficie fondiaria all'interno d'ogni singolo comune, secondo i differenti generi di coltura , di proprietario, di confini naturali ed artificiali , </a:t>
            </a:r>
            <a:r>
              <a:rPr lang="it-IT" i="1" dirty="0" err="1"/>
              <a:t>ecc</a:t>
            </a:r>
            <a:r>
              <a:rPr lang="it-IT" i="1" dirty="0"/>
              <a:t> .. </a:t>
            </a:r>
            <a:endParaRPr lang="it-IT" dirty="0"/>
          </a:p>
          <a:p>
            <a:pPr lvl="1"/>
            <a:r>
              <a:rPr lang="it-IT" dirty="0"/>
              <a:t>Recupero lavori napoleonici</a:t>
            </a:r>
          </a:p>
          <a:p>
            <a:pPr lvl="1"/>
            <a:r>
              <a:rPr lang="it-IT" dirty="0"/>
              <a:t>Rilevazioni fra 1819 e 1826</a:t>
            </a:r>
          </a:p>
          <a:p>
            <a:pPr marL="0" indent="0">
              <a:buNone/>
            </a:pPr>
            <a:endParaRPr lang="it-IT" dirty="0"/>
          </a:p>
        </p:txBody>
      </p:sp>
    </p:spTree>
    <p:extLst>
      <p:ext uri="{BB962C8B-B14F-4D97-AF65-F5344CB8AC3E}">
        <p14:creationId xmlns:p14="http://schemas.microsoft.com/office/powerpoint/2010/main" val="71781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9AEAC57-D860-C147-BD8B-246A604D3090}"/>
              </a:ext>
            </a:extLst>
          </p:cNvPr>
          <p:cNvSpPr>
            <a:spLocks noGrp="1"/>
          </p:cNvSpPr>
          <p:nvPr>
            <p:ph idx="1"/>
          </p:nvPr>
        </p:nvSpPr>
        <p:spPr>
          <a:xfrm>
            <a:off x="677333" y="1175657"/>
            <a:ext cx="10676467" cy="5148943"/>
          </a:xfrm>
        </p:spPr>
        <p:txBody>
          <a:bodyPr>
            <a:normAutofit/>
          </a:bodyPr>
          <a:lstStyle/>
          <a:p>
            <a:pPr lvl="1"/>
            <a:r>
              <a:rPr lang="it-IT" sz="2800" dirty="0"/>
              <a:t>Nella Contea di Gorizia e Gradisca la legge generale sui libri fondiari ricevette attuazione con la Legge provinciale 5 novembre 1874 n. 2 e con l’ordinanza del Ministero della Giustizia del 26 febbraio 1875</a:t>
            </a:r>
          </a:p>
          <a:p>
            <a:pPr lvl="1"/>
            <a:r>
              <a:rPr lang="it-IT" sz="2800" dirty="0"/>
              <a:t>Per la Città di Trieste, invece, non entrò mai in vigore una Legge d’Impianto, poiché quella approvata nel 1888 dalla competente Dieta Provinciale rimase senza sanzione sovrana, in quanto non contenente l’autorizzazione all’uso di lingue diverse dall’italiano nella stesura delle iscrizioni </a:t>
            </a:r>
            <a:r>
              <a:rPr lang="it-IT" sz="2800" dirty="0" err="1"/>
              <a:t>tavolari</a:t>
            </a:r>
            <a:r>
              <a:rPr lang="it-IT" sz="2800" dirty="0"/>
              <a:t>.   </a:t>
            </a:r>
          </a:p>
          <a:p>
            <a:pPr marL="457200" lvl="1" indent="0">
              <a:buNone/>
            </a:pPr>
            <a:endParaRPr lang="it-IT" sz="1900" dirty="0"/>
          </a:p>
          <a:p>
            <a:pPr marL="457200" lvl="1" indent="0">
              <a:buNone/>
            </a:pPr>
            <a:r>
              <a:rPr lang="it-IT" sz="1900" dirty="0"/>
              <a:t>http://</a:t>
            </a:r>
            <a:r>
              <a:rPr lang="it-IT" sz="1900" dirty="0" err="1"/>
              <a:t>www.catasti.archiviodistatotrieste.it</a:t>
            </a:r>
            <a:r>
              <a:rPr lang="it-IT" sz="1900" dirty="0"/>
              <a:t>/Divenire/</a:t>
            </a:r>
            <a:r>
              <a:rPr lang="it-IT" sz="1900" dirty="0" err="1"/>
              <a:t>collezione.htm?idColl</a:t>
            </a:r>
            <a:r>
              <a:rPr lang="it-IT" sz="1900" dirty="0"/>
              <a:t>=10649281&amp;viewMode=</a:t>
            </a:r>
            <a:r>
              <a:rPr lang="it-IT" sz="1900" dirty="0" err="1"/>
              <a:t>gallery&amp;numPage</a:t>
            </a:r>
            <a:r>
              <a:rPr lang="it-IT" sz="1900" dirty="0"/>
              <a:t>=97</a:t>
            </a:r>
          </a:p>
          <a:p>
            <a:pPr marL="457200" lvl="1" indent="0">
              <a:buNone/>
            </a:pPr>
            <a:r>
              <a:rPr lang="it-IT" sz="1900" dirty="0" err="1"/>
              <a:t>https</a:t>
            </a:r>
            <a:r>
              <a:rPr lang="it-IT" sz="1900" dirty="0"/>
              <a:t>://</a:t>
            </a:r>
            <a:r>
              <a:rPr lang="it-IT" sz="1900" dirty="0" err="1"/>
              <a:t>archiviodistatogorizia.cultura.gov.it</a:t>
            </a:r>
            <a:r>
              <a:rPr lang="it-IT" sz="1900" dirty="0"/>
              <a:t>/mappe-catastali/</a:t>
            </a:r>
          </a:p>
          <a:p>
            <a:endParaRPr lang="it-IT" dirty="0"/>
          </a:p>
        </p:txBody>
      </p:sp>
    </p:spTree>
    <p:extLst>
      <p:ext uri="{BB962C8B-B14F-4D97-AF65-F5344CB8AC3E}">
        <p14:creationId xmlns:p14="http://schemas.microsoft.com/office/powerpoint/2010/main" val="404392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83D2F-A5B9-E64B-AD72-67CA2F91321E}"/>
              </a:ext>
            </a:extLst>
          </p:cNvPr>
          <p:cNvSpPr>
            <a:spLocks noGrp="1"/>
          </p:cNvSpPr>
          <p:nvPr>
            <p:ph type="title"/>
          </p:nvPr>
        </p:nvSpPr>
        <p:spPr/>
        <p:txBody>
          <a:bodyPr>
            <a:normAutofit/>
          </a:bodyPr>
          <a:lstStyle/>
          <a:p>
            <a:endParaRPr lang="it-IT" dirty="0"/>
          </a:p>
        </p:txBody>
      </p:sp>
      <p:sp>
        <p:nvSpPr>
          <p:cNvPr id="3" name="Segnaposto contenuto 2">
            <a:extLst>
              <a:ext uri="{FF2B5EF4-FFF2-40B4-BE49-F238E27FC236}">
                <a16:creationId xmlns:a16="http://schemas.microsoft.com/office/drawing/2014/main" id="{A35CD8E8-25B0-F34D-B0F7-9005AB8A3F69}"/>
              </a:ext>
            </a:extLst>
          </p:cNvPr>
          <p:cNvSpPr>
            <a:spLocks noGrp="1"/>
          </p:cNvSpPr>
          <p:nvPr>
            <p:ph idx="1"/>
          </p:nvPr>
        </p:nvSpPr>
        <p:spPr>
          <a:xfrm>
            <a:off x="798022" y="4372495"/>
            <a:ext cx="6393610" cy="1804468"/>
          </a:xfrm>
        </p:spPr>
        <p:txBody>
          <a:bodyPr>
            <a:normAutofit fontScale="92500" lnSpcReduction="10000"/>
          </a:bodyPr>
          <a:lstStyle/>
          <a:p>
            <a:r>
              <a:rPr lang="it-IT" dirty="0">
                <a:hlinkClick r:id="rId2"/>
              </a:rPr>
              <a:t>https://maps.arcanum.com/en/map/secondsurvey-costalzone/?layers=8&amp;bbox=1359393.4859758525%2C5672334.739207788%2C1774599.4236209297%2C5840801.949548316</a:t>
            </a:r>
            <a:endParaRPr lang="it-IT" dirty="0"/>
          </a:p>
          <a:p>
            <a:pPr marL="0" indent="0">
              <a:buNone/>
            </a:pPr>
            <a:endParaRPr lang="it-IT" dirty="0"/>
          </a:p>
        </p:txBody>
      </p:sp>
      <p:pic>
        <p:nvPicPr>
          <p:cNvPr id="5" name="Immagine 4">
            <a:extLst>
              <a:ext uri="{FF2B5EF4-FFF2-40B4-BE49-F238E27FC236}">
                <a16:creationId xmlns:a16="http://schemas.microsoft.com/office/drawing/2014/main" id="{A0FEF558-EFD0-1145-8420-9A8260ED4461}"/>
              </a:ext>
            </a:extLst>
          </p:cNvPr>
          <p:cNvPicPr>
            <a:picLocks noChangeAspect="1"/>
          </p:cNvPicPr>
          <p:nvPr/>
        </p:nvPicPr>
        <p:blipFill>
          <a:blip r:embed="rId3"/>
          <a:stretch>
            <a:fillRect/>
          </a:stretch>
        </p:blipFill>
        <p:spPr>
          <a:xfrm>
            <a:off x="7649286" y="1848977"/>
            <a:ext cx="2983532" cy="3767266"/>
          </a:xfrm>
          <a:prstGeom prst="rect">
            <a:avLst/>
          </a:prstGeom>
        </p:spPr>
      </p:pic>
      <p:sp>
        <p:nvSpPr>
          <p:cNvPr id="4" name="Rettangolo 3">
            <a:extLst>
              <a:ext uri="{FF2B5EF4-FFF2-40B4-BE49-F238E27FC236}">
                <a16:creationId xmlns:a16="http://schemas.microsoft.com/office/drawing/2014/main" id="{6F40ADB2-47DF-7D49-9139-F6662B650EFE}"/>
              </a:ext>
            </a:extLst>
          </p:cNvPr>
          <p:cNvSpPr/>
          <p:nvPr/>
        </p:nvSpPr>
        <p:spPr>
          <a:xfrm>
            <a:off x="798022" y="2106729"/>
            <a:ext cx="6750758" cy="954107"/>
          </a:xfrm>
          <a:prstGeom prst="rect">
            <a:avLst/>
          </a:prstGeom>
        </p:spPr>
        <p:txBody>
          <a:bodyPr wrap="square">
            <a:spAutoFit/>
          </a:bodyPr>
          <a:lstStyle/>
          <a:p>
            <a:r>
              <a:rPr lang="it-IT" sz="2800" dirty="0" err="1"/>
              <a:t>Coastal</a:t>
            </a:r>
            <a:r>
              <a:rPr lang="it-IT" sz="2800" dirty="0"/>
              <a:t> Zone (1821–1824) - Second </a:t>
            </a:r>
            <a:r>
              <a:rPr lang="it-IT" sz="2800" dirty="0" err="1"/>
              <a:t>military</a:t>
            </a:r>
            <a:r>
              <a:rPr lang="it-IT" sz="2800" dirty="0"/>
              <a:t> </a:t>
            </a:r>
            <a:r>
              <a:rPr lang="it-IT" sz="2800" dirty="0" err="1"/>
              <a:t>survey</a:t>
            </a:r>
            <a:r>
              <a:rPr lang="it-IT" sz="2800" dirty="0"/>
              <a:t> of the </a:t>
            </a:r>
            <a:r>
              <a:rPr lang="it-IT" sz="2800" dirty="0" err="1"/>
              <a:t>Habsburg</a:t>
            </a:r>
            <a:r>
              <a:rPr lang="it-IT" sz="2800" dirty="0"/>
              <a:t> Empire</a:t>
            </a:r>
          </a:p>
        </p:txBody>
      </p:sp>
    </p:spTree>
    <p:extLst>
      <p:ext uri="{BB962C8B-B14F-4D97-AF65-F5344CB8AC3E}">
        <p14:creationId xmlns:p14="http://schemas.microsoft.com/office/powerpoint/2010/main" val="571627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51D0BF-D821-434F-8AC5-64943D9FE5B0}"/>
              </a:ext>
            </a:extLst>
          </p:cNvPr>
          <p:cNvSpPr>
            <a:spLocks noGrp="1"/>
          </p:cNvSpPr>
          <p:nvPr>
            <p:ph type="title"/>
          </p:nvPr>
        </p:nvSpPr>
        <p:spPr/>
        <p:txBody>
          <a:bodyPr>
            <a:normAutofit/>
          </a:bodyPr>
          <a:lstStyle/>
          <a:p>
            <a:endParaRPr lang="it-IT" dirty="0"/>
          </a:p>
        </p:txBody>
      </p:sp>
      <p:sp>
        <p:nvSpPr>
          <p:cNvPr id="3" name="Segnaposto contenuto 2">
            <a:extLst>
              <a:ext uri="{FF2B5EF4-FFF2-40B4-BE49-F238E27FC236}">
                <a16:creationId xmlns:a16="http://schemas.microsoft.com/office/drawing/2014/main" id="{E39D5EC9-5887-3844-90B9-9BC9209C6104}"/>
              </a:ext>
            </a:extLst>
          </p:cNvPr>
          <p:cNvSpPr>
            <a:spLocks noGrp="1"/>
          </p:cNvSpPr>
          <p:nvPr>
            <p:ph idx="1"/>
          </p:nvPr>
        </p:nvSpPr>
        <p:spPr>
          <a:xfrm>
            <a:off x="771698" y="4122663"/>
            <a:ext cx="6081584" cy="1320660"/>
          </a:xfrm>
        </p:spPr>
        <p:txBody>
          <a:bodyPr>
            <a:normAutofit fontScale="85000" lnSpcReduction="10000"/>
          </a:bodyPr>
          <a:lstStyle/>
          <a:p>
            <a:r>
              <a:rPr lang="it-IT" dirty="0">
                <a:hlinkClick r:id="rId2"/>
              </a:rPr>
              <a:t>https://maps.arcanum.com/en/map/thirdsurvey25000/?layers=129&amp;bbox=1257850.538997147%2C5572898.773582496%2C2088262.414287302%2C5909833.194263553</a:t>
            </a:r>
            <a:endParaRPr lang="it-IT" dirty="0"/>
          </a:p>
        </p:txBody>
      </p:sp>
      <p:pic>
        <p:nvPicPr>
          <p:cNvPr id="5" name="Immagine 4">
            <a:extLst>
              <a:ext uri="{FF2B5EF4-FFF2-40B4-BE49-F238E27FC236}">
                <a16:creationId xmlns:a16="http://schemas.microsoft.com/office/drawing/2014/main" id="{39EC9E5B-8E2C-8749-BA2C-EAECD7D6C745}"/>
              </a:ext>
            </a:extLst>
          </p:cNvPr>
          <p:cNvPicPr>
            <a:picLocks noChangeAspect="1"/>
          </p:cNvPicPr>
          <p:nvPr/>
        </p:nvPicPr>
        <p:blipFill>
          <a:blip r:embed="rId3"/>
          <a:stretch>
            <a:fillRect/>
          </a:stretch>
        </p:blipFill>
        <p:spPr>
          <a:xfrm>
            <a:off x="7326413" y="1959627"/>
            <a:ext cx="4205875" cy="3231464"/>
          </a:xfrm>
          <a:prstGeom prst="rect">
            <a:avLst/>
          </a:prstGeom>
        </p:spPr>
      </p:pic>
      <p:sp>
        <p:nvSpPr>
          <p:cNvPr id="4" name="Rettangolo 3">
            <a:extLst>
              <a:ext uri="{FF2B5EF4-FFF2-40B4-BE49-F238E27FC236}">
                <a16:creationId xmlns:a16="http://schemas.microsoft.com/office/drawing/2014/main" id="{31C3552C-0827-FA43-9491-8C7D969F1534}"/>
              </a:ext>
            </a:extLst>
          </p:cNvPr>
          <p:cNvSpPr/>
          <p:nvPr/>
        </p:nvSpPr>
        <p:spPr>
          <a:xfrm>
            <a:off x="771698" y="2211859"/>
            <a:ext cx="5339660" cy="954107"/>
          </a:xfrm>
          <a:prstGeom prst="rect">
            <a:avLst/>
          </a:prstGeom>
        </p:spPr>
        <p:txBody>
          <a:bodyPr wrap="square">
            <a:spAutoFit/>
          </a:bodyPr>
          <a:lstStyle/>
          <a:p>
            <a:r>
              <a:rPr lang="it-IT" sz="2800" dirty="0" err="1"/>
              <a:t>Habsburg</a:t>
            </a:r>
            <a:r>
              <a:rPr lang="it-IT" sz="2800" dirty="0"/>
              <a:t> Empire (1869-1887) - Third </a:t>
            </a:r>
            <a:r>
              <a:rPr lang="it-IT" sz="2800" dirty="0" err="1"/>
              <a:t>Military</a:t>
            </a:r>
            <a:r>
              <a:rPr lang="it-IT" sz="2800" dirty="0"/>
              <a:t> </a:t>
            </a:r>
            <a:r>
              <a:rPr lang="it-IT" sz="2800" dirty="0" err="1"/>
              <a:t>Survey</a:t>
            </a:r>
            <a:r>
              <a:rPr lang="it-IT" sz="2800" dirty="0"/>
              <a:t> (1:25000)</a:t>
            </a:r>
          </a:p>
        </p:txBody>
      </p:sp>
    </p:spTree>
    <p:extLst>
      <p:ext uri="{BB962C8B-B14F-4D97-AF65-F5344CB8AC3E}">
        <p14:creationId xmlns:p14="http://schemas.microsoft.com/office/powerpoint/2010/main" val="1811293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93738F-CCE5-694E-B153-D8215A468DEC}"/>
              </a:ext>
            </a:extLst>
          </p:cNvPr>
          <p:cNvSpPr>
            <a:spLocks noGrp="1"/>
          </p:cNvSpPr>
          <p:nvPr>
            <p:ph type="title"/>
          </p:nvPr>
        </p:nvSpPr>
        <p:spPr/>
        <p:txBody>
          <a:bodyPr/>
          <a:lstStyle/>
          <a:p>
            <a:endParaRPr lang="it-IT"/>
          </a:p>
        </p:txBody>
      </p:sp>
      <p:pic>
        <p:nvPicPr>
          <p:cNvPr id="9" name="Segnaposto contenuto 8">
            <a:extLst>
              <a:ext uri="{FF2B5EF4-FFF2-40B4-BE49-F238E27FC236}">
                <a16:creationId xmlns:a16="http://schemas.microsoft.com/office/drawing/2014/main" id="{05412DEA-0BA7-494C-8013-89A8DB7064EE}"/>
              </a:ext>
            </a:extLst>
          </p:cNvPr>
          <p:cNvPicPr>
            <a:picLocks noGrp="1" noChangeAspect="1"/>
          </p:cNvPicPr>
          <p:nvPr>
            <p:ph idx="1"/>
          </p:nvPr>
        </p:nvPicPr>
        <p:blipFill>
          <a:blip r:embed="rId2"/>
          <a:stretch>
            <a:fillRect/>
          </a:stretch>
        </p:blipFill>
        <p:spPr>
          <a:xfrm>
            <a:off x="1597306" y="248526"/>
            <a:ext cx="8054693" cy="6609474"/>
          </a:xfrm>
        </p:spPr>
      </p:pic>
    </p:spTree>
    <p:extLst>
      <p:ext uri="{BB962C8B-B14F-4D97-AF65-F5344CB8AC3E}">
        <p14:creationId xmlns:p14="http://schemas.microsoft.com/office/powerpoint/2010/main" val="210989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D0CF0-1367-1A44-8AFF-AB39B196AEAF}"/>
              </a:ext>
            </a:extLst>
          </p:cNvPr>
          <p:cNvSpPr>
            <a:spLocks noGrp="1"/>
          </p:cNvSpPr>
          <p:nvPr>
            <p:ph type="title"/>
          </p:nvPr>
        </p:nvSpPr>
        <p:spPr>
          <a:xfrm>
            <a:off x="399542" y="3642167"/>
            <a:ext cx="1683901" cy="1320800"/>
          </a:xfrm>
        </p:spPr>
        <p:txBody>
          <a:bodyPr>
            <a:normAutofit/>
          </a:bodyPr>
          <a:lstStyle/>
          <a:p>
            <a:r>
              <a:rPr lang="it-IT" dirty="0"/>
              <a:t>Inizi 900</a:t>
            </a:r>
          </a:p>
        </p:txBody>
      </p:sp>
      <p:pic>
        <p:nvPicPr>
          <p:cNvPr id="4" name="Segnaposto contenuto 3">
            <a:extLst>
              <a:ext uri="{FF2B5EF4-FFF2-40B4-BE49-F238E27FC236}">
                <a16:creationId xmlns:a16="http://schemas.microsoft.com/office/drawing/2014/main" id="{30924D09-BA10-A849-A40A-B21063C80BEF}"/>
              </a:ext>
            </a:extLst>
          </p:cNvPr>
          <p:cNvPicPr>
            <a:picLocks noGrp="1" noChangeAspect="1"/>
          </p:cNvPicPr>
          <p:nvPr>
            <p:ph idx="1"/>
          </p:nvPr>
        </p:nvPicPr>
        <p:blipFill>
          <a:blip r:embed="rId2"/>
          <a:stretch>
            <a:fillRect/>
          </a:stretch>
        </p:blipFill>
        <p:spPr>
          <a:xfrm>
            <a:off x="2789498" y="0"/>
            <a:ext cx="6389225" cy="6859750"/>
          </a:xfrm>
          <a:prstGeom prst="rect">
            <a:avLst/>
          </a:prstGeom>
        </p:spPr>
      </p:pic>
    </p:spTree>
    <p:extLst>
      <p:ext uri="{BB962C8B-B14F-4D97-AF65-F5344CB8AC3E}">
        <p14:creationId xmlns:p14="http://schemas.microsoft.com/office/powerpoint/2010/main" val="226729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A51CED-5309-A642-9E86-FA83BDAD891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DB39143-CA98-BE42-BFAD-D4B21EB1A39B}"/>
              </a:ext>
            </a:extLst>
          </p:cNvPr>
          <p:cNvSpPr>
            <a:spLocks noGrp="1"/>
          </p:cNvSpPr>
          <p:nvPr>
            <p:ph idx="1"/>
          </p:nvPr>
        </p:nvSpPr>
        <p:spPr/>
        <p:txBody>
          <a:bodyPr/>
          <a:lstStyle/>
          <a:p>
            <a:r>
              <a:rPr lang="it-IT" dirty="0"/>
              <a:t>1872</a:t>
            </a:r>
          </a:p>
        </p:txBody>
      </p:sp>
      <p:pic>
        <p:nvPicPr>
          <p:cNvPr id="4" name="Segnaposto contenuto 7">
            <a:extLst>
              <a:ext uri="{FF2B5EF4-FFF2-40B4-BE49-F238E27FC236}">
                <a16:creationId xmlns:a16="http://schemas.microsoft.com/office/drawing/2014/main" id="{EA46B157-23C2-8B46-8058-EAE0302E4C52}"/>
              </a:ext>
            </a:extLst>
          </p:cNvPr>
          <p:cNvPicPr>
            <a:picLocks noChangeAspect="1"/>
          </p:cNvPicPr>
          <p:nvPr/>
        </p:nvPicPr>
        <p:blipFill>
          <a:blip r:embed="rId2"/>
          <a:stretch>
            <a:fillRect/>
          </a:stretch>
        </p:blipFill>
        <p:spPr>
          <a:xfrm>
            <a:off x="3176318" y="-141890"/>
            <a:ext cx="5882535" cy="7033254"/>
          </a:xfrm>
          <a:prstGeom prst="rect">
            <a:avLst/>
          </a:prstGeom>
        </p:spPr>
      </p:pic>
    </p:spTree>
    <p:extLst>
      <p:ext uri="{BB962C8B-B14F-4D97-AF65-F5344CB8AC3E}">
        <p14:creationId xmlns:p14="http://schemas.microsoft.com/office/powerpoint/2010/main" val="394186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051F3-148C-1449-970F-9716B4AD27F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496680D-E6AE-524B-ACD0-D47245DC7B11}"/>
              </a:ext>
            </a:extLst>
          </p:cNvPr>
          <p:cNvSpPr>
            <a:spLocks noGrp="1"/>
          </p:cNvSpPr>
          <p:nvPr>
            <p:ph idx="1"/>
          </p:nvPr>
        </p:nvSpPr>
        <p:spPr/>
        <p:txBody>
          <a:bodyPr/>
          <a:lstStyle/>
          <a:p>
            <a:r>
              <a:rPr lang="it-IT" dirty="0"/>
              <a:t>1904</a:t>
            </a:r>
          </a:p>
          <a:p>
            <a:pPr marL="0" indent="0">
              <a:buNone/>
            </a:pPr>
            <a:endParaRPr lang="it-IT" dirty="0"/>
          </a:p>
        </p:txBody>
      </p:sp>
      <p:pic>
        <p:nvPicPr>
          <p:cNvPr id="4" name="Segnaposto contenuto 3">
            <a:extLst>
              <a:ext uri="{FF2B5EF4-FFF2-40B4-BE49-F238E27FC236}">
                <a16:creationId xmlns:a16="http://schemas.microsoft.com/office/drawing/2014/main" id="{BDDDAC0F-2728-0548-84FF-ACF4A3B05CCF}"/>
              </a:ext>
            </a:extLst>
          </p:cNvPr>
          <p:cNvPicPr>
            <a:picLocks noChangeAspect="1"/>
          </p:cNvPicPr>
          <p:nvPr/>
        </p:nvPicPr>
        <p:blipFill>
          <a:blip r:embed="rId2"/>
          <a:stretch>
            <a:fillRect/>
          </a:stretch>
        </p:blipFill>
        <p:spPr>
          <a:xfrm>
            <a:off x="3458096" y="-153571"/>
            <a:ext cx="5223206" cy="7063319"/>
          </a:xfrm>
          <a:prstGeom prst="rect">
            <a:avLst/>
          </a:prstGeom>
        </p:spPr>
      </p:pic>
    </p:spTree>
    <p:extLst>
      <p:ext uri="{BB962C8B-B14F-4D97-AF65-F5344CB8AC3E}">
        <p14:creationId xmlns:p14="http://schemas.microsoft.com/office/powerpoint/2010/main" val="286407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C8B635-D059-1942-872A-4CB5EEBFBB83}"/>
              </a:ext>
            </a:extLst>
          </p:cNvPr>
          <p:cNvSpPr>
            <a:spLocks noGrp="1"/>
          </p:cNvSpPr>
          <p:nvPr>
            <p:ph type="title"/>
          </p:nvPr>
        </p:nvSpPr>
        <p:spPr/>
        <p:txBody>
          <a:bodyPr/>
          <a:lstStyle/>
          <a:p>
            <a:endParaRPr lang="it-IT"/>
          </a:p>
        </p:txBody>
      </p:sp>
      <p:pic>
        <p:nvPicPr>
          <p:cNvPr id="4" name="Segnaposto contenuto 4" descr="carta5 1859.jpg">
            <a:extLst>
              <a:ext uri="{FF2B5EF4-FFF2-40B4-BE49-F238E27FC236}">
                <a16:creationId xmlns:a16="http://schemas.microsoft.com/office/drawing/2014/main" id="{4F3C6023-57CD-FB44-9540-316C5600A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73" r="-3673"/>
          <a:stretch>
            <a:fillRect/>
          </a:stretch>
        </p:blipFill>
        <p:spPr>
          <a:xfrm>
            <a:off x="-308658" y="821803"/>
            <a:ext cx="12500658" cy="5000263"/>
          </a:xfrm>
          <a:prstGeom prst="rect">
            <a:avLst/>
          </a:prstGeom>
        </p:spPr>
      </p:pic>
      <p:sp>
        <p:nvSpPr>
          <p:cNvPr id="5" name="Segnaposto contenuto 4">
            <a:extLst>
              <a:ext uri="{FF2B5EF4-FFF2-40B4-BE49-F238E27FC236}">
                <a16:creationId xmlns:a16="http://schemas.microsoft.com/office/drawing/2014/main" id="{A7237A95-6B37-3B47-B40B-AA23DB3F3F01}"/>
              </a:ext>
            </a:extLst>
          </p:cNvPr>
          <p:cNvSpPr txBox="1">
            <a:spLocks noGrp="1"/>
          </p:cNvSpPr>
          <p:nvPr>
            <p:ph idx="1"/>
          </p:nvPr>
        </p:nvSpPr>
        <p:spPr>
          <a:xfrm>
            <a:off x="677334" y="6227180"/>
            <a:ext cx="7332347" cy="369332"/>
          </a:xfrm>
          <a:prstGeom prst="rect">
            <a:avLst/>
          </a:prstGeom>
          <a:noFill/>
        </p:spPr>
        <p:txBody>
          <a:bodyPr wrap="square" rtlCol="0">
            <a:spAutoFit/>
          </a:bodyPr>
          <a:lstStyle/>
          <a:p>
            <a:r>
              <a:rPr lang="it-IT" dirty="0" err="1"/>
              <a:t>Suedbahn</a:t>
            </a:r>
            <a:r>
              <a:rPr lang="it-IT" dirty="0"/>
              <a:t>/Meridionale (1835-1860)</a:t>
            </a:r>
          </a:p>
        </p:txBody>
      </p:sp>
    </p:spTree>
    <p:extLst>
      <p:ext uri="{BB962C8B-B14F-4D97-AF65-F5344CB8AC3E}">
        <p14:creationId xmlns:p14="http://schemas.microsoft.com/office/powerpoint/2010/main" val="235299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BEB386-B150-DD4B-AD3C-534E19D6CB4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96A0014-A3BF-C640-9836-5768838FB24D}"/>
              </a:ext>
            </a:extLst>
          </p:cNvPr>
          <p:cNvSpPr>
            <a:spLocks noGrp="1"/>
          </p:cNvSpPr>
          <p:nvPr>
            <p:ph idx="1"/>
          </p:nvPr>
        </p:nvSpPr>
        <p:spPr/>
        <p:txBody>
          <a:bodyPr/>
          <a:lstStyle/>
          <a:p>
            <a:endParaRPr lang="it-IT"/>
          </a:p>
        </p:txBody>
      </p:sp>
      <p:pic>
        <p:nvPicPr>
          <p:cNvPr id="4" name="Segnaposto contenuto 4" descr="carta7 1867.jpg">
            <a:extLst>
              <a:ext uri="{FF2B5EF4-FFF2-40B4-BE49-F238E27FC236}">
                <a16:creationId xmlns:a16="http://schemas.microsoft.com/office/drawing/2014/main" id="{1390F032-511F-F748-A0CE-61ACB3230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12" r="-23112"/>
          <a:stretch>
            <a:fillRect/>
          </a:stretch>
        </p:blipFill>
        <p:spPr>
          <a:xfrm>
            <a:off x="344114" y="0"/>
            <a:ext cx="12472305" cy="6860156"/>
          </a:xfrm>
          <a:prstGeom prst="rect">
            <a:avLst/>
          </a:prstGeom>
        </p:spPr>
      </p:pic>
      <p:sp>
        <p:nvSpPr>
          <p:cNvPr id="5" name="Titolo 1">
            <a:extLst>
              <a:ext uri="{FF2B5EF4-FFF2-40B4-BE49-F238E27FC236}">
                <a16:creationId xmlns:a16="http://schemas.microsoft.com/office/drawing/2014/main" id="{DA49CEE5-9396-514A-A5AD-87EED927125E}"/>
              </a:ext>
            </a:extLst>
          </p:cNvPr>
          <p:cNvSpPr txBox="1">
            <a:spLocks/>
          </p:cNvSpPr>
          <p:nvPr/>
        </p:nvSpPr>
        <p:spPr>
          <a:xfrm>
            <a:off x="677334" y="4100975"/>
            <a:ext cx="2137418" cy="130317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ltLang="it-IT" sz="3200" dirty="0">
                <a:latin typeface="Helvetica" pitchFamily="2" charset="0"/>
                <a:ea typeface="ＭＳ Ｐゴシック" panose="020B0600070205080204" pitchFamily="34" charset="-128"/>
              </a:rPr>
              <a:t>Ferrovie dopo l’Unità (progetto)</a:t>
            </a:r>
          </a:p>
        </p:txBody>
      </p:sp>
    </p:spTree>
    <p:extLst>
      <p:ext uri="{BB962C8B-B14F-4D97-AF65-F5344CB8AC3E}">
        <p14:creationId xmlns:p14="http://schemas.microsoft.com/office/powerpoint/2010/main" val="311065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0AA40-08B4-AF65-2AD6-5B728FEC836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1423E2F-263F-B97C-35C6-4A8D8BA4FC75}"/>
              </a:ext>
            </a:extLst>
          </p:cNvPr>
          <p:cNvSpPr>
            <a:spLocks noGrp="1"/>
          </p:cNvSpPr>
          <p:nvPr>
            <p:ph idx="1"/>
          </p:nvPr>
        </p:nvSpPr>
        <p:spPr/>
        <p:txBody>
          <a:bodyPr/>
          <a:lstStyle/>
          <a:p>
            <a:r>
              <a:rPr lang="it-IT" dirty="0"/>
              <a:t>Ppt n. 5</a:t>
            </a:r>
          </a:p>
          <a:p>
            <a:endParaRPr lang="it-IT" dirty="0"/>
          </a:p>
          <a:p>
            <a:endParaRPr lang="it-IT" dirty="0"/>
          </a:p>
          <a:p>
            <a:endParaRPr lang="it-IT" dirty="0"/>
          </a:p>
          <a:p>
            <a:pPr marL="0" indent="0" algn="ctr">
              <a:buNone/>
            </a:pPr>
            <a:r>
              <a:rPr lang="it-IT" dirty="0"/>
              <a:t>Prima della Prima </a:t>
            </a:r>
            <a:r>
              <a:rPr lang="it-IT"/>
              <a:t>(guerra)</a:t>
            </a:r>
          </a:p>
        </p:txBody>
      </p:sp>
    </p:spTree>
    <p:extLst>
      <p:ext uri="{BB962C8B-B14F-4D97-AF65-F5344CB8AC3E}">
        <p14:creationId xmlns:p14="http://schemas.microsoft.com/office/powerpoint/2010/main" val="409587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1D54A7-199E-F74D-BA01-ABC90E64F096}"/>
              </a:ext>
            </a:extLst>
          </p:cNvPr>
          <p:cNvSpPr>
            <a:spLocks noGrp="1"/>
          </p:cNvSpPr>
          <p:nvPr>
            <p:ph type="title"/>
          </p:nvPr>
        </p:nvSpPr>
        <p:spPr/>
        <p:txBody>
          <a:bodyPr/>
          <a:lstStyle/>
          <a:p>
            <a:r>
              <a:rPr lang="it-IT" dirty="0"/>
              <a:t>Ferrovie al 1890</a:t>
            </a:r>
          </a:p>
        </p:txBody>
      </p:sp>
      <p:pic>
        <p:nvPicPr>
          <p:cNvPr id="21" name="Immagine 20">
            <a:extLst>
              <a:ext uri="{FF2B5EF4-FFF2-40B4-BE49-F238E27FC236}">
                <a16:creationId xmlns:a16="http://schemas.microsoft.com/office/drawing/2014/main" id="{591A50BE-14E9-9A45-BAFD-EC6844FB27AC}"/>
              </a:ext>
            </a:extLst>
          </p:cNvPr>
          <p:cNvPicPr>
            <a:picLocks noChangeAspect="1"/>
          </p:cNvPicPr>
          <p:nvPr/>
        </p:nvPicPr>
        <p:blipFill>
          <a:blip r:embed="rId2"/>
          <a:stretch>
            <a:fillRect/>
          </a:stretch>
        </p:blipFill>
        <p:spPr>
          <a:xfrm>
            <a:off x="6352214" y="1930400"/>
            <a:ext cx="5563524" cy="3773347"/>
          </a:xfrm>
          <a:prstGeom prst="rect">
            <a:avLst/>
          </a:prstGeom>
        </p:spPr>
      </p:pic>
      <p:pic>
        <p:nvPicPr>
          <p:cNvPr id="25" name="Segnaposto contenuto 24">
            <a:extLst>
              <a:ext uri="{FF2B5EF4-FFF2-40B4-BE49-F238E27FC236}">
                <a16:creationId xmlns:a16="http://schemas.microsoft.com/office/drawing/2014/main" id="{BC0E1EF4-EADF-054F-B46C-DF93A9FD7CDF}"/>
              </a:ext>
            </a:extLst>
          </p:cNvPr>
          <p:cNvPicPr>
            <a:picLocks noGrp="1" noChangeAspect="1"/>
          </p:cNvPicPr>
          <p:nvPr>
            <p:ph idx="1"/>
          </p:nvPr>
        </p:nvPicPr>
        <p:blipFill>
          <a:blip r:embed="rId3"/>
          <a:stretch>
            <a:fillRect/>
          </a:stretch>
        </p:blipFill>
        <p:spPr>
          <a:xfrm>
            <a:off x="282349" y="1930400"/>
            <a:ext cx="5729740" cy="3881437"/>
          </a:xfrm>
        </p:spPr>
      </p:pic>
    </p:spTree>
    <p:extLst>
      <p:ext uri="{BB962C8B-B14F-4D97-AF65-F5344CB8AC3E}">
        <p14:creationId xmlns:p14="http://schemas.microsoft.com/office/powerpoint/2010/main" val="294535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934765-E6AB-E743-8933-321B072C45F2}"/>
              </a:ext>
            </a:extLst>
          </p:cNvPr>
          <p:cNvSpPr>
            <a:spLocks noGrp="1"/>
          </p:cNvSpPr>
          <p:nvPr>
            <p:ph type="title"/>
          </p:nvPr>
        </p:nvSpPr>
        <p:spPr/>
        <p:txBody>
          <a:bodyPr/>
          <a:lstStyle/>
          <a:p>
            <a:r>
              <a:rPr lang="it-IT" dirty="0"/>
              <a:t>Ferrovie alla vigilia della guerra</a:t>
            </a:r>
          </a:p>
        </p:txBody>
      </p:sp>
      <p:pic>
        <p:nvPicPr>
          <p:cNvPr id="11" name="Segnaposto contenuto 10">
            <a:extLst>
              <a:ext uri="{FF2B5EF4-FFF2-40B4-BE49-F238E27FC236}">
                <a16:creationId xmlns:a16="http://schemas.microsoft.com/office/drawing/2014/main" id="{46CA6FBF-A4B2-3A4F-AB45-692245D3BF90}"/>
              </a:ext>
            </a:extLst>
          </p:cNvPr>
          <p:cNvPicPr>
            <a:picLocks noGrp="1" noChangeAspect="1"/>
          </p:cNvPicPr>
          <p:nvPr>
            <p:ph idx="1"/>
          </p:nvPr>
        </p:nvPicPr>
        <p:blipFill>
          <a:blip r:embed="rId2"/>
          <a:stretch>
            <a:fillRect/>
          </a:stretch>
        </p:blipFill>
        <p:spPr>
          <a:xfrm>
            <a:off x="6228761" y="1930401"/>
            <a:ext cx="5702783" cy="3715656"/>
          </a:xfrm>
        </p:spPr>
      </p:pic>
      <p:pic>
        <p:nvPicPr>
          <p:cNvPr id="13" name="Immagine 12">
            <a:extLst>
              <a:ext uri="{FF2B5EF4-FFF2-40B4-BE49-F238E27FC236}">
                <a16:creationId xmlns:a16="http://schemas.microsoft.com/office/drawing/2014/main" id="{E87615F4-8DF4-8043-B1AB-1397DF604C2A}"/>
              </a:ext>
            </a:extLst>
          </p:cNvPr>
          <p:cNvPicPr>
            <a:picLocks noChangeAspect="1"/>
          </p:cNvPicPr>
          <p:nvPr/>
        </p:nvPicPr>
        <p:blipFill>
          <a:blip r:embed="rId3"/>
          <a:stretch>
            <a:fillRect/>
          </a:stretch>
        </p:blipFill>
        <p:spPr>
          <a:xfrm>
            <a:off x="159656" y="1930399"/>
            <a:ext cx="5750262" cy="3715657"/>
          </a:xfrm>
          <a:prstGeom prst="rect">
            <a:avLst/>
          </a:prstGeom>
        </p:spPr>
      </p:pic>
    </p:spTree>
    <p:extLst>
      <p:ext uri="{BB962C8B-B14F-4D97-AF65-F5344CB8AC3E}">
        <p14:creationId xmlns:p14="http://schemas.microsoft.com/office/powerpoint/2010/main" val="314171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D4176D-D862-4F43-BBBC-37EBA1E7D4CA}"/>
              </a:ext>
            </a:extLst>
          </p:cNvPr>
          <p:cNvSpPr>
            <a:spLocks noGrp="1"/>
          </p:cNvSpPr>
          <p:nvPr>
            <p:ph type="title"/>
          </p:nvPr>
        </p:nvSpPr>
        <p:spPr/>
        <p:txBody>
          <a:bodyPr/>
          <a:lstStyle/>
          <a:p>
            <a:r>
              <a:rPr lang="it-IT" dirty="0"/>
              <a:t>Ferrovie di guerra</a:t>
            </a:r>
          </a:p>
        </p:txBody>
      </p:sp>
      <p:pic>
        <p:nvPicPr>
          <p:cNvPr id="9" name="Segnaposto contenuto 8">
            <a:extLst>
              <a:ext uri="{FF2B5EF4-FFF2-40B4-BE49-F238E27FC236}">
                <a16:creationId xmlns:a16="http://schemas.microsoft.com/office/drawing/2014/main" id="{0018E31A-C147-1946-8A77-A1B26EA77C42}"/>
              </a:ext>
            </a:extLst>
          </p:cNvPr>
          <p:cNvPicPr>
            <a:picLocks noGrp="1" noChangeAspect="1"/>
          </p:cNvPicPr>
          <p:nvPr>
            <p:ph idx="1"/>
          </p:nvPr>
        </p:nvPicPr>
        <p:blipFill>
          <a:blip r:embed="rId2"/>
          <a:stretch>
            <a:fillRect/>
          </a:stretch>
        </p:blipFill>
        <p:spPr>
          <a:xfrm>
            <a:off x="5981521" y="2146074"/>
            <a:ext cx="4288195" cy="3881437"/>
          </a:xfrm>
        </p:spPr>
      </p:pic>
      <p:pic>
        <p:nvPicPr>
          <p:cNvPr id="11" name="Immagine 10">
            <a:extLst>
              <a:ext uri="{FF2B5EF4-FFF2-40B4-BE49-F238E27FC236}">
                <a16:creationId xmlns:a16="http://schemas.microsoft.com/office/drawing/2014/main" id="{C36A8B28-1522-514E-B0DE-29F7D9567AD5}"/>
              </a:ext>
            </a:extLst>
          </p:cNvPr>
          <p:cNvPicPr>
            <a:picLocks noChangeAspect="1"/>
          </p:cNvPicPr>
          <p:nvPr/>
        </p:nvPicPr>
        <p:blipFill>
          <a:blip r:embed="rId3"/>
          <a:stretch>
            <a:fillRect/>
          </a:stretch>
        </p:blipFill>
        <p:spPr>
          <a:xfrm>
            <a:off x="885451" y="2146075"/>
            <a:ext cx="4615464" cy="3853088"/>
          </a:xfrm>
          <a:prstGeom prst="rect">
            <a:avLst/>
          </a:prstGeom>
        </p:spPr>
      </p:pic>
    </p:spTree>
    <p:extLst>
      <p:ext uri="{BB962C8B-B14F-4D97-AF65-F5344CB8AC3E}">
        <p14:creationId xmlns:p14="http://schemas.microsoft.com/office/powerpoint/2010/main" val="53316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ABB7C5-0E80-674D-8BCB-55FAFE5D8095}"/>
              </a:ext>
            </a:extLst>
          </p:cNvPr>
          <p:cNvSpPr>
            <a:spLocks noGrp="1"/>
          </p:cNvSpPr>
          <p:nvPr>
            <p:ph type="title"/>
          </p:nvPr>
        </p:nvSpPr>
        <p:spPr/>
        <p:txBody>
          <a:bodyPr/>
          <a:lstStyle/>
          <a:p>
            <a:r>
              <a:rPr lang="it-IT" dirty="0"/>
              <a:t>Ferrovie al 1930</a:t>
            </a:r>
          </a:p>
        </p:txBody>
      </p:sp>
      <p:pic>
        <p:nvPicPr>
          <p:cNvPr id="5" name="Segnaposto contenuto 4">
            <a:extLst>
              <a:ext uri="{FF2B5EF4-FFF2-40B4-BE49-F238E27FC236}">
                <a16:creationId xmlns:a16="http://schemas.microsoft.com/office/drawing/2014/main" id="{3CD67283-29DE-0D4C-A196-D7F89E75E08A}"/>
              </a:ext>
            </a:extLst>
          </p:cNvPr>
          <p:cNvPicPr>
            <a:picLocks noGrp="1" noChangeAspect="1"/>
          </p:cNvPicPr>
          <p:nvPr>
            <p:ph idx="1"/>
          </p:nvPr>
        </p:nvPicPr>
        <p:blipFill>
          <a:blip r:embed="rId2"/>
          <a:stretch>
            <a:fillRect/>
          </a:stretch>
        </p:blipFill>
        <p:spPr>
          <a:xfrm>
            <a:off x="395194" y="2149013"/>
            <a:ext cx="5276401" cy="3472609"/>
          </a:xfrm>
        </p:spPr>
      </p:pic>
      <p:pic>
        <p:nvPicPr>
          <p:cNvPr id="7" name="Immagine 6">
            <a:extLst>
              <a:ext uri="{FF2B5EF4-FFF2-40B4-BE49-F238E27FC236}">
                <a16:creationId xmlns:a16="http://schemas.microsoft.com/office/drawing/2014/main" id="{A7F29660-16CE-6043-AFB3-3E084FD9EA37}"/>
              </a:ext>
            </a:extLst>
          </p:cNvPr>
          <p:cNvPicPr>
            <a:picLocks noChangeAspect="1"/>
          </p:cNvPicPr>
          <p:nvPr/>
        </p:nvPicPr>
        <p:blipFill>
          <a:blip r:embed="rId3"/>
          <a:stretch>
            <a:fillRect/>
          </a:stretch>
        </p:blipFill>
        <p:spPr>
          <a:xfrm>
            <a:off x="6053560" y="2108064"/>
            <a:ext cx="5130039" cy="3513558"/>
          </a:xfrm>
          <a:prstGeom prst="rect">
            <a:avLst/>
          </a:prstGeom>
        </p:spPr>
      </p:pic>
    </p:spTree>
    <p:extLst>
      <p:ext uri="{BB962C8B-B14F-4D97-AF65-F5344CB8AC3E}">
        <p14:creationId xmlns:p14="http://schemas.microsoft.com/office/powerpoint/2010/main" val="4293131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3D878-67FE-EC4A-A944-97BD00AA30BF}"/>
              </a:ext>
            </a:extLst>
          </p:cNvPr>
          <p:cNvSpPr>
            <a:spLocks noGrp="1"/>
          </p:cNvSpPr>
          <p:nvPr>
            <p:ph type="title"/>
          </p:nvPr>
        </p:nvSpPr>
        <p:spPr/>
        <p:txBody>
          <a:bodyPr/>
          <a:lstStyle/>
          <a:p>
            <a:r>
              <a:rPr lang="it-IT" dirty="0"/>
              <a:t>Rete odierna</a:t>
            </a:r>
          </a:p>
        </p:txBody>
      </p:sp>
      <p:pic>
        <p:nvPicPr>
          <p:cNvPr id="17" name="Segnaposto contenuto 16">
            <a:extLst>
              <a:ext uri="{FF2B5EF4-FFF2-40B4-BE49-F238E27FC236}">
                <a16:creationId xmlns:a16="http://schemas.microsoft.com/office/drawing/2014/main" id="{C6E03225-4D81-7347-9930-B913B0C1F2F1}"/>
              </a:ext>
            </a:extLst>
          </p:cNvPr>
          <p:cNvPicPr>
            <a:picLocks noGrp="1" noChangeAspect="1"/>
          </p:cNvPicPr>
          <p:nvPr>
            <p:ph idx="1"/>
          </p:nvPr>
        </p:nvPicPr>
        <p:blipFill>
          <a:blip r:embed="rId2"/>
          <a:stretch>
            <a:fillRect/>
          </a:stretch>
        </p:blipFill>
        <p:spPr>
          <a:xfrm>
            <a:off x="1304919" y="1930400"/>
            <a:ext cx="4124437" cy="3881437"/>
          </a:xfrm>
        </p:spPr>
      </p:pic>
      <p:pic>
        <p:nvPicPr>
          <p:cNvPr id="19" name="Immagine 18">
            <a:extLst>
              <a:ext uri="{FF2B5EF4-FFF2-40B4-BE49-F238E27FC236}">
                <a16:creationId xmlns:a16="http://schemas.microsoft.com/office/drawing/2014/main" id="{47C0BF72-2E48-E548-BEF6-C4290C66B5FE}"/>
              </a:ext>
            </a:extLst>
          </p:cNvPr>
          <p:cNvPicPr>
            <a:picLocks noChangeAspect="1"/>
          </p:cNvPicPr>
          <p:nvPr/>
        </p:nvPicPr>
        <p:blipFill>
          <a:blip r:embed="rId3"/>
          <a:stretch>
            <a:fillRect/>
          </a:stretch>
        </p:blipFill>
        <p:spPr>
          <a:xfrm>
            <a:off x="5856790" y="1930400"/>
            <a:ext cx="4044797" cy="3907352"/>
          </a:xfrm>
          <a:prstGeom prst="rect">
            <a:avLst/>
          </a:prstGeom>
        </p:spPr>
      </p:pic>
    </p:spTree>
    <p:extLst>
      <p:ext uri="{BB962C8B-B14F-4D97-AF65-F5344CB8AC3E}">
        <p14:creationId xmlns:p14="http://schemas.microsoft.com/office/powerpoint/2010/main" val="409506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7CAD38-6082-7D4A-BCF2-F0B239056279}"/>
              </a:ext>
            </a:extLst>
          </p:cNvPr>
          <p:cNvSpPr>
            <a:spLocks noGrp="1"/>
          </p:cNvSpPr>
          <p:nvPr>
            <p:ph type="title"/>
          </p:nvPr>
        </p:nvSpPr>
        <p:spPr/>
        <p:txBody>
          <a:bodyPr/>
          <a:lstStyle/>
          <a:p>
            <a:r>
              <a:rPr lang="it-IT" dirty="0"/>
              <a:t>1890 - 2021</a:t>
            </a:r>
          </a:p>
        </p:txBody>
      </p:sp>
      <p:pic>
        <p:nvPicPr>
          <p:cNvPr id="11" name="Immagine 10">
            <a:extLst>
              <a:ext uri="{FF2B5EF4-FFF2-40B4-BE49-F238E27FC236}">
                <a16:creationId xmlns:a16="http://schemas.microsoft.com/office/drawing/2014/main" id="{4146686D-3680-CE40-B42C-D5224D48B935}"/>
              </a:ext>
            </a:extLst>
          </p:cNvPr>
          <p:cNvPicPr>
            <a:picLocks noChangeAspect="1"/>
          </p:cNvPicPr>
          <p:nvPr/>
        </p:nvPicPr>
        <p:blipFill>
          <a:blip r:embed="rId2"/>
          <a:stretch>
            <a:fillRect/>
          </a:stretch>
        </p:blipFill>
        <p:spPr>
          <a:xfrm>
            <a:off x="7092148" y="2149014"/>
            <a:ext cx="3954005" cy="3819646"/>
          </a:xfrm>
          <a:prstGeom prst="rect">
            <a:avLst/>
          </a:prstGeom>
        </p:spPr>
      </p:pic>
      <p:pic>
        <p:nvPicPr>
          <p:cNvPr id="15" name="Segnaposto contenuto 14">
            <a:extLst>
              <a:ext uri="{FF2B5EF4-FFF2-40B4-BE49-F238E27FC236}">
                <a16:creationId xmlns:a16="http://schemas.microsoft.com/office/drawing/2014/main" id="{335E4116-767A-8F4A-8977-386BA676258D}"/>
              </a:ext>
            </a:extLst>
          </p:cNvPr>
          <p:cNvPicPr>
            <a:picLocks noGrp="1" noChangeAspect="1"/>
          </p:cNvPicPr>
          <p:nvPr>
            <p:ph idx="1"/>
          </p:nvPr>
        </p:nvPicPr>
        <p:blipFill>
          <a:blip r:embed="rId3"/>
          <a:stretch>
            <a:fillRect/>
          </a:stretch>
        </p:blipFill>
        <p:spPr>
          <a:xfrm>
            <a:off x="677334" y="2149014"/>
            <a:ext cx="5722894" cy="3881437"/>
          </a:xfrm>
        </p:spPr>
      </p:pic>
    </p:spTree>
    <p:extLst>
      <p:ext uri="{BB962C8B-B14F-4D97-AF65-F5344CB8AC3E}">
        <p14:creationId xmlns:p14="http://schemas.microsoft.com/office/powerpoint/2010/main" val="2149811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342564-DEA4-E740-A9B8-7DFA9178E69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BE40EFD-31BF-A045-822F-4C34BA709EF0}"/>
              </a:ext>
            </a:extLst>
          </p:cNvPr>
          <p:cNvSpPr>
            <a:spLocks noGrp="1"/>
          </p:cNvSpPr>
          <p:nvPr>
            <p:ph idx="1"/>
          </p:nvPr>
        </p:nvSpPr>
        <p:spPr/>
        <p:txBody>
          <a:bodyPr/>
          <a:lstStyle/>
          <a:p>
            <a:endParaRPr lang="it-IT" dirty="0"/>
          </a:p>
        </p:txBody>
      </p:sp>
      <p:pic>
        <p:nvPicPr>
          <p:cNvPr id="4" name="Immagine 3" descr="ferrovie ts.jpg">
            <a:extLst>
              <a:ext uri="{FF2B5EF4-FFF2-40B4-BE49-F238E27FC236}">
                <a16:creationId xmlns:a16="http://schemas.microsoft.com/office/drawing/2014/main" id="{884846A3-F5C5-AB46-8E9C-CA1912F55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0587" y="0"/>
            <a:ext cx="4872942" cy="684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a:extLst>
              <a:ext uri="{FF2B5EF4-FFF2-40B4-BE49-F238E27FC236}">
                <a16:creationId xmlns:a16="http://schemas.microsoft.com/office/drawing/2014/main" id="{1E926FEA-3913-B942-A9ED-75A5E5B56F7A}"/>
              </a:ext>
            </a:extLst>
          </p:cNvPr>
          <p:cNvSpPr txBox="1">
            <a:spLocks/>
          </p:cNvSpPr>
          <p:nvPr/>
        </p:nvSpPr>
        <p:spPr>
          <a:xfrm>
            <a:off x="308658" y="4829960"/>
            <a:ext cx="3398838" cy="8905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it-IT" sz="2400">
                <a:latin typeface="Helvetica"/>
                <a:cs typeface="Helvetica"/>
              </a:rPr>
              <a:t>Ferrovie a Trieste alla vigilia della 1ww</a:t>
            </a:r>
            <a:endParaRPr lang="it-IT" sz="2400" dirty="0">
              <a:latin typeface="Helvetica"/>
              <a:cs typeface="Helvetica"/>
            </a:endParaRPr>
          </a:p>
        </p:txBody>
      </p:sp>
    </p:spTree>
    <p:extLst>
      <p:ext uri="{BB962C8B-B14F-4D97-AF65-F5344CB8AC3E}">
        <p14:creationId xmlns:p14="http://schemas.microsoft.com/office/powerpoint/2010/main" val="22088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a:extLst>
              <a:ext uri="{FF2B5EF4-FFF2-40B4-BE49-F238E27FC236}">
                <a16:creationId xmlns:a16="http://schemas.microsoft.com/office/drawing/2014/main" id="{CCF383E3-2F98-7845-B2A6-C3C0F7107563}"/>
              </a:ext>
            </a:extLst>
          </p:cNvPr>
          <p:cNvSpPr>
            <a:spLocks noGrp="1"/>
          </p:cNvSpPr>
          <p:nvPr>
            <p:ph type="title"/>
          </p:nvPr>
        </p:nvSpPr>
        <p:spPr>
          <a:xfrm>
            <a:off x="702198" y="2650201"/>
            <a:ext cx="2300288" cy="2632075"/>
          </a:xfrm>
        </p:spPr>
        <p:txBody>
          <a:bodyPr/>
          <a:lstStyle/>
          <a:p>
            <a:r>
              <a:rPr lang="it-IT" altLang="it-IT" sz="2800" dirty="0">
                <a:latin typeface="Helvetica" pitchFamily="2" charset="0"/>
                <a:ea typeface="ＭＳ Ｐゴシック" panose="020B0600070205080204" pitchFamily="34" charset="-128"/>
              </a:rPr>
              <a:t>Linee ferroviarie 1835-1995</a:t>
            </a:r>
          </a:p>
        </p:txBody>
      </p:sp>
      <p:sp>
        <p:nvSpPr>
          <p:cNvPr id="28675" name="Segnaposto numero diapositiva 3">
            <a:extLst>
              <a:ext uri="{FF2B5EF4-FFF2-40B4-BE49-F238E27FC236}">
                <a16:creationId xmlns:a16="http://schemas.microsoft.com/office/drawing/2014/main" id="{D82D9E5A-ED08-FA4F-A633-8CA4449BC3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200" dirty="0">
              <a:solidFill>
                <a:srgbClr val="898989"/>
              </a:solidFill>
            </a:endParaRPr>
          </a:p>
        </p:txBody>
      </p:sp>
      <p:pic>
        <p:nvPicPr>
          <p:cNvPr id="5" name="Segnaposto contenuto 4">
            <a:extLst>
              <a:ext uri="{FF2B5EF4-FFF2-40B4-BE49-F238E27FC236}">
                <a16:creationId xmlns:a16="http://schemas.microsoft.com/office/drawing/2014/main" id="{49C9F4DC-43B8-AA44-B962-4F2A05E23EB2}"/>
              </a:ext>
            </a:extLst>
          </p:cNvPr>
          <p:cNvPicPr>
            <a:picLocks noGrp="1" noChangeAspect="1"/>
          </p:cNvPicPr>
          <p:nvPr>
            <p:ph idx="1"/>
          </p:nvPr>
        </p:nvPicPr>
        <p:blipFill>
          <a:blip r:embed="rId2"/>
          <a:stretch>
            <a:fillRect/>
          </a:stretch>
        </p:blipFill>
        <p:spPr>
          <a:xfrm>
            <a:off x="3002486" y="0"/>
            <a:ext cx="5839367" cy="6858000"/>
          </a:xfrm>
        </p:spPr>
      </p:pic>
    </p:spTree>
    <p:extLst>
      <p:ext uri="{BB962C8B-B14F-4D97-AF65-F5344CB8AC3E}">
        <p14:creationId xmlns:p14="http://schemas.microsoft.com/office/powerpoint/2010/main" val="3871920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80" y="286604"/>
            <a:ext cx="10058400" cy="936890"/>
          </a:xfrm>
        </p:spPr>
        <p:txBody>
          <a:bodyPr/>
          <a:lstStyle/>
          <a:p>
            <a:endParaRPr lang="en-US" dirty="0"/>
          </a:p>
        </p:txBody>
      </p:sp>
      <p:sp>
        <p:nvSpPr>
          <p:cNvPr id="4" name="CasellaDiTesto 3">
            <a:extLst>
              <a:ext uri="{FF2B5EF4-FFF2-40B4-BE49-F238E27FC236}">
                <a16:creationId xmlns:a16="http://schemas.microsoft.com/office/drawing/2014/main" id="{7EC8EC48-174A-7741-A054-0A3511884C44}"/>
              </a:ext>
            </a:extLst>
          </p:cNvPr>
          <p:cNvSpPr txBox="1"/>
          <p:nvPr/>
        </p:nvSpPr>
        <p:spPr>
          <a:xfrm>
            <a:off x="1097280" y="1510098"/>
            <a:ext cx="4227206" cy="5262979"/>
          </a:xfrm>
          <a:prstGeom prst="rect">
            <a:avLst/>
          </a:prstGeom>
          <a:noFill/>
        </p:spPr>
        <p:txBody>
          <a:bodyPr wrap="square" rtlCol="0">
            <a:spAutoFit/>
          </a:bodyPr>
          <a:lstStyle/>
          <a:p>
            <a:r>
              <a:rPr lang="it-IT" sz="2400" dirty="0"/>
              <a:t>Alla vigilia della guerra Italia e Austria Ungheria alleate con Germania (Triplice alleanza dal 1882; rinnovi nel 1887, 1891, 1896, 1902, 1908 e 1912)</a:t>
            </a:r>
          </a:p>
          <a:p>
            <a:endParaRPr lang="it-IT" sz="2400" dirty="0"/>
          </a:p>
          <a:p>
            <a:r>
              <a:rPr lang="it-IT" sz="2400" dirty="0"/>
              <a:t>Non c’è «crisi» economica all’interno dei territori al di qua e al di là del confine</a:t>
            </a:r>
          </a:p>
          <a:p>
            <a:endParaRPr lang="it-IT" sz="2400" dirty="0"/>
          </a:p>
          <a:p>
            <a:r>
              <a:rPr lang="it-IT" sz="2400" dirty="0"/>
              <a:t>Relativa agiatezza, in rapporto al tempo e alle condizioni del resto del territorio dei due Stati</a:t>
            </a:r>
          </a:p>
          <a:p>
            <a:endParaRPr lang="it-IT" sz="2400" dirty="0"/>
          </a:p>
        </p:txBody>
      </p:sp>
      <p:sp>
        <p:nvSpPr>
          <p:cNvPr id="5" name="CasellaDiTesto 4">
            <a:extLst>
              <a:ext uri="{FF2B5EF4-FFF2-40B4-BE49-F238E27FC236}">
                <a16:creationId xmlns:a16="http://schemas.microsoft.com/office/drawing/2014/main" id="{2E441970-6CD2-C647-B815-0704CFE80DCF}"/>
              </a:ext>
            </a:extLst>
          </p:cNvPr>
          <p:cNvSpPr txBox="1"/>
          <p:nvPr/>
        </p:nvSpPr>
        <p:spPr>
          <a:xfrm>
            <a:off x="6919347" y="4400874"/>
            <a:ext cx="4236333" cy="1938992"/>
          </a:xfrm>
          <a:prstGeom prst="rect">
            <a:avLst/>
          </a:prstGeom>
          <a:noFill/>
        </p:spPr>
        <p:txBody>
          <a:bodyPr wrap="square" rtlCol="0">
            <a:spAutoFit/>
          </a:bodyPr>
          <a:lstStyle/>
          <a:p>
            <a:pPr algn="r"/>
            <a:r>
              <a:rPr lang="it-IT" sz="2400" dirty="0"/>
              <a:t>Suffragio universale (maschile)</a:t>
            </a:r>
          </a:p>
          <a:p>
            <a:pPr algn="r"/>
            <a:endParaRPr lang="it-IT" sz="2400" dirty="0"/>
          </a:p>
          <a:p>
            <a:pPr algn="r"/>
            <a:r>
              <a:rPr lang="it-IT" sz="2400" dirty="0"/>
              <a:t>Austria Ungheria: 1907</a:t>
            </a:r>
          </a:p>
          <a:p>
            <a:pPr algn="r"/>
            <a:endParaRPr lang="it-IT" sz="2400" dirty="0"/>
          </a:p>
          <a:p>
            <a:pPr algn="r"/>
            <a:r>
              <a:rPr lang="it-IT" sz="2400" dirty="0"/>
              <a:t>Italia: 1913</a:t>
            </a:r>
          </a:p>
        </p:txBody>
      </p:sp>
      <p:pic>
        <p:nvPicPr>
          <p:cNvPr id="6" name="Immagine 5" descr="Immagine che contiene uomo, persona, Viso umano, Uniforme militare&#10;&#10;Descrizione generata automaticamente">
            <a:extLst>
              <a:ext uri="{FF2B5EF4-FFF2-40B4-BE49-F238E27FC236}">
                <a16:creationId xmlns:a16="http://schemas.microsoft.com/office/drawing/2014/main" id="{6D63302D-D139-65A4-05E5-E8BAF1ACAAC0}"/>
              </a:ext>
            </a:extLst>
          </p:cNvPr>
          <p:cNvPicPr>
            <a:picLocks noChangeAspect="1"/>
          </p:cNvPicPr>
          <p:nvPr/>
        </p:nvPicPr>
        <p:blipFill>
          <a:blip r:embed="rId2"/>
          <a:stretch>
            <a:fillRect/>
          </a:stretch>
        </p:blipFill>
        <p:spPr>
          <a:xfrm>
            <a:off x="7977513" y="755049"/>
            <a:ext cx="3117207" cy="2774594"/>
          </a:xfrm>
          <a:prstGeom prst="rect">
            <a:avLst/>
          </a:prstGeom>
        </p:spPr>
      </p:pic>
    </p:spTree>
    <p:extLst>
      <p:ext uri="{BB962C8B-B14F-4D97-AF65-F5344CB8AC3E}">
        <p14:creationId xmlns:p14="http://schemas.microsoft.com/office/powerpoint/2010/main" val="2748729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F9F22C-1911-4C48-BE1C-5FFC4DDBFB4F}"/>
              </a:ext>
            </a:extLst>
          </p:cNvPr>
          <p:cNvSpPr>
            <a:spLocks noGrp="1"/>
          </p:cNvSpPr>
          <p:nvPr>
            <p:ph idx="1"/>
          </p:nvPr>
        </p:nvSpPr>
        <p:spPr>
          <a:xfrm>
            <a:off x="659756" y="983848"/>
            <a:ext cx="10683433" cy="4919239"/>
          </a:xfrm>
        </p:spPr>
        <p:txBody>
          <a:bodyPr>
            <a:normAutofit fontScale="92500" lnSpcReduction="10000"/>
          </a:bodyPr>
          <a:lstStyle/>
          <a:p>
            <a:pPr marL="0" indent="0">
              <a:buNone/>
            </a:pPr>
            <a:r>
              <a:rPr lang="it-IT" b="1" dirty="0">
                <a:solidFill>
                  <a:schemeClr val="tx1"/>
                </a:solidFill>
              </a:rPr>
              <a:t>Contea di Gorizia e Gradisca (pop. 1910 260.000 circa, 2900 kmq)</a:t>
            </a:r>
          </a:p>
          <a:p>
            <a:pPr marL="0" indent="0">
              <a:buNone/>
            </a:pPr>
            <a:endParaRPr lang="it-IT" b="1" dirty="0">
              <a:solidFill>
                <a:schemeClr val="tx1"/>
              </a:solidFill>
            </a:endParaRPr>
          </a:p>
          <a:p>
            <a:r>
              <a:rPr lang="it-IT" dirty="0">
                <a:solidFill>
                  <a:schemeClr val="tx1"/>
                </a:solidFill>
              </a:rPr>
              <a:t>Distinzione fra friulani (italiani) e sloveni su base territoriale con eccezione della città di Gorizia</a:t>
            </a:r>
          </a:p>
          <a:p>
            <a:r>
              <a:rPr lang="it-IT" dirty="0">
                <a:solidFill>
                  <a:schemeClr val="tx1"/>
                </a:solidFill>
              </a:rPr>
              <a:t>Egemonia cattolica, basata su primato religioso, relazione con Stato, autonomia organizzativa politica</a:t>
            </a:r>
          </a:p>
          <a:p>
            <a:r>
              <a:rPr lang="it-IT" dirty="0">
                <a:solidFill>
                  <a:schemeClr val="tx1"/>
                </a:solidFill>
              </a:rPr>
              <a:t>1895 </a:t>
            </a:r>
            <a:r>
              <a:rPr lang="it-IT" i="1" dirty="0">
                <a:solidFill>
                  <a:schemeClr val="tx1"/>
                </a:solidFill>
              </a:rPr>
              <a:t>Cassa rurale di Capriva </a:t>
            </a:r>
          </a:p>
          <a:p>
            <a:r>
              <a:rPr lang="it-IT" dirty="0">
                <a:solidFill>
                  <a:schemeClr val="tx1"/>
                </a:solidFill>
              </a:rPr>
              <a:t>1899 </a:t>
            </a:r>
            <a:r>
              <a:rPr lang="it-IT" i="1" dirty="0">
                <a:solidFill>
                  <a:schemeClr val="tx1"/>
                </a:solidFill>
              </a:rPr>
              <a:t>Federazione delle casse rurali e dei sodalizi cooperativi per la parte italiana della provincia di Gorizia e Gradisca</a:t>
            </a:r>
          </a:p>
          <a:p>
            <a:r>
              <a:rPr lang="it-IT" dirty="0">
                <a:solidFill>
                  <a:schemeClr val="tx1"/>
                </a:solidFill>
              </a:rPr>
              <a:t>1900 </a:t>
            </a:r>
            <a:r>
              <a:rPr lang="it-IT" i="1" dirty="0">
                <a:solidFill>
                  <a:schemeClr val="tx1"/>
                </a:solidFill>
              </a:rPr>
              <a:t>Banca Friulana</a:t>
            </a:r>
          </a:p>
          <a:p>
            <a:r>
              <a:rPr lang="it-IT" dirty="0">
                <a:solidFill>
                  <a:schemeClr val="tx1"/>
                </a:solidFill>
              </a:rPr>
              <a:t>1907 </a:t>
            </a:r>
            <a:r>
              <a:rPr lang="it-IT" i="1" dirty="0">
                <a:solidFill>
                  <a:schemeClr val="tx1"/>
                </a:solidFill>
              </a:rPr>
              <a:t>Federazione dei consorzi agricoli in Friuli</a:t>
            </a:r>
          </a:p>
          <a:p>
            <a:pPr marL="982663" indent="-79375"/>
            <a:r>
              <a:rPr lang="it-IT" dirty="0">
                <a:solidFill>
                  <a:schemeClr val="tx1"/>
                </a:solidFill>
              </a:rPr>
              <a:t>1914 99 sodalizi e 9241 iscritti (nella parte italiana)</a:t>
            </a:r>
          </a:p>
        </p:txBody>
      </p:sp>
    </p:spTree>
    <p:extLst>
      <p:ext uri="{BB962C8B-B14F-4D97-AF65-F5344CB8AC3E}">
        <p14:creationId xmlns:p14="http://schemas.microsoft.com/office/powerpoint/2010/main" val="146370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060D95-6BC9-994C-A4BE-FD8231216C3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CCC0765-B5FB-A340-8059-1E6CD738D3BD}"/>
              </a:ext>
            </a:extLst>
          </p:cNvPr>
          <p:cNvSpPr>
            <a:spLocks noGrp="1"/>
          </p:cNvSpPr>
          <p:nvPr>
            <p:ph idx="1"/>
          </p:nvPr>
        </p:nvSpPr>
        <p:spPr/>
        <p:txBody>
          <a:bodyPr/>
          <a:lstStyle/>
          <a:p>
            <a:endParaRPr lang="it-IT"/>
          </a:p>
        </p:txBody>
      </p:sp>
      <p:pic>
        <p:nvPicPr>
          <p:cNvPr id="4" name="Segnaposto contenuto 4" descr="disegno viabilitàfvg900.png">
            <a:extLst>
              <a:ext uri="{FF2B5EF4-FFF2-40B4-BE49-F238E27FC236}">
                <a16:creationId xmlns:a16="http://schemas.microsoft.com/office/drawing/2014/main" id="{07C2C9FA-DA03-834A-810A-A503CA422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820" b="-24820"/>
          <a:stretch>
            <a:fillRect/>
          </a:stretch>
        </p:blipFill>
        <p:spPr>
          <a:xfrm>
            <a:off x="0" y="868101"/>
            <a:ext cx="12137114" cy="5479028"/>
          </a:xfrm>
          <a:prstGeom prst="rect">
            <a:avLst/>
          </a:prstGeom>
        </p:spPr>
      </p:pic>
    </p:spTree>
    <p:extLst>
      <p:ext uri="{BB962C8B-B14F-4D97-AF65-F5344CB8AC3E}">
        <p14:creationId xmlns:p14="http://schemas.microsoft.com/office/powerpoint/2010/main" val="85037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FC1868-32B4-0D46-8126-3C62A55B6805}"/>
              </a:ext>
            </a:extLst>
          </p:cNvPr>
          <p:cNvSpPr>
            <a:spLocks noGrp="1"/>
          </p:cNvSpPr>
          <p:nvPr>
            <p:ph idx="1"/>
          </p:nvPr>
        </p:nvSpPr>
        <p:spPr/>
        <p:txBody>
          <a:bodyPr>
            <a:normAutofit/>
          </a:bodyPr>
          <a:lstStyle/>
          <a:p>
            <a:pPr marL="0" indent="0">
              <a:buNone/>
            </a:pPr>
            <a:r>
              <a:rPr lang="it-IT" sz="2400" dirty="0">
                <a:solidFill>
                  <a:schemeClr val="tx1"/>
                </a:solidFill>
              </a:rPr>
              <a:t>1907 parlamentari a Vienna</a:t>
            </a:r>
          </a:p>
          <a:p>
            <a:r>
              <a:rPr lang="it-IT" sz="2400" dirty="0">
                <a:solidFill>
                  <a:schemeClr val="tx1"/>
                </a:solidFill>
              </a:rPr>
              <a:t>(don) Luigi </a:t>
            </a:r>
            <a:r>
              <a:rPr lang="it-IT" sz="2400" dirty="0" err="1">
                <a:solidFill>
                  <a:schemeClr val="tx1"/>
                </a:solidFill>
              </a:rPr>
              <a:t>Faidutti</a:t>
            </a:r>
            <a:r>
              <a:rPr lang="it-IT" sz="2400" dirty="0">
                <a:solidFill>
                  <a:schemeClr val="tx1"/>
                </a:solidFill>
              </a:rPr>
              <a:t>  (1861-1931)</a:t>
            </a:r>
            <a:r>
              <a:rPr lang="it-IT" sz="2400" dirty="0">
                <a:solidFill>
                  <a:schemeClr val="tx1"/>
                </a:solidFill>
                <a:sym typeface="Wingdings" pitchFamily="2" charset="2"/>
              </a:rPr>
              <a:t> Capitano provinciale dal 1913</a:t>
            </a:r>
            <a:endParaRPr lang="it-IT" sz="2400" dirty="0">
              <a:solidFill>
                <a:schemeClr val="tx1"/>
              </a:solidFill>
            </a:endParaRPr>
          </a:p>
          <a:p>
            <a:r>
              <a:rPr lang="it-IT" sz="2400" dirty="0">
                <a:solidFill>
                  <a:schemeClr val="tx1"/>
                </a:solidFill>
              </a:rPr>
              <a:t>Giuseppe </a:t>
            </a:r>
            <a:r>
              <a:rPr lang="it-IT" sz="2400" dirty="0" err="1">
                <a:solidFill>
                  <a:schemeClr val="tx1"/>
                </a:solidFill>
              </a:rPr>
              <a:t>Bugatto</a:t>
            </a:r>
            <a:r>
              <a:rPr lang="it-IT" sz="2400" dirty="0">
                <a:solidFill>
                  <a:schemeClr val="tx1"/>
                </a:solidFill>
              </a:rPr>
              <a:t> (1873-1948)</a:t>
            </a:r>
          </a:p>
          <a:p>
            <a:endParaRPr lang="it-IT" sz="2400" dirty="0">
              <a:solidFill>
                <a:schemeClr val="tx1"/>
              </a:solidFill>
            </a:endParaRPr>
          </a:p>
          <a:p>
            <a:pPr marL="0" indent="0">
              <a:buNone/>
            </a:pPr>
            <a:r>
              <a:rPr lang="it-IT" sz="2400" dirty="0">
                <a:solidFill>
                  <a:schemeClr val="tx1"/>
                </a:solidFill>
              </a:rPr>
              <a:t>Ma:</a:t>
            </a:r>
          </a:p>
          <a:p>
            <a:pPr marL="1601788" indent="-333375"/>
            <a:r>
              <a:rPr lang="it-IT" sz="2400" dirty="0">
                <a:solidFill>
                  <a:schemeClr val="tx1"/>
                </a:solidFill>
              </a:rPr>
              <a:t>Cave di Aurisina</a:t>
            </a:r>
          </a:p>
          <a:p>
            <a:pPr marL="1601788" indent="-333375"/>
            <a:r>
              <a:rPr lang="it-IT" sz="2400" dirty="0">
                <a:solidFill>
                  <a:schemeClr val="tx1"/>
                </a:solidFill>
              </a:rPr>
              <a:t>Nucleo industriale di Monfalcone</a:t>
            </a:r>
          </a:p>
          <a:p>
            <a:pPr marL="1601788" indent="-333375"/>
            <a:r>
              <a:rPr lang="it-IT" sz="2400" dirty="0">
                <a:solidFill>
                  <a:schemeClr val="tx1"/>
                </a:solidFill>
              </a:rPr>
              <a:t>Cotonifici (Cormons, </a:t>
            </a:r>
            <a:r>
              <a:rPr lang="it-IT" sz="2400" dirty="0" err="1">
                <a:solidFill>
                  <a:schemeClr val="tx1"/>
                </a:solidFill>
              </a:rPr>
              <a:t>Podgora</a:t>
            </a:r>
            <a:r>
              <a:rPr lang="it-IT" sz="2400" dirty="0">
                <a:solidFill>
                  <a:schemeClr val="tx1"/>
                </a:solidFill>
              </a:rPr>
              <a:t>, Aidussina, </a:t>
            </a:r>
            <a:r>
              <a:rPr lang="it-IT" sz="2400" dirty="0" err="1">
                <a:solidFill>
                  <a:schemeClr val="tx1"/>
                </a:solidFill>
              </a:rPr>
              <a:t>Sdraussina</a:t>
            </a:r>
            <a:r>
              <a:rPr lang="it-IT" sz="2400" dirty="0">
                <a:solidFill>
                  <a:schemeClr val="tx1"/>
                </a:solidFill>
              </a:rPr>
              <a:t>, Vermegliano)</a:t>
            </a:r>
          </a:p>
        </p:txBody>
      </p:sp>
    </p:spTree>
    <p:extLst>
      <p:ext uri="{BB962C8B-B14F-4D97-AF65-F5344CB8AC3E}">
        <p14:creationId xmlns:p14="http://schemas.microsoft.com/office/powerpoint/2010/main" val="1093070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685F442F-3646-B047-91CC-BAB434BFBBE3}"/>
              </a:ext>
            </a:extLst>
          </p:cNvPr>
          <p:cNvSpPr>
            <a:spLocks noGrp="1"/>
          </p:cNvSpPr>
          <p:nvPr>
            <p:ph idx="1"/>
          </p:nvPr>
        </p:nvSpPr>
        <p:spPr>
          <a:xfrm>
            <a:off x="1180618" y="763929"/>
            <a:ext cx="9514389" cy="5277433"/>
          </a:xfrm>
        </p:spPr>
        <p:txBody>
          <a:bodyPr>
            <a:normAutofit fontScale="92500" lnSpcReduction="10000"/>
          </a:bodyPr>
          <a:lstStyle/>
          <a:p>
            <a:pPr marL="0" indent="0" algn="ctr">
              <a:buNone/>
            </a:pPr>
            <a:r>
              <a:rPr lang="it-IT" b="1" dirty="0"/>
              <a:t>Monfalcone</a:t>
            </a:r>
          </a:p>
          <a:p>
            <a:pPr marL="0" indent="0">
              <a:buNone/>
            </a:pPr>
            <a:r>
              <a:rPr lang="it-IT" dirty="0"/>
              <a:t>Popolazione:</a:t>
            </a:r>
          </a:p>
          <a:p>
            <a:r>
              <a:rPr lang="it-IT" dirty="0"/>
              <a:t>1841: 3.686</a:t>
            </a:r>
          </a:p>
          <a:p>
            <a:r>
              <a:rPr lang="it-IT" dirty="0"/>
              <a:t>1900: 4.550</a:t>
            </a:r>
          </a:p>
          <a:p>
            <a:r>
              <a:rPr lang="it-IT" dirty="0"/>
              <a:t>1910: 8.133</a:t>
            </a:r>
          </a:p>
          <a:p>
            <a:r>
              <a:rPr lang="it-IT" dirty="0"/>
              <a:t>1913: 11.102</a:t>
            </a:r>
          </a:p>
          <a:p>
            <a:endParaRPr lang="it-IT" dirty="0"/>
          </a:p>
          <a:p>
            <a:r>
              <a:rPr lang="it-IT" dirty="0"/>
              <a:t> Trieste, 1875: Commissione Comune e </a:t>
            </a:r>
            <a:r>
              <a:rPr lang="it-IT" dirty="0" err="1"/>
              <a:t>Ccia</a:t>
            </a:r>
            <a:r>
              <a:rPr lang="it-IT" dirty="0"/>
              <a:t>  per individuare provvedimenti per risollevare l’economia cittadina post crisi 1873: serve una zona industriale</a:t>
            </a:r>
          </a:p>
          <a:p>
            <a:r>
              <a:rPr lang="it-IT" dirty="0"/>
              <a:t>Monfalcone individuato come area che dispone di spazio collegamenti manodopera e bassi salari</a:t>
            </a:r>
          </a:p>
          <a:p>
            <a:endParaRPr lang="it-IT" dirty="0"/>
          </a:p>
          <a:p>
            <a:endParaRPr lang="it-IT" dirty="0"/>
          </a:p>
        </p:txBody>
      </p:sp>
    </p:spTree>
    <p:extLst>
      <p:ext uri="{BB962C8B-B14F-4D97-AF65-F5344CB8AC3E}">
        <p14:creationId xmlns:p14="http://schemas.microsoft.com/office/powerpoint/2010/main" val="354356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E20180-0E3B-1D4C-A465-942752DEF134}"/>
              </a:ext>
            </a:extLst>
          </p:cNvPr>
          <p:cNvSpPr>
            <a:spLocks noGrp="1"/>
          </p:cNvSpPr>
          <p:nvPr>
            <p:ph type="title"/>
          </p:nvPr>
        </p:nvSpPr>
        <p:spPr>
          <a:xfrm>
            <a:off x="4739705" y="267285"/>
            <a:ext cx="2712589" cy="1325563"/>
          </a:xfrm>
        </p:spPr>
        <p:txBody>
          <a:bodyPr>
            <a:normAutofit/>
          </a:bodyPr>
          <a:lstStyle/>
          <a:p>
            <a:r>
              <a:rPr lang="it-IT" sz="3200" b="1" dirty="0">
                <a:latin typeface="+mn-lt"/>
              </a:rPr>
              <a:t>Monfalcone</a:t>
            </a:r>
          </a:p>
        </p:txBody>
      </p:sp>
      <p:sp>
        <p:nvSpPr>
          <p:cNvPr id="3" name="Segnaposto contenuto 2">
            <a:extLst>
              <a:ext uri="{FF2B5EF4-FFF2-40B4-BE49-F238E27FC236}">
                <a16:creationId xmlns:a16="http://schemas.microsoft.com/office/drawing/2014/main" id="{7D17D20F-7250-EE46-9012-EABA488AED86}"/>
              </a:ext>
            </a:extLst>
          </p:cNvPr>
          <p:cNvSpPr>
            <a:spLocks noGrp="1"/>
          </p:cNvSpPr>
          <p:nvPr>
            <p:ph idx="1"/>
          </p:nvPr>
        </p:nvSpPr>
        <p:spPr>
          <a:xfrm>
            <a:off x="3104425" y="1995688"/>
            <a:ext cx="5011838" cy="3849527"/>
          </a:xfrm>
        </p:spPr>
        <p:txBody>
          <a:bodyPr>
            <a:normAutofit fontScale="92500" lnSpcReduction="20000"/>
          </a:bodyPr>
          <a:lstStyle/>
          <a:p>
            <a:r>
              <a:rPr lang="it-IT" sz="2600" dirty="0"/>
              <a:t>1854 filanda di seta</a:t>
            </a:r>
          </a:p>
          <a:p>
            <a:r>
              <a:rPr lang="it-IT" sz="2600" dirty="0"/>
              <a:t>1860 Ferrovia</a:t>
            </a:r>
          </a:p>
          <a:p>
            <a:r>
              <a:rPr lang="it-IT" sz="2600" dirty="0"/>
              <a:t>1865- 1905 Canale di irrigazione / officine elettriche dell’Isonzo</a:t>
            </a:r>
          </a:p>
          <a:p>
            <a:r>
              <a:rPr lang="it-IT" sz="2600" dirty="0"/>
              <a:t>1884 Cotonificio triestino / </a:t>
            </a:r>
            <a:r>
              <a:rPr lang="it-IT" sz="2600" dirty="0" err="1"/>
              <a:t>Brunner</a:t>
            </a:r>
            <a:r>
              <a:rPr lang="it-IT" sz="2600" dirty="0"/>
              <a:t> (1885 Tessitura meccanica Vermegliano)</a:t>
            </a:r>
          </a:p>
          <a:p>
            <a:r>
              <a:rPr lang="it-IT" sz="2600" dirty="0"/>
              <a:t>1907: Cantiere Navale Triestino / </a:t>
            </a:r>
            <a:r>
              <a:rPr lang="it-IT" sz="2600" dirty="0" err="1"/>
              <a:t>Cosulich</a:t>
            </a:r>
            <a:endParaRPr lang="it-IT" sz="2600" dirty="0"/>
          </a:p>
          <a:p>
            <a:r>
              <a:rPr lang="it-IT" sz="2600" dirty="0"/>
              <a:t>1908: porto canale  </a:t>
            </a:r>
          </a:p>
          <a:p>
            <a:r>
              <a:rPr lang="it-IT" sz="2600" dirty="0"/>
              <a:t>1912: </a:t>
            </a:r>
            <a:r>
              <a:rPr lang="it-IT" sz="2600" dirty="0" err="1"/>
              <a:t>Adriaweke</a:t>
            </a:r>
            <a:endParaRPr lang="it-IT" sz="2600" dirty="0"/>
          </a:p>
          <a:p>
            <a:endParaRPr lang="it-IT" dirty="0"/>
          </a:p>
        </p:txBody>
      </p:sp>
      <p:sp>
        <p:nvSpPr>
          <p:cNvPr id="5" name="CasellaDiTesto 4">
            <a:extLst>
              <a:ext uri="{FF2B5EF4-FFF2-40B4-BE49-F238E27FC236}">
                <a16:creationId xmlns:a16="http://schemas.microsoft.com/office/drawing/2014/main" id="{FED9BE0E-814A-8D45-8638-154B46CEBCFA}"/>
              </a:ext>
            </a:extLst>
          </p:cNvPr>
          <p:cNvSpPr txBox="1"/>
          <p:nvPr/>
        </p:nvSpPr>
        <p:spPr>
          <a:xfrm>
            <a:off x="618280" y="1796572"/>
            <a:ext cx="1823978" cy="1846659"/>
          </a:xfrm>
          <a:prstGeom prst="rect">
            <a:avLst/>
          </a:prstGeom>
          <a:noFill/>
        </p:spPr>
        <p:txBody>
          <a:bodyPr wrap="square" rtlCol="0">
            <a:spAutoFit/>
          </a:bodyPr>
          <a:lstStyle/>
          <a:p>
            <a:r>
              <a:rPr lang="it-IT" sz="2400" b="1" dirty="0"/>
              <a:t>Popolazione:</a:t>
            </a:r>
          </a:p>
          <a:p>
            <a:r>
              <a:rPr lang="it-IT" sz="2400" dirty="0"/>
              <a:t>1900: 4.550</a:t>
            </a:r>
          </a:p>
          <a:p>
            <a:r>
              <a:rPr lang="it-IT" sz="2400" dirty="0"/>
              <a:t>1910: 8.133</a:t>
            </a:r>
          </a:p>
          <a:p>
            <a:r>
              <a:rPr lang="it-IT" sz="2400" dirty="0"/>
              <a:t>1913: 11.102</a:t>
            </a:r>
          </a:p>
          <a:p>
            <a:endParaRPr lang="it-IT" dirty="0"/>
          </a:p>
        </p:txBody>
      </p:sp>
      <p:sp>
        <p:nvSpPr>
          <p:cNvPr id="6" name="CasellaDiTesto 5">
            <a:extLst>
              <a:ext uri="{FF2B5EF4-FFF2-40B4-BE49-F238E27FC236}">
                <a16:creationId xmlns:a16="http://schemas.microsoft.com/office/drawing/2014/main" id="{2C5BC772-B272-D040-B40D-410A9C9844B4}"/>
              </a:ext>
            </a:extLst>
          </p:cNvPr>
          <p:cNvSpPr txBox="1"/>
          <p:nvPr/>
        </p:nvSpPr>
        <p:spPr>
          <a:xfrm>
            <a:off x="8778431" y="1877595"/>
            <a:ext cx="2807827" cy="3323987"/>
          </a:xfrm>
          <a:prstGeom prst="rect">
            <a:avLst/>
          </a:prstGeom>
          <a:noFill/>
        </p:spPr>
        <p:txBody>
          <a:bodyPr wrap="square" rtlCol="0">
            <a:spAutoFit/>
          </a:bodyPr>
          <a:lstStyle/>
          <a:p>
            <a:r>
              <a:rPr lang="it-IT" sz="2400" b="1" dirty="0"/>
              <a:t>Dipendenti Cantiere</a:t>
            </a:r>
          </a:p>
          <a:p>
            <a:r>
              <a:rPr lang="it-IT" sz="2400" dirty="0"/>
              <a:t>1908: 400</a:t>
            </a:r>
          </a:p>
          <a:p>
            <a:r>
              <a:rPr lang="it-IT" sz="2400" dirty="0"/>
              <a:t>1909: 800</a:t>
            </a:r>
          </a:p>
          <a:p>
            <a:r>
              <a:rPr lang="it-IT" sz="2400" dirty="0"/>
              <a:t>1910: 650</a:t>
            </a:r>
          </a:p>
          <a:p>
            <a:r>
              <a:rPr lang="it-IT" sz="2400" dirty="0"/>
              <a:t>1911: 1.600</a:t>
            </a:r>
          </a:p>
          <a:p>
            <a:r>
              <a:rPr lang="it-IT" sz="2400" dirty="0"/>
              <a:t>1912: 1.800</a:t>
            </a:r>
          </a:p>
          <a:p>
            <a:r>
              <a:rPr lang="it-IT" sz="2400" dirty="0"/>
              <a:t>1913: 2.350</a:t>
            </a:r>
          </a:p>
          <a:p>
            <a:r>
              <a:rPr lang="it-IT" sz="2400" dirty="0"/>
              <a:t>1914: 2.600</a:t>
            </a:r>
          </a:p>
          <a:p>
            <a:endParaRPr lang="it-IT" dirty="0"/>
          </a:p>
        </p:txBody>
      </p:sp>
      <p:sp>
        <p:nvSpPr>
          <p:cNvPr id="7" name="CasellaDiTesto 6">
            <a:extLst>
              <a:ext uri="{FF2B5EF4-FFF2-40B4-BE49-F238E27FC236}">
                <a16:creationId xmlns:a16="http://schemas.microsoft.com/office/drawing/2014/main" id="{897C3A4E-01A6-6C41-85A2-3C90BDBA6491}"/>
              </a:ext>
            </a:extLst>
          </p:cNvPr>
          <p:cNvSpPr txBox="1"/>
          <p:nvPr/>
        </p:nvSpPr>
        <p:spPr>
          <a:xfrm>
            <a:off x="1301187" y="6007261"/>
            <a:ext cx="9729487" cy="369332"/>
          </a:xfrm>
          <a:prstGeom prst="rect">
            <a:avLst/>
          </a:prstGeom>
          <a:noFill/>
        </p:spPr>
        <p:txBody>
          <a:bodyPr wrap="square" rtlCol="0">
            <a:spAutoFit/>
          </a:bodyPr>
          <a:lstStyle/>
          <a:p>
            <a:r>
              <a:rPr lang="it-IT" dirty="0"/>
              <a:t>Tra il 1907 e il 1914 vengono varate 47 navi    Tonnellaggio passa da 1.446 (1908) a 32.405 (1913) </a:t>
            </a:r>
          </a:p>
        </p:txBody>
      </p:sp>
    </p:spTree>
    <p:extLst>
      <p:ext uri="{BB962C8B-B14F-4D97-AF65-F5344CB8AC3E}">
        <p14:creationId xmlns:p14="http://schemas.microsoft.com/office/powerpoint/2010/main" val="3747809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76D4F5-16EB-E542-96D6-F5B87F5AE02E}"/>
              </a:ext>
            </a:extLst>
          </p:cNvPr>
          <p:cNvSpPr>
            <a:spLocks noGrp="1"/>
          </p:cNvSpPr>
          <p:nvPr>
            <p:ph type="title"/>
          </p:nvPr>
        </p:nvSpPr>
        <p:spPr>
          <a:xfrm>
            <a:off x="3950592" y="397325"/>
            <a:ext cx="4796366" cy="1009762"/>
          </a:xfrm>
        </p:spPr>
        <p:txBody>
          <a:bodyPr/>
          <a:lstStyle/>
          <a:p>
            <a:r>
              <a:rPr lang="it-IT" b="1" dirty="0"/>
              <a:t>Provincia di Udine</a:t>
            </a:r>
            <a:endParaRPr lang="it-IT" dirty="0"/>
          </a:p>
        </p:txBody>
      </p:sp>
      <p:sp>
        <p:nvSpPr>
          <p:cNvPr id="3" name="Segnaposto contenuto 2">
            <a:extLst>
              <a:ext uri="{FF2B5EF4-FFF2-40B4-BE49-F238E27FC236}">
                <a16:creationId xmlns:a16="http://schemas.microsoft.com/office/drawing/2014/main" id="{7C777B8D-8A2C-9642-AF2B-8AF5A7A4D73C}"/>
              </a:ext>
            </a:extLst>
          </p:cNvPr>
          <p:cNvSpPr>
            <a:spLocks noGrp="1"/>
          </p:cNvSpPr>
          <p:nvPr>
            <p:ph idx="1"/>
          </p:nvPr>
        </p:nvSpPr>
        <p:spPr>
          <a:xfrm>
            <a:off x="688906" y="1539434"/>
            <a:ext cx="11070971" cy="4575877"/>
          </a:xfrm>
        </p:spPr>
        <p:txBody>
          <a:bodyPr>
            <a:normAutofit fontScale="85000" lnSpcReduction="10000"/>
          </a:bodyPr>
          <a:lstStyle/>
          <a:p>
            <a:pPr marL="0" indent="0" algn="ctr">
              <a:buNone/>
            </a:pPr>
            <a:r>
              <a:rPr lang="it-IT" sz="2400" b="1" dirty="0">
                <a:solidFill>
                  <a:schemeClr val="tx1"/>
                </a:solidFill>
              </a:rPr>
              <a:t>1911: 730.000 abitanti,  7200 kmq</a:t>
            </a:r>
            <a:endParaRPr lang="it-IT" sz="2400" dirty="0">
              <a:solidFill>
                <a:schemeClr val="tx1"/>
              </a:solidFill>
            </a:endParaRPr>
          </a:p>
          <a:p>
            <a:pPr marL="0" indent="0">
              <a:buNone/>
            </a:pPr>
            <a:endParaRPr lang="it-IT" sz="2400" dirty="0">
              <a:solidFill>
                <a:schemeClr val="tx1"/>
              </a:solidFill>
            </a:endParaRPr>
          </a:p>
          <a:p>
            <a:r>
              <a:rPr lang="it-IT" sz="2400" dirty="0">
                <a:solidFill>
                  <a:schemeClr val="tx1"/>
                </a:solidFill>
              </a:rPr>
              <a:t>Ancora a elezioni del 1904 e 1908 il 90% della popolazione è escluso dal sistema elettorale italiano</a:t>
            </a:r>
          </a:p>
          <a:p>
            <a:r>
              <a:rPr lang="it-IT" sz="2400" dirty="0">
                <a:solidFill>
                  <a:schemeClr val="tx1"/>
                </a:solidFill>
              </a:rPr>
              <a:t>Astensionismo al 50%</a:t>
            </a:r>
          </a:p>
          <a:p>
            <a:r>
              <a:rPr lang="it-IT" sz="2400" dirty="0">
                <a:solidFill>
                  <a:schemeClr val="tx1"/>
                </a:solidFill>
              </a:rPr>
              <a:t>1913: </a:t>
            </a:r>
            <a:r>
              <a:rPr lang="it-IT" sz="2400" b="1" dirty="0"/>
              <a:t>Votazioni politiche 1913 (26 ottobre/2 novembre</a:t>
            </a:r>
            <a:r>
              <a:rPr lang="it-IT" sz="2400" dirty="0"/>
              <a:t>)</a:t>
            </a:r>
            <a:endParaRPr lang="it-IT" sz="2400" dirty="0">
              <a:solidFill>
                <a:schemeClr val="tx1"/>
              </a:solidFill>
            </a:endParaRPr>
          </a:p>
          <a:p>
            <a:pPr lvl="1"/>
            <a:r>
              <a:rPr lang="it-IT" sz="2200" dirty="0">
                <a:solidFill>
                  <a:schemeClr val="tx1"/>
                </a:solidFill>
              </a:rPr>
              <a:t>voto a uomini anche analfabeti ma con almeno 30 anni e a ex soldati maggiorenni</a:t>
            </a:r>
          </a:p>
          <a:p>
            <a:pPr lvl="1"/>
            <a:r>
              <a:rPr lang="it-IT" sz="2200" dirty="0">
                <a:solidFill>
                  <a:schemeClr val="tx1"/>
                </a:solidFill>
              </a:rPr>
              <a:t>Votanti passano da 3 milioni a 8,5 milioni</a:t>
            </a:r>
          </a:p>
          <a:p>
            <a:pPr marL="0" indent="0">
              <a:buNone/>
            </a:pPr>
            <a:r>
              <a:rPr lang="it-IT" sz="2400" dirty="0"/>
              <a:t>Provincia Udine</a:t>
            </a:r>
          </a:p>
          <a:p>
            <a:r>
              <a:rPr lang="it-IT" sz="2400" dirty="0"/>
              <a:t>Aventi diritto 171.000 elettori</a:t>
            </a:r>
          </a:p>
          <a:p>
            <a:r>
              <a:rPr lang="it-IT" sz="2400" dirty="0"/>
              <a:t>Partecipazione 45,9% (terzultima in Italia prima di Belluno e Catania)</a:t>
            </a:r>
          </a:p>
          <a:p>
            <a:r>
              <a:rPr lang="it-IT" sz="2400" dirty="0"/>
              <a:t>Tutti i parlamentari eletti liberal democratici tranne Marco </a:t>
            </a:r>
            <a:r>
              <a:rPr lang="it-IT" sz="2400" dirty="0" err="1"/>
              <a:t>Ciriani</a:t>
            </a:r>
            <a:r>
              <a:rPr lang="it-IT" sz="2400" dirty="0"/>
              <a:t> (destra Tagliamento), primo deputato interamente e dichiaratamente cattolico</a:t>
            </a:r>
          </a:p>
          <a:p>
            <a:r>
              <a:rPr lang="it-IT" sz="2400" dirty="0"/>
              <a:t>Primi dei non eletti in tutti i collegi i candidati socialisti</a:t>
            </a:r>
          </a:p>
          <a:p>
            <a:pPr lvl="1"/>
            <a:endParaRPr lang="it-IT" sz="2200" dirty="0">
              <a:solidFill>
                <a:schemeClr val="tx1"/>
              </a:solidFill>
            </a:endParaRPr>
          </a:p>
          <a:p>
            <a:endParaRPr lang="it-IT" dirty="0"/>
          </a:p>
        </p:txBody>
      </p:sp>
    </p:spTree>
    <p:extLst>
      <p:ext uri="{BB962C8B-B14F-4D97-AF65-F5344CB8AC3E}">
        <p14:creationId xmlns:p14="http://schemas.microsoft.com/office/powerpoint/2010/main" val="2015731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DA11E1-1E0E-B544-A584-15F4C167F2A2}"/>
              </a:ext>
            </a:extLst>
          </p:cNvPr>
          <p:cNvSpPr>
            <a:spLocks noGrp="1"/>
          </p:cNvSpPr>
          <p:nvPr>
            <p:ph type="title"/>
          </p:nvPr>
        </p:nvSpPr>
        <p:spPr>
          <a:xfrm>
            <a:off x="4716632" y="558478"/>
            <a:ext cx="2758735" cy="502976"/>
          </a:xfrm>
        </p:spPr>
        <p:txBody>
          <a:bodyPr>
            <a:normAutofit fontScale="90000"/>
          </a:bodyPr>
          <a:lstStyle/>
          <a:p>
            <a:r>
              <a:rPr lang="it-IT" b="1" dirty="0"/>
              <a:t>Trieste</a:t>
            </a:r>
            <a:endParaRPr lang="it-IT" dirty="0"/>
          </a:p>
        </p:txBody>
      </p:sp>
      <p:sp>
        <p:nvSpPr>
          <p:cNvPr id="3" name="Segnaposto contenuto 2">
            <a:extLst>
              <a:ext uri="{FF2B5EF4-FFF2-40B4-BE49-F238E27FC236}">
                <a16:creationId xmlns:a16="http://schemas.microsoft.com/office/drawing/2014/main" id="{E182DEF2-3C16-914F-A3A5-68DD202B3C97}"/>
              </a:ext>
            </a:extLst>
          </p:cNvPr>
          <p:cNvSpPr>
            <a:spLocks noGrp="1"/>
          </p:cNvSpPr>
          <p:nvPr>
            <p:ph idx="1"/>
          </p:nvPr>
        </p:nvSpPr>
        <p:spPr>
          <a:xfrm>
            <a:off x="3157211" y="1266982"/>
            <a:ext cx="8189838" cy="5228483"/>
          </a:xfrm>
        </p:spPr>
        <p:txBody>
          <a:bodyPr>
            <a:normAutofit/>
          </a:bodyPr>
          <a:lstStyle/>
          <a:p>
            <a:pPr marL="0" indent="0">
              <a:buNone/>
            </a:pPr>
            <a:r>
              <a:rPr lang="it-IT" sz="2400" dirty="0">
                <a:solidFill>
                  <a:srgbClr val="202122"/>
                </a:solidFill>
                <a:latin typeface="Arial" panose="020B0604020202020204" pitchFamily="34" charset="0"/>
              </a:rPr>
              <a:t>Censimento ufficiale austriaco del 1910: nel comune</a:t>
            </a:r>
          </a:p>
          <a:p>
            <a:pPr marL="0" indent="0">
              <a:buNone/>
            </a:pPr>
            <a:r>
              <a:rPr lang="it-IT" sz="2400" dirty="0">
                <a:solidFill>
                  <a:srgbClr val="202122"/>
                </a:solidFill>
                <a:latin typeface="Arial" panose="020B0604020202020204" pitchFamily="34" charset="0"/>
              </a:rPr>
              <a:t>229,510 abitanti distinti sulla base della madrelingua d'uso:</a:t>
            </a:r>
          </a:p>
          <a:p>
            <a:pPr>
              <a:buFont typeface="Arial" panose="020B0604020202020204" pitchFamily="34" charset="0"/>
              <a:buChar char="•"/>
            </a:pPr>
            <a:r>
              <a:rPr lang="it-IT" sz="2400" dirty="0">
                <a:solidFill>
                  <a:srgbClr val="202122"/>
                </a:solidFill>
                <a:latin typeface="Arial" panose="020B0604020202020204" pitchFamily="34" charset="0"/>
              </a:rPr>
              <a:t>118,959 (51,8%) parlavano italiano;</a:t>
            </a:r>
          </a:p>
          <a:p>
            <a:pPr>
              <a:buFont typeface="Arial" panose="020B0604020202020204" pitchFamily="34" charset="0"/>
              <a:buChar char="•"/>
            </a:pPr>
            <a:r>
              <a:rPr lang="it-IT" sz="2400" dirty="0">
                <a:solidFill>
                  <a:srgbClr val="202122"/>
                </a:solidFill>
                <a:latin typeface="Arial" panose="020B0604020202020204" pitchFamily="34" charset="0"/>
              </a:rPr>
              <a:t> 56,916 (24,8%) parlavano sloveno;</a:t>
            </a:r>
          </a:p>
          <a:p>
            <a:pPr>
              <a:buFont typeface="Arial" panose="020B0604020202020204" pitchFamily="34" charset="0"/>
              <a:buChar char="•"/>
            </a:pPr>
            <a:r>
              <a:rPr lang="it-IT" sz="2400" dirty="0">
                <a:solidFill>
                  <a:srgbClr val="202122"/>
                </a:solidFill>
                <a:latin typeface="Arial" panose="020B0604020202020204" pitchFamily="34" charset="0"/>
              </a:rPr>
              <a:t> 11,856 (5,2%) parlavano tedesco;</a:t>
            </a:r>
          </a:p>
          <a:p>
            <a:pPr>
              <a:buFont typeface="Arial" panose="020B0604020202020204" pitchFamily="34" charset="0"/>
              <a:buChar char="•"/>
            </a:pPr>
            <a:r>
              <a:rPr lang="it-IT" sz="2400" dirty="0">
                <a:solidFill>
                  <a:srgbClr val="202122"/>
                </a:solidFill>
                <a:latin typeface="Arial" panose="020B0604020202020204" pitchFamily="34" charset="0"/>
              </a:rPr>
              <a:t>   2,403 (1,0%) parlavano serbo-croato;</a:t>
            </a:r>
          </a:p>
          <a:p>
            <a:pPr>
              <a:buFont typeface="Arial" panose="020B0604020202020204" pitchFamily="34" charset="0"/>
              <a:buChar char="•"/>
            </a:pPr>
            <a:r>
              <a:rPr lang="it-IT" sz="2400" dirty="0">
                <a:solidFill>
                  <a:srgbClr val="202122"/>
                </a:solidFill>
                <a:latin typeface="Arial" panose="020B0604020202020204" pitchFamily="34" charset="0"/>
              </a:rPr>
              <a:t>      779 (0,3%) parlavano altre lingue;</a:t>
            </a:r>
          </a:p>
          <a:p>
            <a:pPr>
              <a:buFont typeface="Arial" panose="020B0604020202020204" pitchFamily="34" charset="0"/>
              <a:buChar char="•"/>
            </a:pPr>
            <a:endParaRPr lang="it-IT" sz="2400" dirty="0">
              <a:solidFill>
                <a:srgbClr val="202122"/>
              </a:solidFill>
              <a:latin typeface="Arial" panose="020B0604020202020204" pitchFamily="34" charset="0"/>
            </a:endParaRPr>
          </a:p>
          <a:p>
            <a:pPr>
              <a:buFont typeface="Arial" panose="020B0604020202020204" pitchFamily="34" charset="0"/>
              <a:buChar char="•"/>
            </a:pPr>
            <a:r>
              <a:rPr lang="it-IT" sz="2400" dirty="0">
                <a:solidFill>
                  <a:srgbClr val="202122"/>
                </a:solidFill>
                <a:latin typeface="Arial" panose="020B0604020202020204" pitchFamily="34" charset="0"/>
              </a:rPr>
              <a:t>38,597 (16,8%) erano cittadini stranieri, tra i quali: </a:t>
            </a:r>
          </a:p>
          <a:p>
            <a:pPr>
              <a:buFont typeface="Arial" panose="020B0604020202020204" pitchFamily="34" charset="0"/>
              <a:buChar char="•"/>
            </a:pPr>
            <a:r>
              <a:rPr lang="it-IT" sz="2400" dirty="0">
                <a:solidFill>
                  <a:srgbClr val="202122"/>
                </a:solidFill>
                <a:latin typeface="Arial" panose="020B0604020202020204" pitchFamily="34" charset="0"/>
              </a:rPr>
              <a:t>29,639 (12,9%) del Regno d’Italia </a:t>
            </a:r>
          </a:p>
          <a:p>
            <a:pPr>
              <a:buFont typeface="Arial" panose="020B0604020202020204" pitchFamily="34" charset="0"/>
              <a:buChar char="•"/>
            </a:pPr>
            <a:r>
              <a:rPr lang="it-IT" sz="2400" dirty="0">
                <a:solidFill>
                  <a:srgbClr val="202122"/>
                </a:solidFill>
                <a:latin typeface="Arial" panose="020B0604020202020204" pitchFamily="34" charset="0"/>
              </a:rPr>
              <a:t> 3,773  (1,6%) del Regno d’Ungheria</a:t>
            </a:r>
          </a:p>
        </p:txBody>
      </p:sp>
      <p:sp>
        <p:nvSpPr>
          <p:cNvPr id="5" name="CasellaDiTesto 4">
            <a:extLst>
              <a:ext uri="{FF2B5EF4-FFF2-40B4-BE49-F238E27FC236}">
                <a16:creationId xmlns:a16="http://schemas.microsoft.com/office/drawing/2014/main" id="{43DDA88B-DB87-EF43-90E9-50F7FEA813D8}"/>
              </a:ext>
            </a:extLst>
          </p:cNvPr>
          <p:cNvSpPr txBox="1"/>
          <p:nvPr/>
        </p:nvSpPr>
        <p:spPr>
          <a:xfrm>
            <a:off x="405114" y="1632030"/>
            <a:ext cx="2152891" cy="1938992"/>
          </a:xfrm>
          <a:prstGeom prst="rect">
            <a:avLst/>
          </a:prstGeom>
          <a:noFill/>
        </p:spPr>
        <p:txBody>
          <a:bodyPr wrap="square" rtlCol="0">
            <a:spAutoFit/>
          </a:bodyPr>
          <a:lstStyle/>
          <a:p>
            <a:r>
              <a:rPr lang="it-IT" sz="2400" dirty="0"/>
              <a:t>Popolazione</a:t>
            </a:r>
          </a:p>
          <a:p>
            <a:r>
              <a:rPr lang="it-IT" sz="2400" dirty="0"/>
              <a:t>1869: 123.000</a:t>
            </a:r>
          </a:p>
          <a:p>
            <a:r>
              <a:rPr lang="it-IT" sz="2400" dirty="0"/>
              <a:t>1890: 155.471</a:t>
            </a:r>
          </a:p>
          <a:p>
            <a:r>
              <a:rPr lang="it-IT" sz="2400" dirty="0"/>
              <a:t>1900: 176.383</a:t>
            </a:r>
          </a:p>
          <a:p>
            <a:r>
              <a:rPr lang="it-IT" sz="2400" dirty="0"/>
              <a:t>1913: 247.099</a:t>
            </a:r>
          </a:p>
        </p:txBody>
      </p:sp>
    </p:spTree>
    <p:extLst>
      <p:ext uri="{BB962C8B-B14F-4D97-AF65-F5344CB8AC3E}">
        <p14:creationId xmlns:p14="http://schemas.microsoft.com/office/powerpoint/2010/main" val="620785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BBE2D9C-A410-614D-AF71-E6F526CF25FD}"/>
              </a:ext>
            </a:extLst>
          </p:cNvPr>
          <p:cNvSpPr>
            <a:spLocks noGrp="1"/>
          </p:cNvSpPr>
          <p:nvPr>
            <p:ph idx="1"/>
          </p:nvPr>
        </p:nvSpPr>
        <p:spPr>
          <a:xfrm>
            <a:off x="687729" y="1250066"/>
            <a:ext cx="10481841" cy="5436183"/>
          </a:xfrm>
        </p:spPr>
        <p:txBody>
          <a:bodyPr>
            <a:normAutofit lnSpcReduction="10000"/>
          </a:bodyPr>
          <a:lstStyle/>
          <a:p>
            <a:r>
              <a:rPr lang="it-IT" dirty="0"/>
              <a:t>Il sistema politico amministrativo prevedeva uno sbarramento elettorale per censo, con la divisione dell’elettorato in tre corpi. </a:t>
            </a:r>
          </a:p>
          <a:p>
            <a:r>
              <a:rPr lang="it-IT" dirty="0"/>
              <a:t>Dal 1907 un nuovo regolamento elettorale, approvato con legge 26 gennaio 1907 n. 17, garantì il diritto di voto a tutti i cittadini di genere maschile, limitatamente alle elezioni politiche. Il regolamento per le elezioni amministrative continua a ispirarsi al principio censitario per i tre corpi elettorali, accanto ai quali era previsto un quarto corpo per tutti gli altri elettori, un quinto corpo per la Camera di commercio. </a:t>
            </a:r>
          </a:p>
          <a:p>
            <a:r>
              <a:rPr lang="it-IT" dirty="0"/>
              <a:t>Intorno al 1900, il partito più numeroso in seno al consiglio comunale di Trieste è il partito liberal-nazionale di fede italiana, che – fatto salvo per una breve interruzione nel 1901 – con il nome di Associazione patria rimane sempre, dalle elezioni del 1882 e fino all’ultima votazione del 1913, partito di maggioranza e quindi partito al governo della città, che esprime i parlamentari a Vienna</a:t>
            </a:r>
          </a:p>
          <a:p>
            <a:endParaRPr lang="it-IT" dirty="0"/>
          </a:p>
        </p:txBody>
      </p:sp>
      <p:sp>
        <p:nvSpPr>
          <p:cNvPr id="4" name="Titolo 1">
            <a:extLst>
              <a:ext uri="{FF2B5EF4-FFF2-40B4-BE49-F238E27FC236}">
                <a16:creationId xmlns:a16="http://schemas.microsoft.com/office/drawing/2014/main" id="{1F19D5FC-4747-0B40-B3E3-344DC4476AA6}"/>
              </a:ext>
            </a:extLst>
          </p:cNvPr>
          <p:cNvSpPr>
            <a:spLocks noGrp="1"/>
          </p:cNvSpPr>
          <p:nvPr>
            <p:ph type="title"/>
          </p:nvPr>
        </p:nvSpPr>
        <p:spPr>
          <a:xfrm>
            <a:off x="838200" y="365125"/>
            <a:ext cx="10515600" cy="1325563"/>
          </a:xfrm>
        </p:spPr>
        <p:txBody>
          <a:bodyPr/>
          <a:lstStyle/>
          <a:p>
            <a:r>
              <a:rPr lang="it-IT" b="1" dirty="0"/>
              <a:t>Trieste</a:t>
            </a:r>
            <a:br>
              <a:rPr lang="it-IT" b="1" dirty="0"/>
            </a:br>
            <a:endParaRPr lang="it-IT" dirty="0"/>
          </a:p>
        </p:txBody>
      </p:sp>
    </p:spTree>
    <p:extLst>
      <p:ext uri="{BB962C8B-B14F-4D97-AF65-F5344CB8AC3E}">
        <p14:creationId xmlns:p14="http://schemas.microsoft.com/office/powerpoint/2010/main" val="37801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B7763C-AC54-FD4F-AD4E-CF21F8FDBB9C}"/>
              </a:ext>
            </a:extLst>
          </p:cNvPr>
          <p:cNvSpPr>
            <a:spLocks noGrp="1"/>
          </p:cNvSpPr>
          <p:nvPr>
            <p:ph idx="1"/>
          </p:nvPr>
        </p:nvSpPr>
        <p:spPr>
          <a:xfrm>
            <a:off x="1794075" y="1015396"/>
            <a:ext cx="8204167" cy="5153909"/>
          </a:xfrm>
        </p:spPr>
        <p:txBody>
          <a:bodyPr>
            <a:noAutofit/>
          </a:bodyPr>
          <a:lstStyle/>
          <a:p>
            <a:r>
              <a:rPr lang="it-IT" b="1" dirty="0">
                <a:solidFill>
                  <a:schemeClr val="tx1"/>
                </a:solidFill>
              </a:rPr>
              <a:t>La condizione economica stimola la riflessione sociale  e promuove l’organizzazione politica</a:t>
            </a:r>
          </a:p>
          <a:p>
            <a:pPr marL="0" indent="0">
              <a:buNone/>
            </a:pPr>
            <a:r>
              <a:rPr lang="it-IT" dirty="0">
                <a:solidFill>
                  <a:schemeClr val="tx1"/>
                </a:solidFill>
              </a:rPr>
              <a:t>Provincia di Udine:</a:t>
            </a:r>
          </a:p>
          <a:p>
            <a:r>
              <a:rPr lang="it-IT" dirty="0">
                <a:solidFill>
                  <a:schemeClr val="tx1"/>
                </a:solidFill>
              </a:rPr>
              <a:t>Liberali vs. socialisti vs. cattolici</a:t>
            </a:r>
          </a:p>
          <a:p>
            <a:endParaRPr lang="it-IT" dirty="0">
              <a:solidFill>
                <a:schemeClr val="tx1"/>
              </a:solidFill>
            </a:endParaRPr>
          </a:p>
          <a:p>
            <a:pPr marL="0" indent="0">
              <a:buNone/>
            </a:pPr>
            <a:r>
              <a:rPr lang="it-IT" dirty="0">
                <a:solidFill>
                  <a:schemeClr val="tx1"/>
                </a:solidFill>
              </a:rPr>
              <a:t>Gorizia e Gradisca</a:t>
            </a:r>
          </a:p>
          <a:p>
            <a:r>
              <a:rPr lang="it-IT" dirty="0">
                <a:solidFill>
                  <a:schemeClr val="tx1"/>
                </a:solidFill>
              </a:rPr>
              <a:t>Cattolici italiani e sloveni (e socialisti)</a:t>
            </a:r>
          </a:p>
          <a:p>
            <a:endParaRPr lang="it-IT" dirty="0">
              <a:solidFill>
                <a:schemeClr val="tx1"/>
              </a:solidFill>
            </a:endParaRPr>
          </a:p>
          <a:p>
            <a:pPr marL="0" indent="0">
              <a:buNone/>
            </a:pPr>
            <a:r>
              <a:rPr lang="it-IT" dirty="0">
                <a:solidFill>
                  <a:schemeClr val="tx1"/>
                </a:solidFill>
              </a:rPr>
              <a:t>Trieste</a:t>
            </a:r>
          </a:p>
          <a:p>
            <a:r>
              <a:rPr lang="it-IT" dirty="0">
                <a:solidFill>
                  <a:schemeClr val="tx1"/>
                </a:solidFill>
              </a:rPr>
              <a:t>Liberal nazionali (e socialisti)</a:t>
            </a:r>
          </a:p>
        </p:txBody>
      </p:sp>
    </p:spTree>
    <p:extLst>
      <p:ext uri="{BB962C8B-B14F-4D97-AF65-F5344CB8AC3E}">
        <p14:creationId xmlns:p14="http://schemas.microsoft.com/office/powerpoint/2010/main" val="194777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4632477-7842-3C45-A9E9-9CAC379E1C60}"/>
              </a:ext>
            </a:extLst>
          </p:cNvPr>
          <p:cNvSpPr>
            <a:spLocks noGrp="1"/>
          </p:cNvSpPr>
          <p:nvPr>
            <p:ph idx="1"/>
          </p:nvPr>
        </p:nvSpPr>
        <p:spPr>
          <a:xfrm>
            <a:off x="457200" y="430306"/>
            <a:ext cx="10797747" cy="6279776"/>
          </a:xfrm>
        </p:spPr>
        <p:txBody>
          <a:bodyPr>
            <a:normAutofit fontScale="77500" lnSpcReduction="20000"/>
          </a:bodyPr>
          <a:lstStyle/>
          <a:p>
            <a:pPr marL="0" indent="0">
              <a:buNone/>
            </a:pPr>
            <a:r>
              <a:rPr lang="it-IT" dirty="0"/>
              <a:t>Suggerimenti bibliografici:</a:t>
            </a:r>
          </a:p>
          <a:p>
            <a:r>
              <a:rPr lang="it-IT" dirty="0"/>
              <a:t>Angelo Vivante, </a:t>
            </a:r>
            <a:r>
              <a:rPr lang="it-IT" i="1" dirty="0"/>
              <a:t>Irredentismo adriatico. Contributo alla discussione sui rapporti Austro-Italiani</a:t>
            </a:r>
            <a:r>
              <a:rPr lang="it-IT" dirty="0"/>
              <a:t>, Firenze, Libreria «La Voce», 1912. </a:t>
            </a:r>
          </a:p>
          <a:p>
            <a:r>
              <a:rPr lang="it-IT" dirty="0"/>
              <a:t>Elio </a:t>
            </a:r>
            <a:r>
              <a:rPr lang="it-IT" dirty="0" err="1"/>
              <a:t>Apih</a:t>
            </a:r>
            <a:r>
              <a:rPr lang="it-IT" dirty="0"/>
              <a:t>, </a:t>
            </a:r>
            <a:r>
              <a:rPr lang="it-IT" i="1" dirty="0"/>
              <a:t>Trieste, </a:t>
            </a:r>
            <a:r>
              <a:rPr lang="it-IT" dirty="0"/>
              <a:t>Roma –Bari, Laterza, 1988</a:t>
            </a:r>
          </a:p>
          <a:p>
            <a:r>
              <a:rPr lang="it-IT" dirty="0"/>
              <a:t>Luciana Morassi, </a:t>
            </a:r>
            <a:r>
              <a:rPr lang="it-IT" i="1" dirty="0"/>
              <a:t>Il Friuli, una provincia ai margini (1814-1914)</a:t>
            </a:r>
            <a:r>
              <a:rPr lang="it-IT" dirty="0"/>
              <a:t>, in Roberto </a:t>
            </a:r>
            <a:r>
              <a:rPr lang="it-IT" dirty="0" err="1"/>
              <a:t>Finzi</a:t>
            </a:r>
            <a:r>
              <a:rPr lang="it-IT" dirty="0"/>
              <a:t>, Claudio Magris, Giovanni Miccoli (a cura di), </a:t>
            </a:r>
            <a:r>
              <a:rPr lang="it-IT" i="1" dirty="0"/>
              <a:t>Storia d’Italia. Le regioni dall’Unità a oggi. Il Friuli-Venezia Giulia</a:t>
            </a:r>
            <a:r>
              <a:rPr lang="it-IT" dirty="0"/>
              <a:t>, Torino, Einaudi, 2002, pp. 5-148</a:t>
            </a:r>
          </a:p>
          <a:p>
            <a:r>
              <a:rPr lang="it-IT" i="1" dirty="0"/>
              <a:t> </a:t>
            </a:r>
            <a:r>
              <a:rPr lang="it-IT" dirty="0"/>
              <a:t>Daniele </a:t>
            </a:r>
            <a:r>
              <a:rPr lang="it-IT" dirty="0" err="1"/>
              <a:t>Andreozzi</a:t>
            </a:r>
            <a:r>
              <a:rPr lang="it-IT" dirty="0"/>
              <a:t>, Roberto </a:t>
            </a:r>
            <a:r>
              <a:rPr lang="it-IT" dirty="0" err="1"/>
              <a:t>Finzi</a:t>
            </a:r>
            <a:r>
              <a:rPr lang="it-IT" dirty="0"/>
              <a:t> e Luciana </a:t>
            </a:r>
            <a:r>
              <a:rPr lang="it-IT" dirty="0" err="1"/>
              <a:t>Panariti</a:t>
            </a:r>
            <a:r>
              <a:rPr lang="it-IT" dirty="0"/>
              <a:t>, </a:t>
            </a:r>
            <a:r>
              <a:rPr lang="it-IT" i="1" dirty="0"/>
              <a:t>Lo specchio del confine. Identità, economia e uso della storia in Friuli Venezia Giulia. 1990 – 2003</a:t>
            </a:r>
            <a:r>
              <a:rPr lang="it-IT" dirty="0"/>
              <a:t>, numero monografico del “Il territorio”, 21/22(2004) Edizioni del consorzio culturale del Monfalconese.</a:t>
            </a:r>
          </a:p>
          <a:p>
            <a:r>
              <a:rPr lang="it-IT" dirty="0"/>
              <a:t>Giovanni Marinelli, </a:t>
            </a:r>
            <a:r>
              <a:rPr lang="it-IT" i="1" dirty="0"/>
              <a:t>Ferrovia Pontebbana (Udine-Pontebba). Con una carta della regione percorsa dalla ferrovia</a:t>
            </a:r>
            <a:r>
              <a:rPr lang="it-IT" b="1" dirty="0"/>
              <a:t>,</a:t>
            </a:r>
            <a:r>
              <a:rPr lang="it-IT" dirty="0"/>
              <a:t> Roma, </a:t>
            </a:r>
            <a:r>
              <a:rPr lang="it-IT" dirty="0" err="1"/>
              <a:t>Civelli</a:t>
            </a:r>
            <a:r>
              <a:rPr lang="it-IT" dirty="0"/>
              <a:t>, 1879. Estratto dal "Bollettino della Società Geografica Italiana"</a:t>
            </a:r>
          </a:p>
          <a:p>
            <a:r>
              <a:rPr lang="it-IT" dirty="0"/>
              <a:t>Marco Sartori </a:t>
            </a:r>
            <a:r>
              <a:rPr lang="it-IT" dirty="0" err="1"/>
              <a:t>Borotto</a:t>
            </a:r>
            <a:r>
              <a:rPr lang="it-IT" dirty="0"/>
              <a:t>, </a:t>
            </a:r>
            <a:r>
              <a:rPr lang="it-IT" i="1" dirty="0"/>
              <a:t>Le ferrovie strategiche del Veneto, </a:t>
            </a:r>
            <a:r>
              <a:rPr lang="it-IT" dirty="0"/>
              <a:t>Venezia, Istituto Veneto di Arti Grafiche, 1908</a:t>
            </a:r>
          </a:p>
          <a:p>
            <a:r>
              <a:rPr lang="it-IT" dirty="0"/>
              <a:t>Romano </a:t>
            </a:r>
            <a:r>
              <a:rPr lang="it-IT" dirty="0" err="1"/>
              <a:t>Vecchiet</a:t>
            </a:r>
            <a:r>
              <a:rPr lang="it-IT" dirty="0"/>
              <a:t>, </a:t>
            </a:r>
            <a:r>
              <a:rPr lang="it-IT" i="1" dirty="0"/>
              <a:t>Treni d'archivio: capitoli di storia delle ferrovie in Friuli, </a:t>
            </a:r>
            <a:r>
              <a:rPr lang="it-IT" dirty="0"/>
              <a:t>Udine, Forum, 2014</a:t>
            </a:r>
          </a:p>
          <a:p>
            <a:r>
              <a:rPr lang="it-IT" dirty="0"/>
              <a:t>Romano </a:t>
            </a:r>
            <a:r>
              <a:rPr lang="it-IT" dirty="0" err="1"/>
              <a:t>Vecchiet</a:t>
            </a:r>
            <a:r>
              <a:rPr lang="it-IT" dirty="0"/>
              <a:t> (a cura di), </a:t>
            </a:r>
            <a:r>
              <a:rPr lang="it-IT" i="1" dirty="0"/>
              <a:t>Treni di frontiera: ferrovie in Friuli-Venezia Giulia e Alpe Adria</a:t>
            </a:r>
            <a:r>
              <a:rPr lang="it-IT" dirty="0"/>
              <a:t>, Ronchi dei Legionari, Centro culturale pubblico polivalente, 1990</a:t>
            </a:r>
          </a:p>
          <a:p>
            <a:r>
              <a:rPr lang="it-IT" dirty="0" err="1"/>
              <a:t>https</a:t>
            </a:r>
            <a:r>
              <a:rPr lang="it-IT" dirty="0"/>
              <a:t>://</a:t>
            </a:r>
            <a:r>
              <a:rPr lang="it-IT" dirty="0" err="1"/>
              <a:t>www.trenidicarta.it</a:t>
            </a:r>
            <a:r>
              <a:rPr lang="it-IT" dirty="0"/>
              <a:t>/</a:t>
            </a:r>
            <a:r>
              <a:rPr lang="it-IT" dirty="0" err="1"/>
              <a:t>index.htm</a:t>
            </a:r>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322081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7CD4DAD-3174-9441-B546-647A2833CD65}"/>
              </a:ext>
            </a:extLst>
          </p:cNvPr>
          <p:cNvSpPr>
            <a:spLocks noGrp="1"/>
          </p:cNvSpPr>
          <p:nvPr>
            <p:ph idx="1"/>
          </p:nvPr>
        </p:nvSpPr>
        <p:spPr>
          <a:xfrm>
            <a:off x="358815" y="4282633"/>
            <a:ext cx="3426106" cy="2422967"/>
          </a:xfrm>
        </p:spPr>
        <p:txBody>
          <a:bodyPr/>
          <a:lstStyle/>
          <a:p>
            <a:r>
              <a:rPr lang="it-IT" dirty="0" err="1"/>
              <a:t>https</a:t>
            </a:r>
            <a:r>
              <a:rPr lang="it-IT" dirty="0"/>
              <a:t>://</a:t>
            </a:r>
            <a:r>
              <a:rPr lang="it-IT" dirty="0" err="1"/>
              <a:t>upload.wikimedia.org</a:t>
            </a:r>
            <a:r>
              <a:rPr lang="it-IT" dirty="0"/>
              <a:t>/</a:t>
            </a:r>
            <a:r>
              <a:rPr lang="it-IT" dirty="0" err="1"/>
              <a:t>wikipedia</a:t>
            </a:r>
            <a:r>
              <a:rPr lang="it-IT" dirty="0"/>
              <a:t>/</a:t>
            </a:r>
            <a:r>
              <a:rPr lang="it-IT" dirty="0" err="1"/>
              <a:t>commons</a:t>
            </a:r>
            <a:r>
              <a:rPr lang="it-IT" dirty="0"/>
              <a:t>/b/be/Ethnographic_map_of_austrian_monarchy_czoernig_1855.jpg</a:t>
            </a:r>
          </a:p>
        </p:txBody>
      </p:sp>
      <p:pic>
        <p:nvPicPr>
          <p:cNvPr id="5" name="Immagine 4">
            <a:extLst>
              <a:ext uri="{FF2B5EF4-FFF2-40B4-BE49-F238E27FC236}">
                <a16:creationId xmlns:a16="http://schemas.microsoft.com/office/drawing/2014/main" id="{2C1424B7-405F-E543-B036-5E0CC877671F}"/>
              </a:ext>
            </a:extLst>
          </p:cNvPr>
          <p:cNvPicPr>
            <a:picLocks noChangeAspect="1"/>
          </p:cNvPicPr>
          <p:nvPr/>
        </p:nvPicPr>
        <p:blipFill>
          <a:blip r:embed="rId2"/>
          <a:stretch>
            <a:fillRect/>
          </a:stretch>
        </p:blipFill>
        <p:spPr>
          <a:xfrm>
            <a:off x="4062715" y="472878"/>
            <a:ext cx="6943846" cy="5550312"/>
          </a:xfrm>
          <a:prstGeom prst="rect">
            <a:avLst/>
          </a:prstGeom>
        </p:spPr>
      </p:pic>
    </p:spTree>
    <p:extLst>
      <p:ext uri="{BB962C8B-B14F-4D97-AF65-F5344CB8AC3E}">
        <p14:creationId xmlns:p14="http://schemas.microsoft.com/office/powerpoint/2010/main" val="1198080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3248F8-2F17-F744-8E16-CB2D7F3CF705}"/>
              </a:ext>
            </a:extLst>
          </p:cNvPr>
          <p:cNvSpPr>
            <a:spLocks noGrp="1"/>
          </p:cNvSpPr>
          <p:nvPr>
            <p:ph type="title"/>
          </p:nvPr>
        </p:nvSpPr>
        <p:spPr/>
        <p:txBody>
          <a:bodyPr/>
          <a:lstStyle/>
          <a:p>
            <a:endParaRPr lang="it-IT"/>
          </a:p>
        </p:txBody>
      </p:sp>
      <p:pic>
        <p:nvPicPr>
          <p:cNvPr id="6" name="Segnaposto contenuto 5">
            <a:extLst>
              <a:ext uri="{FF2B5EF4-FFF2-40B4-BE49-F238E27FC236}">
                <a16:creationId xmlns:a16="http://schemas.microsoft.com/office/drawing/2014/main" id="{F3D7B95B-45E1-BE40-ABD0-813C8C198617}"/>
              </a:ext>
            </a:extLst>
          </p:cNvPr>
          <p:cNvPicPr>
            <a:picLocks noGrp="1" noChangeAspect="1"/>
          </p:cNvPicPr>
          <p:nvPr>
            <p:ph idx="1"/>
          </p:nvPr>
        </p:nvPicPr>
        <p:blipFill>
          <a:blip r:embed="rId2"/>
          <a:stretch>
            <a:fillRect/>
          </a:stretch>
        </p:blipFill>
        <p:spPr>
          <a:xfrm>
            <a:off x="988024" y="1246188"/>
            <a:ext cx="5331644" cy="3881437"/>
          </a:xfrm>
        </p:spPr>
      </p:pic>
      <p:pic>
        <p:nvPicPr>
          <p:cNvPr id="4" name="Segnaposto contenuto 4">
            <a:extLst>
              <a:ext uri="{FF2B5EF4-FFF2-40B4-BE49-F238E27FC236}">
                <a16:creationId xmlns:a16="http://schemas.microsoft.com/office/drawing/2014/main" id="{22B055A4-0076-E447-B5A6-A1411B30D00F}"/>
              </a:ext>
            </a:extLst>
          </p:cNvPr>
          <p:cNvPicPr>
            <a:picLocks noChangeAspect="1"/>
          </p:cNvPicPr>
          <p:nvPr/>
        </p:nvPicPr>
        <p:blipFill>
          <a:blip r:embed="rId3"/>
          <a:stretch>
            <a:fillRect/>
          </a:stretch>
        </p:blipFill>
        <p:spPr>
          <a:xfrm>
            <a:off x="7472358" y="1246188"/>
            <a:ext cx="3780620" cy="3881437"/>
          </a:xfrm>
          <a:prstGeom prst="rect">
            <a:avLst/>
          </a:prstGeom>
        </p:spPr>
      </p:pic>
    </p:spTree>
    <p:extLst>
      <p:ext uri="{BB962C8B-B14F-4D97-AF65-F5344CB8AC3E}">
        <p14:creationId xmlns:p14="http://schemas.microsoft.com/office/powerpoint/2010/main" val="188443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FB6F2E-72BA-3046-9155-38F65D1FA30C}"/>
              </a:ext>
            </a:extLst>
          </p:cNvPr>
          <p:cNvSpPr>
            <a:spLocks noGrp="1"/>
          </p:cNvSpPr>
          <p:nvPr>
            <p:ph type="title"/>
          </p:nvPr>
        </p:nvSpPr>
        <p:spPr>
          <a:xfrm>
            <a:off x="914400" y="286603"/>
            <a:ext cx="10241280" cy="1345427"/>
          </a:xfrm>
        </p:spPr>
        <p:txBody>
          <a:bodyPr>
            <a:normAutofit/>
          </a:bodyPr>
          <a:lstStyle/>
          <a:p>
            <a:r>
              <a:rPr lang="it-IT" dirty="0"/>
              <a:t>Friuli e Venezia Giulia. </a:t>
            </a:r>
          </a:p>
        </p:txBody>
      </p:sp>
      <p:sp>
        <p:nvSpPr>
          <p:cNvPr id="3" name="Segnaposto contenuto 2">
            <a:extLst>
              <a:ext uri="{FF2B5EF4-FFF2-40B4-BE49-F238E27FC236}">
                <a16:creationId xmlns:a16="http://schemas.microsoft.com/office/drawing/2014/main" id="{B61EC4B0-498D-DD4D-A7D4-64F94F343D4C}"/>
              </a:ext>
            </a:extLst>
          </p:cNvPr>
          <p:cNvSpPr>
            <a:spLocks noGrp="1"/>
          </p:cNvSpPr>
          <p:nvPr>
            <p:ph idx="1"/>
          </p:nvPr>
        </p:nvSpPr>
        <p:spPr/>
        <p:txBody>
          <a:bodyPr>
            <a:normAutofit/>
          </a:bodyPr>
          <a:lstStyle/>
          <a:p>
            <a:r>
              <a:rPr lang="it-IT" sz="2200" b="1" dirty="0"/>
              <a:t>Patria del Friuli</a:t>
            </a:r>
          </a:p>
          <a:p>
            <a:r>
              <a:rPr lang="it-IT" sz="2200" dirty="0"/>
              <a:t>Sinonimo dal XIII secolo dello Stato Patriarcale di Aquileia</a:t>
            </a:r>
          </a:p>
          <a:p>
            <a:pPr lvl="1"/>
            <a:r>
              <a:rPr lang="it-IT" sz="2200" dirty="0"/>
              <a:t>Prima Aquileia, poi Cividale, infine Udine</a:t>
            </a:r>
          </a:p>
          <a:p>
            <a:pPr lvl="1"/>
            <a:r>
              <a:rPr lang="it-IT" sz="2200" dirty="0"/>
              <a:t>Fino al 1420</a:t>
            </a:r>
          </a:p>
          <a:p>
            <a:pPr lvl="1"/>
            <a:endParaRPr lang="it-IT" sz="2200" dirty="0"/>
          </a:p>
          <a:p>
            <a:pPr marL="268288" lvl="1" indent="-268288"/>
            <a:r>
              <a:rPr lang="it-IT" sz="2200" dirty="0"/>
              <a:t>Poi entità autonoma con lo stesso nome all’interno dei domini di terra della Repubblica di Venezia</a:t>
            </a:r>
          </a:p>
          <a:p>
            <a:pPr lvl="1"/>
            <a:r>
              <a:rPr lang="it-IT" sz="2200" dirty="0"/>
              <a:t>Fino al 1797 (poi ceduti all’Austria)</a:t>
            </a:r>
          </a:p>
          <a:p>
            <a:pPr lvl="1"/>
            <a:r>
              <a:rPr lang="it-IT" sz="2200" dirty="0"/>
              <a:t>Dal 1805 Regno d’Italia</a:t>
            </a:r>
          </a:p>
          <a:p>
            <a:pPr lvl="1"/>
            <a:r>
              <a:rPr lang="it-IT" sz="2200" dirty="0"/>
              <a:t>Dal 1815 Regno Lombardo Veneto</a:t>
            </a:r>
          </a:p>
          <a:p>
            <a:pPr lvl="1"/>
            <a:endParaRPr lang="it-IT" dirty="0"/>
          </a:p>
          <a:p>
            <a:pPr marL="268288" lvl="1" indent="-268288"/>
            <a:endParaRPr lang="it-IT" sz="2800" dirty="0"/>
          </a:p>
        </p:txBody>
      </p:sp>
    </p:spTree>
    <p:extLst>
      <p:ext uri="{BB962C8B-B14F-4D97-AF65-F5344CB8AC3E}">
        <p14:creationId xmlns:p14="http://schemas.microsoft.com/office/powerpoint/2010/main" val="160277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547037-B717-D049-8B85-0E9E33A6792D}"/>
              </a:ext>
            </a:extLst>
          </p:cNvPr>
          <p:cNvSpPr>
            <a:spLocks noGrp="1"/>
          </p:cNvSpPr>
          <p:nvPr>
            <p:ph type="title"/>
          </p:nvPr>
        </p:nvSpPr>
        <p:spPr>
          <a:xfrm>
            <a:off x="995423" y="286604"/>
            <a:ext cx="10160257" cy="1275978"/>
          </a:xfrm>
        </p:spPr>
        <p:txBody>
          <a:bodyPr>
            <a:normAutofit/>
          </a:bodyPr>
          <a:lstStyle/>
          <a:p>
            <a:r>
              <a:rPr lang="it-IT" dirty="0"/>
              <a:t>Friuli e Venezia Giulia. </a:t>
            </a:r>
          </a:p>
        </p:txBody>
      </p:sp>
      <p:sp>
        <p:nvSpPr>
          <p:cNvPr id="3" name="Segnaposto contenuto 2">
            <a:extLst>
              <a:ext uri="{FF2B5EF4-FFF2-40B4-BE49-F238E27FC236}">
                <a16:creationId xmlns:a16="http://schemas.microsoft.com/office/drawing/2014/main" id="{ED3FB96F-01E9-8F47-8E03-4FFAAA03C2DF}"/>
              </a:ext>
            </a:extLst>
          </p:cNvPr>
          <p:cNvSpPr>
            <a:spLocks noGrp="1"/>
          </p:cNvSpPr>
          <p:nvPr>
            <p:ph idx="1"/>
          </p:nvPr>
        </p:nvSpPr>
        <p:spPr>
          <a:xfrm>
            <a:off x="451413" y="1737359"/>
            <a:ext cx="10474124" cy="4439603"/>
          </a:xfrm>
        </p:spPr>
        <p:txBody>
          <a:bodyPr>
            <a:normAutofit/>
          </a:bodyPr>
          <a:lstStyle/>
          <a:p>
            <a:pPr marL="0" indent="0">
              <a:buNone/>
            </a:pPr>
            <a:r>
              <a:rPr lang="it-IT" sz="2400" dirty="0"/>
              <a:t>Dalla parte imperiale, invece</a:t>
            </a:r>
          </a:p>
          <a:p>
            <a:r>
              <a:rPr lang="it-IT" sz="2400" b="1" dirty="0"/>
              <a:t>Contea di Gorizia </a:t>
            </a:r>
          </a:p>
          <a:p>
            <a:pPr marL="854075" indent="-231775"/>
            <a:r>
              <a:rPr lang="it-IT" sz="2400" dirty="0">
                <a:sym typeface="Wingdings" pitchFamily="2" charset="2"/>
              </a:rPr>
              <a:t>Esiste dal 1122</a:t>
            </a:r>
          </a:p>
          <a:p>
            <a:pPr marL="854075" indent="-231775"/>
            <a:r>
              <a:rPr lang="it-IT" sz="2400" dirty="0">
                <a:sym typeface="Wingdings" pitchFamily="2" charset="2"/>
              </a:rPr>
              <a:t>Nel 1500, per esaurimento dinastia il titolo attribuito agli arciduca d’Austria (Asburgo)</a:t>
            </a:r>
          </a:p>
          <a:p>
            <a:r>
              <a:rPr lang="it-IT" sz="2400" b="1" dirty="0">
                <a:sym typeface="Wingdings" pitchFamily="2" charset="2"/>
              </a:rPr>
              <a:t>Trieste</a:t>
            </a:r>
          </a:p>
          <a:p>
            <a:pPr marL="854075" indent="-257175"/>
            <a:r>
              <a:rPr lang="it-IT" sz="2400" dirty="0">
                <a:sym typeface="Wingdings" pitchFamily="2" charset="2"/>
              </a:rPr>
              <a:t>Dal 1381 «Dedizione alla Casa d’Austria»</a:t>
            </a:r>
          </a:p>
          <a:p>
            <a:pPr marL="854075" indent="-257175"/>
            <a:endParaRPr lang="it-IT" sz="2400" dirty="0">
              <a:sym typeface="Wingdings" pitchFamily="2" charset="2"/>
            </a:endParaRPr>
          </a:p>
          <a:p>
            <a:pPr marL="450850" indent="-450850"/>
            <a:r>
              <a:rPr lang="it-IT" sz="2400" dirty="0">
                <a:sym typeface="Wingdings" pitchFamily="2" charset="2"/>
              </a:rPr>
              <a:t>Quindi entità esistenti</a:t>
            </a:r>
          </a:p>
        </p:txBody>
      </p:sp>
    </p:spTree>
    <p:extLst>
      <p:ext uri="{BB962C8B-B14F-4D97-AF65-F5344CB8AC3E}">
        <p14:creationId xmlns:p14="http://schemas.microsoft.com/office/powerpoint/2010/main" val="294929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D75437-3685-0D46-8D86-3787A2E9D723}"/>
              </a:ext>
            </a:extLst>
          </p:cNvPr>
          <p:cNvSpPr>
            <a:spLocks noGrp="1"/>
          </p:cNvSpPr>
          <p:nvPr>
            <p:ph type="title"/>
          </p:nvPr>
        </p:nvSpPr>
        <p:spPr/>
        <p:txBody>
          <a:bodyPr/>
          <a:lstStyle/>
          <a:p>
            <a:r>
              <a:rPr lang="it-IT" dirty="0"/>
              <a:t>Catasto geometrico particellare</a:t>
            </a:r>
          </a:p>
        </p:txBody>
      </p:sp>
      <p:sp>
        <p:nvSpPr>
          <p:cNvPr id="3" name="Segnaposto contenuto 2">
            <a:extLst>
              <a:ext uri="{FF2B5EF4-FFF2-40B4-BE49-F238E27FC236}">
                <a16:creationId xmlns:a16="http://schemas.microsoft.com/office/drawing/2014/main" id="{2FCB8690-A4CB-CF49-AF4F-9E61D694EC2F}"/>
              </a:ext>
            </a:extLst>
          </p:cNvPr>
          <p:cNvSpPr>
            <a:spLocks noGrp="1"/>
          </p:cNvSpPr>
          <p:nvPr>
            <p:ph idx="1"/>
          </p:nvPr>
        </p:nvSpPr>
        <p:spPr>
          <a:xfrm>
            <a:off x="677334" y="1817225"/>
            <a:ext cx="8596668" cy="4224137"/>
          </a:xfrm>
        </p:spPr>
        <p:txBody>
          <a:bodyPr>
            <a:normAutofit/>
          </a:bodyPr>
          <a:lstStyle/>
          <a:p>
            <a:r>
              <a:rPr lang="it-IT" sz="2000" dirty="0" err="1"/>
              <a:t>Catastici</a:t>
            </a:r>
            <a:r>
              <a:rPr lang="it-IT" sz="2000" dirty="0"/>
              <a:t> e catasto</a:t>
            </a:r>
          </a:p>
          <a:p>
            <a:r>
              <a:rPr lang="it-IT" sz="2000" dirty="0"/>
              <a:t>Geometrico e particellare</a:t>
            </a:r>
          </a:p>
          <a:p>
            <a:r>
              <a:rPr lang="it-IT" sz="2000" dirty="0"/>
              <a:t>Rapporto con la  proprietà fondiaria</a:t>
            </a:r>
          </a:p>
          <a:p>
            <a:r>
              <a:rPr lang="it-IT" sz="2000" dirty="0"/>
              <a:t>Base del funzionamento dello Stato	</a:t>
            </a:r>
          </a:p>
          <a:p>
            <a:pPr marL="1028700" indent="-331788"/>
            <a:r>
              <a:rPr lang="it-IT" sz="2000" dirty="0"/>
              <a:t>Gestione finanze</a:t>
            </a:r>
          </a:p>
          <a:p>
            <a:pPr marL="1028700" indent="-331788"/>
            <a:r>
              <a:rPr lang="it-IT" sz="2000" dirty="0"/>
              <a:t>Conoscenza del territorio :</a:t>
            </a:r>
          </a:p>
          <a:p>
            <a:pPr marL="1692275" indent="-331788"/>
            <a:r>
              <a:rPr lang="it-IT" sz="2000" dirty="0"/>
              <a:t>Cosa c’è</a:t>
            </a:r>
          </a:p>
          <a:p>
            <a:pPr marL="1692275" indent="-331788"/>
            <a:r>
              <a:rPr lang="it-IT" sz="2000" dirty="0"/>
              <a:t>Dove è</a:t>
            </a:r>
          </a:p>
          <a:p>
            <a:pPr marL="2847975" indent="-331788"/>
            <a:r>
              <a:rPr lang="it-IT" sz="2000" dirty="0"/>
              <a:t>Cartografia puntuale</a:t>
            </a:r>
          </a:p>
        </p:txBody>
      </p:sp>
    </p:spTree>
    <p:extLst>
      <p:ext uri="{BB962C8B-B14F-4D97-AF65-F5344CB8AC3E}">
        <p14:creationId xmlns:p14="http://schemas.microsoft.com/office/powerpoint/2010/main" val="40691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869F0-9452-D546-8E65-6C416C161AAD}"/>
              </a:ext>
            </a:extLst>
          </p:cNvPr>
          <p:cNvSpPr>
            <a:spLocks noGrp="1"/>
          </p:cNvSpPr>
          <p:nvPr>
            <p:ph type="title"/>
          </p:nvPr>
        </p:nvSpPr>
        <p:spPr/>
        <p:txBody>
          <a:bodyPr/>
          <a:lstStyle/>
          <a:p>
            <a:r>
              <a:rPr lang="it-IT" dirty="0"/>
              <a:t>Contea di Gorizia e Gradisca</a:t>
            </a:r>
          </a:p>
        </p:txBody>
      </p:sp>
      <p:sp>
        <p:nvSpPr>
          <p:cNvPr id="3" name="Segnaposto contenuto 2">
            <a:extLst>
              <a:ext uri="{FF2B5EF4-FFF2-40B4-BE49-F238E27FC236}">
                <a16:creationId xmlns:a16="http://schemas.microsoft.com/office/drawing/2014/main" id="{8FE5C9CA-5F8B-A143-BF0E-FF4D32357729}"/>
              </a:ext>
            </a:extLst>
          </p:cNvPr>
          <p:cNvSpPr>
            <a:spLocks noGrp="1"/>
          </p:cNvSpPr>
          <p:nvPr>
            <p:ph idx="1"/>
          </p:nvPr>
        </p:nvSpPr>
        <p:spPr>
          <a:xfrm>
            <a:off x="677334" y="1690688"/>
            <a:ext cx="10676466" cy="4941606"/>
          </a:xfrm>
        </p:spPr>
        <p:txBody>
          <a:bodyPr>
            <a:normAutofit/>
          </a:bodyPr>
          <a:lstStyle/>
          <a:p>
            <a:pPr marL="0" indent="0">
              <a:buNone/>
            </a:pPr>
            <a:r>
              <a:rPr lang="it-IT" sz="2400" dirty="0"/>
              <a:t>L'originaria nascita dei "Catasti Geometrici" risale all’editto imperiale 3 dicembre 1718 di Carlo IV d’Asburgo. </a:t>
            </a:r>
          </a:p>
          <a:p>
            <a:pPr marL="0" indent="0">
              <a:buNone/>
            </a:pPr>
            <a:r>
              <a:rPr lang="it-IT" sz="2400" dirty="0"/>
              <a:t>Nei territori dell'Impero asburgico, fra 1721 e 1723, vennero attuati rilievi in metodologia scientifica con la formazione di mappe in scala 1:2.000.</a:t>
            </a:r>
            <a:br>
              <a:rPr lang="it-IT" sz="2400" dirty="0"/>
            </a:br>
            <a:endParaRPr lang="it-IT" sz="2400" dirty="0"/>
          </a:p>
          <a:p>
            <a:pPr marL="0" indent="0">
              <a:buNone/>
            </a:pPr>
            <a:r>
              <a:rPr lang="it-IT" sz="2400" dirty="0"/>
              <a:t>Le mappe e il sistema collegato entrarono in vigore, dopo vari ostacoli da parte del clero e del mondo nobiliare – cui apparteneva la gran parte della proprietà fondiaria - soltanto nel 1760 e per il volere dell'imperatrice Maria Teresa d'Austria </a:t>
            </a:r>
          </a:p>
          <a:p>
            <a:pPr marL="0" indent="0">
              <a:buNone/>
            </a:pPr>
            <a:r>
              <a:rPr lang="it-IT" sz="2400" dirty="0">
                <a:sym typeface="Wingdings" pitchFamily="2" charset="2"/>
              </a:rPr>
              <a:t> </a:t>
            </a:r>
            <a:r>
              <a:rPr lang="it-IT" sz="2400" dirty="0"/>
              <a:t>"</a:t>
            </a:r>
            <a:r>
              <a:rPr lang="it-IT" sz="2400" i="1" dirty="0"/>
              <a:t>Catasto Teresiano</a:t>
            </a:r>
            <a:r>
              <a:rPr lang="it-IT" sz="2400" dirty="0"/>
              <a:t>". </a:t>
            </a:r>
          </a:p>
        </p:txBody>
      </p:sp>
    </p:spTree>
    <p:extLst>
      <p:ext uri="{BB962C8B-B14F-4D97-AF65-F5344CB8AC3E}">
        <p14:creationId xmlns:p14="http://schemas.microsoft.com/office/powerpoint/2010/main" val="21653182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1698</Words>
  <Application>Microsoft Macintosh PowerPoint</Application>
  <PresentationFormat>Widescreen</PresentationFormat>
  <Paragraphs>188</Paragraphs>
  <Slides>37</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37</vt:i4>
      </vt:variant>
    </vt:vector>
  </HeadingPairs>
  <TitlesOfParts>
    <vt:vector size="42" baseType="lpstr">
      <vt:lpstr>Arial</vt:lpstr>
      <vt:lpstr>Calibri</vt:lpstr>
      <vt:lpstr>Calibri Light</vt:lpstr>
      <vt:lpstr>Helvetica</vt:lpstr>
      <vt:lpstr>Tema di Office</vt:lpstr>
      <vt:lpstr>Geografia storica dell’odierno Friuli Venezia Giulia 641LM </vt:lpstr>
      <vt:lpstr>Presentazione standard di PowerPoint</vt:lpstr>
      <vt:lpstr>Presentazione standard di PowerPoint</vt:lpstr>
      <vt:lpstr>Presentazione standard di PowerPoint</vt:lpstr>
      <vt:lpstr>Presentazione standard di PowerPoint</vt:lpstr>
      <vt:lpstr>Friuli e Venezia Giulia. </vt:lpstr>
      <vt:lpstr>Friuli e Venezia Giulia. </vt:lpstr>
      <vt:lpstr>Catasto geometrico particellare</vt:lpstr>
      <vt:lpstr>Contea di Gorizia e Gradisca</vt:lpstr>
      <vt:lpstr>Catasto Teresiano e Franceschino</vt:lpstr>
      <vt:lpstr>Presentazione standard di PowerPoint</vt:lpstr>
      <vt:lpstr>Presentazione standard di PowerPoint</vt:lpstr>
      <vt:lpstr>Presentazione standard di PowerPoint</vt:lpstr>
      <vt:lpstr>Presentazione standard di PowerPoint</vt:lpstr>
      <vt:lpstr>Inizi 900</vt:lpstr>
      <vt:lpstr>Presentazione standard di PowerPoint</vt:lpstr>
      <vt:lpstr>Presentazione standard di PowerPoint</vt:lpstr>
      <vt:lpstr>Presentazione standard di PowerPoint</vt:lpstr>
      <vt:lpstr>Presentazione standard di PowerPoint</vt:lpstr>
      <vt:lpstr>Ferrovie al 1890</vt:lpstr>
      <vt:lpstr>Ferrovie alla vigilia della guerra</vt:lpstr>
      <vt:lpstr>Ferrovie di guerra</vt:lpstr>
      <vt:lpstr>Ferrovie al 1930</vt:lpstr>
      <vt:lpstr>Rete odierna</vt:lpstr>
      <vt:lpstr>1890 - 2021</vt:lpstr>
      <vt:lpstr>Presentazione standard di PowerPoint</vt:lpstr>
      <vt:lpstr>Linee ferroviarie 1835-1995</vt:lpstr>
      <vt:lpstr>Presentazione standard di PowerPoint</vt:lpstr>
      <vt:lpstr>Presentazione standard di PowerPoint</vt:lpstr>
      <vt:lpstr>Presentazione standard di PowerPoint</vt:lpstr>
      <vt:lpstr>Presentazione standard di PowerPoint</vt:lpstr>
      <vt:lpstr>Monfalcone</vt:lpstr>
      <vt:lpstr>Provincia di Udine</vt:lpstr>
      <vt:lpstr>Trieste</vt:lpstr>
      <vt:lpstr>Trieste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storica dell’odierno Friuli Venezia Giulia 641LM </dc:title>
  <dc:creator>sergio zilli</dc:creator>
  <cp:lastModifiedBy>ZILLI SERGIO</cp:lastModifiedBy>
  <cp:revision>15</cp:revision>
  <dcterms:created xsi:type="dcterms:W3CDTF">2022-10-02T10:10:34Z</dcterms:created>
  <dcterms:modified xsi:type="dcterms:W3CDTF">2023-10-13T14:57:55Z</dcterms:modified>
</cp:coreProperties>
</file>