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64" r:id="rId5"/>
    <p:sldId id="265" r:id="rId6"/>
    <p:sldId id="263"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371199-14EC-9873-E8D5-061043F5758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F22A8C4-3BB4-A6CE-B3C7-8DAC1119F9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E48A8F6-8484-1DC0-ED82-97BFD1A0F573}"/>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5" name="Segnaposto piè di pagina 4">
            <a:extLst>
              <a:ext uri="{FF2B5EF4-FFF2-40B4-BE49-F238E27FC236}">
                <a16:creationId xmlns:a16="http://schemas.microsoft.com/office/drawing/2014/main" id="{A1684276-5FC1-CC79-93F6-C2DDF179379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44E95AF-E2E2-ECCB-0E95-D6D8950D7C64}"/>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97497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B9E80E-DB53-15FD-AD62-51F00321D6A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79BF27C-C8B2-0836-F659-1F00F1D6442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75B4F9C-439F-00E4-2440-ACD7FCF27141}"/>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5" name="Segnaposto piè di pagina 4">
            <a:extLst>
              <a:ext uri="{FF2B5EF4-FFF2-40B4-BE49-F238E27FC236}">
                <a16:creationId xmlns:a16="http://schemas.microsoft.com/office/drawing/2014/main" id="{8A5D2685-8A06-FA0A-C7B8-7E89734811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039AE07-C314-90E1-A19E-5AF81C4C9BC0}"/>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40501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028C864-6C05-6CB2-2852-9DC68568F2C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66DBE2D-7B87-01B5-FE85-529D45FDF5A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93C64C3-C9FA-B8E1-30B3-891FB35CACB3}"/>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5" name="Segnaposto piè di pagina 4">
            <a:extLst>
              <a:ext uri="{FF2B5EF4-FFF2-40B4-BE49-F238E27FC236}">
                <a16:creationId xmlns:a16="http://schemas.microsoft.com/office/drawing/2014/main" id="{6B627603-3848-9F03-836C-9C19B7A5E2E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514FE4-BB4F-FDF4-733F-457899831A19}"/>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2054967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44834C-CEA4-2F6E-A163-551789DB7F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B6BBB7-9716-912E-0749-A84B50E7BA1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F221BC-DAA8-A841-5734-5EEABC1E724E}"/>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5" name="Segnaposto piè di pagina 4">
            <a:extLst>
              <a:ext uri="{FF2B5EF4-FFF2-40B4-BE49-F238E27FC236}">
                <a16:creationId xmlns:a16="http://schemas.microsoft.com/office/drawing/2014/main" id="{26AFCE44-8838-E628-8A61-2DB5EDD78C1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F0506E-7488-B79F-60C9-CA25EA24820A}"/>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1047956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2E9753-81A0-AB9F-BAF1-F7A20F117BB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C895D75-FB5C-AA51-9A10-178D31AB5B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995C9ED-FFF5-07D7-C50A-DA9F3A77FB52}"/>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5" name="Segnaposto piè di pagina 4">
            <a:extLst>
              <a:ext uri="{FF2B5EF4-FFF2-40B4-BE49-F238E27FC236}">
                <a16:creationId xmlns:a16="http://schemas.microsoft.com/office/drawing/2014/main" id="{CE1DE588-91EA-1B2A-D21F-492484DE1A2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9699CF-843E-74BE-F895-AE2E2C2B433A}"/>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164890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31012F-04BC-3476-7A5B-73C65E80235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C83B299-8171-E61E-9571-149E6E484B8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84FE2D8-ED11-447B-EBC8-EAC8BA5A0BF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C4E8759-9B1A-2323-4885-9D81B1547B71}"/>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6" name="Segnaposto piè di pagina 5">
            <a:extLst>
              <a:ext uri="{FF2B5EF4-FFF2-40B4-BE49-F238E27FC236}">
                <a16:creationId xmlns:a16="http://schemas.microsoft.com/office/drawing/2014/main" id="{C25E3337-9E0A-AD0F-7FA0-DFC04D4C25E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3B1C93B-C9C1-DFB2-302D-9F30C1AABC36}"/>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38553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258CC-72B9-E308-278D-39E0E16D7EA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89D5A45-07A7-68E2-9F8C-DF76A18963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E068774-A48A-0F88-BF1A-DBC2C662FB5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B571D80-4BC8-4B8C-2E9D-B50A23E662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FE51947-8DE8-F27D-DCA2-4B35CBC0BBF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7FF329C-1498-A2C3-B5BD-84A4BD7AA312}"/>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8" name="Segnaposto piè di pagina 7">
            <a:extLst>
              <a:ext uri="{FF2B5EF4-FFF2-40B4-BE49-F238E27FC236}">
                <a16:creationId xmlns:a16="http://schemas.microsoft.com/office/drawing/2014/main" id="{726B88C5-4E53-86BD-F867-204A44E5314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4C67972-8002-5F00-1EE0-66F5B4C544EB}"/>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898337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A44CF3-0609-59C7-56E0-DF1AC3C70F4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C997118-3CDB-5EFE-4785-1DC04EAE78F5}"/>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4" name="Segnaposto piè di pagina 3">
            <a:extLst>
              <a:ext uri="{FF2B5EF4-FFF2-40B4-BE49-F238E27FC236}">
                <a16:creationId xmlns:a16="http://schemas.microsoft.com/office/drawing/2014/main" id="{6DAE9DB3-477F-B46C-0C5D-6A4D0E33B2F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3563433-08EC-6908-4CD8-434DCC4E762C}"/>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130707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59C7D20-B2D3-CD71-38B7-82C0EA2A54CD}"/>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3" name="Segnaposto piè di pagina 2">
            <a:extLst>
              <a:ext uri="{FF2B5EF4-FFF2-40B4-BE49-F238E27FC236}">
                <a16:creationId xmlns:a16="http://schemas.microsoft.com/office/drawing/2014/main" id="{BBA8A1B9-329B-1EC7-FEEE-3256F7B5212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C5FA5D5-6344-9E09-1361-8BA27D659306}"/>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16207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6FC95D-7BAE-3CDC-8049-E66EBCDBD99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4BF9BA5-A74B-FBCE-25BF-9047A25A05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15DCB84-EF9F-0B59-5538-F26048E25B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C1D1DAD-2ACA-E522-AC37-47D92961B498}"/>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6" name="Segnaposto piè di pagina 5">
            <a:extLst>
              <a:ext uri="{FF2B5EF4-FFF2-40B4-BE49-F238E27FC236}">
                <a16:creationId xmlns:a16="http://schemas.microsoft.com/office/drawing/2014/main" id="{999CF114-B9CB-AF0F-EA49-145F0D613DF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DC7AB73-EE62-A8F3-4182-24EF88E2E18D}"/>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2785581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BD0350-30E6-DB63-D565-40CC5CE62D4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EF3B292-867F-2B95-4463-BA5C51649D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1B6DF35-ECC6-7EE4-747C-ADDB5FF5A5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AB23387-5EE9-934B-C723-ED9A27559D62}"/>
              </a:ext>
            </a:extLst>
          </p:cNvPr>
          <p:cNvSpPr>
            <a:spLocks noGrp="1"/>
          </p:cNvSpPr>
          <p:nvPr>
            <p:ph type="dt" sz="half" idx="10"/>
          </p:nvPr>
        </p:nvSpPr>
        <p:spPr/>
        <p:txBody>
          <a:bodyPr/>
          <a:lstStyle/>
          <a:p>
            <a:fld id="{13F6DA42-2D11-4E20-9AF7-A03F8872BA58}" type="datetimeFigureOut">
              <a:rPr lang="it-IT" smtClean="0"/>
              <a:t>15/10/2023</a:t>
            </a:fld>
            <a:endParaRPr lang="it-IT"/>
          </a:p>
        </p:txBody>
      </p:sp>
      <p:sp>
        <p:nvSpPr>
          <p:cNvPr id="6" name="Segnaposto piè di pagina 5">
            <a:extLst>
              <a:ext uri="{FF2B5EF4-FFF2-40B4-BE49-F238E27FC236}">
                <a16:creationId xmlns:a16="http://schemas.microsoft.com/office/drawing/2014/main" id="{9A22F822-4D0F-D190-05FF-6518249EF9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10D94B7-2376-FA10-DF51-D177F1ECB1AA}"/>
              </a:ext>
            </a:extLst>
          </p:cNvPr>
          <p:cNvSpPr>
            <a:spLocks noGrp="1"/>
          </p:cNvSpPr>
          <p:nvPr>
            <p:ph type="sldNum" sz="quarter" idx="12"/>
          </p:nvPr>
        </p:nvSpPr>
        <p:spPr/>
        <p:txBody>
          <a:bodyPr/>
          <a:lstStyle/>
          <a:p>
            <a:fld id="{FDE10981-F08D-41B1-8BFE-C9C5361AF628}" type="slidenum">
              <a:rPr lang="it-IT" smtClean="0"/>
              <a:t>‹N›</a:t>
            </a:fld>
            <a:endParaRPr lang="it-IT"/>
          </a:p>
        </p:txBody>
      </p:sp>
    </p:spTree>
    <p:extLst>
      <p:ext uri="{BB962C8B-B14F-4D97-AF65-F5344CB8AC3E}">
        <p14:creationId xmlns:p14="http://schemas.microsoft.com/office/powerpoint/2010/main" val="2343394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672658E-C473-8633-EA2E-2BC8DEB645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70A9F53-4F56-E911-8454-FE4C3FFCB9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E2960E3-F5F7-D382-5FFD-0A12280F7B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F6DA42-2D11-4E20-9AF7-A03F8872BA58}" type="datetimeFigureOut">
              <a:rPr lang="it-IT" smtClean="0"/>
              <a:t>15/10/2023</a:t>
            </a:fld>
            <a:endParaRPr lang="it-IT"/>
          </a:p>
        </p:txBody>
      </p:sp>
      <p:sp>
        <p:nvSpPr>
          <p:cNvPr id="5" name="Segnaposto piè di pagina 4">
            <a:extLst>
              <a:ext uri="{FF2B5EF4-FFF2-40B4-BE49-F238E27FC236}">
                <a16:creationId xmlns:a16="http://schemas.microsoft.com/office/drawing/2014/main" id="{A7EF98C5-1834-B526-4A1D-9109A6368F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C8FEF64-EEEA-1E1E-8DFF-8BAE5E1F39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10981-F08D-41B1-8BFE-C9C5361AF628}" type="slidenum">
              <a:rPr lang="it-IT" smtClean="0"/>
              <a:t>‹N›</a:t>
            </a:fld>
            <a:endParaRPr lang="it-IT"/>
          </a:p>
        </p:txBody>
      </p:sp>
    </p:spTree>
    <p:extLst>
      <p:ext uri="{BB962C8B-B14F-4D97-AF65-F5344CB8AC3E}">
        <p14:creationId xmlns:p14="http://schemas.microsoft.com/office/powerpoint/2010/main" val="938119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E86FEF-7376-4694-97FD-2B8977F4BAEE}"/>
              </a:ext>
            </a:extLst>
          </p:cNvPr>
          <p:cNvSpPr>
            <a:spLocks noGrp="1"/>
          </p:cNvSpPr>
          <p:nvPr>
            <p:ph type="title"/>
          </p:nvPr>
        </p:nvSpPr>
        <p:spPr>
          <a:xfrm>
            <a:off x="838200" y="365126"/>
            <a:ext cx="10515600" cy="935168"/>
          </a:xfrm>
        </p:spPr>
        <p:txBody>
          <a:bodyPr>
            <a:normAutofit/>
          </a:bodyPr>
          <a:lstStyle/>
          <a:p>
            <a:r>
              <a:rPr lang="it-IT" sz="2800" dirty="0" err="1"/>
              <a:t>Neoassolutismo</a:t>
            </a:r>
            <a:r>
              <a:rPr lang="it-IT" sz="2800" dirty="0"/>
              <a:t> e liberalizzazione</a:t>
            </a:r>
          </a:p>
        </p:txBody>
      </p:sp>
      <p:sp>
        <p:nvSpPr>
          <p:cNvPr id="3" name="Segnaposto contenuto 2">
            <a:extLst>
              <a:ext uri="{FF2B5EF4-FFF2-40B4-BE49-F238E27FC236}">
                <a16:creationId xmlns:a16="http://schemas.microsoft.com/office/drawing/2014/main" id="{7E43D080-9B66-4D5D-B3F3-2AB2C56C861F}"/>
              </a:ext>
            </a:extLst>
          </p:cNvPr>
          <p:cNvSpPr>
            <a:spLocks noGrp="1"/>
          </p:cNvSpPr>
          <p:nvPr>
            <p:ph idx="1"/>
          </p:nvPr>
        </p:nvSpPr>
        <p:spPr>
          <a:xfrm>
            <a:off x="838200" y="1484851"/>
            <a:ext cx="10515600" cy="4580389"/>
          </a:xfrm>
        </p:spPr>
        <p:txBody>
          <a:bodyPr>
            <a:normAutofit fontScale="92500" lnSpcReduction="10000"/>
          </a:bodyPr>
          <a:lstStyle/>
          <a:p>
            <a:pPr algn="just"/>
            <a:r>
              <a:rPr lang="it-IT" sz="2400" dirty="0"/>
              <a:t>Il nuovo imperatore Francesco Giuseppe d’Asburgo avvia una fase conservatrice e accentratrice dopo la rivoluzione del 1848-49</a:t>
            </a:r>
          </a:p>
          <a:p>
            <a:pPr algn="just"/>
            <a:r>
              <a:rPr lang="it-IT" sz="2400" dirty="0" err="1"/>
              <a:t>Neoassolutismo</a:t>
            </a:r>
            <a:r>
              <a:rPr lang="it-IT" sz="2400" dirty="0"/>
              <a:t> degli anni Cinquanta del XIX secolo: ritiro della costituzione del 1849, tranne i provvedimenti sulla liberazione dei contadini dagli oneri feudali</a:t>
            </a:r>
          </a:p>
          <a:p>
            <a:pPr algn="just"/>
            <a:r>
              <a:rPr lang="it-IT" sz="2400" dirty="0"/>
              <a:t>Accentramento del potere da parte dell’imperatore, tentativo di costruzione di un’«identità austriaca» per l’Impero, totale subordinazione dell’Ungheria</a:t>
            </a:r>
          </a:p>
          <a:p>
            <a:pPr algn="just"/>
            <a:r>
              <a:rPr lang="it-IT" sz="2400" dirty="0"/>
              <a:t>Sconfitta contro Regno di Sardegna e Francia (1859): con il Diploma d’Ottobre del 1860 si crea un Consiglio dei ministri e un Consiglio dell’Impero</a:t>
            </a:r>
          </a:p>
          <a:p>
            <a:pPr algn="just"/>
            <a:r>
              <a:rPr lang="it-IT" sz="2400" dirty="0"/>
              <a:t>La Patente di Febbraio (1861) rafforza la funzione del Consiglio dell’Impero (bicamerale: camera dei signori e camera dei deputati, eletti nelle diete con criterio censitario)</a:t>
            </a:r>
          </a:p>
          <a:p>
            <a:pPr algn="just"/>
            <a:r>
              <a:rPr lang="it-IT" sz="2400" dirty="0"/>
              <a:t>Permangono però due elementi di difficoltà in politica estera (competizione con la Prussia per l’egemonia sul mondo tedesco, conflitto con il Regno di Sardegna per il controllo dei territori abitati da italiani) e in politica interna (gestione del problema nazionale e in particolare del problema ungherese)</a:t>
            </a:r>
          </a:p>
          <a:p>
            <a:pPr marL="0" indent="0">
              <a:buNone/>
            </a:pPr>
            <a:endParaRPr lang="it-IT" sz="2400" dirty="0"/>
          </a:p>
        </p:txBody>
      </p:sp>
    </p:spTree>
    <p:extLst>
      <p:ext uri="{BB962C8B-B14F-4D97-AF65-F5344CB8AC3E}">
        <p14:creationId xmlns:p14="http://schemas.microsoft.com/office/powerpoint/2010/main" val="3298506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78578A-33E5-4BB7-9F79-3974B62BED44}"/>
              </a:ext>
            </a:extLst>
          </p:cNvPr>
          <p:cNvSpPr>
            <a:spLocks noGrp="1"/>
          </p:cNvSpPr>
          <p:nvPr>
            <p:ph type="ctrTitle"/>
          </p:nvPr>
        </p:nvSpPr>
        <p:spPr>
          <a:xfrm>
            <a:off x="981512" y="457201"/>
            <a:ext cx="9686488" cy="742426"/>
          </a:xfrm>
        </p:spPr>
        <p:txBody>
          <a:bodyPr>
            <a:normAutofit/>
          </a:bodyPr>
          <a:lstStyle/>
          <a:p>
            <a:pPr algn="l"/>
            <a:r>
              <a:rPr lang="it-IT" sz="2800" dirty="0"/>
              <a:t>Le riforme nell’Impero russo</a:t>
            </a:r>
          </a:p>
        </p:txBody>
      </p:sp>
      <p:sp>
        <p:nvSpPr>
          <p:cNvPr id="3" name="Sottotitolo 2">
            <a:extLst>
              <a:ext uri="{FF2B5EF4-FFF2-40B4-BE49-F238E27FC236}">
                <a16:creationId xmlns:a16="http://schemas.microsoft.com/office/drawing/2014/main" id="{075E17DF-9B4E-4413-A4D6-7CEF444E04F3}"/>
              </a:ext>
            </a:extLst>
          </p:cNvPr>
          <p:cNvSpPr>
            <a:spLocks noGrp="1"/>
          </p:cNvSpPr>
          <p:nvPr>
            <p:ph type="subTitle" idx="1"/>
          </p:nvPr>
        </p:nvSpPr>
        <p:spPr>
          <a:xfrm>
            <a:off x="906011" y="1585519"/>
            <a:ext cx="10301681" cy="4689446"/>
          </a:xfrm>
        </p:spPr>
        <p:txBody>
          <a:bodyPr>
            <a:normAutofit lnSpcReduction="10000"/>
          </a:bodyPr>
          <a:lstStyle/>
          <a:p>
            <a:pPr marL="342900" indent="-342900" algn="just">
              <a:buFont typeface="Arial" panose="020B0604020202020204" pitchFamily="34" charset="0"/>
              <a:buChar char="•"/>
            </a:pPr>
            <a:r>
              <a:rPr lang="it-IT" dirty="0"/>
              <a:t>Dopo la sconfitta nella guerra di Crimea il nuovo zar Alessandro II mette in atto una serie di riforme con l’intento di modernizzare l’Impero russo</a:t>
            </a:r>
          </a:p>
          <a:p>
            <a:pPr marL="342900" indent="-342900" algn="just">
              <a:buFont typeface="Arial" panose="020B0604020202020204" pitchFamily="34" charset="0"/>
              <a:buChar char="•"/>
            </a:pPr>
            <a:r>
              <a:rPr lang="it-IT" dirty="0"/>
              <a:t>Abolizione della servitù della gleba e moderata riforma agraria, con la possibilità di riscattare le terre da parte dei contadini</a:t>
            </a:r>
          </a:p>
          <a:p>
            <a:pPr marL="342900" indent="-342900" algn="just">
              <a:buFont typeface="Arial" panose="020B0604020202020204" pitchFamily="34" charset="0"/>
              <a:buChar char="•"/>
            </a:pPr>
            <a:r>
              <a:rPr lang="it-IT" dirty="0"/>
              <a:t>Potenziamento delle assemblee locali: le assemblee (</a:t>
            </a:r>
            <a:r>
              <a:rPr lang="it-IT" dirty="0" err="1"/>
              <a:t>mir</a:t>
            </a:r>
            <a:r>
              <a:rPr lang="it-IT" dirty="0"/>
              <a:t>) della comune contadina (</a:t>
            </a:r>
            <a:r>
              <a:rPr lang="it-IT" dirty="0" err="1"/>
              <a:t>obščina</a:t>
            </a:r>
            <a:r>
              <a:rPr lang="it-IT" dirty="0"/>
              <a:t>) </a:t>
            </a:r>
          </a:p>
          <a:p>
            <a:pPr marL="342900" indent="-342900" algn="just">
              <a:buFont typeface="Arial" panose="020B0604020202020204" pitchFamily="34" charset="0"/>
              <a:buChar char="•"/>
            </a:pPr>
            <a:r>
              <a:rPr lang="it-IT" dirty="0"/>
              <a:t>Creazione dei consigli distrettuali (</a:t>
            </a:r>
            <a:r>
              <a:rPr lang="it-IT" dirty="0" err="1"/>
              <a:t>zemstva</a:t>
            </a:r>
            <a:r>
              <a:rPr lang="it-IT" dirty="0"/>
              <a:t>)</a:t>
            </a:r>
          </a:p>
          <a:p>
            <a:pPr marL="342900" indent="-342900" algn="just">
              <a:buFont typeface="Arial" panose="020B0604020202020204" pitchFamily="34" charset="0"/>
              <a:buChar char="•"/>
            </a:pPr>
            <a:r>
              <a:rPr lang="it-IT" dirty="0"/>
              <a:t>Potenziamento delle università</a:t>
            </a:r>
          </a:p>
          <a:p>
            <a:pPr marL="342900" indent="-342900" algn="just">
              <a:buFont typeface="Arial" panose="020B0604020202020204" pitchFamily="34" charset="0"/>
              <a:buChar char="•"/>
            </a:pPr>
            <a:r>
              <a:rPr lang="it-IT" dirty="0"/>
              <a:t>Moderata liberalizzazione della vita pubblica e sociale: allentamento della censura e della repressione poliziesca</a:t>
            </a:r>
          </a:p>
          <a:p>
            <a:pPr marL="342900" indent="-342900" algn="just">
              <a:buFont typeface="Arial" panose="020B0604020202020204" pitchFamily="34" charset="0"/>
              <a:buChar char="•"/>
            </a:pPr>
            <a:r>
              <a:rPr lang="it-IT" dirty="0"/>
              <a:t>Populismo russo e slavofilismo: una visione contrapposta della funzione politica e sociale dell’</a:t>
            </a:r>
            <a:r>
              <a:rPr lang="it-IT" dirty="0" err="1"/>
              <a:t>obščina</a:t>
            </a:r>
            <a:r>
              <a:rPr lang="it-IT" dirty="0"/>
              <a:t> contadina</a:t>
            </a:r>
          </a:p>
          <a:p>
            <a:pPr algn="just"/>
            <a:endParaRPr lang="it-IT" dirty="0"/>
          </a:p>
        </p:txBody>
      </p:sp>
    </p:spTree>
    <p:extLst>
      <p:ext uri="{BB962C8B-B14F-4D97-AF65-F5344CB8AC3E}">
        <p14:creationId xmlns:p14="http://schemas.microsoft.com/office/powerpoint/2010/main" val="196703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9DFE27-F11A-4004-B301-D796DCCA3C02}"/>
              </a:ext>
            </a:extLst>
          </p:cNvPr>
          <p:cNvSpPr>
            <a:spLocks noGrp="1"/>
          </p:cNvSpPr>
          <p:nvPr>
            <p:ph type="title"/>
          </p:nvPr>
        </p:nvSpPr>
        <p:spPr>
          <a:xfrm>
            <a:off x="838200" y="365125"/>
            <a:ext cx="10515600" cy="784167"/>
          </a:xfrm>
        </p:spPr>
        <p:txBody>
          <a:bodyPr>
            <a:normAutofit/>
          </a:bodyPr>
          <a:lstStyle/>
          <a:p>
            <a:r>
              <a:rPr lang="it-IT" sz="2800" dirty="0"/>
              <a:t>L’unificazione tedesca</a:t>
            </a:r>
          </a:p>
        </p:txBody>
      </p:sp>
      <p:sp>
        <p:nvSpPr>
          <p:cNvPr id="3" name="Segnaposto contenuto 2">
            <a:extLst>
              <a:ext uri="{FF2B5EF4-FFF2-40B4-BE49-F238E27FC236}">
                <a16:creationId xmlns:a16="http://schemas.microsoft.com/office/drawing/2014/main" id="{DBC37A70-9FCB-4A8E-AE47-BFEDB416335A}"/>
              </a:ext>
            </a:extLst>
          </p:cNvPr>
          <p:cNvSpPr>
            <a:spLocks noGrp="1"/>
          </p:cNvSpPr>
          <p:nvPr>
            <p:ph idx="1"/>
          </p:nvPr>
        </p:nvSpPr>
        <p:spPr>
          <a:xfrm>
            <a:off x="838200" y="1249960"/>
            <a:ext cx="10515600" cy="4927003"/>
          </a:xfrm>
        </p:spPr>
        <p:txBody>
          <a:bodyPr>
            <a:normAutofit fontScale="92500" lnSpcReduction="10000"/>
          </a:bodyPr>
          <a:lstStyle/>
          <a:p>
            <a:pPr algn="just"/>
            <a:r>
              <a:rPr lang="it-IT" sz="2400" dirty="0"/>
              <a:t>Per volontà del re di Prussia Guglielmo I e del cancelliere Bismarck, la Prussia intraprende la strada dell’unificazione tedesca</a:t>
            </a:r>
          </a:p>
          <a:p>
            <a:pPr algn="just"/>
            <a:r>
              <a:rPr lang="it-IT" sz="2400" dirty="0"/>
              <a:t>Tensione con l’Impero austriaco per la questione dei ducati danesi (1864), poi guerra austro-prussiana del 1866, contemporanea alla III guerra d’indipendenza italiana (alleanza di Italia e Prussia in funzione antiaustriaca)</a:t>
            </a:r>
          </a:p>
          <a:p>
            <a:pPr algn="just"/>
            <a:r>
              <a:rPr lang="it-IT" sz="2400" dirty="0"/>
              <a:t>Scioglimento della Confederazione germanica e creazione della Confederazione della Germania del Nord (1866)</a:t>
            </a:r>
          </a:p>
          <a:p>
            <a:pPr algn="just"/>
            <a:r>
              <a:rPr lang="it-IT" sz="2400" dirty="0"/>
              <a:t>Conflitto con la Francia di Napoleone III per l’egemonia negli equilibri di potenza europei: vittoria tedesca (settembre 1870), proclamazione dell’Impero tedesco (1871) e fine del II Impero francese</a:t>
            </a:r>
          </a:p>
          <a:p>
            <a:pPr algn="just"/>
            <a:r>
              <a:rPr lang="it-IT" sz="2400" dirty="0"/>
              <a:t>Forte potere centrale controllato dall’imperatore e dal cancelliere, che non era responsabile di fronte al parlamento</a:t>
            </a:r>
          </a:p>
          <a:p>
            <a:pPr algn="just"/>
            <a:r>
              <a:rPr lang="it-IT" sz="2400" dirty="0"/>
              <a:t>Bundesrat (Consiglio federale), formato dai delegati degli Stati tedeschi</a:t>
            </a:r>
          </a:p>
          <a:p>
            <a:pPr algn="just"/>
            <a:r>
              <a:rPr lang="it-IT" sz="2400" dirty="0"/>
              <a:t>Reichstag (Parlamento imperale), eletto a suffragio universale maschile</a:t>
            </a:r>
          </a:p>
        </p:txBody>
      </p:sp>
    </p:spTree>
    <p:extLst>
      <p:ext uri="{BB962C8B-B14F-4D97-AF65-F5344CB8AC3E}">
        <p14:creationId xmlns:p14="http://schemas.microsoft.com/office/powerpoint/2010/main" val="3147900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1860A2-9455-4C0D-A5D3-2C8C58F1AAC4}"/>
              </a:ext>
            </a:extLst>
          </p:cNvPr>
          <p:cNvSpPr>
            <a:spLocks noGrp="1"/>
          </p:cNvSpPr>
          <p:nvPr>
            <p:ph type="title"/>
          </p:nvPr>
        </p:nvSpPr>
        <p:spPr/>
        <p:txBody>
          <a:bodyPr>
            <a:normAutofit/>
          </a:bodyPr>
          <a:lstStyle/>
          <a:p>
            <a:pPr algn="ctr"/>
            <a:r>
              <a:rPr lang="it-IT" sz="2800" dirty="0"/>
              <a:t>L’unificazione tedesca</a:t>
            </a:r>
          </a:p>
        </p:txBody>
      </p:sp>
      <p:pic>
        <p:nvPicPr>
          <p:cNvPr id="2050" name="Picture 2" descr="Storiadigitale Zanichelli Linker - Mappastorica Site">
            <a:extLst>
              <a:ext uri="{FF2B5EF4-FFF2-40B4-BE49-F238E27FC236}">
                <a16:creationId xmlns:a16="http://schemas.microsoft.com/office/drawing/2014/main" id="{77669693-0E5E-4E16-A9EF-09EC3B81598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86181" y="1825625"/>
            <a:ext cx="601963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09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B02BB4-1E7D-4E6F-B85C-7430C164E5F4}"/>
              </a:ext>
            </a:extLst>
          </p:cNvPr>
          <p:cNvSpPr>
            <a:spLocks noGrp="1"/>
          </p:cNvSpPr>
          <p:nvPr>
            <p:ph type="title"/>
          </p:nvPr>
        </p:nvSpPr>
        <p:spPr>
          <a:xfrm>
            <a:off x="838200" y="365126"/>
            <a:ext cx="10515600" cy="792556"/>
          </a:xfrm>
        </p:spPr>
        <p:txBody>
          <a:bodyPr>
            <a:normAutofit/>
          </a:bodyPr>
          <a:lstStyle/>
          <a:p>
            <a:r>
              <a:rPr lang="it-IT" sz="2800" dirty="0"/>
              <a:t>Il Compromesso austro-ungarico</a:t>
            </a:r>
          </a:p>
        </p:txBody>
      </p:sp>
      <p:sp>
        <p:nvSpPr>
          <p:cNvPr id="3" name="Segnaposto contenuto 2">
            <a:extLst>
              <a:ext uri="{FF2B5EF4-FFF2-40B4-BE49-F238E27FC236}">
                <a16:creationId xmlns:a16="http://schemas.microsoft.com/office/drawing/2014/main" id="{10B105FD-8FF3-420A-A670-4F0883D44C4E}"/>
              </a:ext>
            </a:extLst>
          </p:cNvPr>
          <p:cNvSpPr>
            <a:spLocks noGrp="1"/>
          </p:cNvSpPr>
          <p:nvPr>
            <p:ph idx="1"/>
          </p:nvPr>
        </p:nvSpPr>
        <p:spPr>
          <a:xfrm>
            <a:off x="838200" y="1224793"/>
            <a:ext cx="10515600" cy="4952170"/>
          </a:xfrm>
        </p:spPr>
        <p:txBody>
          <a:bodyPr>
            <a:normAutofit fontScale="92500"/>
          </a:bodyPr>
          <a:lstStyle/>
          <a:p>
            <a:pPr algn="just"/>
            <a:r>
              <a:rPr lang="it-IT" sz="2400" dirty="0"/>
              <a:t>Per far fronte alle crescenti tensioni fra Austria e Ungheria, Francesco Giuseppe si risolve a stipulare un compromesso con l’élite magiara: nasce l’Impero austro-ungarico (1867)</a:t>
            </a:r>
          </a:p>
          <a:p>
            <a:pPr algn="just"/>
            <a:r>
              <a:rPr lang="it-IT" sz="2400" dirty="0"/>
              <a:t>Autonomia dell’Ungheria, che riconosceva l’imperatore d’Austria come proprio sovrano, e istituzione di tre ministeri comuni fra Austria e Ungheria (esercito, finanze ed esteri)</a:t>
            </a:r>
          </a:p>
          <a:p>
            <a:pPr algn="just"/>
            <a:r>
              <a:rPr lang="it-IT" sz="2400" dirty="0"/>
              <a:t>Differenze profonde fra parte austriaca (</a:t>
            </a:r>
            <a:r>
              <a:rPr lang="it-IT" sz="2400" dirty="0" err="1"/>
              <a:t>Cisleitania</a:t>
            </a:r>
            <a:r>
              <a:rPr lang="it-IT" sz="2400" dirty="0"/>
              <a:t>) e parte ungherese (</a:t>
            </a:r>
            <a:r>
              <a:rPr lang="it-IT" sz="2400" dirty="0" err="1"/>
              <a:t>Transleitania</a:t>
            </a:r>
            <a:r>
              <a:rPr lang="it-IT" sz="2400" dirty="0"/>
              <a:t>)</a:t>
            </a:r>
          </a:p>
          <a:p>
            <a:pPr algn="just"/>
            <a:r>
              <a:rPr lang="it-IT" sz="2400" dirty="0"/>
              <a:t>Dal punto di vista economico, la </a:t>
            </a:r>
            <a:r>
              <a:rPr lang="it-IT" sz="2400" dirty="0" err="1"/>
              <a:t>Cisleitania</a:t>
            </a:r>
            <a:r>
              <a:rPr lang="it-IT" sz="2400" dirty="0"/>
              <a:t> era mediamente più industrializzata della </a:t>
            </a:r>
            <a:r>
              <a:rPr lang="it-IT" sz="2400" dirty="0" err="1"/>
              <a:t>Transleitania</a:t>
            </a:r>
            <a:r>
              <a:rPr lang="it-IT" sz="2400" dirty="0"/>
              <a:t>, dove predominava il latifondo</a:t>
            </a:r>
          </a:p>
          <a:p>
            <a:pPr algn="just"/>
            <a:r>
              <a:rPr lang="it-IT" sz="2400" dirty="0"/>
              <a:t>Per quanto riguarda la questione nazionale, benché entrambe le parti prevedessero teoricamente una tutela di tutte le nazionalità minoritarie, questo principio fu rispettato in </a:t>
            </a:r>
            <a:r>
              <a:rPr lang="it-IT" sz="2400" dirty="0" err="1"/>
              <a:t>Cisleitania</a:t>
            </a:r>
            <a:r>
              <a:rPr lang="it-IT" sz="2400" dirty="0"/>
              <a:t>, mentre in </a:t>
            </a:r>
            <a:r>
              <a:rPr lang="it-IT" sz="2400" dirty="0" err="1"/>
              <a:t>Transleitania</a:t>
            </a:r>
            <a:r>
              <a:rPr lang="it-IT" sz="2400" dirty="0"/>
              <a:t> fu messa in atto una politica di </a:t>
            </a:r>
            <a:r>
              <a:rPr lang="it-IT" sz="2400" dirty="0" err="1"/>
              <a:t>magiarizzazione</a:t>
            </a:r>
            <a:endParaRPr lang="it-IT" sz="2400" dirty="0"/>
          </a:p>
          <a:p>
            <a:pPr algn="just"/>
            <a:r>
              <a:rPr lang="it-IT" sz="2400" dirty="0"/>
              <a:t>Soltanto con il Regno di Croazia Budapest giunse ad un compromesso  (1868), che accordava ai croati una forma di autonomia all’interno del Regno d’Ungheria</a:t>
            </a:r>
          </a:p>
          <a:p>
            <a:endParaRPr lang="it-IT" sz="2400" dirty="0"/>
          </a:p>
        </p:txBody>
      </p:sp>
    </p:spTree>
    <p:extLst>
      <p:ext uri="{BB962C8B-B14F-4D97-AF65-F5344CB8AC3E}">
        <p14:creationId xmlns:p14="http://schemas.microsoft.com/office/powerpoint/2010/main" val="322286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01902"/>
            <a:ext cx="10515600" cy="1325563"/>
          </a:xfrm>
        </p:spPr>
        <p:txBody>
          <a:bodyPr>
            <a:normAutofit/>
          </a:bodyPr>
          <a:lstStyle/>
          <a:p>
            <a:pPr algn="ctr"/>
            <a:r>
              <a:rPr lang="it-IT" sz="2400" dirty="0"/>
              <a:t>Compromesso austro-ungarico (</a:t>
            </a:r>
            <a:r>
              <a:rPr lang="it-IT" sz="2400" dirty="0" err="1"/>
              <a:t>Ausgleich</a:t>
            </a:r>
            <a:r>
              <a:rPr lang="it-IT" sz="2400" dirty="0"/>
              <a:t>) del 1867</a:t>
            </a:r>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23376" y="1642146"/>
            <a:ext cx="4840448" cy="4546832"/>
          </a:xfrm>
        </p:spPr>
      </p:pic>
    </p:spTree>
    <p:extLst>
      <p:ext uri="{BB962C8B-B14F-4D97-AF65-F5344CB8AC3E}">
        <p14:creationId xmlns:p14="http://schemas.microsoft.com/office/powerpoint/2010/main" val="18044705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590</Words>
  <Application>Microsoft Office PowerPoint</Application>
  <PresentationFormat>Widescreen</PresentationFormat>
  <Paragraphs>32</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Neoassolutismo e liberalizzazione</vt:lpstr>
      <vt:lpstr>Le riforme nell’Impero russo</vt:lpstr>
      <vt:lpstr>L’unificazione tedesca</vt:lpstr>
      <vt:lpstr>L’unificazione tedesca</vt:lpstr>
      <vt:lpstr>Il Compromesso austro-ungarico</vt:lpstr>
      <vt:lpstr>Compromesso austro-ungarico (Ausgleich) del 1867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Neoassolutismo e liberalizzazione</dc:title>
  <dc:creator>SANTORO STEFANO</dc:creator>
  <cp:lastModifiedBy>SANTORO STEFANO</cp:lastModifiedBy>
  <cp:revision>1</cp:revision>
  <dcterms:created xsi:type="dcterms:W3CDTF">2023-10-15T08:09:14Z</dcterms:created>
  <dcterms:modified xsi:type="dcterms:W3CDTF">2023-10-15T08:09:52Z</dcterms:modified>
</cp:coreProperties>
</file>