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4" r:id="rId3"/>
    <p:sldMasterId id="2147483712" r:id="rId4"/>
  </p:sldMasterIdLst>
  <p:notesMasterIdLst>
    <p:notesMasterId r:id="rId65"/>
  </p:notesMasterIdLst>
  <p:sldIdLst>
    <p:sldId id="256" r:id="rId5"/>
    <p:sldId id="290" r:id="rId6"/>
    <p:sldId id="257" r:id="rId7"/>
    <p:sldId id="258" r:id="rId8"/>
    <p:sldId id="259" r:id="rId9"/>
    <p:sldId id="371" r:id="rId10"/>
    <p:sldId id="372" r:id="rId11"/>
    <p:sldId id="373" r:id="rId12"/>
    <p:sldId id="358" r:id="rId13"/>
    <p:sldId id="374" r:id="rId14"/>
    <p:sldId id="310" r:id="rId15"/>
    <p:sldId id="311" r:id="rId16"/>
    <p:sldId id="376" r:id="rId17"/>
    <p:sldId id="314" r:id="rId18"/>
    <p:sldId id="316" r:id="rId19"/>
    <p:sldId id="377" r:id="rId20"/>
    <p:sldId id="378" r:id="rId21"/>
    <p:sldId id="379" r:id="rId22"/>
    <p:sldId id="283" r:id="rId23"/>
    <p:sldId id="382" r:id="rId24"/>
    <p:sldId id="383" r:id="rId25"/>
    <p:sldId id="261" r:id="rId26"/>
    <p:sldId id="262" r:id="rId27"/>
    <p:sldId id="263" r:id="rId28"/>
    <p:sldId id="264" r:id="rId29"/>
    <p:sldId id="265" r:id="rId30"/>
    <p:sldId id="294" r:id="rId31"/>
    <p:sldId id="266" r:id="rId32"/>
    <p:sldId id="267" r:id="rId33"/>
    <p:sldId id="268" r:id="rId34"/>
    <p:sldId id="298" r:id="rId35"/>
    <p:sldId id="295" r:id="rId36"/>
    <p:sldId id="296" r:id="rId37"/>
    <p:sldId id="297" r:id="rId38"/>
    <p:sldId id="269" r:id="rId39"/>
    <p:sldId id="270" r:id="rId40"/>
    <p:sldId id="292" r:id="rId41"/>
    <p:sldId id="271" r:id="rId42"/>
    <p:sldId id="272" r:id="rId43"/>
    <p:sldId id="299" r:id="rId44"/>
    <p:sldId id="275" r:id="rId45"/>
    <p:sldId id="291" r:id="rId46"/>
    <p:sldId id="278" r:id="rId47"/>
    <p:sldId id="276" r:id="rId48"/>
    <p:sldId id="277" r:id="rId49"/>
    <p:sldId id="279" r:id="rId50"/>
    <p:sldId id="260" r:id="rId51"/>
    <p:sldId id="280" r:id="rId52"/>
    <p:sldId id="293" r:id="rId53"/>
    <p:sldId id="281" r:id="rId54"/>
    <p:sldId id="282" r:id="rId55"/>
    <p:sldId id="300" r:id="rId56"/>
    <p:sldId id="301" r:id="rId57"/>
    <p:sldId id="284" r:id="rId58"/>
    <p:sldId id="302" r:id="rId59"/>
    <p:sldId id="286" r:id="rId60"/>
    <p:sldId id="285" r:id="rId61"/>
    <p:sldId id="287" r:id="rId62"/>
    <p:sldId id="288" r:id="rId63"/>
    <p:sldId id="289" r:id="rId6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2" autoAdjust="0"/>
    <p:restoredTop sz="94660"/>
  </p:normalViewPr>
  <p:slideViewPr>
    <p:cSldViewPr>
      <p:cViewPr varScale="1">
        <p:scale>
          <a:sx n="124" d="100"/>
          <a:sy n="124" d="100"/>
        </p:scale>
        <p:origin x="131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5" name="Rectangle 3"/>
          <p:cNvSpPr>
            <a:spLocks noGrp="1" noChangeArrowheads="1"/>
          </p:cNvSpPr>
          <p:nvPr>
            <p:ph type="dt"/>
          </p:nvPr>
        </p:nvSpPr>
        <p:spPr bwMode="auto">
          <a:xfrm>
            <a:off x="388620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6"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p:nvPr>
        </p:nvSpPr>
        <p:spPr bwMode="auto">
          <a:xfrm>
            <a:off x="914400" y="4343400"/>
            <a:ext cx="50276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8" name="Rectangle 6"/>
          <p:cNvSpPr>
            <a:spLocks noGrp="1" noChangeArrowheads="1"/>
          </p:cNvSpPr>
          <p:nvPr>
            <p:ph type="ftr"/>
          </p:nvPr>
        </p:nvSpPr>
        <p:spPr bwMode="auto">
          <a:xfrm>
            <a:off x="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sldNum"/>
          </p:nvPr>
        </p:nvSpPr>
        <p:spPr bwMode="auto">
          <a:xfrm>
            <a:off x="3886200" y="868680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 pos="2171700" algn="l"/>
                <a:tab pos="2895600" algn="l"/>
              </a:tabLst>
              <a:defRPr sz="1200">
                <a:solidFill>
                  <a:srgbClr val="000000"/>
                </a:solidFill>
                <a:latin typeface="Times New Roman" panose="02020603050405020304" pitchFamily="18" charset="0"/>
                <a:cs typeface="Lucida Sans Unicode" panose="020B0602030504020204" pitchFamily="34" charset="0"/>
              </a:defRPr>
            </a:lvl1pPr>
          </a:lstStyle>
          <a:p>
            <a:fld id="{391D2EED-2989-4BC8-9664-94457978D353}"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DD29D47-1453-4170-A87E-80A7BC084D35}" type="slidenum">
              <a:rPr lang="it-IT" altLang="it-IT"/>
              <a:pPr/>
              <a:t>1</a:t>
            </a:fld>
            <a:endParaRPr lang="it-IT" altLang="it-IT"/>
          </a:p>
        </p:txBody>
      </p:sp>
      <p:sp>
        <p:nvSpPr>
          <p:cNvPr id="38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8F56E32-3135-417B-BD29-0A12FEC9D2F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82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2DDDCBC-44C5-491E-9F6A-34C342FB198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227172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7AAC6DC-1A4D-4DD0-B4CB-8D065E24228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715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CCAEE80-BD38-4529-B4CC-15D68CE1C1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69059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24B1D4-C352-4621-BF74-F8B492F410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4134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6F54D1E-4EDB-4A39-B268-6B806ECD4C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75759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1536FA-6592-4231-94B9-DD3A574BFA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9804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4D80659-6684-49A1-A387-6C39670221DE}" type="slidenum">
              <a:rPr lang="it-IT" altLang="it-IT"/>
              <a:pPr/>
              <a:t>22</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67721B5-195B-47AA-B2F9-F299409EA6ED}" type="slidenum">
              <a:rPr lang="it-IT" altLang="it-IT"/>
              <a:pPr/>
              <a:t>23</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D3576F-7A5D-462D-BC77-25F2F600EBDB}" type="slidenum">
              <a:rPr lang="it-IT" altLang="it-IT"/>
              <a:pPr/>
              <a:t>24</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C574623-BD93-485D-84A7-00FF50BA2863}" type="slidenum">
              <a:rPr lang="it-IT" altLang="it-IT"/>
              <a:pPr/>
              <a:t>3</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AAD856-AE46-4083-9AFF-1FA4D5FCBA18}" type="slidenum">
              <a:rPr lang="it-IT" altLang="it-IT"/>
              <a:pPr/>
              <a:t>25</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5792B0B-8E52-438A-8A79-6672D9F4805B}" type="slidenum">
              <a:rPr lang="it-IT" altLang="it-IT"/>
              <a:pPr/>
              <a:t>26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F199CA5-A020-4A56-BA38-1B0F9C04034E}" type="slidenum">
              <a:rPr lang="it-IT" altLang="it-IT"/>
              <a:pPr/>
              <a:t>28</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2F07398-472C-474E-9582-798A88DC5D5D}" type="slidenum">
              <a:rPr lang="it-IT" altLang="it-IT"/>
              <a:pPr/>
              <a:t>29</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FC5E4-6312-4A08-8ADC-609DC4D5F1E8}" type="slidenum">
              <a:rPr lang="it-IT" altLang="it-IT"/>
              <a:pPr/>
              <a:t>30</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48775B-16E1-474A-A620-081E6066859C}" type="slidenum">
              <a:rPr lang="it-IT" altLang="it-IT"/>
              <a:pPr/>
              <a:t>35</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7DC2BF-3B83-43C0-9BB0-BD5E67A34368}" type="slidenum">
              <a:rPr lang="it-IT" altLang="it-IT"/>
              <a:pPr/>
              <a:t>36</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EB1313-FB7F-44F6-9E9E-F08F935FD27B}" type="slidenum">
              <a:rPr lang="it-IT" altLang="it-IT"/>
              <a:pPr/>
              <a:t>38</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ACC3D8-7E19-4A51-AE78-E7B7937708E2}" type="slidenum">
              <a:rPr lang="it-IT" altLang="it-IT"/>
              <a:pPr/>
              <a:t>39</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7126F6-63A7-4EB0-885A-5D4A6D05C2E1}" type="slidenum">
              <a:rPr lang="it-IT" altLang="it-IT"/>
              <a:pPr/>
              <a:t>41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71DA78-1E58-40AC-AED4-78FB1FEEDE2E}" type="slidenum">
              <a:rPr lang="it-IT" altLang="it-IT"/>
              <a:pPr/>
              <a:t>4</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FCF657-1D16-4580-B407-FF06DC6E1035}" type="slidenum">
              <a:rPr lang="it-IT" altLang="it-IT"/>
              <a:pPr/>
              <a:t>43</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84266E-52D9-4E4B-818C-A608496B73B1}" type="slidenum">
              <a:rPr lang="it-IT" altLang="it-IT"/>
              <a:pPr/>
              <a:t>44</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5E48388-83BF-4711-B6DF-22205FCC4B45}" type="slidenum">
              <a:rPr lang="it-IT" altLang="it-IT"/>
              <a:pPr/>
              <a:t>45</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5D7D436-072F-4AD4-B820-248764B428EB}" type="slidenum">
              <a:rPr lang="it-IT" altLang="it-IT"/>
              <a:pPr/>
              <a:t>46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1FAFE4-9BC4-4EC1-BD17-625F2CAF58B0}" type="slidenum">
              <a:rPr lang="it-IT" altLang="it-IT"/>
              <a:pPr/>
              <a:t>48</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5F936FD-18B4-4327-BE2E-EE608DBD2271}" type="slidenum">
              <a:rPr lang="it-IT" altLang="it-IT"/>
              <a:pPr/>
              <a:t>50</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03D80DA-17CA-4346-84A1-ADFB3E24740B}" type="slidenum">
              <a:rPr lang="it-IT" altLang="it-IT"/>
              <a:pPr/>
              <a:t>51</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7CD6E-4237-4CF4-9052-2EC732FF780D}" type="slidenum">
              <a:rPr lang="it-IT" altLang="it-IT"/>
              <a:pPr/>
              <a:t>54</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49F683-CC38-443B-9D46-B95EDD7E1505}" type="slidenum">
              <a:rPr lang="it-IT" altLang="it-IT"/>
              <a:pPr/>
              <a:t>57</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C54005D-FF4E-4187-97BE-27CE6D23DF74}" type="slidenum">
              <a:rPr lang="it-IT" altLang="it-IT"/>
              <a:pPr/>
              <a:t>58</a:t>
            </a:fld>
            <a:endParaRPr lang="it-IT" altLang="it-IT"/>
          </a:p>
        </p:txBody>
      </p:sp>
      <p:sp>
        <p:nvSpPr>
          <p:cNvPr id="706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8CB0C28-1D44-4E2F-B37F-304B274A89D6}" type="slidenum">
              <a:rPr lang="it-IT" altLang="it-IT"/>
              <a:pPr/>
              <a:t>5</a:t>
            </a:fld>
            <a:endParaRPr lang="it-IT" altLang="it-IT"/>
          </a:p>
        </p:txBody>
      </p:sp>
      <p:sp>
        <p:nvSpPr>
          <p:cNvPr id="41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7BE476-D01D-43CA-AB83-E2F0AE2449F6}" type="slidenum">
              <a:rPr lang="it-IT" altLang="it-IT"/>
              <a:pPr/>
              <a:t>59</a:t>
            </a:fld>
            <a:endParaRPr lang="it-IT" altLang="it-IT"/>
          </a:p>
        </p:txBody>
      </p:sp>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CEBB5C-472D-403F-B450-906E3AF3A161}" type="slidenum">
              <a:rPr lang="it-IT" altLang="it-IT"/>
              <a:pPr/>
              <a:t>60</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752D18C-9BDA-4449-90EF-F2D0B0F281B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extLst>
      <p:ext uri="{BB962C8B-B14F-4D97-AF65-F5344CB8AC3E}">
        <p14:creationId xmlns:p14="http://schemas.microsoft.com/office/powerpoint/2010/main" val="1971483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6452E1-FA0E-49DA-A8B6-C03BD08F0FE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30960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E807C1-E4A2-4B46-9CFB-36FCD02F804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4221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3E6E975-2783-4316-B734-1732BF40CBC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3888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8A2EAD8-7F38-46B7-A875-A3FC7978AB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625449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AF8222B-3D4C-41E8-83C7-C12A8DD00076}" type="slidenum">
              <a:rPr lang="it-IT" altLang="it-IT"/>
              <a:pPr/>
              <a:t>‹N›</a:t>
            </a:fld>
            <a:endParaRPr lang="it-IT" altLang="it-IT"/>
          </a:p>
        </p:txBody>
      </p:sp>
    </p:spTree>
    <p:extLst>
      <p:ext uri="{BB962C8B-B14F-4D97-AF65-F5344CB8AC3E}">
        <p14:creationId xmlns:p14="http://schemas.microsoft.com/office/powerpoint/2010/main" val="100347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CCA6F5A-DDD4-4BF3-BFC0-F6AB2FA70580}" type="slidenum">
              <a:rPr lang="it-IT" altLang="it-IT"/>
              <a:pPr/>
              <a:t>‹N›</a:t>
            </a:fld>
            <a:endParaRPr lang="it-IT" altLang="it-IT"/>
          </a:p>
        </p:txBody>
      </p:sp>
    </p:spTree>
    <p:extLst>
      <p:ext uri="{BB962C8B-B14F-4D97-AF65-F5344CB8AC3E}">
        <p14:creationId xmlns:p14="http://schemas.microsoft.com/office/powerpoint/2010/main" val="123615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128588"/>
            <a:ext cx="1941513" cy="5965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6900" cy="59658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879D941-B4FC-4B2F-B10E-D0E4E9828069}" type="slidenum">
              <a:rPr lang="it-IT" altLang="it-IT"/>
              <a:pPr/>
              <a:t>‹N›</a:t>
            </a:fld>
            <a:endParaRPr lang="it-IT" altLang="it-IT"/>
          </a:p>
        </p:txBody>
      </p:sp>
    </p:spTree>
    <p:extLst>
      <p:ext uri="{BB962C8B-B14F-4D97-AF65-F5344CB8AC3E}">
        <p14:creationId xmlns:p14="http://schemas.microsoft.com/office/powerpoint/2010/main" val="276302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70813" cy="210343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6613" y="1981200"/>
            <a:ext cx="3810000" cy="4113213"/>
          </a:xfrm>
        </p:spPr>
        <p:txBody>
          <a:bodyPr/>
          <a:lstStyle/>
          <a:p>
            <a:endParaRPr lang="it-IT"/>
          </a:p>
        </p:txBody>
      </p:sp>
      <p:sp>
        <p:nvSpPr>
          <p:cNvPr id="5" name="Segnaposto data 4"/>
          <p:cNvSpPr>
            <a:spLocks noGrp="1"/>
          </p:cNvSpPr>
          <p:nvPr>
            <p:ph type="dt" idx="10"/>
          </p:nvPr>
        </p:nvSpPr>
        <p:spPr>
          <a:xfrm>
            <a:off x="712788" y="6313488"/>
            <a:ext cx="1903412" cy="455612"/>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3488"/>
            <a:ext cx="2894012" cy="455612"/>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3488"/>
            <a:ext cx="1903412" cy="455612"/>
          </a:xfrm>
        </p:spPr>
        <p:txBody>
          <a:bodyPr/>
          <a:lstStyle>
            <a:lvl1pPr>
              <a:defRPr/>
            </a:lvl1pPr>
          </a:lstStyle>
          <a:p>
            <a:fld id="{00DF8649-F0B1-4D65-8CA4-A52520F8E45E}" type="slidenum">
              <a:rPr lang="it-IT" altLang="it-IT"/>
              <a:pPr/>
              <a:t>‹N›</a:t>
            </a:fld>
            <a:endParaRPr lang="it-IT" altLang="it-IT"/>
          </a:p>
        </p:txBody>
      </p:sp>
    </p:spTree>
    <p:extLst>
      <p:ext uri="{BB962C8B-B14F-4D97-AF65-F5344CB8AC3E}">
        <p14:creationId xmlns:p14="http://schemas.microsoft.com/office/powerpoint/2010/main" val="260735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C4F1D9F-76CE-4227-B16A-D32771EBD73E}" type="slidenum">
              <a:rPr lang="it-IT" altLang="it-IT"/>
              <a:pPr/>
              <a:t>‹N›</a:t>
            </a:fld>
            <a:endParaRPr lang="it-IT" altLang="it-IT"/>
          </a:p>
        </p:txBody>
      </p:sp>
    </p:spTree>
    <p:extLst>
      <p:ext uri="{BB962C8B-B14F-4D97-AF65-F5344CB8AC3E}">
        <p14:creationId xmlns:p14="http://schemas.microsoft.com/office/powerpoint/2010/main" val="182387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628650" y="1825625"/>
            <a:ext cx="788670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1F1DBF0-8B6B-4406-8FEA-B7C4F42F42A4}" type="slidenum">
              <a:rPr lang="it-IT" altLang="it-IT"/>
              <a:pPr/>
              <a:t>‹N›</a:t>
            </a:fld>
            <a:endParaRPr lang="it-IT" altLang="it-IT"/>
          </a:p>
        </p:txBody>
      </p:sp>
    </p:spTree>
    <p:extLst>
      <p:ext uri="{BB962C8B-B14F-4D97-AF65-F5344CB8AC3E}">
        <p14:creationId xmlns:p14="http://schemas.microsoft.com/office/powerpoint/2010/main" val="181694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5372201-78FC-4381-9F6A-6C79DB173A83}" type="slidenum">
              <a:rPr lang="it-IT" altLang="it-IT"/>
              <a:pPr/>
              <a:t>‹N›</a:t>
            </a:fld>
            <a:endParaRPr lang="it-IT" altLang="it-IT"/>
          </a:p>
        </p:txBody>
      </p:sp>
    </p:spTree>
    <p:extLst>
      <p:ext uri="{BB962C8B-B14F-4D97-AF65-F5344CB8AC3E}">
        <p14:creationId xmlns:p14="http://schemas.microsoft.com/office/powerpoint/2010/main" val="393653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825625"/>
            <a:ext cx="3867150" cy="435133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01DCF8B-0011-4D4B-8B77-563F5D2D0724}" type="slidenum">
              <a:rPr lang="it-IT" altLang="it-IT"/>
              <a:pPr/>
              <a:t>‹N›</a:t>
            </a:fld>
            <a:endParaRPr lang="it-IT" altLang="it-IT"/>
          </a:p>
        </p:txBody>
      </p:sp>
    </p:spTree>
    <p:extLst>
      <p:ext uri="{BB962C8B-B14F-4D97-AF65-F5344CB8AC3E}">
        <p14:creationId xmlns:p14="http://schemas.microsoft.com/office/powerpoint/2010/main" val="50063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13192DCA-E84B-4DE4-9FC7-B55D82F3D242}" type="slidenum">
              <a:rPr lang="it-IT" altLang="it-IT"/>
              <a:pPr/>
              <a:t>‹N›</a:t>
            </a:fld>
            <a:endParaRPr lang="it-IT" altLang="it-IT"/>
          </a:p>
        </p:txBody>
      </p:sp>
    </p:spTree>
    <p:extLst>
      <p:ext uri="{BB962C8B-B14F-4D97-AF65-F5344CB8AC3E}">
        <p14:creationId xmlns:p14="http://schemas.microsoft.com/office/powerpoint/2010/main" val="42439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1FAF3E6-F258-4F3F-BBE5-5F5204ECFFBD}" type="slidenum">
              <a:rPr lang="it-IT" altLang="it-IT"/>
              <a:pPr/>
              <a:t>‹N›</a:t>
            </a:fld>
            <a:endParaRPr lang="it-IT" altLang="it-IT"/>
          </a:p>
        </p:txBody>
      </p:sp>
    </p:spTree>
    <p:extLst>
      <p:ext uri="{BB962C8B-B14F-4D97-AF65-F5344CB8AC3E}">
        <p14:creationId xmlns:p14="http://schemas.microsoft.com/office/powerpoint/2010/main" val="176470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D6999B-7A06-4452-9300-12C690FA7325}" type="slidenum">
              <a:rPr lang="it-IT" altLang="it-IT"/>
              <a:pPr/>
              <a:t>‹N›</a:t>
            </a:fld>
            <a:endParaRPr lang="it-IT" altLang="it-IT"/>
          </a:p>
        </p:txBody>
      </p:sp>
    </p:spTree>
    <p:extLst>
      <p:ext uri="{BB962C8B-B14F-4D97-AF65-F5344CB8AC3E}">
        <p14:creationId xmlns:p14="http://schemas.microsoft.com/office/powerpoint/2010/main" val="179771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93EAB51E-3349-479A-AEE8-C45DF706FA3D}" type="slidenum">
              <a:rPr lang="it-IT" altLang="it-IT"/>
              <a:pPr/>
              <a:t>‹N›</a:t>
            </a:fld>
            <a:endParaRPr lang="it-IT" altLang="it-IT"/>
          </a:p>
        </p:txBody>
      </p:sp>
    </p:spTree>
    <p:extLst>
      <p:ext uri="{BB962C8B-B14F-4D97-AF65-F5344CB8AC3E}">
        <p14:creationId xmlns:p14="http://schemas.microsoft.com/office/powerpoint/2010/main" val="2097600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CDF17BB-4E5E-4898-8827-BA0DDD1D94AB}" type="slidenum">
              <a:rPr lang="it-IT" altLang="it-IT"/>
              <a:pPr/>
              <a:t>‹N›</a:t>
            </a:fld>
            <a:endParaRPr lang="it-IT" altLang="it-IT"/>
          </a:p>
        </p:txBody>
      </p:sp>
    </p:spTree>
    <p:extLst>
      <p:ext uri="{BB962C8B-B14F-4D97-AF65-F5344CB8AC3E}">
        <p14:creationId xmlns:p14="http://schemas.microsoft.com/office/powerpoint/2010/main" val="382950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542A61A-4272-4394-80F2-0028730DE9A9}" type="slidenum">
              <a:rPr lang="it-IT" altLang="it-IT"/>
              <a:pPr/>
              <a:t>‹N›</a:t>
            </a:fld>
            <a:endParaRPr lang="it-IT" altLang="it-IT"/>
          </a:p>
        </p:txBody>
      </p:sp>
    </p:spTree>
    <p:extLst>
      <p:ext uri="{BB962C8B-B14F-4D97-AF65-F5344CB8AC3E}">
        <p14:creationId xmlns:p14="http://schemas.microsoft.com/office/powerpoint/2010/main" val="2080008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a:xfrm>
            <a:off x="628650" y="1825625"/>
            <a:ext cx="7886700"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1F206B2-7FF2-48C6-A562-40FE951A12B7}" type="slidenum">
              <a:rPr lang="it-IT" altLang="it-IT"/>
              <a:pPr/>
              <a:t>‹N›</a:t>
            </a:fld>
            <a:endParaRPr lang="it-IT" altLang="it-IT"/>
          </a:p>
        </p:txBody>
      </p:sp>
    </p:spTree>
    <p:extLst>
      <p:ext uri="{BB962C8B-B14F-4D97-AF65-F5344CB8AC3E}">
        <p14:creationId xmlns:p14="http://schemas.microsoft.com/office/powerpoint/2010/main" val="2057565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3713" y="1825625"/>
            <a:ext cx="2070100" cy="43513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1825625"/>
            <a:ext cx="6062663" cy="4351338"/>
          </a:xfrm>
          <a:prstGeom prst="rect">
            <a:avLst/>
          </a:prstGeo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C02178F-5345-4E1E-83E2-C42B1D98EFEB}" type="slidenum">
              <a:rPr lang="it-IT" altLang="it-IT"/>
              <a:pPr/>
              <a:t>‹N›</a:t>
            </a:fld>
            <a:endParaRPr lang="it-IT" altLang="it-IT"/>
          </a:p>
        </p:txBody>
      </p:sp>
    </p:spTree>
    <p:extLst>
      <p:ext uri="{BB962C8B-B14F-4D97-AF65-F5344CB8AC3E}">
        <p14:creationId xmlns:p14="http://schemas.microsoft.com/office/powerpoint/2010/main" val="2842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1676400" y="1905000"/>
            <a:ext cx="7237413" cy="1903413"/>
          </a:xfrm>
        </p:spPr>
        <p:txBody>
          <a:bodyPr/>
          <a:lstStyle/>
          <a:p>
            <a:r>
              <a:rPr lang="it-IT"/>
              <a:t>Fare clic per modificare lo stile del titolo</a:t>
            </a:r>
          </a:p>
        </p:txBody>
      </p:sp>
      <p:sp>
        <p:nvSpPr>
          <p:cNvPr id="3" name="Segnaposto data 2"/>
          <p:cNvSpPr>
            <a:spLocks noGrp="1"/>
          </p:cNvSpPr>
          <p:nvPr>
            <p:ph type="dt" idx="10"/>
          </p:nvPr>
        </p:nvSpPr>
        <p:spPr>
          <a:xfrm>
            <a:off x="685800" y="6324600"/>
            <a:ext cx="1903413" cy="455613"/>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324600"/>
            <a:ext cx="2894013" cy="455613"/>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324600"/>
            <a:ext cx="1903413" cy="455613"/>
          </a:xfrm>
        </p:spPr>
        <p:txBody>
          <a:bodyPr/>
          <a:lstStyle>
            <a:lvl1pPr>
              <a:defRPr/>
            </a:lvl1pPr>
          </a:lstStyle>
          <a:p>
            <a:fld id="{9489EA16-F0D1-4957-B3CA-069309BBB780}" type="slidenum">
              <a:rPr lang="it-IT" altLang="it-IT"/>
              <a:pPr/>
              <a:t>‹N›</a:t>
            </a:fld>
            <a:endParaRPr lang="it-IT" altLang="it-IT"/>
          </a:p>
        </p:txBody>
      </p:sp>
    </p:spTree>
    <p:extLst>
      <p:ext uri="{BB962C8B-B14F-4D97-AF65-F5344CB8AC3E}">
        <p14:creationId xmlns:p14="http://schemas.microsoft.com/office/powerpoint/2010/main" val="92537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CED252-2FDE-4E7B-A831-C5303F3E2AB5}" type="datetimeFigureOut">
              <a:rPr lang="en-US" smtClean="0"/>
              <a:t>10/14/23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21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208184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CED252-2FDE-4E7B-A831-C5303F3E2AB5}" type="datetimeFigureOut">
              <a:rPr lang="en-US" smtClean="0"/>
              <a:t>10/14/23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427983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CED252-2FDE-4E7B-A831-C5303F3E2AB5}" type="datetimeFigureOut">
              <a:rPr lang="en-US" smtClean="0"/>
              <a:t>10/14/23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1764185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CED252-2FDE-4E7B-A831-C5303F3E2AB5}" type="datetimeFigureOut">
              <a:rPr lang="en-US" smtClean="0"/>
              <a:t>10/14/23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68647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7EFF5D05-2B26-4394-98EC-A9BFF4945DE2}" type="slidenum">
              <a:rPr lang="it-IT" altLang="it-IT"/>
              <a:pPr/>
              <a:t>‹N›</a:t>
            </a:fld>
            <a:endParaRPr lang="it-IT" altLang="it-IT"/>
          </a:p>
        </p:txBody>
      </p:sp>
    </p:spTree>
    <p:extLst>
      <p:ext uri="{BB962C8B-B14F-4D97-AF65-F5344CB8AC3E}">
        <p14:creationId xmlns:p14="http://schemas.microsoft.com/office/powerpoint/2010/main" val="2952711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ED252-2FDE-4E7B-A831-C5303F3E2AB5}" type="datetimeFigureOut">
              <a:rPr lang="en-US" smtClean="0"/>
              <a:t>10/14/23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562693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ED252-2FDE-4E7B-A831-C5303F3E2AB5}" type="datetimeFigureOut">
              <a:rPr lang="en-US" smtClean="0"/>
              <a:t>10/14/23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946097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64382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ED252-2FDE-4E7B-A831-C5303F3E2AB5}" type="datetimeFigureOut">
              <a:rPr lang="en-US" smtClean="0"/>
              <a:t>10/14/23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19140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2442512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CED252-2FDE-4E7B-A831-C5303F3E2AB5}" type="datetimeFigureOut">
              <a:rPr lang="en-US" smtClean="0"/>
              <a:t>10/14/23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07677-63A9-48ED-893F-83A2F207D0C7}" type="slidenum">
              <a:rPr lang="en-US" smtClean="0"/>
              <a:t>‹N›</a:t>
            </a:fld>
            <a:endParaRPr lang="en-US"/>
          </a:p>
        </p:txBody>
      </p:sp>
    </p:spTree>
    <p:extLst>
      <p:ext uri="{BB962C8B-B14F-4D97-AF65-F5344CB8AC3E}">
        <p14:creationId xmlns:p14="http://schemas.microsoft.com/office/powerpoint/2010/main" val="316432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521586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577600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179437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87694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10000" cy="41132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AB1F918-708E-4A11-9EEC-910CB2BEB120}" type="slidenum">
              <a:rPr lang="it-IT" altLang="it-IT"/>
              <a:pPr/>
              <a:t>‹N›</a:t>
            </a:fld>
            <a:endParaRPr lang="it-IT" altLang="it-IT"/>
          </a:p>
        </p:txBody>
      </p:sp>
    </p:spTree>
    <p:extLst>
      <p:ext uri="{BB962C8B-B14F-4D97-AF65-F5344CB8AC3E}">
        <p14:creationId xmlns:p14="http://schemas.microsoft.com/office/powerpoint/2010/main" val="487332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236583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38247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897033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3889529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954323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61030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443582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1056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222994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10424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B85D8C0D-D1A3-4B97-A84A-68EA63970F59}" type="slidenum">
              <a:rPr lang="it-IT" altLang="it-IT"/>
              <a:pPr/>
              <a:t>‹N›</a:t>
            </a:fld>
            <a:endParaRPr lang="it-IT" altLang="it-IT"/>
          </a:p>
        </p:txBody>
      </p:sp>
    </p:spTree>
    <p:extLst>
      <p:ext uri="{BB962C8B-B14F-4D97-AF65-F5344CB8AC3E}">
        <p14:creationId xmlns:p14="http://schemas.microsoft.com/office/powerpoint/2010/main" val="4272730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385137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122625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B6C9865-56B9-4ECD-B657-192ECBFAD0D6}" type="slidenum">
              <a:rPr lang="it-IT" altLang="it-IT"/>
              <a:pPr/>
              <a:t>‹N›</a:t>
            </a:fld>
            <a:endParaRPr lang="it-IT" altLang="it-IT"/>
          </a:p>
        </p:txBody>
      </p:sp>
    </p:spTree>
    <p:extLst>
      <p:ext uri="{BB962C8B-B14F-4D97-AF65-F5344CB8AC3E}">
        <p14:creationId xmlns:p14="http://schemas.microsoft.com/office/powerpoint/2010/main" val="270095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13913BCE-64B5-4EBC-A99A-AEAB2D8CBD7F}" type="slidenum">
              <a:rPr lang="it-IT" altLang="it-IT"/>
              <a:pPr/>
              <a:t>‹N›</a:t>
            </a:fld>
            <a:endParaRPr lang="it-IT" altLang="it-IT"/>
          </a:p>
        </p:txBody>
      </p:sp>
    </p:spTree>
    <p:extLst>
      <p:ext uri="{BB962C8B-B14F-4D97-AF65-F5344CB8AC3E}">
        <p14:creationId xmlns:p14="http://schemas.microsoft.com/office/powerpoint/2010/main" val="4102115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2B0A33CC-2C1C-4096-AC88-AAB38564F508}" type="slidenum">
              <a:rPr lang="it-IT" altLang="it-IT"/>
              <a:pPr/>
              <a:t>‹N›</a:t>
            </a:fld>
            <a:endParaRPr lang="it-IT" altLang="it-IT"/>
          </a:p>
        </p:txBody>
      </p:sp>
    </p:spTree>
    <p:extLst>
      <p:ext uri="{BB962C8B-B14F-4D97-AF65-F5344CB8AC3E}">
        <p14:creationId xmlns:p14="http://schemas.microsoft.com/office/powerpoint/2010/main" val="459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2AC1AFD-1006-473F-8CC8-043686EA3F14}" type="slidenum">
              <a:rPr lang="it-IT" altLang="it-IT"/>
              <a:pPr/>
              <a:t>‹N›</a:t>
            </a:fld>
            <a:endParaRPr lang="it-IT" altLang="it-IT"/>
          </a:p>
        </p:txBody>
      </p:sp>
    </p:spTree>
    <p:extLst>
      <p:ext uri="{BB962C8B-B14F-4D97-AF65-F5344CB8AC3E}">
        <p14:creationId xmlns:p14="http://schemas.microsoft.com/office/powerpoint/2010/main" val="3535218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1541463" y="-11113"/>
            <a:ext cx="10683876" cy="7439026"/>
            <a:chOff x="-971" y="-7"/>
            <a:chExt cx="6730" cy="4686"/>
          </a:xfrm>
        </p:grpSpPr>
        <p:sp>
          <p:nvSpPr>
            <p:cNvPr id="1026" name="Freeform 2"/>
            <p:cNvSpPr>
              <a:spLocks noChangeArrowheads="1"/>
            </p:cNvSpPr>
            <p:nvPr/>
          </p:nvSpPr>
          <p:spPr bwMode="auto">
            <a:xfrm>
              <a:off x="1632" y="4"/>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0" y="2"/>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3744" y="5"/>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1920" y="0"/>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117" y="106"/>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810" y="775"/>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83" y="58"/>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983" y="1050"/>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330" y="922"/>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1859" y="874"/>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250" y="2"/>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0" y="3919"/>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632" y="3965"/>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0" y="3965"/>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744" y="3965"/>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1920" y="3965"/>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0" y="3914"/>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2583" y="3927"/>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48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766" y="3894"/>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1" y="3863"/>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576" y="3919"/>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240"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3036" y="3967"/>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3984" y="3919"/>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3456" y="3919"/>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0" y="3940"/>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70813" cy="210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70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6" name="Rectangle 32"/>
          <p:cNvSpPr>
            <a:spLocks noGrp="1" noChangeArrowheads="1"/>
          </p:cNvSpPr>
          <p:nvPr>
            <p:ph type="ftr"/>
          </p:nvPr>
        </p:nvSpPr>
        <p:spPr bwMode="auto">
          <a:xfrm>
            <a:off x="3151188" y="6313488"/>
            <a:ext cx="28940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endParaRPr lang="it-IT" altLang="it-IT"/>
          </a:p>
        </p:txBody>
      </p:sp>
      <p:sp>
        <p:nvSpPr>
          <p:cNvPr id="1057" name="Rectangle 33"/>
          <p:cNvSpPr>
            <a:spLocks noGrp="1" noChangeArrowheads="1"/>
          </p:cNvSpPr>
          <p:nvPr>
            <p:ph type="sldNum"/>
          </p:nvPr>
        </p:nvSpPr>
        <p:spPr bwMode="auto">
          <a:xfrm>
            <a:off x="6580188" y="6313488"/>
            <a:ext cx="19034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Lucida Sans Unicode" panose="020B0602030504020204" pitchFamily="34" charset="0"/>
              </a:defRPr>
            </a:lvl1pPr>
          </a:lstStyle>
          <a:p>
            <a:fld id="{F877DE6C-095C-44D9-8BC3-38B3EC231BB3}"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1541463" y="-25400"/>
            <a:ext cx="10696576" cy="6894513"/>
            <a:chOff x="-971" y="-16"/>
            <a:chExt cx="6738" cy="4343"/>
          </a:xfrm>
        </p:grpSpPr>
        <p:sp>
          <p:nvSpPr>
            <p:cNvPr id="2050" name="Freeform 2"/>
            <p:cNvSpPr>
              <a:spLocks noChangeArrowheads="1"/>
            </p:cNvSpPr>
            <p:nvPr/>
          </p:nvSpPr>
          <p:spPr bwMode="auto">
            <a:xfrm>
              <a:off x="1632" y="-5"/>
              <a:ext cx="1736" cy="4332"/>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Freeform 3"/>
            <p:cNvSpPr>
              <a:spLocks noChangeArrowheads="1"/>
            </p:cNvSpPr>
            <p:nvPr/>
          </p:nvSpPr>
          <p:spPr bwMode="auto">
            <a:xfrm>
              <a:off x="0" y="-7"/>
              <a:ext cx="1736" cy="432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Freeform 4"/>
            <p:cNvSpPr>
              <a:spLocks noChangeArrowheads="1"/>
            </p:cNvSpPr>
            <p:nvPr/>
          </p:nvSpPr>
          <p:spPr bwMode="auto">
            <a:xfrm>
              <a:off x="3744" y="-4"/>
              <a:ext cx="1738" cy="4329"/>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1920" y="-9"/>
              <a:ext cx="2079" cy="4323"/>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Freeform 6"/>
            <p:cNvSpPr>
              <a:spLocks noChangeArrowheads="1"/>
            </p:cNvSpPr>
            <p:nvPr/>
          </p:nvSpPr>
          <p:spPr bwMode="auto">
            <a:xfrm>
              <a:off x="117" y="97"/>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000044"/>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Freeform 7"/>
            <p:cNvSpPr>
              <a:spLocks noChangeArrowheads="1"/>
            </p:cNvSpPr>
            <p:nvPr/>
          </p:nvSpPr>
          <p:spPr bwMode="auto">
            <a:xfrm rot="2700000" flipH="1">
              <a:off x="811" y="766"/>
              <a:ext cx="2543" cy="1007"/>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Freeform 8"/>
            <p:cNvSpPr>
              <a:spLocks noChangeArrowheads="1"/>
            </p:cNvSpPr>
            <p:nvPr/>
          </p:nvSpPr>
          <p:spPr bwMode="auto">
            <a:xfrm>
              <a:off x="83" y="49"/>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Freeform 9"/>
            <p:cNvSpPr>
              <a:spLocks noChangeArrowheads="1"/>
            </p:cNvSpPr>
            <p:nvPr/>
          </p:nvSpPr>
          <p:spPr bwMode="auto">
            <a:xfrm rot="18720000">
              <a:off x="-983" y="1041"/>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Freeform 10"/>
            <p:cNvSpPr>
              <a:spLocks noChangeArrowheads="1"/>
            </p:cNvSpPr>
            <p:nvPr/>
          </p:nvSpPr>
          <p:spPr bwMode="auto">
            <a:xfrm rot="19260000">
              <a:off x="1330" y="913"/>
              <a:ext cx="3593" cy="1734"/>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rot="2100000" flipH="1">
              <a:off x="1859" y="865"/>
              <a:ext cx="3503" cy="1535"/>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250" y="-7"/>
              <a:ext cx="1088" cy="2284"/>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Rectangle 13"/>
            <p:cNvSpPr>
              <a:spLocks noChangeArrowheads="1"/>
            </p:cNvSpPr>
            <p:nvPr/>
          </p:nvSpPr>
          <p:spPr bwMode="auto">
            <a:xfrm>
              <a:off x="0" y="2441"/>
              <a:ext cx="5759" cy="431"/>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1632" y="2487"/>
              <a:ext cx="1736" cy="38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0" y="2487"/>
              <a:ext cx="1736" cy="38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744" y="2487"/>
              <a:ext cx="1738" cy="38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66"/>
                </a:gs>
                <a:gs pos="100000">
                  <a:srgbClr val="000044"/>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1920" y="2487"/>
              <a:ext cx="2079" cy="38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Rectangle 18"/>
            <p:cNvSpPr>
              <a:spLocks noChangeArrowheads="1"/>
            </p:cNvSpPr>
            <p:nvPr/>
          </p:nvSpPr>
          <p:spPr bwMode="auto">
            <a:xfrm>
              <a:off x="7" y="2456"/>
              <a:ext cx="5759" cy="431"/>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2583" y="2449"/>
              <a:ext cx="1035" cy="4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rot="18900000" flipH="1">
              <a:off x="148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rot="18900000" flipH="1">
              <a:off x="766" y="2416"/>
              <a:ext cx="1059" cy="479"/>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rot="18900000" flipH="1">
              <a:off x="31" y="2385"/>
              <a:ext cx="1033" cy="486"/>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flipH="1" flipV="1">
              <a:off x="576" y="2441"/>
              <a:ext cx="3551"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flipH="1" flipV="1">
              <a:off x="240"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flipH="1" flipV="1">
              <a:off x="3036" y="2489"/>
              <a:ext cx="1331" cy="38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Freeform 26"/>
            <p:cNvSpPr>
              <a:spLocks noChangeArrowheads="1"/>
            </p:cNvSpPr>
            <p:nvPr/>
          </p:nvSpPr>
          <p:spPr bwMode="auto">
            <a:xfrm flipH="1" flipV="1">
              <a:off x="3984" y="2441"/>
              <a:ext cx="1535"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Freeform 27"/>
            <p:cNvSpPr>
              <a:spLocks noChangeArrowheads="1"/>
            </p:cNvSpPr>
            <p:nvPr/>
          </p:nvSpPr>
          <p:spPr bwMode="auto">
            <a:xfrm flipH="1" flipV="1">
              <a:off x="3456" y="2441"/>
              <a:ext cx="2303" cy="43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66"/>
                </a:gs>
                <a:gs pos="50000">
                  <a:srgbClr val="2663A0"/>
                </a:gs>
                <a:gs pos="100000">
                  <a:srgbClr val="000066"/>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Rectangle 28"/>
            <p:cNvSpPr>
              <a:spLocks noChangeArrowheads="1"/>
            </p:cNvSpPr>
            <p:nvPr/>
          </p:nvSpPr>
          <p:spPr bwMode="auto">
            <a:xfrm>
              <a:off x="0" y="2462"/>
              <a:ext cx="5759" cy="13"/>
            </a:xfrm>
            <a:prstGeom prst="rect">
              <a:avLst/>
            </a:prstGeom>
            <a:gradFill rotWithShape="0">
              <a:gsLst>
                <a:gs pos="0">
                  <a:srgbClr val="000044"/>
                </a:gs>
                <a:gs pos="50000">
                  <a:srgbClr val="9CE157"/>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Rectangle 29"/>
            <p:cNvSpPr>
              <a:spLocks noChangeArrowheads="1"/>
            </p:cNvSpPr>
            <p:nvPr/>
          </p:nvSpPr>
          <p:spPr bwMode="auto">
            <a:xfrm>
              <a:off x="0" y="2880"/>
              <a:ext cx="5759" cy="575"/>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Rectangle 30"/>
            <p:cNvSpPr>
              <a:spLocks noChangeArrowheads="1"/>
            </p:cNvSpPr>
            <p:nvPr/>
          </p:nvSpPr>
          <p:spPr bwMode="auto">
            <a:xfrm>
              <a:off x="0" y="3408"/>
              <a:ext cx="5759" cy="911"/>
            </a:xfrm>
            <a:prstGeom prst="rect">
              <a:avLst/>
            </a:prstGeom>
            <a:solidFill>
              <a:srgbClr val="0000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079"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86" y="1650"/>
              <a:ext cx="203" cy="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80" name="Rectangle 32"/>
          <p:cNvSpPr>
            <a:spLocks noGrp="1" noChangeArrowheads="1"/>
          </p:cNvSpPr>
          <p:nvPr>
            <p:ph type="title"/>
          </p:nvPr>
        </p:nvSpPr>
        <p:spPr bwMode="auto">
          <a:xfrm>
            <a:off x="1676400" y="1905000"/>
            <a:ext cx="7237413"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81" name="Rectangle 33"/>
          <p:cNvSpPr>
            <a:spLocks noGrp="1" noChangeArrowheads="1"/>
          </p:cNvSpPr>
          <p:nvPr/>
        </p:nvSpPr>
        <p:spPr bwMode="auto">
          <a:xfrm>
            <a:off x="1676400" y="4572000"/>
            <a:ext cx="6399213" cy="167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lgn="ctr">
              <a:spcBef>
                <a:spcPts val="800"/>
              </a:spcBef>
              <a:defRPr sz="3200">
                <a:solidFill>
                  <a:srgbClr val="FFFFFF"/>
                </a:solidFill>
                <a:latin typeface="Arial" panose="020B0604020202020204" pitchFamily="34" charset="0"/>
                <a:ea typeface="Microsoft YaHei" panose="020B0503020204020204" pitchFamily="34" charset="-122"/>
              </a:defRPr>
            </a:lvl1pPr>
            <a:lvl2pPr marL="457200" algn="ctr">
              <a:spcBef>
                <a:spcPts val="800"/>
              </a:spcBef>
              <a:defRPr sz="3200">
                <a:solidFill>
                  <a:srgbClr val="FFFFFF"/>
                </a:solidFill>
                <a:latin typeface="Arial" panose="020B0604020202020204" pitchFamily="34" charset="0"/>
                <a:ea typeface="Microsoft YaHei" panose="020B0503020204020204" pitchFamily="34" charset="-122"/>
              </a:defRPr>
            </a:lvl2pPr>
            <a:lvl3pPr marL="914400" algn="ctr">
              <a:spcBef>
                <a:spcPts val="800"/>
              </a:spcBef>
              <a:defRPr sz="3200">
                <a:solidFill>
                  <a:srgbClr val="FFFFFF"/>
                </a:solidFill>
                <a:latin typeface="Arial" panose="020B0604020202020204" pitchFamily="34" charset="0"/>
                <a:ea typeface="Microsoft YaHei" panose="020B0503020204020204" pitchFamily="34" charset="-122"/>
              </a:defRPr>
            </a:lvl3pPr>
            <a:lvl4pPr marL="1371600" algn="ctr">
              <a:spcBef>
                <a:spcPts val="800"/>
              </a:spcBef>
              <a:defRPr sz="3200">
                <a:solidFill>
                  <a:srgbClr val="FFFFFF"/>
                </a:solidFill>
                <a:latin typeface="Arial" panose="020B0604020202020204" pitchFamily="34" charset="0"/>
                <a:ea typeface="Microsoft YaHei" panose="020B0503020204020204" pitchFamily="34" charset="-122"/>
              </a:defRPr>
            </a:lvl4pPr>
            <a:lvl5pPr marL="1828800" algn="ctr">
              <a:spcBef>
                <a:spcPts val="800"/>
              </a:spcBef>
              <a:defRPr sz="3200">
                <a:solidFill>
                  <a:srgbClr val="FFFFFF"/>
                </a:solidFill>
                <a:latin typeface="Arial" panose="020B0604020202020204" pitchFamily="34" charset="0"/>
                <a:ea typeface="Microsoft YaHei" panose="020B0503020204020204" pitchFamily="34" charset="-122"/>
              </a:defRPr>
            </a:lvl5pPr>
            <a:lvl6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6pPr>
            <a:lvl7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7pPr>
            <a:lvl8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8pPr>
            <a:lvl9pPr algn="ctr" defTabSz="449263" fontAlgn="base">
              <a:spcBef>
                <a:spcPts val="800"/>
              </a:spcBef>
              <a:spcAft>
                <a:spcPct val="0"/>
              </a:spcAft>
              <a:buClr>
                <a:srgbClr val="000000"/>
              </a:buClr>
              <a:buSzPct val="100000"/>
              <a:buFont typeface="Times New Roman" panose="02020603050405020304" pitchFamily="18" charset="0"/>
              <a:defRPr sz="3200">
                <a:solidFill>
                  <a:srgbClr val="FFFFFF"/>
                </a:solidFill>
                <a:latin typeface="Arial" panose="020B0604020202020204" pitchFamily="34" charset="0"/>
                <a:ea typeface="Microsoft YaHei" panose="020B0503020204020204" pitchFamily="34" charset="-122"/>
              </a:defRPr>
            </a:lvl9pPr>
          </a:lstStyle>
          <a:p>
            <a:r>
              <a:rPr lang="en-GB" altLang="it-IT"/>
              <a:t>Fate clic per aggiungere testo</a:t>
            </a:r>
          </a:p>
        </p:txBody>
      </p:sp>
      <p:sp>
        <p:nvSpPr>
          <p:cNvPr id="2082" name="Rectangle 34"/>
          <p:cNvSpPr>
            <a:spLocks noGrp="1" noChangeArrowheads="1"/>
          </p:cNvSpPr>
          <p:nvPr>
            <p:ph type="dt"/>
          </p:nvPr>
        </p:nvSpPr>
        <p:spPr bwMode="auto">
          <a:xfrm>
            <a:off x="6858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3" name="Rectangle 35"/>
          <p:cNvSpPr>
            <a:spLocks noGrp="1" noChangeArrowheads="1"/>
          </p:cNvSpPr>
          <p:nvPr>
            <p:ph type="ftr"/>
          </p:nvPr>
        </p:nvSpPr>
        <p:spPr bwMode="auto">
          <a:xfrm>
            <a:off x="3124200" y="6324600"/>
            <a:ext cx="28940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ctr">
              <a:buClr>
                <a:srgbClr val="FFFFFF"/>
              </a:buClr>
              <a:buSzPct val="45000"/>
              <a:buFont typeface="Wingdings" panose="05000000000000000000" pitchFamily="2" charset="2"/>
              <a:buNone/>
              <a:tabLst>
                <a:tab pos="723900" algn="l"/>
                <a:tab pos="1447800" algn="l"/>
                <a:tab pos="2171700" algn="l"/>
                <a:tab pos="2895600" algn="l"/>
              </a:tabLst>
              <a:defRPr sz="1400">
                <a:solidFill>
                  <a:srgbClr val="FFFFFF"/>
                </a:solidFill>
                <a:latin typeface="Times New Roman" panose="02020603050405020304" pitchFamily="18" charset="0"/>
                <a:cs typeface="Lucida Sans Unicode" panose="020B0602030504020204" pitchFamily="34" charset="0"/>
              </a:defRPr>
            </a:lvl1pPr>
          </a:lstStyle>
          <a:p>
            <a:endParaRPr lang="it-IT" altLang="it-IT"/>
          </a:p>
        </p:txBody>
      </p:sp>
      <p:sp>
        <p:nvSpPr>
          <p:cNvPr id="2084" name="Rectangle 36"/>
          <p:cNvSpPr>
            <a:spLocks noGrp="1" noChangeArrowheads="1"/>
          </p:cNvSpPr>
          <p:nvPr>
            <p:ph type="sldNum"/>
          </p:nvPr>
        </p:nvSpPr>
        <p:spPr bwMode="auto">
          <a:xfrm>
            <a:off x="6553200" y="6324600"/>
            <a:ext cx="19034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marL="215900" indent="-215900" algn="r">
              <a:buClr>
                <a:srgbClr val="FFFFFF"/>
              </a:buClr>
              <a:buSzPct val="45000"/>
              <a:buFont typeface="Wingdings" panose="05000000000000000000" pitchFamily="2" charset="2"/>
              <a:buNone/>
              <a:tabLst>
                <a:tab pos="723900" algn="l"/>
                <a:tab pos="1447800" algn="l"/>
              </a:tabLst>
              <a:defRPr sz="1400">
                <a:solidFill>
                  <a:srgbClr val="FFFFFF"/>
                </a:solidFill>
                <a:latin typeface="Times New Roman" panose="02020603050405020304" pitchFamily="18" charset="0"/>
                <a:cs typeface="Lucida Sans Unicode" panose="020B0602030504020204" pitchFamily="34" charset="0"/>
              </a:defRPr>
            </a:lvl1pPr>
          </a:lstStyle>
          <a:p>
            <a:fld id="{539B314F-1665-4CDB-B2D8-FD3B26532F46}"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l"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ctr"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ctr"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ctr"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ctr"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ED252-2FDE-4E7B-A831-C5303F3E2AB5}" type="datetimeFigureOut">
              <a:rPr lang="en-US" smtClean="0"/>
              <a:t>10/14/23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07677-63A9-48ED-893F-83A2F207D0C7}" type="slidenum">
              <a:rPr lang="en-US" smtClean="0"/>
              <a:t>‹N›</a:t>
            </a:fld>
            <a:endParaRPr lang="en-US"/>
          </a:p>
        </p:txBody>
      </p:sp>
    </p:spTree>
    <p:extLst>
      <p:ext uri="{BB962C8B-B14F-4D97-AF65-F5344CB8AC3E}">
        <p14:creationId xmlns:p14="http://schemas.microsoft.com/office/powerpoint/2010/main" val="37745794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extLst>
      <p:ext uri="{BB962C8B-B14F-4D97-AF65-F5344CB8AC3E}">
        <p14:creationId xmlns:p14="http://schemas.microsoft.com/office/powerpoint/2010/main" val="353879317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323528" y="2204864"/>
            <a:ext cx="8591550"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a:solidFill>
                  <a:schemeClr val="tx1"/>
                </a:solidFill>
                <a:latin typeface="Copperplate Gothic Bold" panose="020E0705020206020404" pitchFamily="34" charset="77"/>
              </a:rPr>
              <a:t>TESSUTO NERVOSO</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e</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CENNI SINTETICI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di</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MIORFOLOGIA </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del</a:t>
            </a:r>
            <a:br>
              <a:rPr lang="it-IT" altLang="it-IT" dirty="0">
                <a:solidFill>
                  <a:schemeClr val="tx1"/>
                </a:solidFill>
                <a:latin typeface="Copperplate Gothic Bold" panose="020E0705020206020404" pitchFamily="34" charset="77"/>
              </a:rPr>
            </a:br>
            <a:r>
              <a:rPr lang="it-IT" altLang="it-IT" dirty="0">
                <a:solidFill>
                  <a:schemeClr val="tx1"/>
                </a:solidFill>
                <a:latin typeface="Copperplate Gothic Bold" panose="020E0705020206020404" pitchFamily="34" charset="77"/>
              </a:rPr>
              <a:t>SISTEMA NERVOSO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86722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6362756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4716016" y="170359"/>
            <a:ext cx="336781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 </a:t>
            </a: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MENINGI</a:t>
            </a:r>
            <a:b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br>
            <a:r>
              <a:rPr kumimoji="0" lang="it-IT" altLang="it-IT" sz="3200" b="1" i="0" u="none" strike="noStrike" kern="1200" cap="none" spc="0" normalizeH="0" baseline="0" noProof="0" dirty="0">
                <a:ln>
                  <a:noFill/>
                </a:ln>
                <a:solidFill>
                  <a:srgbClr val="000000"/>
                </a:solidFill>
                <a:effectLst/>
                <a:uLnTx/>
                <a:uFillTx/>
                <a:latin typeface="Gurmukhi MN" panose="02020600050405020304" pitchFamily="18" charset="0"/>
                <a:ea typeface="Microsoft YaHei" panose="020B0503020204020204" pitchFamily="34" charset="-122"/>
                <a:cs typeface="Gurmukhi MN" panose="02020600050405020304" pitchFamily="18" charset="0"/>
              </a:rPr>
              <a:t>ENCEFALICHE</a:t>
            </a:r>
            <a:endParaRPr kumimoji="0" lang="it-IT" altLang="it-IT" sz="3200" b="1"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mn-cs"/>
            </a:endParaRPr>
          </a:p>
        </p:txBody>
      </p:sp>
      <p:sp>
        <p:nvSpPr>
          <p:cNvPr id="2" name="CasellaDiTesto 1">
            <a:extLst>
              <a:ext uri="{FF2B5EF4-FFF2-40B4-BE49-F238E27FC236}">
                <a16:creationId xmlns:a16="http://schemas.microsoft.com/office/drawing/2014/main" id="{79945204-9B14-1B44-964B-81E7F6C73ACE}"/>
              </a:ext>
            </a:extLst>
          </p:cNvPr>
          <p:cNvSpPr txBox="1"/>
          <p:nvPr/>
        </p:nvSpPr>
        <p:spPr>
          <a:xfrm>
            <a:off x="3275856" y="548680"/>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dirty="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0787011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endParaRPr lang="it-IT" sz="2800"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Comic Sans MS" panose="030F0902030302020204" pitchFamily="66" charset="0"/>
              </a:rPr>
              <a:t>DURA MENINGE o DURA MADRE, in intimo contatto con 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a:t>
            </a:r>
          </a:p>
          <a:p>
            <a:pPr marL="0" indent="0"/>
            <a:r>
              <a:rPr lang="it-IT" sz="2800" dirty="0">
                <a:solidFill>
                  <a:schemeClr val="tx1"/>
                </a:solidFill>
                <a:latin typeface="Comic Sans MS" panose="030F0902030302020204" pitchFamily="66" charset="0"/>
              </a:rPr>
              <a:t>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4245412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742909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MENINGI SPINALI</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srgbClr val="FFFFFF"/>
                </a:solidFill>
                <a:effectLst/>
                <a:uLnTx/>
                <a:uFillTx/>
                <a:latin typeface="Arial Black" panose="020B0A04020102020204" pitchFamily="34" charset="0"/>
                <a:ea typeface="Microsoft YaHei" panose="020B0503020204020204" pitchFamily="34" charset="-122"/>
                <a:cs typeface="Arial" panose="020B0604020202020204" pitchFamily="34" charset="0"/>
              </a:rPr>
              <a:t>[2]</a:t>
            </a:r>
          </a:p>
        </p:txBody>
      </p:sp>
    </p:spTree>
    <p:extLst>
      <p:ext uri="{BB962C8B-B14F-4D97-AF65-F5344CB8AC3E}">
        <p14:creationId xmlns:p14="http://schemas.microsoft.com/office/powerpoint/2010/main" val="2369118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57264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rgbClr val="FF3399"/>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extLst>
      <p:ext uri="{BB962C8B-B14F-4D97-AF65-F5344CB8AC3E}">
        <p14:creationId xmlns:p14="http://schemas.microsoft.com/office/powerpoint/2010/main" val="4127155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a:t>
            </a:r>
            <a:r>
              <a:rPr lang="it-IT" altLang="it-IT" b="1">
                <a:solidFill>
                  <a:schemeClr val="tx1"/>
                </a:solidFill>
                <a:latin typeface="Comic Sans MS" panose="030F0902030302020204" pitchFamily="66" charset="0"/>
              </a:rPr>
              <a:t>del SNC</a:t>
            </a:r>
            <a:endParaRPr lang="it-IT" altLang="it-IT" b="1" dirty="0">
              <a:solidFill>
                <a:schemeClr val="tx1"/>
              </a:solidFill>
              <a:latin typeface="Comic Sans MS" panose="030F0902030302020204" pitchFamily="66" charset="0"/>
            </a:endParaRP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rgbClr val="FF3399"/>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extLst>
      <p:ext uri="{BB962C8B-B14F-4D97-AF65-F5344CB8AC3E}">
        <p14:creationId xmlns:p14="http://schemas.microsoft.com/office/powerpoint/2010/main" val="60056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91526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A57171-CC0C-2B46-A666-03125D939FC5}"/>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647276" y="112292"/>
            <a:ext cx="8101188" cy="6612729"/>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779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rgbClr val="FF3399"/>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extLst>
      <p:ext uri="{BB962C8B-B14F-4D97-AF65-F5344CB8AC3E}">
        <p14:creationId xmlns:p14="http://schemas.microsoft.com/office/powerpoint/2010/main" val="21572343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Group 1"/>
          <p:cNvGrpSpPr>
            <a:grpSpLocks/>
          </p:cNvGrpSpPr>
          <p:nvPr/>
        </p:nvGrpSpPr>
        <p:grpSpPr bwMode="auto">
          <a:xfrm>
            <a:off x="0" y="1693625"/>
            <a:ext cx="9132888" cy="4291012"/>
            <a:chOff x="0" y="855"/>
            <a:chExt cx="5753" cy="2703"/>
          </a:xfrm>
        </p:grpSpPr>
        <p:pic>
          <p:nvPicPr>
            <p:cNvPr id="3789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855"/>
              <a:ext cx="5753" cy="2703"/>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p:cNvSpPr txBox="1">
              <a:spLocks noChangeArrowheads="1"/>
            </p:cNvSpPr>
            <p:nvPr/>
          </p:nvSpPr>
          <p:spPr bwMode="auto">
            <a:xfrm>
              <a:off x="0" y="855"/>
              <a:ext cx="5753" cy="2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grpSp>
      <p:sp>
        <p:nvSpPr>
          <p:cNvPr id="37892" name="Rectangle 4"/>
          <p:cNvSpPr>
            <a:spLocks noChangeArrowheads="1"/>
          </p:cNvSpPr>
          <p:nvPr/>
        </p:nvSpPr>
        <p:spPr bwMode="auto">
          <a:xfrm>
            <a:off x="270822" y="548481"/>
            <a:ext cx="4500563"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sangue-liquido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cerebrospinale</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a:t>
            </a:r>
            <a:r>
              <a:rPr kumimoji="0" lang="it-IT" altLang="it-IT" sz="2400" b="0" i="0" u="none" strike="noStrike" kern="1200" cap="none" spc="0" normalizeH="0" baseline="0" noProof="0" dirty="0" err="1">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Emato</a:t>
            </a: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-Liquorale)  </a:t>
            </a:r>
            <a:b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br>
            <a:endPar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endParaRPr>
          </a:p>
        </p:txBody>
      </p:sp>
      <p:sp>
        <p:nvSpPr>
          <p:cNvPr id="37893" name="Rectangle 5"/>
          <p:cNvSpPr>
            <a:spLocks noChangeArrowheads="1"/>
          </p:cNvSpPr>
          <p:nvPr/>
        </p:nvSpPr>
        <p:spPr bwMode="auto">
          <a:xfrm>
            <a:off x="5159375" y="238006"/>
            <a:ext cx="3384550"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Barriera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srgbClr val="000000"/>
                </a:solidFill>
                <a:effectLst/>
                <a:uLnTx/>
                <a:uFillTx/>
                <a:latin typeface="Arial Black" panose="020B0A04020102020204" pitchFamily="34" charset="0"/>
                <a:ea typeface="Microsoft YaHei" panose="020B0503020204020204" pitchFamily="34" charset="-122"/>
                <a:cs typeface="Arial" panose="020B0604020202020204" pitchFamily="34" charset="0"/>
              </a:rPr>
              <a:t>sangue-liquido extracellulare</a:t>
            </a:r>
          </a:p>
        </p:txBody>
      </p:sp>
      <p:sp>
        <p:nvSpPr>
          <p:cNvPr id="37895" name="Oval 7"/>
          <p:cNvSpPr>
            <a:spLocks noChangeArrowheads="1"/>
          </p:cNvSpPr>
          <p:nvPr/>
        </p:nvSpPr>
        <p:spPr bwMode="auto">
          <a:xfrm>
            <a:off x="4338791" y="3429000"/>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7896" name="Oval 8"/>
          <p:cNvSpPr>
            <a:spLocks noChangeArrowheads="1"/>
          </p:cNvSpPr>
          <p:nvPr/>
        </p:nvSpPr>
        <p:spPr bwMode="auto">
          <a:xfrm>
            <a:off x="4367212" y="4926251"/>
            <a:ext cx="865187" cy="431800"/>
          </a:xfrm>
          <a:prstGeom prst="ellipse">
            <a:avLst/>
          </a:prstGeom>
          <a:noFill/>
          <a:ln w="28440" cap="sq">
            <a:solidFill>
              <a:srgbClr val="CC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3866211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260648"/>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Chalkboard" panose="03050602040202020205" pitchFamily="66" charset="77"/>
              </a:rPr>
              <a:t>TESSUTO NERVOSO</a:t>
            </a:r>
            <a:br>
              <a:rPr lang="it-IT" altLang="it-IT" sz="3200" b="1" dirty="0">
                <a:solidFill>
                  <a:schemeClr val="tx1"/>
                </a:solidFill>
                <a:latin typeface="Chalkboard" panose="03050602040202020205" pitchFamily="66" charset="77"/>
              </a:rPr>
            </a:br>
            <a:r>
              <a:rPr lang="it-IT" altLang="it-IT" sz="3200" b="1" dirty="0">
                <a:solidFill>
                  <a:schemeClr val="tx1"/>
                </a:solidFill>
                <a:latin typeface="Chalkboard" panose="03050602040202020205" pitchFamily="66" charset="77"/>
              </a:rPr>
              <a:t>GENERALITA’</a:t>
            </a:r>
          </a:p>
        </p:txBody>
      </p:sp>
      <p:sp>
        <p:nvSpPr>
          <p:cNvPr id="9218" name="Rectangle 2"/>
          <p:cNvSpPr>
            <a:spLocks noGrp="1" noChangeArrowheads="1"/>
          </p:cNvSpPr>
          <p:nvPr>
            <p:ph type="body" idx="1"/>
          </p:nvPr>
        </p:nvSpPr>
        <p:spPr>
          <a:xfrm>
            <a:off x="755576" y="1121225"/>
            <a:ext cx="7992888" cy="5732462"/>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t>Il </a:t>
            </a:r>
            <a:r>
              <a:rPr lang="it-IT" altLang="it-IT" sz="2800" b="1" dirty="0">
                <a:solidFill>
                  <a:schemeClr val="tx1"/>
                </a:solidFill>
                <a:latin typeface="Gurmukhi MN" panose="02020600050405020304" pitchFamily="18" charset="0"/>
                <a:cs typeface="Gurmukhi MN" panose="02020600050405020304" pitchFamily="18" charset="0"/>
              </a:rPr>
              <a:t>TESSUTO NERVOSO va a costituire i diversi organi del SISTEMA NERVOSO CENTRALE (</a:t>
            </a:r>
            <a:r>
              <a:rPr lang="it-IT" altLang="it-IT" sz="2800" b="1" u="sng" dirty="0">
                <a:solidFill>
                  <a:schemeClr val="tx1"/>
                </a:solidFill>
                <a:latin typeface="Gurmukhi MN" panose="02020600050405020304" pitchFamily="18" charset="0"/>
                <a:cs typeface="Gurmukhi MN" panose="02020600050405020304" pitchFamily="18" charset="0"/>
              </a:rPr>
              <a:t>SNC</a:t>
            </a:r>
            <a:r>
              <a:rPr lang="it-IT" altLang="it-IT" sz="2800" b="1" dirty="0">
                <a:solidFill>
                  <a:schemeClr val="tx1"/>
                </a:solidFill>
                <a:latin typeface="Gurmukhi MN" panose="02020600050405020304" pitchFamily="18" charset="0"/>
                <a:cs typeface="Gurmukhi MN" panose="02020600050405020304" pitchFamily="18" charset="0"/>
              </a:rPr>
              <a:t>) e del SISTEMA NERVOSO PERIFERICO (</a:t>
            </a:r>
            <a:r>
              <a:rPr lang="it-IT" altLang="it-IT" sz="2800" b="1" u="sng" dirty="0">
                <a:solidFill>
                  <a:schemeClr val="tx1"/>
                </a:solidFill>
                <a:latin typeface="Gurmukhi MN" panose="02020600050405020304" pitchFamily="18" charset="0"/>
                <a:cs typeface="Gurmukhi MN" panose="02020600050405020304" pitchFamily="18" charset="0"/>
              </a:rPr>
              <a:t>SNP</a:t>
            </a:r>
            <a:r>
              <a:rPr lang="it-IT" altLang="it-IT" sz="2800" b="1" dirty="0">
                <a:solidFill>
                  <a:schemeClr val="tx1"/>
                </a:solidFill>
                <a:latin typeface="Gurmukhi MN" panose="02020600050405020304" pitchFamily="18" charset="0"/>
                <a:cs typeface="Gurmukhi MN" panose="02020600050405020304" pitchFamily="18" charset="0"/>
              </a:rPr>
              <a:t>)</a:t>
            </a:r>
          </a:p>
          <a:p>
            <a:pPr marL="0" indent="0">
              <a:spcBef>
                <a:spcPts val="700"/>
              </a:spcBef>
              <a:buClr>
                <a:srgbClr val="FFFFFF"/>
              </a:buClr>
              <a:buSzPct val="9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b="1" dirty="0">
              <a:solidFill>
                <a:schemeClr val="tx1"/>
              </a:solidFill>
              <a:latin typeface="Gurmukhi MN" panose="02020600050405020304" pitchFamily="18" charset="0"/>
              <a:cs typeface="Gurmukhi MN" panose="02020600050405020304" pitchFamily="18" charset="0"/>
            </a:endParaRP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Esso consta di:</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NEURONI o CELLULE NERVOSE</a:t>
            </a:r>
          </a:p>
          <a:p>
            <a:pPr marL="341313" indent="-339725">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latin typeface="Gurmukhi MN" panose="02020600050405020304" pitchFamily="18" charset="0"/>
                <a:cs typeface="Gurmukhi MN" panose="02020600050405020304" pitchFamily="18" charset="0"/>
              </a:rPr>
              <a:t>    - NEUROGL</a:t>
            </a:r>
            <a:r>
              <a:rPr lang="en-US" altLang="it-IT" sz="2800" b="1" dirty="0" err="1">
                <a:solidFill>
                  <a:schemeClr val="tx1"/>
                </a:solidFill>
                <a:latin typeface="Gurmukhi MN" panose="02020600050405020304" pitchFamily="18" charset="0"/>
                <a:cs typeface="Gurmukhi MN" panose="02020600050405020304" pitchFamily="18" charset="0"/>
              </a:rPr>
              <a:t>íA</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Nevroglìa</a:t>
            </a:r>
            <a:r>
              <a:rPr lang="en-US" altLang="it-IT" sz="2800" b="1" dirty="0">
                <a:solidFill>
                  <a:schemeClr val="tx1"/>
                </a:solidFill>
                <a:latin typeface="Gurmukhi MN" panose="02020600050405020304" pitchFamily="18" charset="0"/>
                <a:cs typeface="Gurmukhi MN" panose="02020600050405020304" pitchFamily="18" charset="0"/>
              </a:rPr>
              <a:t>) o CELLULE </a:t>
            </a:r>
            <a:r>
              <a:rPr lang="en-US" altLang="it-IT" sz="2800" b="1" dirty="0" err="1">
                <a:solidFill>
                  <a:schemeClr val="tx1"/>
                </a:solidFill>
                <a:latin typeface="Gurmukhi MN" panose="02020600050405020304" pitchFamily="18" charset="0"/>
                <a:cs typeface="Gurmukhi MN" panose="02020600050405020304" pitchFamily="18" charset="0"/>
              </a:rPr>
              <a:t>GLìALI</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che</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svolgono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funzioni</a:t>
            </a:r>
            <a:r>
              <a:rPr lang="en-US" altLang="it-IT" sz="2800" b="1" dirty="0">
                <a:solidFill>
                  <a:schemeClr val="tx1"/>
                </a:solidFill>
                <a:latin typeface="Gurmukhi MN" panose="02020600050405020304" pitchFamily="18" charset="0"/>
                <a:cs typeface="Gurmukhi MN" panose="02020600050405020304" pitchFamily="18" charset="0"/>
              </a:rPr>
              <a:t> di </a:t>
            </a:r>
            <a:r>
              <a:rPr lang="en-US" altLang="it-IT" sz="2800" b="1" dirty="0" err="1">
                <a:solidFill>
                  <a:schemeClr val="tx1"/>
                </a:solidFill>
                <a:latin typeface="Gurmukhi MN" panose="02020600050405020304" pitchFamily="18" charset="0"/>
                <a:cs typeface="Gurmukhi MN" panose="02020600050405020304" pitchFamily="18" charset="0"/>
              </a:rPr>
              <a:t>Protezione</a:t>
            </a:r>
            <a:r>
              <a:rPr lang="en-US" altLang="it-IT" sz="2800" b="1" dirty="0">
                <a:solidFill>
                  <a:schemeClr val="tx1"/>
                </a:solidFill>
                <a:latin typeface="Gurmukhi MN" panose="02020600050405020304" pitchFamily="18" charset="0"/>
                <a:cs typeface="Gurmukhi MN" panose="02020600050405020304" pitchFamily="18" charset="0"/>
              </a:rPr>
              <a:t> e di </a:t>
            </a:r>
            <a:r>
              <a:rPr lang="en-US" altLang="it-IT" sz="2800" b="1" dirty="0" err="1">
                <a:solidFill>
                  <a:schemeClr val="tx1"/>
                </a:solidFill>
                <a:latin typeface="Gurmukhi MN" panose="02020600050405020304" pitchFamily="18" charset="0"/>
                <a:cs typeface="Gurmukhi MN" panose="02020600050405020304" pitchFamily="18" charset="0"/>
              </a:rPr>
              <a:t>Supporto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Metabolico</a:t>
            </a:r>
            <a:r>
              <a:rPr lang="en-US" altLang="it-IT" sz="2800" b="1" dirty="0">
                <a:solidFill>
                  <a:schemeClr val="tx1"/>
                </a:solidFill>
                <a:latin typeface="Gurmukhi MN" panose="02020600050405020304" pitchFamily="18" charset="0"/>
                <a:cs typeface="Gurmukhi MN" panose="02020600050405020304" pitchFamily="18" charset="0"/>
              </a:rPr>
              <a:t> (</a:t>
            </a:r>
            <a:r>
              <a:rPr lang="en-US" altLang="it-IT" sz="2800" b="1" dirty="0" err="1">
                <a:solidFill>
                  <a:schemeClr val="tx1"/>
                </a:solidFill>
                <a:latin typeface="Gurmukhi MN" panose="02020600050405020304" pitchFamily="18" charset="0"/>
                <a:cs typeface="Gurmukhi MN" panose="02020600050405020304" pitchFamily="18" charset="0"/>
              </a:rPr>
              <a:t>Nutrimento</a:t>
            </a:r>
            <a:r>
              <a:rPr lang="en-US" altLang="it-IT" sz="2800" b="1" dirty="0">
                <a:solidFill>
                  <a:schemeClr val="tx1"/>
                </a:solidFill>
                <a:latin typeface="Gurmukhi MN" panose="02020600050405020304" pitchFamily="18" charset="0"/>
                <a:cs typeface="Gurmukhi MN" panose="02020600050405020304" pitchFamily="18"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a:t>
            </a:r>
            <a:r>
              <a:rPr lang="it-IT" altLang="it-IT" dirty="0" err="1">
                <a:solidFill>
                  <a:schemeClr val="tx1"/>
                </a:solidFill>
              </a:rPr>
              <a:t>N</a:t>
            </a:r>
            <a:r>
              <a:rPr lang="it-IT" altLang="it-IT" dirty="0">
                <a:solidFill>
                  <a:schemeClr val="tx1"/>
                </a:solidFill>
              </a:rPr>
              <a:t> 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a:t>
            </a:r>
          </a:p>
        </p:txBody>
      </p:sp>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0" y="736600"/>
            <a:ext cx="4787900" cy="5588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b="1" dirty="0">
                <a:solidFill>
                  <a:schemeClr val="tx1"/>
                </a:solidFill>
                <a:latin typeface="Chalkboard" panose="03050602040202020205" pitchFamily="66" charset="77"/>
              </a:rPr>
              <a:t>I 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panose="03050602040202020205" pitchFamily="66" charset="77"/>
              </a:rPr>
              <a:t>Si genera il POTENZIALE di AZIONE (o IMPULSO NERVOSO), che </a:t>
            </a:r>
            <a:r>
              <a:rPr lang="it-IT" altLang="it-IT" sz="2100" b="1" dirty="0" err="1">
                <a:solidFill>
                  <a:schemeClr val="tx1"/>
                </a:solidFill>
                <a:latin typeface="Chalkboard" panose="03050602040202020205" pitchFamily="66" charset="77"/>
              </a:rPr>
              <a:t>puo’</a:t>
            </a:r>
            <a:r>
              <a:rPr lang="it-IT" altLang="it-IT" sz="2100" b="1" dirty="0">
                <a:solidFill>
                  <a:schemeClr val="tx1"/>
                </a:solidFill>
                <a:latin typeface="Chalkboard"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6349002" y="1052736"/>
            <a:ext cx="27717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NEURONE</a:t>
            </a:r>
          </a:p>
          <a:p>
            <a:pPr algn="ctr">
              <a:buClrTx/>
              <a:buFontTx/>
              <a:buNone/>
            </a:pPr>
            <a:r>
              <a:rPr lang="it-IT" altLang="it-IT" dirty="0">
                <a:solidFill>
                  <a:schemeClr val="tx1"/>
                </a:solidFill>
                <a:latin typeface="Arial Black" panose="020B0A04020102020204" pitchFamily="34" charset="0"/>
              </a:rPr>
              <a:t>ELEMENTI STRUTTURALI</a:t>
            </a:r>
          </a:p>
        </p:txBody>
      </p:sp>
      <p:sp>
        <p:nvSpPr>
          <p:cNvPr id="12290" name="Text Box 2"/>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latin typeface="Arial Black" panose="020B0A04020102020204" pitchFamily="34" charset="0"/>
              </a:rPr>
              <a:t>CORPO CELLULARE</a:t>
            </a:r>
            <a:r>
              <a:rPr lang="it-IT" altLang="it-IT" sz="2200" dirty="0">
                <a:solidFill>
                  <a:schemeClr val="tx1"/>
                </a:solidFill>
              </a:rPr>
              <a:t> (o </a:t>
            </a:r>
            <a:r>
              <a:rPr lang="it-IT" altLang="it-IT" sz="2200" dirty="0">
                <a:solidFill>
                  <a:schemeClr val="tx1"/>
                </a:solidFill>
                <a:latin typeface="Arial Black" panose="020B0A04020102020204" pitchFamily="34" charset="0"/>
              </a:rPr>
              <a:t>PIRENOFORO</a:t>
            </a:r>
            <a:r>
              <a:rPr lang="it-IT" altLang="it-IT" sz="2200" dirty="0">
                <a:solidFill>
                  <a:schemeClr val="tx1"/>
                </a:solidFill>
              </a:rPr>
              <a:t> o </a:t>
            </a:r>
            <a:r>
              <a:rPr lang="it-IT" altLang="it-IT" sz="2200" dirty="0">
                <a:solidFill>
                  <a:schemeClr val="tx1"/>
                </a:solidFill>
                <a:latin typeface="Arial Black" panose="020B0A04020102020204" pitchFamily="34" charset="0"/>
              </a:rPr>
              <a:t>SOMA</a:t>
            </a:r>
            <a:r>
              <a:rPr lang="it-IT" altLang="it-IT" sz="2200" dirty="0">
                <a:solidFill>
                  <a:schemeClr val="tx1"/>
                </a:solidFill>
              </a:rPr>
              <a:t> o </a:t>
            </a:r>
            <a:r>
              <a:rPr lang="it-IT" altLang="it-IT" sz="2200" b="1" dirty="0">
                <a:solidFill>
                  <a:schemeClr val="tx1"/>
                </a:solidFill>
                <a:latin typeface="Symbol" panose="05050102010706020507" pitchFamily="18" charset="2"/>
              </a:rPr>
              <a:t></a:t>
            </a:r>
            <a:r>
              <a:rPr lang="it-IT" altLang="it-IT" sz="2200" dirty="0">
                <a:solidFill>
                  <a:schemeClr val="tx1"/>
                </a:solidFill>
                <a:latin typeface="Symbol" panose="05050102010706020507" pitchFamily="18" charset="2"/>
              </a:rPr>
              <a:t></a:t>
            </a:r>
          </a:p>
          <a:p>
            <a:pPr>
              <a:buClrTx/>
              <a:buFontTx/>
              <a:buNone/>
            </a:pPr>
            <a:endParaRPr lang="it-IT" altLang="it-IT" sz="2200" dirty="0">
              <a:solidFill>
                <a:schemeClr val="tx1"/>
              </a:solidFill>
            </a:endParaRPr>
          </a:p>
          <a:p>
            <a:pPr>
              <a:buClrTx/>
              <a:buFontTx/>
              <a:buNone/>
            </a:pPr>
            <a:r>
              <a:rPr lang="it-IT" altLang="it-IT" sz="2200" dirty="0">
                <a:solidFill>
                  <a:schemeClr val="tx1"/>
                </a:solidFill>
              </a:rPr>
              <a:t>PROLUNGAMENTI CELLULARI:</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ASSONE</a:t>
            </a:r>
            <a:r>
              <a:rPr lang="it-IT" altLang="it-IT" sz="2200" dirty="0">
                <a:solidFill>
                  <a:schemeClr val="tx1"/>
                </a:solidFill>
              </a:rPr>
              <a:t> (o </a:t>
            </a:r>
            <a:r>
              <a:rPr lang="it-IT" altLang="it-IT" sz="2200" dirty="0">
                <a:solidFill>
                  <a:schemeClr val="tx1"/>
                </a:solidFill>
                <a:latin typeface="Arial Black" panose="020B0A04020102020204" pitchFamily="34" charset="0"/>
              </a:rPr>
              <a:t>NEURITE</a:t>
            </a:r>
            <a:r>
              <a:rPr lang="it-IT" altLang="it-IT" sz="2200" dirty="0">
                <a:solidFill>
                  <a:schemeClr val="tx1"/>
                </a:solidFill>
              </a:rPr>
              <a:t> o </a:t>
            </a:r>
            <a:r>
              <a:rPr lang="it-IT" altLang="it-IT" sz="2200" dirty="0">
                <a:solidFill>
                  <a:schemeClr val="tx1"/>
                </a:solidFill>
                <a:latin typeface="Arial Black" panose="020B0A04020102020204" pitchFamily="34" charset="0"/>
              </a:rPr>
              <a:t>CILINDRASSE</a:t>
            </a:r>
            <a:r>
              <a:rPr lang="it-IT" altLang="it-IT" sz="2200" dirty="0">
                <a:solidFill>
                  <a:schemeClr val="tx1"/>
                </a:solidFill>
              </a:rPr>
              <a:t>): conduce l’ Impulso dal Pirenoforo verso altri distretti. Se ne origina UNO SOLO.</a:t>
            </a:r>
          </a:p>
          <a:p>
            <a:pPr>
              <a:buClr>
                <a:srgbClr val="FFFFFF"/>
              </a:buClr>
              <a:buFont typeface="Arial Black" panose="020B0A04020102020204" pitchFamily="34" charset="0"/>
              <a:buChar char="-"/>
            </a:pPr>
            <a:r>
              <a:rPr lang="it-IT" altLang="it-IT" sz="2200" dirty="0">
                <a:solidFill>
                  <a:schemeClr val="tx1"/>
                </a:solidFill>
                <a:latin typeface="Arial Black" panose="020B0A04020102020204" pitchFamily="34" charset="0"/>
              </a:rPr>
              <a:t>DENDRITI</a:t>
            </a:r>
            <a:r>
              <a:rPr lang="it-IT" altLang="it-IT" sz="2200" dirty="0">
                <a:solidFill>
                  <a:schemeClr val="tx1"/>
                </a:solidFill>
              </a:rPr>
              <a:t>: sono deputati a RICEVERE Impulsi da altri distretti. Possono essere numerosi.</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4613"/>
            <a:ext cx="9144000" cy="678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ChangeArrowheads="1"/>
          </p:cNvSpPr>
          <p:nvPr/>
        </p:nvSpPr>
        <p:spPr bwMode="auto">
          <a:xfrm>
            <a:off x="0" y="5084763"/>
            <a:ext cx="2484438" cy="155733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t>CLASSIFICAZIONE</a:t>
            </a:r>
          </a:p>
        </p:txBody>
      </p:sp>
      <p:sp>
        <p:nvSpPr>
          <p:cNvPr id="13315" name="Text Box 3"/>
          <p:cNvSpPr txBox="1">
            <a:spLocks noChangeArrowheads="1"/>
          </p:cNvSpPr>
          <p:nvPr/>
        </p:nvSpPr>
        <p:spPr bwMode="auto">
          <a:xfrm>
            <a:off x="0" y="4221163"/>
            <a:ext cx="3333750"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200">
                <a:solidFill>
                  <a:srgbClr val="000066"/>
                </a:solidFill>
                <a:latin typeface="Arial Black" panose="020B0A04020102020204" pitchFamily="34" charset="0"/>
              </a:rPr>
              <a:t>CLASSIFICAZIONE</a:t>
            </a:r>
          </a:p>
          <a:p>
            <a:pPr algn="ctr">
              <a:buClrTx/>
              <a:buFontTx/>
              <a:buNone/>
            </a:pPr>
            <a:r>
              <a:rPr lang="it-IT" altLang="it-IT" sz="2200">
                <a:solidFill>
                  <a:srgbClr val="000066"/>
                </a:solidFill>
                <a:latin typeface="Arial Black" panose="020B0A04020102020204" pitchFamily="34" charset="0"/>
              </a:rPr>
              <a:t>in base al NUMERO di PROLUNGAMENTI</a:t>
            </a:r>
          </a:p>
        </p:txBody>
      </p:sp>
      <p:sp>
        <p:nvSpPr>
          <p:cNvPr id="13316" name="Rectangle 4"/>
          <p:cNvSpPr>
            <a:spLocks noChangeArrowheads="1"/>
          </p:cNvSpPr>
          <p:nvPr/>
        </p:nvSpPr>
        <p:spPr bwMode="auto">
          <a:xfrm>
            <a:off x="4211638" y="6524625"/>
            <a:ext cx="936625" cy="333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44"/>
                </a:solidFill>
                <a:latin typeface="Arial Black" panose="020B0A04020102020204" pitchFamily="34" charset="0"/>
              </a:rPr>
              <a:t>Pseudo</a:t>
            </a:r>
          </a:p>
          <a:p>
            <a:pPr algn="ctr">
              <a:buClrTx/>
              <a:buFontTx/>
              <a:buNone/>
            </a:pPr>
            <a:r>
              <a:rPr lang="it-IT" altLang="it-IT" sz="1200">
                <a:solidFill>
                  <a:srgbClr val="000044"/>
                </a:solidFill>
                <a:latin typeface="Arial Black" panose="020B0A04020102020204" pitchFamily="34" charset="0"/>
              </a:rPr>
              <a:t>unipolare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jpg"/>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2001838" y="0"/>
            <a:ext cx="5140325" cy="6858000"/>
          </a:xfrm>
          <a:prstGeom prst="rect">
            <a:avLst/>
          </a:prstGeom>
          <a:noFill/>
          <a:ln>
            <a:noFill/>
          </a:ln>
        </p:spPr>
      </p:pic>
      <p:sp>
        <p:nvSpPr>
          <p:cNvPr id="3" name="Rettangolo 2">
            <a:extLst>
              <a:ext uri="{FF2B5EF4-FFF2-40B4-BE49-F238E27FC236}">
                <a16:creationId xmlns:a16="http://schemas.microsoft.com/office/drawing/2014/main" id="{4A8F9793-1B64-8B46-81E1-879C1DD33D3D}"/>
              </a:ext>
            </a:extLst>
          </p:cNvPr>
          <p:cNvSpPr/>
          <p:nvPr/>
        </p:nvSpPr>
        <p:spPr bwMode="auto">
          <a:xfrm>
            <a:off x="1691680" y="188640"/>
            <a:ext cx="648072" cy="180020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
        <p:nvSpPr>
          <p:cNvPr id="4" name="Rettangolo 3">
            <a:extLst>
              <a:ext uri="{FF2B5EF4-FFF2-40B4-BE49-F238E27FC236}">
                <a16:creationId xmlns:a16="http://schemas.microsoft.com/office/drawing/2014/main" id="{8F039A57-FEF4-EB4A-8B08-D81C1315531F}"/>
              </a:ext>
            </a:extLst>
          </p:cNvPr>
          <p:cNvSpPr/>
          <p:nvPr/>
        </p:nvSpPr>
        <p:spPr bwMode="auto">
          <a:xfrm>
            <a:off x="2001838" y="1772816"/>
            <a:ext cx="553938"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962578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84213" y="26035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NEURONE: CORPO CELLULARE</a:t>
            </a:r>
          </a:p>
        </p:txBody>
      </p:sp>
      <p:sp>
        <p:nvSpPr>
          <p:cNvPr id="14338" name="Rectangle 2"/>
          <p:cNvSpPr>
            <a:spLocks noGrp="1" noChangeArrowheads="1"/>
          </p:cNvSpPr>
          <p:nvPr>
            <p:ph type="body" idx="1"/>
          </p:nvPr>
        </p:nvSpPr>
        <p:spPr>
          <a:xfrm>
            <a:off x="32853" y="841375"/>
            <a:ext cx="4284663" cy="5805487"/>
          </a:xfrm>
          <a:ln/>
        </p:spPr>
        <p:txBody>
          <a:bodyPr/>
          <a:lstStyle/>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Il CORPO CELLULARE è il CENTRO TROFICO e FUNZIONALE, elaborando gli STIMOLI ECCITATORI ed INIBITORI</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NUCLEO EUCROMATICO</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RETICOLO ENDOPLASMICO RUGOSO e RIBOSOMI LIBERI (Sostanza “</a:t>
            </a:r>
            <a:r>
              <a:rPr lang="it-IT" altLang="it-IT" sz="2400" dirty="0" err="1">
                <a:solidFill>
                  <a:schemeClr val="tx1"/>
                </a:solidFill>
              </a:rPr>
              <a:t>Tigroide</a:t>
            </a:r>
            <a:r>
              <a:rPr lang="it-IT" altLang="it-IT" sz="2400" dirty="0">
                <a:solidFill>
                  <a:schemeClr val="tx1"/>
                </a:solidFill>
              </a:rPr>
              <a:t>” di </a:t>
            </a:r>
            <a:r>
              <a:rPr lang="it-IT" altLang="it-IT" sz="2400" dirty="0" err="1">
                <a:solidFill>
                  <a:schemeClr val="tx1"/>
                </a:solidFill>
              </a:rPr>
              <a:t>Nissl</a:t>
            </a:r>
            <a:r>
              <a:rPr lang="it-IT" altLang="it-IT" sz="2400" dirty="0">
                <a:solidFill>
                  <a:schemeClr val="tx1"/>
                </a:solidFill>
              </a:rPr>
              <a:t>)</a:t>
            </a:r>
          </a:p>
          <a:p>
            <a:pPr marL="341313" indent="-341313">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NEUROFILAMENTI e NEUROTUBULI si estendono anche ai Prolungamenti</a:t>
            </a: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2652713"/>
            <a:ext cx="4859337" cy="339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179512" y="187325"/>
            <a:ext cx="8856984"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mn-ea"/>
                <a:ea typeface="+mn-ea"/>
              </a:rPr>
              <a:t>NEURONE</a:t>
            </a:r>
            <a:br>
              <a:rPr lang="it-IT" altLang="it-IT" sz="3200" b="1" dirty="0">
                <a:solidFill>
                  <a:schemeClr val="tx1"/>
                </a:solidFill>
                <a:latin typeface="+mn-ea"/>
                <a:ea typeface="+mn-ea"/>
              </a:rPr>
            </a:br>
            <a:r>
              <a:rPr lang="it-IT" altLang="it-IT" sz="3200" b="1" dirty="0">
                <a:solidFill>
                  <a:schemeClr val="tx1"/>
                </a:solidFill>
                <a:latin typeface="+mn-ea"/>
                <a:ea typeface="+mn-ea"/>
              </a:rPr>
              <a:t>- DENDRITI -</a:t>
            </a:r>
          </a:p>
        </p:txBody>
      </p:sp>
      <p:sp>
        <p:nvSpPr>
          <p:cNvPr id="15362" name="Rectangle 2"/>
          <p:cNvSpPr>
            <a:spLocks noGrp="1" noChangeArrowheads="1"/>
          </p:cNvSpPr>
          <p:nvPr>
            <p:ph type="body" idx="1"/>
          </p:nvPr>
        </p:nvSpPr>
        <p:spPr>
          <a:xfrm>
            <a:off x="179512" y="981075"/>
            <a:ext cx="8784976" cy="5876925"/>
          </a:xfrm>
          <a:ln/>
        </p:spPr>
        <p:txBody>
          <a:bodyPr/>
          <a:lstStyle/>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41313" indent="-341313">
              <a:spcBef>
                <a:spcPts val="700"/>
              </a:spcBef>
              <a:buClr>
                <a:srgbClr val="FFFFFF"/>
              </a:buClr>
              <a:buSzPct val="97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latin typeface="Copperplate Gothic Bold" panose="020E0705020206020404" pitchFamily="34" charset="77"/>
              </a:rPr>
              <a:t>I rapporti dei Dendriti con l’ Assone di altri neuroni avvengono tramite SINAPSI che coinvolgono le cosiddette SPINE DENDRITICHE, che sono espansioni coniche che si dipartono dal dendrite stesso</a:t>
            </a:r>
          </a:p>
        </p:txBody>
      </p:sp>
      <p:pic>
        <p:nvPicPr>
          <p:cNvPr id="15363" name="Picture 3"/>
          <p:cNvPicPr>
            <a:picLocks noChangeAspect="1" noChangeArrowheads="1"/>
          </p:cNvPicPr>
          <p:nvPr/>
        </p:nvPicPr>
        <p:blipFill>
          <a:blip r:embed="rId4" cstate="screen">
            <a:lum bright="-12000" contrast="6000"/>
            <a:extLst>
              <a:ext uri="{28A0092B-C50C-407E-A947-70E740481C1C}">
                <a14:useLocalDpi xmlns:a14="http://schemas.microsoft.com/office/drawing/2010/main"/>
              </a:ext>
            </a:extLst>
          </a:blip>
          <a:srcRect/>
          <a:stretch>
            <a:fillRect/>
          </a:stretch>
        </p:blipFill>
        <p:spPr bwMode="auto">
          <a:xfrm>
            <a:off x="1835150" y="4268788"/>
            <a:ext cx="6227763" cy="25892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0" y="0"/>
            <a:ext cx="9144000" cy="11303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SCHEMA MORFOLOGICO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r>
              <a:rPr lang="it-IT" altLang="it-IT" sz="3600" b="1" dirty="0">
                <a:solidFill>
                  <a:schemeClr val="tx1"/>
                </a:solidFill>
                <a:latin typeface="News Gothic MT" panose="020B0503020103020203" pitchFamily="34" charset="0"/>
              </a:rPr>
              <a:t> </a:t>
            </a:r>
          </a:p>
        </p:txBody>
      </p:sp>
      <p:pic>
        <p:nvPicPr>
          <p:cNvPr id="5122" name="Object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089025"/>
            <a:ext cx="5795962" cy="576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ChangeArrowheads="1"/>
          </p:cNvSpPr>
          <p:nvPr/>
        </p:nvSpPr>
        <p:spPr bwMode="auto">
          <a:xfrm>
            <a:off x="684213" y="-61862"/>
            <a:ext cx="77724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mj-ea"/>
                <a:ea typeface="+mj-ea"/>
              </a:rPr>
              <a:t>NEURONE </a:t>
            </a:r>
          </a:p>
          <a:p>
            <a:pPr algn="ctr">
              <a:buClrTx/>
              <a:buFontTx/>
              <a:buNone/>
            </a:pPr>
            <a:r>
              <a:rPr lang="it-IT" altLang="it-IT" sz="3200" b="1" dirty="0">
                <a:solidFill>
                  <a:schemeClr val="tx1"/>
                </a:solidFill>
                <a:latin typeface="+mj-ea"/>
                <a:ea typeface="+mj-ea"/>
              </a:rPr>
              <a:t>- ASSONI -</a:t>
            </a:r>
          </a:p>
        </p:txBody>
      </p:sp>
      <p:sp>
        <p:nvSpPr>
          <p:cNvPr id="16387" name="Text Box 3"/>
          <p:cNvSpPr txBox="1">
            <a:spLocks noChangeArrowheads="1"/>
          </p:cNvSpPr>
          <p:nvPr/>
        </p:nvSpPr>
        <p:spPr bwMode="auto">
          <a:xfrm>
            <a:off x="158750" y="855663"/>
            <a:ext cx="8985250" cy="3849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rPr>
              <a:t>Prolungamento UNICO che si diparte dal Pirenoforo del Neurone a livello del MONTICOLO ASSONICO che conduce l’ Impulso dal Pirenoforo verso altri distretti</a:t>
            </a:r>
          </a:p>
          <a:p>
            <a:pPr>
              <a:buClrTx/>
              <a:buFontTx/>
              <a:buNone/>
            </a:pPr>
            <a:r>
              <a:rPr lang="it-IT" altLang="it-IT" sz="2200" b="1" dirty="0">
                <a:solidFill>
                  <a:schemeClr val="tx1"/>
                </a:solidFill>
              </a:rPr>
              <a:t>ASSOLEMMA = Membrana dell’ Assone</a:t>
            </a:r>
          </a:p>
          <a:p>
            <a:pPr>
              <a:buClrTx/>
              <a:buFontTx/>
              <a:buNone/>
            </a:pPr>
            <a:r>
              <a:rPr lang="it-IT" altLang="it-IT" sz="2200" b="1" dirty="0">
                <a:solidFill>
                  <a:schemeClr val="tx1"/>
                </a:solidFill>
              </a:rPr>
              <a:t>ASSOPLASMA = Citoplasma dell’ Assone</a:t>
            </a:r>
          </a:p>
          <a:p>
            <a:pPr>
              <a:buClrTx/>
              <a:buFontTx/>
              <a:buNone/>
            </a:pPr>
            <a:r>
              <a:rPr lang="it-IT" altLang="it-IT" sz="2200" b="1" dirty="0">
                <a:solidFill>
                  <a:schemeClr val="tx1"/>
                </a:solidFill>
              </a:rPr>
              <a:t>Contiene Mitocondri, </a:t>
            </a:r>
            <a:r>
              <a:rPr lang="it-IT" altLang="it-IT" sz="2200" b="1" dirty="0" err="1">
                <a:solidFill>
                  <a:schemeClr val="tx1"/>
                </a:solidFill>
              </a:rPr>
              <a:t>Neurotubuli</a:t>
            </a:r>
            <a:r>
              <a:rPr lang="it-IT" altLang="it-IT" sz="2200" b="1" dirty="0">
                <a:solidFill>
                  <a:schemeClr val="tx1"/>
                </a:solidFill>
              </a:rPr>
              <a:t> e Neurofilamenti, ma non RER né Ribosomi </a:t>
            </a:r>
          </a:p>
          <a:p>
            <a:pPr>
              <a:buClrTx/>
              <a:buFontTx/>
              <a:buNone/>
            </a:pPr>
            <a:r>
              <a:rPr lang="it-IT" altLang="it-IT" sz="2200" b="1" dirty="0">
                <a:solidFill>
                  <a:schemeClr val="tx1"/>
                </a:solidFill>
              </a:rPr>
              <a:t>Il suo SEGMENTO INIZIALE è funzionalmente caratterizzato da una zona di elaborazione “algebrica” di stimoli eccitatori ed inibitori, il cui risultato determina o meno la propagazione dell’ impulso</a:t>
            </a:r>
            <a:r>
              <a:rPr lang="it-IT" altLang="it-IT" b="1" dirty="0">
                <a:solidFill>
                  <a:schemeClr val="tx1"/>
                </a:solidFill>
              </a:rPr>
              <a:t>  </a:t>
            </a:r>
          </a:p>
        </p:txBody>
      </p:sp>
      <p:sp>
        <p:nvSpPr>
          <p:cNvPr id="16388" name="Text Box 4"/>
          <p:cNvSpPr txBox="1">
            <a:spLocks noChangeArrowheads="1"/>
          </p:cNvSpPr>
          <p:nvPr/>
        </p:nvSpPr>
        <p:spPr bwMode="auto">
          <a:xfrm>
            <a:off x="87313" y="4581128"/>
            <a:ext cx="3405187"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rPr>
              <a:t>Vi avvengono meccanismi di </a:t>
            </a:r>
            <a:r>
              <a:rPr lang="it-IT" altLang="it-IT" b="1">
                <a:solidFill>
                  <a:schemeClr val="tx1"/>
                </a:solidFill>
              </a:rPr>
              <a:t>TRASPORTO di </a:t>
            </a:r>
            <a:r>
              <a:rPr lang="it-IT" altLang="it-IT" b="1" dirty="0">
                <a:solidFill>
                  <a:schemeClr val="tx1"/>
                </a:solidFill>
              </a:rPr>
              <a:t>diverse molecole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jpg"/>
          <p:cNvPicPr>
            <a:picLocks noGrp="1" noChangeAspect="1"/>
          </p:cNvPicPr>
          <p:nvPr isPhoto="1"/>
        </p:nvPicPr>
        <p:blipFill>
          <a:blip r:embed="rId2">
            <a:lum/>
          </a:blip>
          <a:stretch>
            <a:fillRect/>
          </a:stretch>
        </p:blipFill>
        <p:spPr>
          <a:xfrm>
            <a:off x="0" y="346075"/>
            <a:ext cx="9144000" cy="6164263"/>
          </a:xfrm>
          <a:prstGeom prst="rect">
            <a:avLst/>
          </a:prstGeom>
          <a:noFill/>
          <a:ln>
            <a:noFill/>
          </a:ln>
        </p:spPr>
      </p:pic>
    </p:spTree>
    <p:extLst>
      <p:ext uri="{BB962C8B-B14F-4D97-AF65-F5344CB8AC3E}">
        <p14:creationId xmlns:p14="http://schemas.microsoft.com/office/powerpoint/2010/main" val="6635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jpg"/>
          <p:cNvPicPr>
            <a:picLocks noGrp="1" noChangeAspect="1"/>
          </p:cNvPicPr>
          <p:nvPr isPhoto="1"/>
        </p:nvPicPr>
        <p:blipFill>
          <a:blip r:embed="rId2">
            <a:lum/>
          </a:blip>
          <a:stretch>
            <a:fillRect/>
          </a:stretch>
        </p:blipFill>
        <p:spPr>
          <a:xfrm>
            <a:off x="0" y="257175"/>
            <a:ext cx="9144000" cy="6343650"/>
          </a:xfrm>
          <a:prstGeom prst="rect">
            <a:avLst/>
          </a:prstGeom>
          <a:noFill/>
          <a:ln>
            <a:noFill/>
          </a:ln>
        </p:spPr>
      </p:pic>
    </p:spTree>
    <p:extLst>
      <p:ext uri="{BB962C8B-B14F-4D97-AF65-F5344CB8AC3E}">
        <p14:creationId xmlns:p14="http://schemas.microsoft.com/office/powerpoint/2010/main" val="307519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jpg"/>
          <p:cNvPicPr>
            <a:picLocks noGrp="1" noChangeAspect="1"/>
          </p:cNvPicPr>
          <p:nvPr isPhoto="1"/>
        </p:nvPicPr>
        <p:blipFill>
          <a:blip r:embed="rId2">
            <a:lum/>
          </a:blip>
          <a:stretch>
            <a:fillRect/>
          </a:stretch>
        </p:blipFill>
        <p:spPr>
          <a:xfrm>
            <a:off x="0" y="609600"/>
            <a:ext cx="9144000" cy="5637213"/>
          </a:xfrm>
          <a:prstGeom prst="rect">
            <a:avLst/>
          </a:prstGeom>
          <a:noFill/>
          <a:ln>
            <a:noFill/>
          </a:ln>
        </p:spPr>
      </p:pic>
    </p:spTree>
    <p:extLst>
      <p:ext uri="{BB962C8B-B14F-4D97-AF65-F5344CB8AC3E}">
        <p14:creationId xmlns:p14="http://schemas.microsoft.com/office/powerpoint/2010/main" val="3941127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jpg"/>
          <p:cNvPicPr>
            <a:picLocks noGrp="1" noChangeAspect="1"/>
          </p:cNvPicPr>
          <p:nvPr isPhoto="1"/>
        </p:nvPicPr>
        <p:blipFill>
          <a:blip r:embed="rId2">
            <a:lum/>
          </a:blip>
          <a:stretch>
            <a:fillRect/>
          </a:stretch>
        </p:blipFill>
        <p:spPr>
          <a:xfrm>
            <a:off x="0" y="730250"/>
            <a:ext cx="9144000" cy="5395913"/>
          </a:xfrm>
          <a:prstGeom prst="rect">
            <a:avLst/>
          </a:prstGeom>
          <a:noFill/>
          <a:ln>
            <a:noFill/>
          </a:ln>
        </p:spPr>
      </p:pic>
    </p:spTree>
    <p:extLst>
      <p:ext uri="{BB962C8B-B14F-4D97-AF65-F5344CB8AC3E}">
        <p14:creationId xmlns:p14="http://schemas.microsoft.com/office/powerpoint/2010/main" val="366014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683568" y="404664"/>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b="1" dirty="0">
                <a:solidFill>
                  <a:schemeClr val="tx1"/>
                </a:solidFill>
                <a:latin typeface="Chalkboard" panose="03050602040202020205" pitchFamily="66" charset="77"/>
              </a:rPr>
              <a:t>FIBRE  NERVOSE</a:t>
            </a:r>
          </a:p>
        </p:txBody>
      </p:sp>
      <p:sp>
        <p:nvSpPr>
          <p:cNvPr id="17410" name="Text Box 2"/>
          <p:cNvSpPr txBox="1">
            <a:spLocks noChangeArrowheads="1"/>
          </p:cNvSpPr>
          <p:nvPr/>
        </p:nvSpPr>
        <p:spPr bwMode="auto">
          <a:xfrm>
            <a:off x="971600" y="1412776"/>
            <a:ext cx="7632204" cy="4157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b="1" dirty="0">
                <a:solidFill>
                  <a:schemeClr val="tx1"/>
                </a:solidFill>
              </a:rPr>
              <a:t>Sono costituite da ASSONI avvolti da una guaina derivata da cellule </a:t>
            </a:r>
            <a:r>
              <a:rPr lang="it-IT" altLang="it-IT" b="1" dirty="0" err="1">
                <a:solidFill>
                  <a:schemeClr val="tx1"/>
                </a:solidFill>
              </a:rPr>
              <a:t>Neurogliali</a:t>
            </a:r>
            <a:r>
              <a:rPr lang="it-IT" altLang="it-IT" b="1" dirty="0">
                <a:solidFill>
                  <a:schemeClr val="tx1"/>
                </a:solidFill>
              </a:rPr>
              <a:t> (CELLULE di SCHWANN nel Sistema Nervoso Periferico ed OLIGODENDROCITI nel Sistema Nervoso Centrale)</a:t>
            </a:r>
          </a:p>
          <a:p>
            <a:pPr>
              <a:buClrTx/>
              <a:buFontTx/>
              <a:buNone/>
            </a:pPr>
            <a:endParaRPr lang="it-IT" altLang="it-IT" b="1" dirty="0">
              <a:solidFill>
                <a:schemeClr val="tx1"/>
              </a:solidFill>
            </a:endParaRPr>
          </a:p>
          <a:p>
            <a:pPr>
              <a:buClrTx/>
              <a:buFontTx/>
              <a:buNone/>
            </a:pPr>
            <a:r>
              <a:rPr lang="it-IT" altLang="it-IT" b="1" dirty="0">
                <a:solidFill>
                  <a:schemeClr val="tx1"/>
                </a:solidFill>
              </a:rPr>
              <a:t>In base alle MODALITA’ con cui si dispongono queste guaine si parla di:</a:t>
            </a:r>
          </a:p>
          <a:p>
            <a:pPr>
              <a:buClrTx/>
              <a:buFontTx/>
              <a:buNone/>
            </a:pPr>
            <a:endParaRPr lang="it-IT" altLang="it-IT" dirty="0">
              <a:solidFill>
                <a:schemeClr val="tx1"/>
              </a:solidFill>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MIELINICHE</a:t>
            </a:r>
          </a:p>
          <a:p>
            <a:pPr>
              <a:buClrTx/>
              <a:buFontTx/>
              <a:buNone/>
            </a:pPr>
            <a:endParaRPr lang="it-IT" altLang="it-IT" dirty="0">
              <a:solidFill>
                <a:schemeClr val="tx1"/>
              </a:solidFill>
              <a:latin typeface="Arial Black" panose="020B0A04020102020204" pitchFamily="34" charset="0"/>
            </a:endParaRPr>
          </a:p>
          <a:p>
            <a:pPr>
              <a:buClr>
                <a:srgbClr val="FFFFFF"/>
              </a:buClr>
              <a:buFont typeface="Arial Black" panose="020B0A04020102020204" pitchFamily="34" charset="0"/>
              <a:buChar char="-"/>
            </a:pPr>
            <a:r>
              <a:rPr lang="it-IT" altLang="it-IT" dirty="0">
                <a:solidFill>
                  <a:schemeClr val="tx1"/>
                </a:solidFill>
                <a:latin typeface="Arial Black" panose="020B0A04020102020204" pitchFamily="34" charset="0"/>
              </a:rPr>
              <a:t>FIBRE NERVOSE AMIELINICHE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250825" y="-1588"/>
            <a:ext cx="4103688"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MIELINICHE</a:t>
            </a:r>
          </a:p>
        </p:txBody>
      </p:sp>
      <p:sp>
        <p:nvSpPr>
          <p:cNvPr id="18434" name="Rectangle 2"/>
          <p:cNvSpPr>
            <a:spLocks noGrp="1" noChangeArrowheads="1"/>
          </p:cNvSpPr>
          <p:nvPr>
            <p:ph type="body" idx="1"/>
          </p:nvPr>
        </p:nvSpPr>
        <p:spPr>
          <a:xfrm>
            <a:off x="0" y="1065373"/>
            <a:ext cx="4860032" cy="5661025"/>
          </a:xfrm>
          <a:ln/>
        </p:spPr>
        <p:txBody>
          <a:bodyPr/>
          <a:lstStyle/>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La </a:t>
            </a:r>
            <a:r>
              <a:rPr lang="it-IT" altLang="it-IT" sz="2000" dirty="0">
                <a:solidFill>
                  <a:schemeClr val="tx1"/>
                </a:solidFill>
                <a:latin typeface="Arial Black" panose="020B0A04020102020204" pitchFamily="34" charset="0"/>
              </a:rPr>
              <a:t>GUAINA MIELINICA</a:t>
            </a:r>
            <a:r>
              <a:rPr lang="it-IT" altLang="it-IT" sz="2000" dirty="0">
                <a:solidFill>
                  <a:schemeClr val="tx1"/>
                </a:solidFill>
              </a:rPr>
              <a:t> è formata da numerosi strati di </a:t>
            </a:r>
            <a:r>
              <a:rPr lang="it-IT" altLang="it-IT" sz="2000" dirty="0">
                <a:solidFill>
                  <a:schemeClr val="tx1"/>
                </a:solidFill>
                <a:latin typeface="Arial Black" panose="020B0A04020102020204" pitchFamily="34" charset="0"/>
              </a:rPr>
              <a:t>MEMBRANE CELLULARI MODIFICATE</a:t>
            </a:r>
            <a:r>
              <a:rPr lang="it-IT" altLang="it-IT" sz="2000" dirty="0">
                <a:solidFill>
                  <a:schemeClr val="tx1"/>
                </a:solidFill>
              </a:rPr>
              <a:t> e ricche di </a:t>
            </a:r>
            <a:r>
              <a:rPr lang="it-IT" altLang="it-IT" sz="2000" dirty="0">
                <a:solidFill>
                  <a:schemeClr val="tx1"/>
                </a:solidFill>
                <a:latin typeface="Arial Black" panose="020B0A04020102020204" pitchFamily="34" charset="0"/>
              </a:rPr>
              <a:t>LIPIDI COMPLESSI</a:t>
            </a:r>
            <a:r>
              <a:rPr lang="it-IT" altLang="it-IT" sz="2000" dirty="0">
                <a:solidFill>
                  <a:schemeClr val="tx1"/>
                </a:solidFill>
              </a:rPr>
              <a:t>. Pertanto, funge da “</a:t>
            </a:r>
            <a:r>
              <a:rPr lang="it-IT" altLang="it-IT" sz="2000" i="1" dirty="0">
                <a:solidFill>
                  <a:schemeClr val="tx1"/>
                </a:solidFill>
                <a:latin typeface="Arial Black" panose="020B0A04020102020204" pitchFamily="34" charset="0"/>
              </a:rPr>
              <a:t>isolante</a:t>
            </a:r>
            <a:r>
              <a:rPr lang="it-IT" altLang="it-IT" sz="2000" dirty="0">
                <a:solidFill>
                  <a:schemeClr val="tx1"/>
                </a:solidFill>
              </a:rPr>
              <a:t>” tra l’ ambiente EXTRACELLULARE e INTRACELLULARE</a:t>
            </a: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Presenta INTERRUZIONI, definite </a:t>
            </a:r>
            <a:r>
              <a:rPr lang="it-IT" altLang="it-IT" sz="2000" dirty="0">
                <a:solidFill>
                  <a:schemeClr val="tx1"/>
                </a:solidFill>
                <a:latin typeface="Arial Black" panose="020B0A04020102020204" pitchFamily="34" charset="0"/>
              </a:rPr>
              <a:t>NODI DI RANVIER</a:t>
            </a:r>
            <a:r>
              <a:rPr lang="it-IT" altLang="it-IT" sz="2000" dirty="0">
                <a:solidFill>
                  <a:schemeClr val="tx1"/>
                </a:solidFill>
              </a:rPr>
              <a:t>, che consentono il verificarsi degli eventi ionici coinvolti nella generazione degli IMPULSI. I tratti compresi tra  Nodi si definiscono </a:t>
            </a:r>
            <a:r>
              <a:rPr lang="it-IT" altLang="it-IT" sz="2000" dirty="0">
                <a:solidFill>
                  <a:schemeClr val="tx1"/>
                </a:solidFill>
                <a:latin typeface="Arial Black" panose="020B0A04020102020204" pitchFamily="34" charset="0"/>
              </a:rPr>
              <a:t>INTERNODI</a:t>
            </a:r>
          </a:p>
          <a:p>
            <a:pPr marL="0" indent="0">
              <a:lnSpc>
                <a:spcPct val="90000"/>
              </a:lnSpc>
              <a:spcBef>
                <a:spcPts val="500"/>
              </a:spcBef>
              <a:buClr>
                <a:srgbClr val="FFFFFF"/>
              </a:buClr>
              <a:buSzPct val="136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000" dirty="0">
              <a:solidFill>
                <a:schemeClr val="tx1"/>
              </a:solidFill>
            </a:endParaRPr>
          </a:p>
          <a:p>
            <a:pPr marL="341313" indent="-341313">
              <a:lnSpc>
                <a:spcPct val="90000"/>
              </a:lnSpc>
              <a:spcBef>
                <a:spcPts val="500"/>
              </a:spcBef>
              <a:buClr>
                <a:srgbClr val="FFFFFF"/>
              </a:buClr>
              <a:buSzPct val="136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000" dirty="0">
                <a:solidFill>
                  <a:schemeClr val="tx1"/>
                </a:solidFill>
              </a:rPr>
              <a:t>Nel SNC, un unico OLIGODENDROCITA può avvolgersi attorno a numerosi differenti assoni</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F715E0-BD67-0A4B-A815-0389673AB9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49" y="836711"/>
            <a:ext cx="9162750" cy="6021289"/>
          </a:xfrm>
          <a:prstGeom prst="rect">
            <a:avLst/>
          </a:prstGeom>
        </p:spPr>
      </p:pic>
      <p:sp>
        <p:nvSpPr>
          <p:cNvPr id="4" name="CasellaDiTesto 3">
            <a:extLst>
              <a:ext uri="{FF2B5EF4-FFF2-40B4-BE49-F238E27FC236}">
                <a16:creationId xmlns:a16="http://schemas.microsoft.com/office/drawing/2014/main" id="{C850E837-471A-6847-96BC-4D278DA4F39E}"/>
              </a:ext>
            </a:extLst>
          </p:cNvPr>
          <p:cNvSpPr txBox="1"/>
          <p:nvPr/>
        </p:nvSpPr>
        <p:spPr>
          <a:xfrm>
            <a:off x="1475656" y="908720"/>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pic>
        <p:nvPicPr>
          <p:cNvPr id="5" name="Immagine 4">
            <a:extLst>
              <a:ext uri="{FF2B5EF4-FFF2-40B4-BE49-F238E27FC236}">
                <a16:creationId xmlns:a16="http://schemas.microsoft.com/office/drawing/2014/main" id="{560CA852-ED34-AC4F-AB66-CB40ECC2AB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750" y="836848"/>
            <a:ext cx="9162750" cy="6021289"/>
          </a:xfrm>
          <a:prstGeom prst="rect">
            <a:avLst/>
          </a:prstGeom>
        </p:spPr>
      </p:pic>
      <p:sp>
        <p:nvSpPr>
          <p:cNvPr id="7" name="CasellaDiTesto 6">
            <a:extLst>
              <a:ext uri="{FF2B5EF4-FFF2-40B4-BE49-F238E27FC236}">
                <a16:creationId xmlns:a16="http://schemas.microsoft.com/office/drawing/2014/main" id="{E3BA2DAC-6B72-504E-9CD3-B8534DEA90B3}"/>
              </a:ext>
            </a:extLst>
          </p:cNvPr>
          <p:cNvSpPr txBox="1"/>
          <p:nvPr/>
        </p:nvSpPr>
        <p:spPr>
          <a:xfrm>
            <a:off x="999747" y="778205"/>
            <a:ext cx="1005403"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C</a:t>
            </a:r>
          </a:p>
        </p:txBody>
      </p:sp>
      <p:sp>
        <p:nvSpPr>
          <p:cNvPr id="8" name="CasellaDiTesto 7">
            <a:extLst>
              <a:ext uri="{FF2B5EF4-FFF2-40B4-BE49-F238E27FC236}">
                <a16:creationId xmlns:a16="http://schemas.microsoft.com/office/drawing/2014/main" id="{556E3612-1698-6C48-A80B-2A3B09DBBEBD}"/>
              </a:ext>
            </a:extLst>
          </p:cNvPr>
          <p:cNvSpPr txBox="1"/>
          <p:nvPr/>
        </p:nvSpPr>
        <p:spPr>
          <a:xfrm>
            <a:off x="6300192" y="836574"/>
            <a:ext cx="987771" cy="461665"/>
          </a:xfrm>
          <a:prstGeom prst="rect">
            <a:avLst/>
          </a:prstGeom>
          <a:noFill/>
        </p:spPr>
        <p:txBody>
          <a:bodyPr wrap="none" rtlCol="0">
            <a:spAutoFit/>
          </a:bodyPr>
          <a:lstStyle/>
          <a:p>
            <a:r>
              <a:rPr lang="it-IT" b="1" dirty="0" err="1">
                <a:solidFill>
                  <a:schemeClr val="tx1"/>
                </a:solidFill>
              </a:rPr>
              <a:t>S</a:t>
            </a:r>
            <a:r>
              <a:rPr lang="it-IT" b="1" dirty="0">
                <a:solidFill>
                  <a:schemeClr val="tx1"/>
                </a:solidFill>
              </a:rPr>
              <a:t> </a:t>
            </a:r>
            <a:r>
              <a:rPr lang="it-IT" b="1" dirty="0" err="1">
                <a:solidFill>
                  <a:schemeClr val="tx1"/>
                </a:solidFill>
              </a:rPr>
              <a:t>N</a:t>
            </a:r>
            <a:r>
              <a:rPr lang="it-IT" b="1" dirty="0">
                <a:solidFill>
                  <a:schemeClr val="tx1"/>
                </a:solidFill>
              </a:rPr>
              <a:t> </a:t>
            </a:r>
            <a:r>
              <a:rPr lang="it-IT" b="1" dirty="0" err="1">
                <a:solidFill>
                  <a:schemeClr val="tx1"/>
                </a:solidFill>
              </a:rPr>
              <a:t>P</a:t>
            </a:r>
            <a:endParaRPr lang="it-IT" b="1" dirty="0">
              <a:solidFill>
                <a:schemeClr val="tx1"/>
              </a:solidFill>
            </a:endParaRPr>
          </a:p>
        </p:txBody>
      </p:sp>
      <p:sp>
        <p:nvSpPr>
          <p:cNvPr id="9" name="CasellaDiTesto 8">
            <a:extLst>
              <a:ext uri="{FF2B5EF4-FFF2-40B4-BE49-F238E27FC236}">
                <a16:creationId xmlns:a16="http://schemas.microsoft.com/office/drawing/2014/main" id="{A37B090D-E347-B642-8D92-3FABF1FC6EBF}"/>
              </a:ext>
            </a:extLst>
          </p:cNvPr>
          <p:cNvSpPr txBox="1"/>
          <p:nvPr/>
        </p:nvSpPr>
        <p:spPr>
          <a:xfrm>
            <a:off x="2771800" y="83785"/>
            <a:ext cx="3754554" cy="523220"/>
          </a:xfrm>
          <a:prstGeom prst="rect">
            <a:avLst/>
          </a:prstGeom>
          <a:noFill/>
        </p:spPr>
        <p:txBody>
          <a:bodyPr wrap="none" rtlCol="0">
            <a:spAutoFit/>
          </a:bodyPr>
          <a:lstStyle/>
          <a:p>
            <a:r>
              <a:rPr lang="it-IT" sz="2800" b="1" dirty="0">
                <a:solidFill>
                  <a:schemeClr val="tx1"/>
                </a:solidFill>
              </a:rPr>
              <a:t>GUAINE MIELINICHE</a:t>
            </a:r>
          </a:p>
        </p:txBody>
      </p:sp>
    </p:spTree>
    <p:extLst>
      <p:ext uri="{BB962C8B-B14F-4D97-AF65-F5344CB8AC3E}">
        <p14:creationId xmlns:p14="http://schemas.microsoft.com/office/powerpoint/2010/main" val="830896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84213" y="0"/>
            <a:ext cx="77724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FIBRE  NERVOSE AMIELINICHE</a:t>
            </a:r>
          </a:p>
        </p:txBody>
      </p:sp>
      <p:sp>
        <p:nvSpPr>
          <p:cNvPr id="19458" name="Rectangle 2"/>
          <p:cNvSpPr>
            <a:spLocks noGrp="1" noChangeArrowheads="1"/>
          </p:cNvSpPr>
          <p:nvPr>
            <p:ph type="body" idx="1"/>
          </p:nvPr>
        </p:nvSpPr>
        <p:spPr>
          <a:xfrm>
            <a:off x="-1" y="1124744"/>
            <a:ext cx="5076825" cy="5733256"/>
          </a:xfrm>
          <a:ln/>
        </p:spPr>
        <p:txBody>
          <a:bodyPr/>
          <a:lstStyle/>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Le FIBRE AMIELINICHE SOLAMENTE nel SNP posseggono una sorta di guaina molto meno complessa, determinata dalla Cellula di </a:t>
            </a:r>
            <a:r>
              <a:rPr lang="it-IT" altLang="it-IT" sz="2400" dirty="0" err="1">
                <a:solidFill>
                  <a:schemeClr val="tx1"/>
                </a:solidFill>
              </a:rPr>
              <a:t>Schwann</a:t>
            </a:r>
            <a:r>
              <a:rPr lang="it-IT" altLang="it-IT" sz="2400" dirty="0">
                <a:solidFill>
                  <a:schemeClr val="tx1"/>
                </a:solidFill>
              </a:rPr>
              <a:t>. Più Assoni si rapportano con un’UNICA Cellula di </a:t>
            </a:r>
            <a:r>
              <a:rPr lang="it-IT" altLang="it-IT" sz="2400" dirty="0" err="1">
                <a:solidFill>
                  <a:schemeClr val="tx1"/>
                </a:solidFill>
              </a:rPr>
              <a:t>Schwann</a:t>
            </a:r>
            <a:endParaRPr lang="it-IT" altLang="it-IT" sz="2400" dirty="0">
              <a:solidFill>
                <a:schemeClr val="tx1"/>
              </a:solidFill>
            </a:endParaRPr>
          </a:p>
          <a:p>
            <a:pPr marL="341313" indent="-341313">
              <a:lnSpc>
                <a:spcPct val="90000"/>
              </a:lnSpc>
              <a:spcBef>
                <a:spcPts val="600"/>
              </a:spcBef>
              <a:buClr>
                <a:srgbClr val="FFFFFF"/>
              </a:buClr>
              <a:buSzPct val="113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400" dirty="0">
                <a:solidFill>
                  <a:schemeClr val="tx1"/>
                </a:solidFill>
              </a:rPr>
              <a:t>Nel SNC le FIBRE AMIELINICHE sono molto più numerose che nel SNP e NON PRESENTANO ALCUNA GUAINA, decorrendo totalmente libere tra le altre componenti Neuronali e Gliali. </a:t>
            </a:r>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4213" y="1916113"/>
            <a:ext cx="7872412" cy="19050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dirty="0" err="1">
                <a:solidFill>
                  <a:schemeClr val="tx1"/>
                </a:solidFill>
              </a:rPr>
              <a:t>N</a:t>
            </a:r>
            <a:r>
              <a:rPr lang="it-IT" altLang="it-IT" dirty="0">
                <a:solidFill>
                  <a:schemeClr val="tx1"/>
                </a:solidFill>
              </a:rPr>
              <a:t> E U </a:t>
            </a:r>
            <a:r>
              <a:rPr lang="it-IT" altLang="it-IT" dirty="0" err="1">
                <a:solidFill>
                  <a:schemeClr val="tx1"/>
                </a:solidFill>
              </a:rPr>
              <a:t>R</a:t>
            </a:r>
            <a:r>
              <a:rPr lang="it-IT" altLang="it-IT" dirty="0">
                <a:solidFill>
                  <a:schemeClr val="tx1"/>
                </a:solidFill>
              </a:rPr>
              <a:t> O G L </a:t>
            </a:r>
            <a:r>
              <a:rPr lang="it-IT" altLang="it-IT" dirty="0" err="1">
                <a:solidFill>
                  <a:schemeClr val="tx1"/>
                </a:solidFill>
              </a:rPr>
              <a:t>ì</a:t>
            </a:r>
            <a:r>
              <a:rPr lang="it-IT" altLang="it-IT" dirty="0">
                <a:solidFill>
                  <a:schemeClr val="tx1"/>
                </a:solidFill>
              </a:rPr>
              <a:t> A</a:t>
            </a:r>
          </a:p>
        </p:txBody>
      </p:sp>
      <p:pic>
        <p:nvPicPr>
          <p:cNvPr id="20482"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0" y="187325"/>
            <a:ext cx="9144000" cy="97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3200" b="1" dirty="0">
                <a:solidFill>
                  <a:schemeClr val="tx1"/>
                </a:solidFill>
                <a:latin typeface="+mn-ea"/>
                <a:ea typeface="+mn-ea"/>
              </a:rPr>
              <a:t>SUDDIVISIONE MORFOLOGICA del </a:t>
            </a:r>
          </a:p>
          <a:p>
            <a:pPr algn="ctr">
              <a:lnSpc>
                <a:spcPct val="90000"/>
              </a:lnSpc>
              <a:buClrTx/>
              <a:buFontTx/>
              <a:buNone/>
            </a:pPr>
            <a:r>
              <a:rPr lang="it-IT" altLang="it-IT" sz="3200" b="1" dirty="0">
                <a:solidFill>
                  <a:schemeClr val="tx1"/>
                </a:solidFill>
                <a:latin typeface="+mn-ea"/>
                <a:ea typeface="+mn-ea"/>
              </a:rPr>
              <a:t>SISTEMA NERVOSO (SN)</a:t>
            </a:r>
          </a:p>
        </p:txBody>
      </p:sp>
      <p:sp>
        <p:nvSpPr>
          <p:cNvPr id="6146" name="Text Box 2"/>
          <p:cNvSpPr txBox="1">
            <a:spLocks noChangeArrowheads="1"/>
          </p:cNvSpPr>
          <p:nvPr/>
        </p:nvSpPr>
        <p:spPr bwMode="auto">
          <a:xfrm>
            <a:off x="431540" y="1158875"/>
            <a:ext cx="828092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CENTRALE (SNC):</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Telencefalo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Diencefalo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Tronco Encefalico (costituito da Mesencefalo, Ponte e Bulbo)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Cervelletto</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MIDOLLO SPINALE</a:t>
            </a:r>
          </a:p>
          <a:p>
            <a:pPr marL="342900">
              <a:lnSpc>
                <a:spcPct val="75000"/>
              </a:lnSpc>
              <a:spcBef>
                <a:spcPts val="450"/>
              </a:spcBef>
              <a:buClrTx/>
              <a:buSzPct val="85000"/>
              <a:buFontTx/>
              <a:buNone/>
            </a:pPr>
            <a:endParaRPr lang="it-IT" altLang="it-IT" sz="1800" b="1" dirty="0">
              <a:solidFill>
                <a:schemeClr val="tx1"/>
              </a:solidFill>
              <a:latin typeface="Gurmukhi MN" panose="02020600050405020304" pitchFamily="18" charset="0"/>
              <a:cs typeface="Gurmukhi MN" panose="02020600050405020304" pitchFamily="18" charset="0"/>
            </a:endParaRPr>
          </a:p>
          <a:p>
            <a:pPr>
              <a:lnSpc>
                <a:spcPct val="75000"/>
              </a:lnSpc>
              <a:spcBef>
                <a:spcPts val="450"/>
              </a:spcBef>
              <a:buClr>
                <a:srgbClr val="FF3300"/>
              </a:buClr>
              <a:buSzPct val="85000"/>
              <a:buFont typeface="Wingdings" panose="05000000000000000000" pitchFamily="2" charset="2"/>
              <a:buChar char=""/>
            </a:pPr>
            <a:r>
              <a:rPr lang="it-IT" altLang="it-IT" sz="1800" b="1" dirty="0">
                <a:solidFill>
                  <a:schemeClr val="tx1"/>
                </a:solidFill>
                <a:latin typeface="Gurmukhi MN" panose="02020600050405020304" pitchFamily="18" charset="0"/>
                <a:cs typeface="Gurmukhi MN" panose="02020600050405020304" pitchFamily="18" charset="0"/>
              </a:rPr>
              <a:t>SISTEMA NERVOSO PERIFERICO (SNP):</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CRANICI e GANGLI ANNESSI</a:t>
            </a:r>
          </a:p>
          <a:p>
            <a:pPr marL="342900">
              <a:lnSpc>
                <a:spcPct val="75000"/>
              </a:lnSpc>
              <a:spcBef>
                <a:spcPts val="450"/>
              </a:spcBef>
              <a:buClrTx/>
              <a:buSzPct val="85000"/>
              <a:buFontTx/>
              <a:buNone/>
            </a:pPr>
            <a:r>
              <a:rPr lang="it-IT" altLang="it-IT" sz="1800" b="1" dirty="0">
                <a:solidFill>
                  <a:schemeClr val="tx1"/>
                </a:solidFill>
                <a:latin typeface="Gurmukhi MN" panose="02020600050405020304" pitchFamily="18" charset="0"/>
                <a:cs typeface="Gurmukhi MN" panose="02020600050405020304" pitchFamily="18" charset="0"/>
              </a:rPr>
              <a:t>   - NERVI SPINALI e GANGLI ANNESSI</a:t>
            </a:r>
          </a:p>
          <a:p>
            <a:pPr marL="342900">
              <a:lnSpc>
                <a:spcPct val="75000"/>
              </a:lnSpc>
              <a:spcBef>
                <a:spcPts val="400"/>
              </a:spcBef>
              <a:buClrTx/>
              <a:buSzPct val="85000"/>
              <a:buFontTx/>
              <a:buNone/>
            </a:pPr>
            <a:endParaRPr lang="it-IT" altLang="it-IT" sz="1600" b="1" dirty="0">
              <a:solidFill>
                <a:schemeClr val="tx1"/>
              </a:solidFill>
              <a:latin typeface="Gurmukhi MN" panose="02020600050405020304" pitchFamily="18" charset="0"/>
              <a:cs typeface="Gurmukhi MN" panose="02020600050405020304" pitchFamily="18" charset="0"/>
            </a:endParaRP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Gli ORGANI del SNC sono AVVOLTI dalle MENINGI, che sono Involucri Connettivali Densi.</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Tra le Meningi scorre il LIQUOR (LIQUIDO CEREBRO-SPINALE o CEFALO-RACHIDIANO).</a:t>
            </a:r>
          </a:p>
          <a:p>
            <a:pPr marL="342900">
              <a:lnSpc>
                <a:spcPct val="75000"/>
              </a:lnSpc>
              <a:spcBef>
                <a:spcPts val="400"/>
              </a:spcBef>
              <a:buClrTx/>
              <a:buSzPct val="85000"/>
              <a:buFontTx/>
              <a:buNone/>
            </a:pPr>
            <a:r>
              <a:rPr lang="it-IT" altLang="it-IT" sz="1600" b="1" dirty="0">
                <a:solidFill>
                  <a:schemeClr val="tx1"/>
                </a:solidFill>
                <a:latin typeface="Gurmukhi MN" panose="02020600050405020304" pitchFamily="18" charset="0"/>
                <a:cs typeface="Gurmukhi MN" panose="02020600050405020304" pitchFamily="18"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endParaRPr>
          </a:p>
          <a:p>
            <a:pPr marL="342900">
              <a:lnSpc>
                <a:spcPct val="80000"/>
              </a:lnSpc>
              <a:spcBef>
                <a:spcPts val="450"/>
              </a:spcBef>
              <a:buClrTx/>
              <a:buSzPct val="85000"/>
              <a:buFontTx/>
              <a:buNone/>
            </a:pPr>
            <a:endParaRPr lang="it-IT" altLang="it-IT" sz="18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5.jpg"/>
          <p:cNvPicPr>
            <a:picLocks noGrp="1" noChangeAspect="1"/>
          </p:cNvPicPr>
          <p:nvPr isPhoto="1"/>
        </p:nvPicPr>
        <p:blipFill>
          <a:blip r:embed="rId2">
            <a:lum/>
          </a:blip>
          <a:stretch>
            <a:fillRect/>
          </a:stretch>
        </p:blipFill>
        <p:spPr>
          <a:xfrm>
            <a:off x="0" y="165100"/>
            <a:ext cx="9144000" cy="6527800"/>
          </a:xfrm>
          <a:prstGeom prst="rect">
            <a:avLst/>
          </a:prstGeom>
          <a:noFill/>
          <a:ln>
            <a:noFill/>
          </a:ln>
        </p:spPr>
      </p:pic>
    </p:spTree>
    <p:extLst>
      <p:ext uri="{BB962C8B-B14F-4D97-AF65-F5344CB8AC3E}">
        <p14:creationId xmlns:p14="http://schemas.microsoft.com/office/powerpoint/2010/main" val="4251242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0" y="30163"/>
            <a:ext cx="9144000" cy="1094581"/>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600" b="1" dirty="0">
                <a:solidFill>
                  <a:schemeClr val="tx1"/>
                </a:solidFill>
                <a:latin typeface="Chalkboard" panose="03050602040202020205" pitchFamily="66" charset="77"/>
              </a:rPr>
              <a:t>RAPPORTI MORFOLOGICI e FUNZIONALI tra NEURONI e tra NEURONI ed ORGANI EFFETTORI</a:t>
            </a:r>
          </a:p>
        </p:txBody>
      </p:sp>
      <p:sp>
        <p:nvSpPr>
          <p:cNvPr id="23554" name="Text Box 2"/>
          <p:cNvSpPr txBox="1">
            <a:spLocks noChangeArrowheads="1"/>
          </p:cNvSpPr>
          <p:nvPr/>
        </p:nvSpPr>
        <p:spPr bwMode="auto">
          <a:xfrm>
            <a:off x="395536" y="980728"/>
            <a:ext cx="8064896" cy="5634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Si classificano 2 MODALITA’ MORFO-FUNZIONALI:</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
                <a:srgbClr val="FFFFFF"/>
              </a:buClr>
              <a:buFont typeface="Arial Black" panose="020B0A04020102020204" pitchFamily="34" charset="0"/>
              <a:buChar char="-"/>
            </a:pPr>
            <a:r>
              <a:rPr lang="it-IT" altLang="it-IT" sz="2000" b="1" dirty="0">
                <a:solidFill>
                  <a:schemeClr val="tx1"/>
                </a:solidFill>
                <a:latin typeface="Gurmukhi MN" panose="02020600050405020304" pitchFamily="18" charset="0"/>
                <a:cs typeface="Gurmukhi MN" panose="02020600050405020304" pitchFamily="18" charset="0"/>
              </a:rPr>
              <a:t>SINAPSI: è il RAPPORTO che si istaura tra Neuroni. Attraverso la Sinapsi l’ Impulso può essere trasmesso da un Neurone ad un altro, attraverso il cosiddetto SPAZIO SINAPTICO (SINAPSI CHIMICA), che si delimita tra la MEMBRANA PRESINAPTICA e la MEMBRANA POST-SINAPTICA. Il flusso ionico può anche passare direttamente da un neurone ad un altro attraverso dispositivi comunicanti (SINAPSI ELETTRICA)</a:t>
            </a:r>
          </a:p>
          <a:p>
            <a:pPr>
              <a:buClrTx/>
              <a:buFontTx/>
              <a:buNone/>
            </a:pPr>
            <a:endParaRPr lang="it-IT" altLang="it-IT" sz="2000" b="1" dirty="0">
              <a:solidFill>
                <a:schemeClr val="tx1"/>
              </a:solidFill>
              <a:latin typeface="Gurmukhi MN" panose="02020600050405020304" pitchFamily="18" charset="0"/>
              <a:cs typeface="Gurmukhi MN" panose="02020600050405020304" pitchFamily="18" charset="0"/>
            </a:endParaRPr>
          </a:p>
          <a:p>
            <a:pPr>
              <a:buClrTx/>
              <a:buFontTx/>
              <a:buNone/>
            </a:pPr>
            <a:r>
              <a:rPr lang="it-IT" altLang="it-IT" sz="2000" b="1" dirty="0">
                <a:solidFill>
                  <a:schemeClr val="tx1"/>
                </a:solidFill>
                <a:latin typeface="Gurmukhi MN" panose="02020600050405020304" pitchFamily="18" charset="0"/>
                <a:cs typeface="Gurmukhi MN" panose="02020600050405020304" pitchFamily="18" charset="0"/>
              </a:rPr>
              <a:t>- 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E5629E5-D8E7-3047-BA4C-D0E40AC1842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07504" y="6143"/>
            <a:ext cx="8928992" cy="6818503"/>
          </a:xfrm>
        </p:spPr>
      </p:pic>
    </p:spTree>
    <p:extLst>
      <p:ext uri="{BB962C8B-B14F-4D97-AF65-F5344CB8AC3E}">
        <p14:creationId xmlns:p14="http://schemas.microsoft.com/office/powerpoint/2010/main" val="3343318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0" y="0"/>
            <a:ext cx="9144000" cy="13731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rPr>
              <a:t>MECCANISMO DI PASSAGGIO DELL’ IMPULSO NERVOSO ATTRAVERSO LO SPAZIO SINAPTICO (o GIUNZIONALE)</a:t>
            </a:r>
          </a:p>
        </p:txBody>
      </p:sp>
      <p:sp>
        <p:nvSpPr>
          <p:cNvPr id="26626" name="Rectangle 2"/>
          <p:cNvSpPr>
            <a:spLocks noGrp="1" noChangeArrowheads="1"/>
          </p:cNvSpPr>
          <p:nvPr>
            <p:ph type="body" idx="1"/>
          </p:nvPr>
        </p:nvSpPr>
        <p:spPr>
          <a:xfrm>
            <a:off x="179512" y="1354795"/>
            <a:ext cx="3635375" cy="5516562"/>
          </a:xfrm>
          <a:ln/>
        </p:spPr>
        <p:txBody>
          <a:bodyPr/>
          <a:lstStyle/>
          <a:p>
            <a:pPr marL="0" indent="0">
              <a:lnSpc>
                <a:spcPct val="90000"/>
              </a:lnSpc>
              <a:spcBef>
                <a:spcPts val="550"/>
              </a:spcBef>
              <a:buClrTx/>
              <a:buSzPct val="85000"/>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it-IT" altLang="it-IT" sz="2200" dirty="0">
                <a:solidFill>
                  <a:schemeClr val="tx1"/>
                </a:solidFill>
              </a:rPr>
              <a:t>L’ Impulso Nervoso, essendo una corrente elettrica, NON PUO’ PASSARE attraverso lo Spazio Sinaptico o Giunzionale, ma necessita dell’ intervento dei </a:t>
            </a:r>
            <a:r>
              <a:rPr lang="it-IT" altLang="it-IT" sz="2200" dirty="0">
                <a:solidFill>
                  <a:schemeClr val="tx1"/>
                </a:solidFill>
                <a:latin typeface="Arial Black" panose="020B0A04020102020204" pitchFamily="34" charset="0"/>
              </a:rPr>
              <a:t>NEUROMEDIATORI </a:t>
            </a:r>
            <a:r>
              <a:rPr lang="it-IT" altLang="it-IT" sz="1800" dirty="0">
                <a:solidFill>
                  <a:schemeClr val="tx1"/>
                </a:solidFill>
                <a:latin typeface="Arial Black" panose="020B0A04020102020204" pitchFamily="34" charset="0"/>
              </a:rPr>
              <a:t>(NEUROTRASMETTITORI),</a:t>
            </a:r>
            <a:r>
              <a:rPr lang="it-IT" altLang="it-IT" sz="2200" dirty="0">
                <a:solidFill>
                  <a:schemeClr val="tx1"/>
                </a:solidFill>
              </a:rPr>
              <a:t> quali ACETILCOLINA, NORADRENALINA, ADRENALINA, DOPAMINA, ACIDO GLUTAMICO, ACIDO GAMMA-AMINOBUTIRRICO (GABA), ISTAMINA, ed altri.</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1476375" y="0"/>
            <a:ext cx="5400675"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err="1">
                <a:solidFill>
                  <a:schemeClr val="tx1"/>
                </a:solidFill>
              </a:rPr>
              <a:t>S</a:t>
            </a:r>
            <a:r>
              <a:rPr lang="it-IT" altLang="it-IT" sz="3200" dirty="0">
                <a:solidFill>
                  <a:schemeClr val="tx1"/>
                </a:solidFill>
              </a:rPr>
              <a:t> I </a:t>
            </a:r>
            <a:r>
              <a:rPr lang="it-IT" altLang="it-IT" sz="3200" dirty="0" err="1">
                <a:solidFill>
                  <a:schemeClr val="tx1"/>
                </a:solidFill>
              </a:rPr>
              <a:t>N</a:t>
            </a:r>
            <a:r>
              <a:rPr lang="it-IT" altLang="it-IT" sz="3200" dirty="0">
                <a:solidFill>
                  <a:schemeClr val="tx1"/>
                </a:solidFill>
              </a:rPr>
              <a:t> A </a:t>
            </a:r>
            <a:r>
              <a:rPr lang="it-IT" altLang="it-IT" sz="3200" dirty="0" err="1">
                <a:solidFill>
                  <a:schemeClr val="tx1"/>
                </a:solidFill>
              </a:rPr>
              <a:t>P</a:t>
            </a:r>
            <a:r>
              <a:rPr lang="it-IT" altLang="it-IT" sz="3200" dirty="0">
                <a:solidFill>
                  <a:schemeClr val="tx1"/>
                </a:solidFill>
              </a:rPr>
              <a:t> </a:t>
            </a:r>
            <a:r>
              <a:rPr lang="it-IT" altLang="it-IT" sz="3200" dirty="0" err="1">
                <a:solidFill>
                  <a:schemeClr val="tx1"/>
                </a:solidFill>
              </a:rPr>
              <a:t>S</a:t>
            </a:r>
            <a:r>
              <a:rPr lang="it-IT" altLang="it-IT" sz="3200" dirty="0">
                <a:solidFill>
                  <a:schemeClr val="tx1"/>
                </a:solidFill>
              </a:rPr>
              <a:t> I</a:t>
            </a:r>
          </a:p>
        </p:txBody>
      </p:sp>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p:cNvSpPr txBox="1">
            <a:spLocks noChangeArrowheads="1"/>
          </p:cNvSpPr>
          <p:nvPr/>
        </p:nvSpPr>
        <p:spPr bwMode="auto">
          <a:xfrm>
            <a:off x="827584" y="581025"/>
            <a:ext cx="7848872" cy="181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b="1" dirty="0">
                <a:solidFill>
                  <a:schemeClr val="tx1"/>
                </a:solidFill>
              </a:rPr>
              <a:t>Possono essere di vario tipo (ASSO-SOMATICHE, ASSO-DENDRITICHE, ASSO-ASSONICHE) ed avere significato ECCITATORIO o INIBITORIO</a:t>
            </a:r>
            <a:r>
              <a:rPr lang="it-IT" altLang="it-IT" sz="2800" dirty="0"/>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0" y="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GIUNZIONI CITONEURALI</a:t>
            </a:r>
          </a:p>
        </p:txBody>
      </p:sp>
      <p:pic>
        <p:nvPicPr>
          <p:cNvPr id="25602" name="Picture 2"/>
          <p:cNvPicPr>
            <a:picLocks noChangeAspect="1" noChangeArrowheads="1"/>
          </p:cNvPicPr>
          <p:nvPr/>
        </p:nvPicPr>
        <p:blipFill>
          <a:blip r:embed="rId3">
            <a:lum bright="-12000" contrast="36000"/>
            <a:extLst>
              <a:ext uri="{28A0092B-C50C-407E-A947-70E740481C1C}">
                <a14:useLocalDpi xmlns:a14="http://schemas.microsoft.com/office/drawing/2010/main"/>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p:cNvPicPr>
            <a:picLocks noChangeAspect="1" noChangeArrowheads="1"/>
          </p:cNvPicPr>
          <p:nvPr/>
        </p:nvPicPr>
        <p:blipFill>
          <a:blip r:embed="rId5">
            <a:lum bright="-6000" contrast="6000"/>
            <a:extLst>
              <a:ext uri="{28A0092B-C50C-407E-A947-70E740481C1C}">
                <a14:useLocalDpi xmlns:a14="http://schemas.microsoft.com/office/drawing/2010/main"/>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dirty="0">
                <a:solidFill>
                  <a:schemeClr val="tx1"/>
                </a:solidFill>
                <a:latin typeface="Arial Black" panose="020B0A04020102020204" pitchFamily="34" charset="0"/>
              </a:rPr>
              <a:t>1. GIUNZIONE NEUROMUSCOLARE</a:t>
            </a:r>
          </a:p>
          <a:p>
            <a:pPr algn="ctr">
              <a:buClrTx/>
              <a:buFontTx/>
              <a:buNone/>
            </a:pPr>
            <a:r>
              <a:rPr lang="it-IT" altLang="it-IT" sz="2000" dirty="0">
                <a:solidFill>
                  <a:schemeClr val="tx1"/>
                </a:solidFill>
                <a:latin typeface="Arial Black" panose="020B0A04020102020204" pitchFamily="34" charset="0"/>
              </a:rPr>
              <a:t>(Placca Motrice)</a:t>
            </a:r>
          </a:p>
        </p:txBody>
      </p:sp>
      <p:sp>
        <p:nvSpPr>
          <p:cNvPr id="25606" name="Text Box 6"/>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1</a:t>
            </a:r>
          </a:p>
        </p:txBody>
      </p:sp>
      <p:sp>
        <p:nvSpPr>
          <p:cNvPr id="25607" name="Text Box 7"/>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2. GIUNZIONE CITONEURALE</a:t>
            </a:r>
          </a:p>
          <a:p>
            <a:pPr algn="ctr">
              <a:buClrTx/>
              <a:buFontTx/>
              <a:buNone/>
            </a:pPr>
            <a:r>
              <a:rPr lang="it-IT" altLang="it-IT" sz="1800" dirty="0">
                <a:solidFill>
                  <a:schemeClr val="tx1"/>
                </a:solidFill>
                <a:latin typeface="Arial Black" panose="020B0A04020102020204" pitchFamily="34" charset="0"/>
              </a:rPr>
              <a:t>(Calice Gustativo)</a:t>
            </a:r>
          </a:p>
        </p:txBody>
      </p:sp>
      <p:sp>
        <p:nvSpPr>
          <p:cNvPr id="25609" name="Text Box 9"/>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idx="4294967295"/>
          </p:nvPr>
        </p:nvSpPr>
        <p:spPr>
          <a:xfrm>
            <a:off x="0" y="188640"/>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[1]</a:t>
            </a:r>
          </a:p>
        </p:txBody>
      </p:sp>
      <p:sp>
        <p:nvSpPr>
          <p:cNvPr id="27650" name="Rectangle 2"/>
          <p:cNvSpPr>
            <a:spLocks noGrp="1" noChangeArrowheads="1"/>
          </p:cNvSpPr>
          <p:nvPr>
            <p:ph type="body" idx="1"/>
          </p:nvPr>
        </p:nvSpPr>
        <p:spPr>
          <a:xfrm>
            <a:off x="539552" y="1412776"/>
            <a:ext cx="8064896" cy="4572000"/>
          </a:xfrm>
          <a:ln/>
        </p:spPr>
        <p:txBody>
          <a:bodyPr/>
          <a:lstStyle/>
          <a:p>
            <a:pPr marL="341313" indent="-341313">
              <a:buClr>
                <a:srgbClr val="C0C0C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u="sng" dirty="0">
                <a:solidFill>
                  <a:schemeClr val="tx1"/>
                </a:solidFill>
              </a:rPr>
              <a:t>SOSTANZA GRIGIA</a:t>
            </a:r>
            <a:r>
              <a:rPr lang="it-IT" altLang="it-IT" dirty="0">
                <a:solidFill>
                  <a:schemeClr val="tx1"/>
                </a:solidFill>
              </a:rPr>
              <a:t>: agglomerato di </a:t>
            </a:r>
            <a:r>
              <a:rPr lang="it-IT" altLang="it-IT" b="1" dirty="0">
                <a:solidFill>
                  <a:schemeClr val="tx1"/>
                </a:solidFill>
              </a:rPr>
              <a:t>CORPI CELLULARI (Pirenofori)</a:t>
            </a:r>
            <a:r>
              <a:rPr lang="it-IT" altLang="it-IT" dirty="0">
                <a:solidFill>
                  <a:schemeClr val="tx1"/>
                </a:solidFill>
              </a:rPr>
              <a:t> e </a:t>
            </a:r>
            <a:r>
              <a:rPr lang="it-IT" altLang="it-IT" b="1" dirty="0">
                <a:solidFill>
                  <a:schemeClr val="tx1"/>
                </a:solidFill>
              </a:rPr>
              <a:t>FIBRE NERVOSE AMIELINICHE</a:t>
            </a:r>
            <a:r>
              <a:rPr lang="it-IT" altLang="it-IT" dirty="0">
                <a:solidFill>
                  <a:schemeClr val="tx1"/>
                </a:solidFill>
              </a:rPr>
              <a:t> ;</a:t>
            </a:r>
          </a:p>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Si organizza in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NUCLEI NERVOSI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CORTECCIA</a:t>
            </a:r>
            <a:r>
              <a:rPr lang="it-IT" altLang="it-IT" dirty="0">
                <a:solidFill>
                  <a:schemeClr val="tx1"/>
                </a:solidFill>
              </a:rPr>
              <a:t> </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(Cerebrale nel </a:t>
            </a:r>
            <a:r>
              <a:rPr lang="it-IT" altLang="it-IT" b="1" dirty="0">
                <a:solidFill>
                  <a:schemeClr val="tx1"/>
                </a:solidFill>
              </a:rPr>
              <a:t>telencefalo</a:t>
            </a:r>
            <a:r>
              <a:rPr lang="it-IT" altLang="it-IT" dirty="0">
                <a:solidFill>
                  <a:schemeClr val="tx1"/>
                </a:solidFill>
              </a:rPr>
              <a:t> e Cerebellare      nel </a:t>
            </a:r>
            <a:r>
              <a:rPr lang="it-IT" altLang="it-IT" b="1" dirty="0">
                <a:solidFill>
                  <a:schemeClr val="tx1"/>
                </a:solidFill>
              </a:rPr>
              <a:t>cervelletto</a:t>
            </a:r>
            <a:r>
              <a:rPr lang="it-IT" altLang="it-IT"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2.jpg"/>
          <p:cNvPicPr>
            <a:picLocks noGrp="1" noChangeAspect="1"/>
          </p:cNvPicPr>
          <p:nvPr isPhoto="1"/>
        </p:nvPicPr>
        <p:blipFill>
          <a:blip r:embed="rId2">
            <a:lum/>
          </a:blip>
          <a:stretch>
            <a:fillRect/>
          </a:stretch>
        </p:blipFill>
        <p:spPr>
          <a:xfrm>
            <a:off x="0" y="1282700"/>
            <a:ext cx="9144000" cy="4292600"/>
          </a:xfrm>
          <a:prstGeom prst="rect">
            <a:avLst/>
          </a:prstGeom>
          <a:noFill/>
          <a:ln>
            <a:noFill/>
          </a:ln>
        </p:spPr>
      </p:pic>
    </p:spTree>
    <p:extLst>
      <p:ext uri="{BB962C8B-B14F-4D97-AF65-F5344CB8AC3E}">
        <p14:creationId xmlns:p14="http://schemas.microsoft.com/office/powerpoint/2010/main" val="127729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75494" y="116632"/>
            <a:ext cx="77724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SNC [2]</a:t>
            </a:r>
          </a:p>
        </p:txBody>
      </p:sp>
      <p:sp>
        <p:nvSpPr>
          <p:cNvPr id="28674" name="Rectangle 2"/>
          <p:cNvSpPr>
            <a:spLocks noGrp="1" noChangeArrowheads="1"/>
          </p:cNvSpPr>
          <p:nvPr>
            <p:ph type="body" idx="1"/>
          </p:nvPr>
        </p:nvSpPr>
        <p:spPr>
          <a:xfrm>
            <a:off x="165066" y="1268760"/>
            <a:ext cx="8964612" cy="5300662"/>
          </a:xfrm>
          <a:ln/>
        </p:spPr>
        <p:txBody>
          <a:bodyPr/>
          <a:lstStyle/>
          <a:p>
            <a:pPr marL="341313" indent="-341313">
              <a:buClr>
                <a:srgbClr val="FFFFFF"/>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SOSTANZA BIANCA</a:t>
            </a:r>
            <a:r>
              <a:rPr lang="it-IT" altLang="it-IT" dirty="0">
                <a:solidFill>
                  <a:schemeClr val="tx1"/>
                </a:solidFill>
              </a:rPr>
              <a:t>: costituita da </a:t>
            </a:r>
            <a:r>
              <a:rPr lang="it-IT" altLang="it-IT" b="1" dirty="0">
                <a:solidFill>
                  <a:schemeClr val="tx1"/>
                </a:solidFill>
              </a:rPr>
              <a:t>FIBRE NERVOSE MIELINICHE</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Va a costituire le VIE o FASCI NERVOSI del SNC, che, a seconda della direzione di conduzione dell’ impulso, si definiscono: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ASCENDENTI (in cui l’ Impulso procede in senso CAUDO-CRANIALE)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 DISCENDENTI (in cui l’ Impulso procede in senso CRANIO-CAUDALE)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jpg"/>
          <p:cNvPicPr>
            <a:picLocks noGrp="1" noChangeAspect="1"/>
          </p:cNvPicPr>
          <p:nvPr isPhoto="1"/>
        </p:nvPicPr>
        <p:blipFill>
          <a:blip r:embed="rId2">
            <a:lum/>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28220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24105" y="0"/>
            <a:ext cx="9144000"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solidFill>
                  <a:schemeClr val="tx1"/>
                </a:solidFill>
                <a:latin typeface="News Gothic MT" panose="020B0503020103020203" pitchFamily="34" charset="0"/>
              </a:rPr>
              <a:t>SUDDIVISIONE FUNZIONALE del </a:t>
            </a:r>
            <a:br>
              <a:rPr lang="it-IT" altLang="it-IT" sz="3200" b="1" dirty="0">
                <a:solidFill>
                  <a:schemeClr val="tx1"/>
                </a:solidFill>
                <a:latin typeface="News Gothic MT" panose="020B0503020103020203" pitchFamily="34" charset="0"/>
              </a:rPr>
            </a:br>
            <a:r>
              <a:rPr lang="it-IT" altLang="it-IT" sz="3200" b="1" dirty="0">
                <a:solidFill>
                  <a:schemeClr val="tx1"/>
                </a:solidFill>
                <a:latin typeface="News Gothic MT" panose="020B0503020103020203" pitchFamily="34" charset="0"/>
              </a:rPr>
              <a:t>SISTEMA NERVOSO</a:t>
            </a:r>
            <a:br>
              <a:rPr lang="it-IT" altLang="it-IT" sz="3200" dirty="0">
                <a:solidFill>
                  <a:schemeClr val="tx1"/>
                </a:solidFill>
              </a:rPr>
            </a:br>
            <a:endParaRPr lang="it-IT" altLang="it-IT" sz="3200" dirty="0">
              <a:solidFill>
                <a:schemeClr val="tx1"/>
              </a:solidFill>
            </a:endParaRPr>
          </a:p>
        </p:txBody>
      </p:sp>
      <p:sp>
        <p:nvSpPr>
          <p:cNvPr id="7170" name="Rectangle 2"/>
          <p:cNvSpPr>
            <a:spLocks noGrp="1" noChangeArrowheads="1"/>
          </p:cNvSpPr>
          <p:nvPr>
            <p:ph type="body" idx="1"/>
          </p:nvPr>
        </p:nvSpPr>
        <p:spPr>
          <a:xfrm>
            <a:off x="482285" y="1196752"/>
            <a:ext cx="8227640" cy="44196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SOMATICO</a:t>
            </a:r>
            <a:r>
              <a:rPr lang="it-IT" altLang="it-IT" b="1" dirty="0">
                <a:solidFill>
                  <a:schemeClr val="tx1"/>
                </a:solidFill>
                <a:latin typeface="Chalkboard" panose="03050602040202020205" pitchFamily="66" charset="77"/>
              </a:rPr>
              <a:t> (o, impropriamente, </a:t>
            </a:r>
            <a:r>
              <a:rPr lang="it-IT" altLang="it-IT" b="1" u="sng" dirty="0">
                <a:solidFill>
                  <a:schemeClr val="tx1"/>
                </a:solidFill>
                <a:effectLst>
                  <a:outerShdw blurRad="38100" dist="38100" dir="2700000" algn="tl">
                    <a:srgbClr val="000000"/>
                  </a:outerShdw>
                </a:effectLst>
                <a:latin typeface="Chalkboard" panose="03050602040202020205" pitchFamily="66" charset="77"/>
              </a:rPr>
              <a:t>volontario</a:t>
            </a:r>
            <a:r>
              <a:rPr lang="it-IT" altLang="it-IT" b="1" dirty="0">
                <a:solidFill>
                  <a:schemeClr val="tx1"/>
                </a:solidFill>
                <a:latin typeface="Chalkboard" panose="03050602040202020205" pitchFamily="66" charset="77"/>
              </a:rPr>
              <a:t>)</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latin typeface="Chalkboard" panose="03050602040202020205" pitchFamily="66" charset="77"/>
            </a:endParaRPr>
          </a:p>
          <a:p>
            <a:pPr marL="341313" indent="-341313">
              <a:spcBef>
                <a:spcPts val="1000"/>
              </a:spcBef>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4000" b="1" dirty="0">
                <a:solidFill>
                  <a:schemeClr val="tx1"/>
                </a:solidFill>
                <a:latin typeface="Chalkboard" panose="03050602040202020205" pitchFamily="66" charset="77"/>
              </a:rPr>
              <a:t>SISTEMA NERVOSO AUTONOMO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(SNA) suddiviso nelle Sezioni: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ORTOSIMPATICO</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latin typeface="Chalkboard" panose="03050602040202020205" pitchFamily="66" charset="77"/>
              </a:rPr>
              <a:t>    - PARASIMPATICO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0" y="160338"/>
            <a:ext cx="9144000" cy="1068387"/>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ORGANIZZAZIONE DEL TESSUTO NERVOSO NEL SNP</a:t>
            </a:r>
          </a:p>
        </p:txBody>
      </p:sp>
      <p:sp>
        <p:nvSpPr>
          <p:cNvPr id="29698" name="Rectangle 2"/>
          <p:cNvSpPr>
            <a:spLocks noGrp="1" noChangeArrowheads="1"/>
          </p:cNvSpPr>
          <p:nvPr>
            <p:ph type="body" idx="1"/>
          </p:nvPr>
        </p:nvSpPr>
        <p:spPr>
          <a:xfrm>
            <a:off x="304800" y="1412875"/>
            <a:ext cx="8839200" cy="4724400"/>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NERVI</a:t>
            </a:r>
            <a:r>
              <a:rPr lang="it-IT" altLang="it-IT" sz="2800" dirty="0">
                <a:solidFill>
                  <a:schemeClr val="tx1"/>
                </a:solidFill>
              </a:rPr>
              <a:t>: sono costituiti da fibre sia MIELINICHE sia AMIELINICHE e conducono gli impulsi nervosi</a:t>
            </a:r>
          </a:p>
          <a:p>
            <a:pPr marL="0" indent="0">
              <a:buClr>
                <a:srgbClr val="66FF33"/>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sz="2800" dirty="0">
              <a:solidFill>
                <a:schemeClr val="tx1"/>
              </a:solidFill>
            </a:endParaRP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GANGLI</a:t>
            </a:r>
            <a:r>
              <a:rPr lang="it-IT" altLang="it-IT" sz="2800" dirty="0">
                <a:solidFill>
                  <a:schemeClr val="tx1"/>
                </a:solidFill>
              </a:rPr>
              <a:t>: agglomerati di pirenofori nel SNP intercalati su nervi: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SENSITIVI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 </a:t>
            </a:r>
            <a:r>
              <a:rPr lang="it-IT" altLang="it-IT" sz="2800" b="1" dirty="0">
                <a:solidFill>
                  <a:schemeClr val="tx1"/>
                </a:solidFill>
              </a:rPr>
              <a:t>DEL SNA (Sistema Nervoso Autonomo</a:t>
            </a:r>
            <a:r>
              <a:rPr lang="it-IT" altLang="it-IT" b="1" dirty="0">
                <a:solidFill>
                  <a:schemeClr val="tx1"/>
                </a:solidFill>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Object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2075"/>
            <a:ext cx="4572000" cy="54959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r:id="rId4" imgW="5089739" imgH="7814426" progId="">
                  <p:embed/>
                </p:oleObj>
              </mc:Choice>
              <mc:Fallback>
                <p:oleObj r:id="rId4" imgW="5089739" imgH="781442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Arial Black" panose="020B0A04020102020204" pitchFamily="34" charset="0"/>
              </a:rPr>
              <a:t>N</a:t>
            </a:r>
            <a:r>
              <a:rPr lang="it-IT" altLang="it-IT" sz="3200" dirty="0">
                <a:solidFill>
                  <a:schemeClr val="tx1"/>
                </a:solidFill>
                <a:latin typeface="Arial Black" panose="020B0A04020102020204" pitchFamily="34" charset="0"/>
              </a:rPr>
              <a:t> E </a:t>
            </a:r>
            <a:r>
              <a:rPr lang="it-IT" altLang="it-IT" sz="3200" dirty="0" err="1">
                <a:solidFill>
                  <a:schemeClr val="tx1"/>
                </a:solidFill>
                <a:latin typeface="Arial Black" panose="020B0A04020102020204" pitchFamily="34" charset="0"/>
              </a:rPr>
              <a:t>R</a:t>
            </a:r>
            <a:r>
              <a:rPr lang="it-IT" altLang="it-IT" sz="3200" dirty="0">
                <a:solidFill>
                  <a:schemeClr val="tx1"/>
                </a:solidFill>
                <a:latin typeface="Arial Black" panose="020B0A04020102020204" pitchFamily="34" charset="0"/>
              </a:rPr>
              <a:t> V I</a:t>
            </a:r>
          </a:p>
        </p:txBody>
      </p:sp>
      <p:sp>
        <p:nvSpPr>
          <p:cNvPr id="30724" name="Text Box 4"/>
          <p:cNvSpPr txBox="1">
            <a:spLocks noChangeArrowheads="1"/>
          </p:cNvSpPr>
          <p:nvPr/>
        </p:nvSpPr>
        <p:spPr bwMode="auto">
          <a:xfrm>
            <a:off x="47625" y="558800"/>
            <a:ext cx="340042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ENCEFALICI</a:t>
            </a:r>
          </a:p>
          <a:p>
            <a:pPr algn="ctr">
              <a:buClrTx/>
              <a:buFontTx/>
              <a:buNone/>
            </a:pPr>
            <a:r>
              <a:rPr lang="it-IT" altLang="it-IT" dirty="0">
                <a:solidFill>
                  <a:schemeClr val="tx1"/>
                </a:solidFill>
                <a:latin typeface="Arial Black" panose="020B0A04020102020204" pitchFamily="34" charset="0"/>
              </a:rPr>
              <a:t>12 Paia</a:t>
            </a:r>
          </a:p>
        </p:txBody>
      </p:sp>
      <p:sp>
        <p:nvSpPr>
          <p:cNvPr id="30725" name="Text Box 5"/>
          <p:cNvSpPr txBox="1">
            <a:spLocks noChangeArrowheads="1"/>
          </p:cNvSpPr>
          <p:nvPr/>
        </p:nvSpPr>
        <p:spPr bwMode="auto">
          <a:xfrm>
            <a:off x="5707063" y="476250"/>
            <a:ext cx="27225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Arial Black" panose="020B0A04020102020204" pitchFamily="34" charset="0"/>
              </a:rPr>
              <a:t>NERVI SPINALI</a:t>
            </a:r>
          </a:p>
          <a:p>
            <a:pPr algn="ctr">
              <a:buClrTx/>
              <a:buFontTx/>
              <a:buNone/>
            </a:pPr>
            <a:r>
              <a:rPr lang="it-IT" altLang="it-IT" dirty="0">
                <a:solidFill>
                  <a:schemeClr val="tx1"/>
                </a:solidFill>
                <a:latin typeface="Arial Black" panose="020B0A04020102020204" pitchFamily="34" charset="0"/>
              </a:rPr>
              <a:t>31 Paia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4.jpg"/>
          <p:cNvPicPr>
            <a:picLocks noGrp="1" noChangeAspect="1"/>
          </p:cNvPicPr>
          <p:nvPr isPhoto="1"/>
        </p:nvPicPr>
        <p:blipFill>
          <a:blip r:embed="rId2">
            <a:lum/>
          </a:blip>
          <a:stretch>
            <a:fillRect/>
          </a:stretch>
        </p:blipFill>
        <p:spPr>
          <a:xfrm>
            <a:off x="733425" y="0"/>
            <a:ext cx="7675563" cy="6858000"/>
          </a:xfrm>
          <a:prstGeom prst="rect">
            <a:avLst/>
          </a:prstGeom>
          <a:noFill/>
          <a:ln>
            <a:noFill/>
          </a:ln>
        </p:spPr>
      </p:pic>
    </p:spTree>
    <p:extLst>
      <p:ext uri="{BB962C8B-B14F-4D97-AF65-F5344CB8AC3E}">
        <p14:creationId xmlns:p14="http://schemas.microsoft.com/office/powerpoint/2010/main" val="3546184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5.jpg"/>
          <p:cNvPicPr>
            <a:picLocks noGrp="1" noChangeAspect="1"/>
          </p:cNvPicPr>
          <p:nvPr isPhoto="1"/>
        </p:nvPicPr>
        <p:blipFill>
          <a:blip r:embed="rId2">
            <a:lum/>
          </a:blip>
          <a:stretch>
            <a:fillRect/>
          </a:stretch>
        </p:blipFill>
        <p:spPr>
          <a:xfrm>
            <a:off x="1041400" y="0"/>
            <a:ext cx="7059613" cy="6858000"/>
          </a:xfrm>
          <a:prstGeom prst="rect">
            <a:avLst/>
          </a:prstGeom>
          <a:noFill/>
          <a:ln>
            <a:noFill/>
          </a:ln>
        </p:spPr>
      </p:pic>
    </p:spTree>
    <p:extLst>
      <p:ext uri="{BB962C8B-B14F-4D97-AF65-F5344CB8AC3E}">
        <p14:creationId xmlns:p14="http://schemas.microsoft.com/office/powerpoint/2010/main" val="1491312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idx="4294967295"/>
          </p:nvPr>
        </p:nvSpPr>
        <p:spPr>
          <a:xfrm>
            <a:off x="0" y="88900"/>
            <a:ext cx="9144000" cy="5810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p:cNvSpPr txBox="1">
            <a:spLocks noChangeArrowheads="1"/>
          </p:cNvSpPr>
          <p:nvPr/>
        </p:nvSpPr>
        <p:spPr bwMode="auto">
          <a:xfrm>
            <a:off x="238324" y="632244"/>
            <a:ext cx="7488832"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rPr>
              <a:t>Formazioni del SNP di forma OVOIDALE o SFEROIDALE, costituiti da PIRENOFORI  CELLULE GLIALI, deputate ad inoltrare gli Impulsi da / verso il SNC.</a:t>
            </a:r>
          </a:p>
          <a:p>
            <a:pPr>
              <a:buClrTx/>
              <a:buFontTx/>
              <a:buNone/>
            </a:pPr>
            <a:r>
              <a:rPr lang="it-IT" altLang="it-IT" dirty="0">
                <a:solidFill>
                  <a:schemeClr val="tx1"/>
                </a:solidFill>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rPr>
              <a:t>GANGLIO SENSITIVO o SENSORIALE</a:t>
            </a:r>
          </a:p>
          <a:p>
            <a:pPr>
              <a:buClr>
                <a:srgbClr val="FFFFFF"/>
              </a:buClr>
              <a:buFont typeface="Arial" panose="020B0604020202020204" pitchFamily="34" charset="0"/>
              <a:buChar char="-"/>
            </a:pPr>
            <a:r>
              <a:rPr lang="it-IT" altLang="it-IT" dirty="0">
                <a:solidFill>
                  <a:schemeClr val="tx1"/>
                </a:solidFill>
              </a:rPr>
              <a:t>GANGLIO DEL SISTEMA NERVOSO AUTONOMO</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p:cNvSpPr>
            <a:spLocks noChangeShapeType="1"/>
          </p:cNvSpPr>
          <p:nvPr/>
        </p:nvSpPr>
        <p:spPr bwMode="auto">
          <a:xfrm flipH="1">
            <a:off x="898525" y="4581525"/>
            <a:ext cx="146050"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7.jpg"/>
          <p:cNvPicPr>
            <a:picLocks noGrp="1" noChangeAspect="1"/>
          </p:cNvPicPr>
          <p:nvPr isPhoto="1"/>
        </p:nvPicPr>
        <p:blipFill>
          <a:blip r:embed="rId2">
            <a:lum/>
          </a:blip>
          <a:stretch>
            <a:fillRect/>
          </a:stretch>
        </p:blipFill>
        <p:spPr>
          <a:xfrm>
            <a:off x="1849438" y="0"/>
            <a:ext cx="5443537" cy="6858000"/>
          </a:xfrm>
          <a:prstGeom prst="rect">
            <a:avLst/>
          </a:prstGeom>
          <a:noFill/>
          <a:ln>
            <a:noFill/>
          </a:ln>
        </p:spPr>
      </p:pic>
    </p:spTree>
    <p:extLst>
      <p:ext uri="{BB962C8B-B14F-4D97-AF65-F5344CB8AC3E}">
        <p14:creationId xmlns:p14="http://schemas.microsoft.com/office/powerpoint/2010/main" val="2560200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28.jpg"/>
          <p:cNvPicPr>
            <a:picLocks noGrp="1" noChangeAspect="1"/>
          </p:cNvPicPr>
          <p:nvPr isPhoto="1"/>
        </p:nvPicPr>
        <p:blipFill>
          <a:blip r:embed="rId2">
            <a:lum/>
          </a:blip>
          <a:stretch>
            <a:fillRect/>
          </a:stretch>
        </p:blipFill>
        <p:spPr>
          <a:xfrm>
            <a:off x="0" y="584200"/>
            <a:ext cx="9144000" cy="5689600"/>
          </a:xfrm>
          <a:prstGeom prst="rect">
            <a:avLst/>
          </a:prstGeom>
          <a:noFill/>
          <a:ln>
            <a:noFill/>
          </a:ln>
        </p:spPr>
      </p:pic>
    </p:spTree>
    <p:extLst>
      <p:ext uri="{BB962C8B-B14F-4D97-AF65-F5344CB8AC3E}">
        <p14:creationId xmlns:p14="http://schemas.microsoft.com/office/powerpoint/2010/main" val="25297659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0" y="187325"/>
            <a:ext cx="9144000" cy="1068388"/>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DEFINIZIONI FUNZIONALI RELATIVE A FASCI (o VIE) del SNC e NERVI del SNP</a:t>
            </a:r>
          </a:p>
        </p:txBody>
      </p:sp>
      <p:sp>
        <p:nvSpPr>
          <p:cNvPr id="33794" name="Rectangle 2"/>
          <p:cNvSpPr>
            <a:spLocks noGrp="1" noChangeArrowheads="1"/>
          </p:cNvSpPr>
          <p:nvPr>
            <p:ph type="body" idx="1"/>
          </p:nvPr>
        </p:nvSpPr>
        <p:spPr>
          <a:xfrm>
            <a:off x="161925" y="1412776"/>
            <a:ext cx="8820150" cy="4941887"/>
          </a:xfrm>
          <a:ln/>
        </p:spPr>
        <p:txBody>
          <a:bodyPr/>
          <a:lstStyle/>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MOTORI VISCERALI</a:t>
            </a:r>
          </a:p>
          <a:p>
            <a:pPr marL="341313" indent="-341313">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SOMATICI</a:t>
            </a:r>
          </a:p>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SENSITIVI VISCERALI</a:t>
            </a:r>
          </a:p>
          <a:p>
            <a:pPr marL="341313" indent="-341313">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SENSORIALI</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Solamente nel SNP, ossia nei nervi, possono essere presenti più componenti funzionali, e si parla di NERVO MISTO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0" y="260350"/>
            <a:ext cx="91440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a:t>
            </a:r>
            <a:br>
              <a:rPr lang="it-IT" altLang="it-IT" sz="3200" dirty="0">
                <a:solidFill>
                  <a:schemeClr val="tx1"/>
                </a:solidFill>
              </a:rPr>
            </a:br>
            <a:r>
              <a:rPr lang="it-IT" altLang="it-IT" sz="3200" dirty="0">
                <a:solidFill>
                  <a:schemeClr val="tx1"/>
                </a:solidFill>
              </a:rPr>
              <a:t>DELLA SENSIBILITÀ GENERALE</a:t>
            </a:r>
          </a:p>
        </p:txBody>
      </p:sp>
      <p:sp>
        <p:nvSpPr>
          <p:cNvPr id="35842" name="Rectangle 2"/>
          <p:cNvSpPr>
            <a:spLocks noGrp="1" noChangeArrowheads="1"/>
          </p:cNvSpPr>
          <p:nvPr>
            <p:ph type="body" idx="1"/>
          </p:nvPr>
        </p:nvSpPr>
        <p:spPr>
          <a:xfrm>
            <a:off x="685800" y="1981200"/>
            <a:ext cx="8153400" cy="4648200"/>
          </a:xfrm>
          <a:ln/>
        </p:spPr>
        <p:txBody>
          <a:bodyPr/>
          <a:lstStyle/>
          <a:p>
            <a:pPr marL="341313" indent="-341313">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ESTEROCETTIVA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protopatica o grossolana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tattile</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a:t>
            </a:r>
            <a:r>
              <a:rPr lang="it-IT" altLang="it-IT" b="1" dirty="0">
                <a:solidFill>
                  <a:schemeClr val="tx1"/>
                </a:solidFill>
              </a:rPr>
              <a:t>epicritica o </a:t>
            </a:r>
            <a:r>
              <a:rPr lang="it-IT" altLang="it-IT" b="1" dirty="0" err="1">
                <a:solidFill>
                  <a:schemeClr val="tx1"/>
                </a:solidFill>
              </a:rPr>
              <a:t>fine,discriminativa</a:t>
            </a: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termica</a:t>
            </a:r>
          </a:p>
          <a:p>
            <a:pPr marL="341313" indent="-339725">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dirty="0">
                <a:solidFill>
                  <a:schemeClr val="tx1"/>
                </a:solidFill>
              </a:rPr>
              <a:t>   - </a:t>
            </a:r>
            <a:r>
              <a:rPr lang="it-IT" altLang="it-IT" b="1" dirty="0">
                <a:solidFill>
                  <a:schemeClr val="tx1"/>
                </a:solidFill>
              </a:rPr>
              <a:t>dolorifica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685800" y="116632"/>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600" dirty="0">
                <a:solidFill>
                  <a:schemeClr val="tx1"/>
                </a:solidFill>
              </a:rPr>
              <a:t>CLASSIFICAZIONE DELLA SENSIBILITÀ GENERALE</a:t>
            </a:r>
          </a:p>
        </p:txBody>
      </p:sp>
      <p:sp>
        <p:nvSpPr>
          <p:cNvPr id="36866" name="Rectangle 2"/>
          <p:cNvSpPr>
            <a:spLocks noGrp="1" noChangeArrowheads="1"/>
          </p:cNvSpPr>
          <p:nvPr>
            <p:ph type="body" idx="1"/>
          </p:nvPr>
        </p:nvSpPr>
        <p:spPr>
          <a:xfrm>
            <a:off x="179512" y="1556792"/>
            <a:ext cx="8784976" cy="5040560"/>
          </a:xfrm>
          <a:ln/>
        </p:spPr>
        <p:txBody>
          <a:bodyPr/>
          <a:lstStyle/>
          <a:p>
            <a:pPr marL="341313" indent="-341313">
              <a:lnSpc>
                <a:spcPct val="90000"/>
              </a:lnSpc>
              <a:buClr>
                <a:srgbClr val="FFFF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PROPRIOCETTIVA: relativa alla posizione del corpo nello spazio</a:t>
            </a:r>
          </a:p>
          <a:p>
            <a:pPr marL="0" indent="0">
              <a:lnSpc>
                <a:spcPct val="90000"/>
              </a:lnSpc>
              <a:buClr>
                <a:srgbClr val="FFFF00"/>
              </a:buClr>
              <a:buSzPct val="85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altLang="it-IT" b="1" dirty="0">
              <a:solidFill>
                <a:schemeClr val="tx1"/>
              </a:solidFill>
            </a:endParaRPr>
          </a:p>
          <a:p>
            <a:pPr marL="341313" indent="-341313">
              <a:lnSpc>
                <a:spcPct val="90000"/>
              </a:lnSpc>
              <a:buClr>
                <a:srgbClr val="66FF33"/>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ENTEROCETTIVA o VISCERALE</a:t>
            </a:r>
          </a:p>
          <a:p>
            <a:pPr marL="341313" indent="-339725">
              <a:lnSpc>
                <a:spcPct val="90000"/>
              </a:lnSpc>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b="1" dirty="0">
                <a:solidFill>
                  <a:schemeClr val="tx1"/>
                </a:solidFill>
              </a:rPr>
              <a:t>   quest’ ultima può intendersi sia la “registrazione” dell’ attività di una determinata funzione del SNA, sia come la sensibilità TERMICA e DOLORIFICA di un dato organo interno (DOLORE RIFERITO)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395536" y="1052737"/>
            <a:ext cx="8352928" cy="5472607"/>
          </a:xfrm>
        </p:spPr>
        <p:txBody>
          <a:bodyPr/>
          <a:lstStyle/>
          <a:p>
            <a:pPr algn="l"/>
            <a:r>
              <a:rPr lang="it-IT" sz="2800" b="1" dirty="0">
                <a:solidFill>
                  <a:schemeClr val="tx1"/>
                </a:solidFill>
              </a:rPr>
              <a:t>Sono rappresentati da:</a:t>
            </a:r>
          </a:p>
          <a:p>
            <a:pPr algn="l"/>
            <a:endParaRPr lang="it-IT" sz="2800" dirty="0">
              <a:solidFill>
                <a:schemeClr val="tx1"/>
              </a:solidFill>
            </a:endParaRPr>
          </a:p>
          <a:p>
            <a:pPr marL="342900" indent="-342900" algn="l">
              <a:buFont typeface="Arial" panose="020B0604020202020204" pitchFamily="34" charset="0"/>
              <a:buChar char="•"/>
            </a:pPr>
            <a:r>
              <a:rPr lang="it-IT" sz="2800" b="1" dirty="0">
                <a:solidFill>
                  <a:schemeClr val="tx1"/>
                </a:solidFill>
                <a:latin typeface="Chalkboard SE" panose="03050602040202020205" pitchFamily="66" charset="77"/>
              </a:rPr>
              <a:t>INVOLUCRI SCHELETRICI (Scheletro del Neurocranio e del Canale Vertebrale)</a:t>
            </a:r>
          </a:p>
          <a:p>
            <a:pPr algn="l"/>
            <a:endParaRPr lang="it-IT" sz="28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2800" b="1" dirty="0">
                <a:solidFill>
                  <a:schemeClr val="tx1"/>
                </a:solidFill>
                <a:latin typeface="Copperplate Gothic Bold" panose="020E0705020206020404" pitchFamily="34" charset="77"/>
              </a:rPr>
              <a:t>INVOLUCRI MENINGEI (Dura Meninge, Aracnoide, Pia Meninge)</a:t>
            </a:r>
          </a:p>
          <a:p>
            <a:pPr algn="l"/>
            <a:endParaRPr lang="it-IT" sz="28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28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111136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685800" y="0"/>
            <a:ext cx="7772400" cy="1190625"/>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rPr>
              <a:t>CLASSIFICAZIONE DELLA SENSIBILITÀ SPECIFICA</a:t>
            </a:r>
          </a:p>
        </p:txBody>
      </p:sp>
      <p:sp>
        <p:nvSpPr>
          <p:cNvPr id="37890" name="Rectangle 2"/>
          <p:cNvSpPr>
            <a:spLocks noGrp="1" noChangeArrowheads="1"/>
          </p:cNvSpPr>
          <p:nvPr>
            <p:ph type="body" idx="1"/>
          </p:nvPr>
        </p:nvSpPr>
        <p:spPr>
          <a:xfrm>
            <a:off x="503548" y="1216035"/>
            <a:ext cx="8136904" cy="4730080"/>
          </a:xfrm>
          <a:ln/>
        </p:spPr>
        <p:txBody>
          <a:bodyPr/>
          <a:lstStyle/>
          <a:p>
            <a:pPr marL="341313" indent="-341313">
              <a:lnSpc>
                <a:spcPct val="90000"/>
              </a:lnSpc>
              <a:spcBef>
                <a:spcPts val="700"/>
              </a:spcBef>
              <a:buClr>
                <a:srgbClr val="FF3300"/>
              </a:buClr>
              <a:buSzPct val="85000"/>
              <a:buFont typeface="Times New Roman" panose="02020603050405020304" pitchFamily="18" charset="0"/>
              <a:buBlip>
                <a:blip r:embed="rId3"/>
              </a:buBlip>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SENSORIALE</a:t>
            </a:r>
            <a:r>
              <a:rPr lang="it-IT" altLang="it-IT" sz="2800" dirty="0">
                <a:solidFill>
                  <a:schemeClr val="tx1"/>
                </a:solidFill>
              </a:rPr>
              <a:t> è l’ attributo di pertinenza per ciò che si riferisce ai </a:t>
            </a:r>
            <a:r>
              <a:rPr lang="it-IT" altLang="it-IT" sz="2800" b="1" dirty="0">
                <a:solidFill>
                  <a:schemeClr val="tx1"/>
                </a:solidFill>
              </a:rPr>
              <a:t>5 sensi specifici</a:t>
            </a:r>
            <a:r>
              <a:rPr lang="it-IT" altLang="it-IT" sz="2800" dirty="0">
                <a:solidFill>
                  <a:schemeClr val="tx1"/>
                </a:solidFill>
              </a:rPr>
              <a:t>:</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1.</a:t>
            </a:r>
            <a:r>
              <a:rPr lang="it-IT" altLang="it-IT" sz="2800" dirty="0">
                <a:solidFill>
                  <a:schemeClr val="tx1"/>
                </a:solidFill>
              </a:rPr>
              <a:t> </a:t>
            </a:r>
            <a:r>
              <a:rPr lang="it-IT" altLang="it-IT" sz="2800" b="1" dirty="0">
                <a:solidFill>
                  <a:schemeClr val="tx1"/>
                </a:solidFill>
              </a:rPr>
              <a:t>OLFATTO</a:t>
            </a:r>
            <a:r>
              <a:rPr lang="it-IT" altLang="it-IT" sz="2800" dirty="0">
                <a:solidFill>
                  <a:schemeClr val="tx1"/>
                </a:solidFill>
              </a:rPr>
              <a:t> (nervo OLFATTIVO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2.</a:t>
            </a:r>
            <a:r>
              <a:rPr lang="it-IT" altLang="it-IT" sz="2800" dirty="0">
                <a:solidFill>
                  <a:schemeClr val="tx1"/>
                </a:solidFill>
              </a:rPr>
              <a:t> </a:t>
            </a:r>
            <a:r>
              <a:rPr lang="it-IT" altLang="it-IT" sz="2800" b="1" dirty="0">
                <a:solidFill>
                  <a:schemeClr val="tx1"/>
                </a:solidFill>
              </a:rPr>
              <a:t>GUSTO</a:t>
            </a:r>
            <a:r>
              <a:rPr lang="it-IT" altLang="it-IT" sz="2800" dirty="0">
                <a:solidFill>
                  <a:schemeClr val="tx1"/>
                </a:solidFill>
              </a:rPr>
              <a:t> (</a:t>
            </a:r>
            <a:r>
              <a:rPr lang="it-IT" altLang="it-IT" sz="2800" dirty="0" err="1">
                <a:solidFill>
                  <a:schemeClr val="tx1"/>
                </a:solidFill>
              </a:rPr>
              <a:t>nn</a:t>
            </a:r>
            <a:r>
              <a:rPr lang="it-IT" altLang="it-IT" sz="2800" dirty="0">
                <a:solidFill>
                  <a:schemeClr val="tx1"/>
                </a:solidFill>
              </a:rPr>
              <a:t>. MANDIBOLARE tramite n.     FACIALE, GLOSSOFARINGEO e VAGO e VIE GUSTATIVE correlate); </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3. VISTA</a:t>
            </a:r>
            <a:r>
              <a:rPr lang="it-IT" altLang="it-IT" sz="2800" dirty="0">
                <a:solidFill>
                  <a:schemeClr val="tx1"/>
                </a:solidFill>
              </a:rPr>
              <a:t> (nervo OTTICO e VIE OTTICHE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b="1" dirty="0">
                <a:solidFill>
                  <a:schemeClr val="tx1"/>
                </a:solidFill>
              </a:rPr>
              <a:t>   4. UDITO</a:t>
            </a:r>
            <a:r>
              <a:rPr lang="it-IT" altLang="it-IT" sz="2800" dirty="0">
                <a:solidFill>
                  <a:schemeClr val="tx1"/>
                </a:solidFill>
              </a:rPr>
              <a:t> (nervo COCLEARE dell’ ACUSTICO e VIE correlate);</a:t>
            </a:r>
          </a:p>
          <a:p>
            <a:pPr marL="341313" indent="-339725">
              <a:lnSpc>
                <a:spcPct val="90000"/>
              </a:lnSpc>
              <a:spcBef>
                <a:spcPts val="700"/>
              </a:spcBef>
              <a:buClrTx/>
              <a:buSzPct val="85000"/>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800" dirty="0">
                <a:solidFill>
                  <a:schemeClr val="tx1"/>
                </a:solidFill>
              </a:rPr>
              <a:t>   </a:t>
            </a:r>
            <a:r>
              <a:rPr lang="it-IT" altLang="it-IT" sz="2800" b="1" dirty="0">
                <a:solidFill>
                  <a:schemeClr val="tx1"/>
                </a:solidFill>
              </a:rPr>
              <a:t>5.</a:t>
            </a:r>
            <a:r>
              <a:rPr lang="it-IT" altLang="it-IT" sz="2800" dirty="0">
                <a:solidFill>
                  <a:schemeClr val="tx1"/>
                </a:solidFill>
              </a:rPr>
              <a:t> </a:t>
            </a:r>
            <a:r>
              <a:rPr lang="it-IT" altLang="it-IT" sz="2800" b="1" dirty="0">
                <a:solidFill>
                  <a:schemeClr val="tx1"/>
                </a:solidFill>
              </a:rPr>
              <a:t>EQUILIBRIO</a:t>
            </a:r>
            <a:r>
              <a:rPr lang="it-IT" altLang="it-IT" sz="2800" dirty="0">
                <a:solidFill>
                  <a:schemeClr val="tx1"/>
                </a:solidFill>
              </a:rPr>
              <a:t> (nervo VESTIBOLARE dell’ ACUSTICO e VIE correlate)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sz="24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VENTRICOLI ENCEFALICI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000" b="0" i="0" u="none" strike="noStrike" kern="1200" cap="none" spc="0" normalizeH="0" baseline="0" noProof="0">
                <a:ln>
                  <a:noFill/>
                </a:ln>
                <a:solidFill>
                  <a:srgbClr val="FFFFFF"/>
                </a:solidFill>
                <a:effectLst/>
                <a:uLnTx/>
                <a:uFillTx/>
                <a:latin typeface="Arial Black" panose="020B0A04020102020204" pitchFamily="34" charset="0"/>
                <a:ea typeface="Microsoft YaHei" panose="020B0503020204020204" pitchFamily="34" charset="-122"/>
                <a:cs typeface="+mn-cs"/>
              </a:rPr>
              <a:t>(CEREBRALI)</a:t>
            </a:r>
          </a:p>
        </p:txBody>
      </p:sp>
      <p:sp>
        <p:nvSpPr>
          <p:cNvPr id="2" name="CasellaDiTesto 1">
            <a:extLst>
              <a:ext uri="{FF2B5EF4-FFF2-40B4-BE49-F238E27FC236}">
                <a16:creationId xmlns:a16="http://schemas.microsoft.com/office/drawing/2014/main" id="{EC426C0E-FC79-7445-9225-B174656D2759}"/>
              </a:ext>
            </a:extLst>
          </p:cNvPr>
          <p:cNvSpPr txBox="1"/>
          <p:nvPr/>
        </p:nvSpPr>
        <p:spPr>
          <a:xfrm>
            <a:off x="5364088" y="385347"/>
            <a:ext cx="2638864" cy="1569660"/>
          </a:xfrm>
          <a:prstGeom prst="rect">
            <a:avLst/>
          </a:prstGeom>
          <a:noFill/>
        </p:spPr>
        <p:txBody>
          <a:bodyPr wrap="none" rtlCol="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VENTRICOLI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ENCEFALICI</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it-IT" sz="3200" b="1" i="0" u="none" strike="noStrike" kern="1200" cap="none" spc="0" normalizeH="0" baseline="0" noProof="0" dirty="0">
                <a:ln>
                  <a:noFill/>
                </a:ln>
                <a:solidFill>
                  <a:srgbClr val="000000"/>
                </a:solidFill>
                <a:effectLst/>
                <a:uLnTx/>
                <a:uFillTx/>
                <a:latin typeface="Chalkboard SE" panose="03050602040202020205" pitchFamily="66" charset="77"/>
                <a:ea typeface="Microsoft YaHei" panose="020B0503020204020204" pitchFamily="34" charset="-122"/>
                <a:cs typeface="+mn-cs"/>
              </a:rPr>
              <a:t>(cerebrali)</a:t>
            </a:r>
          </a:p>
        </p:txBody>
      </p:sp>
    </p:spTree>
    <p:extLst>
      <p:ext uri="{BB962C8B-B14F-4D97-AF65-F5344CB8AC3E}">
        <p14:creationId xmlns:p14="http://schemas.microsoft.com/office/powerpoint/2010/main" val="1840598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4066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36016" y="178277"/>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274643" y="1196752"/>
            <a:ext cx="8856984" cy="5877272"/>
          </a:xfrm>
        </p:spPr>
        <p:txBody>
          <a:bodyPr/>
          <a:lstStyle/>
          <a:p>
            <a:r>
              <a:rPr lang="it-IT" sz="2500"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endParaRPr lang="it-IT" sz="2500" dirty="0">
              <a:solidFill>
                <a:schemeClr val="tx1"/>
              </a:solidFill>
              <a:latin typeface="Chalkboard SE" panose="03050602040202020205" pitchFamily="66" charset="77"/>
            </a:endParaRPr>
          </a:p>
          <a:p>
            <a:r>
              <a:rPr lang="it-IT" sz="2500" dirty="0">
                <a:solidFill>
                  <a:schemeClr val="tx1"/>
                </a:solidFill>
                <a:latin typeface="Chalkboard SE" panose="03050602040202020205" pitchFamily="66" charset="77"/>
              </a:rPr>
              <a:t>I VENTRICOLI ENCEFALICI sono:</a:t>
            </a:r>
          </a:p>
          <a:p>
            <a:pPr marL="457200" indent="-457200">
              <a:buFontTx/>
              <a:buChar char="-"/>
            </a:pPr>
            <a:r>
              <a:rPr lang="it-IT" sz="2500" dirty="0">
                <a:solidFill>
                  <a:schemeClr val="tx1"/>
                </a:solidFill>
                <a:latin typeface="Chalkboard SE" panose="03050602040202020205" pitchFamily="66" charset="77"/>
              </a:rPr>
              <a:t>VENTRICOLI LATERALI (I e II ventricolo) nell’ ambito di ciascun emisfero telencefalico </a:t>
            </a:r>
          </a:p>
          <a:p>
            <a:pPr marL="457200" indent="-457200">
              <a:buFontTx/>
              <a:buChar char="-"/>
            </a:pPr>
            <a:r>
              <a:rPr lang="it-IT" sz="2500" dirty="0">
                <a:solidFill>
                  <a:schemeClr val="tx1"/>
                </a:solidFill>
                <a:latin typeface="Chalkboard SE" panose="03050602040202020205" pitchFamily="66" charset="77"/>
              </a:rPr>
              <a:t>VENTRICOLO DIENCEFALICO (III ventricolo)</a:t>
            </a:r>
          </a:p>
          <a:p>
            <a:pPr marL="457200" indent="-457200">
              <a:buFontTx/>
              <a:buChar char="-"/>
            </a:pPr>
            <a:r>
              <a:rPr lang="it-IT" sz="2500" dirty="0">
                <a:solidFill>
                  <a:schemeClr val="tx1"/>
                </a:solidFill>
                <a:latin typeface="Chalkboard SE" panose="03050602040202020205" pitchFamily="66" charset="77"/>
              </a:rPr>
              <a:t>ACQUEDOTTO MESENCEFALICO </a:t>
            </a:r>
          </a:p>
          <a:p>
            <a:pPr marL="457200" indent="-457200">
              <a:buFontTx/>
              <a:buChar char="-"/>
            </a:pPr>
            <a:r>
              <a:rPr lang="it-IT" sz="2500" dirty="0">
                <a:solidFill>
                  <a:schemeClr val="tx1"/>
                </a:solidFill>
                <a:latin typeface="Chalkboard SE" panose="03050602040202020205" pitchFamily="66" charset="77"/>
              </a:rPr>
              <a:t>VENTRICOLO DEL TRONCO ENCEFALICO (IV ventricolo)</a:t>
            </a:r>
          </a:p>
          <a:p>
            <a:pPr marL="0" indent="0"/>
            <a:r>
              <a:rPr lang="it-IT" sz="2500" dirty="0">
                <a:solidFill>
                  <a:schemeClr val="tx1"/>
                </a:solidFill>
                <a:latin typeface="Chalkboard SE" panose="03050602040202020205" pitchFamily="66" charset="77"/>
              </a:rPr>
              <a:t>Il CANALE CENTRALE del MIDOLLO SPINALE, esistente alla nascita, viene ad obliterarsi nel corso degli anni.</a:t>
            </a:r>
          </a:p>
        </p:txBody>
      </p:sp>
    </p:spTree>
    <p:extLst>
      <p:ext uri="{BB962C8B-B14F-4D97-AF65-F5344CB8AC3E}">
        <p14:creationId xmlns:p14="http://schemas.microsoft.com/office/powerpoint/2010/main" val="2749793237"/>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4710</TotalTime>
  <Words>2080</Words>
  <Application>Microsoft Macintosh PowerPoint</Application>
  <PresentationFormat>Presentazione su schermo (4:3)</PresentationFormat>
  <Paragraphs>274</Paragraphs>
  <Slides>60</Slides>
  <Notes>41</Notes>
  <HiddenSlides>0</HiddenSlides>
  <MMClips>0</MMClips>
  <ScaleCrop>false</ScaleCrop>
  <HeadingPairs>
    <vt:vector size="8" baseType="variant">
      <vt:variant>
        <vt:lpstr>Caratteri utilizzati</vt:lpstr>
      </vt:variant>
      <vt:variant>
        <vt:i4>14</vt:i4>
      </vt:variant>
      <vt:variant>
        <vt:lpstr>Tema</vt:lpstr>
      </vt:variant>
      <vt:variant>
        <vt:i4>4</vt:i4>
      </vt:variant>
      <vt:variant>
        <vt:lpstr>Server OLE incorporati</vt:lpstr>
      </vt:variant>
      <vt:variant>
        <vt:i4>0</vt:i4>
      </vt:variant>
      <vt:variant>
        <vt:lpstr>Titoli diapositive</vt:lpstr>
      </vt:variant>
      <vt:variant>
        <vt:i4>60</vt:i4>
      </vt:variant>
    </vt:vector>
  </HeadingPairs>
  <TitlesOfParts>
    <vt:vector size="78" baseType="lpstr">
      <vt:lpstr>Microsoft YaHei</vt:lpstr>
      <vt:lpstr>Arial</vt:lpstr>
      <vt:lpstr>Arial Black</vt:lpstr>
      <vt:lpstr>Calibri</vt:lpstr>
      <vt:lpstr>Chalkboard</vt:lpstr>
      <vt:lpstr>Chalkboard SE</vt:lpstr>
      <vt:lpstr>Chalkduster</vt:lpstr>
      <vt:lpstr>Comic Sans MS</vt:lpstr>
      <vt:lpstr>Copperplate Gothic Bold</vt:lpstr>
      <vt:lpstr>Gurmukhi MN</vt:lpstr>
      <vt:lpstr>News Gothic MT</vt:lpstr>
      <vt:lpstr>Symbol</vt:lpstr>
      <vt:lpstr>Times New Roman</vt:lpstr>
      <vt:lpstr>Wingdings</vt:lpstr>
      <vt:lpstr>Tema di Office</vt:lpstr>
      <vt:lpstr>Tema di Office</vt:lpstr>
      <vt:lpstr>Office Theme</vt:lpstr>
      <vt:lpstr>3_Tema di Office</vt:lpstr>
      <vt:lpstr>TESSUTO NERVOSO e CENNI SINTETICI  di MIORFOLOGIA  del SISTEMA NERVOSO</vt:lpstr>
      <vt:lpstr>Presentazione standard di PowerPoint</vt:lpstr>
      <vt:lpstr>SCHEMA MORFOLOGICO DEL  SISTEMA NERVOSO </vt:lpstr>
      <vt:lpstr>Presentazione standard di PowerPoint</vt:lpstr>
      <vt:lpstr>SUDDIVISIONE FUNZIONALE del  SISTEMA NERVOSO </vt:lpstr>
      <vt:lpstr>SISTEMI DI PROTEZIONE DEL  SISTEMA NERVOSO CENTRALE</vt:lpstr>
      <vt:lpstr>Presentazione standard di PowerPoint</vt:lpstr>
      <vt:lpstr>Presentazione standard di PowerPoint</vt:lpstr>
      <vt:lpstr>VENTRICOLI  ENCEFALICI e CANALE CENTRALE del MIDOLLO SPINALE</vt:lpstr>
      <vt:lpstr>Presentazione standard di PowerPoint</vt:lpstr>
      <vt:lpstr>     MENINGI ENCEFALICHE</vt:lpstr>
      <vt:lpstr>Presentazione standard di PowerPoint</vt:lpstr>
      <vt:lpstr>MENINGI ENCEFALICHE</vt:lpstr>
      <vt:lpstr>MENINGI SPINALI</vt:lpstr>
      <vt:lpstr>Presentazione standard di PowerPoint</vt:lpstr>
      <vt:lpstr>MENINGI  SPINALI</vt:lpstr>
      <vt:lpstr>Liquor (Liquido cefalo-rachidiano, Liquido cerebro-spinale, LCS)</vt:lpstr>
      <vt:lpstr>LOCALIZZAZIONE  DEL  LCS</vt:lpstr>
      <vt:lpstr>CIRCOLAZIONE  LIQUORALE</vt:lpstr>
      <vt:lpstr>BARRIERA EMATO-ENCEFALICA</vt:lpstr>
      <vt:lpstr>Presentazione standard di PowerPoint</vt:lpstr>
      <vt:lpstr>TESSUTO NERVOSO GENERALITA’</vt:lpstr>
      <vt:lpstr>N E U R O N E</vt:lpstr>
      <vt:lpstr>NEURONE</vt:lpstr>
      <vt:lpstr>Presentazione standard di PowerPoint</vt:lpstr>
      <vt:lpstr>Presentazione standard di PowerPoint</vt:lpstr>
      <vt:lpstr>Presentazione standard di PowerPoint</vt:lpstr>
      <vt:lpstr>NEURONE: CORPO CELLULARE</vt:lpstr>
      <vt:lpstr>NEURONE - DENDRITI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FIBRE  NERVOSE MIELINICHE</vt:lpstr>
      <vt:lpstr>Presentazione standard di PowerPoint</vt:lpstr>
      <vt:lpstr>FIBRE  NERVOSE AMIELINICHE</vt:lpstr>
      <vt:lpstr>N E U R O G L ì A</vt:lpstr>
      <vt:lpstr>Presentazione standard di PowerPoint</vt:lpstr>
      <vt:lpstr>RAPPORTI MORFOLOGICI e FUNZIONALI tra NEURONI e tra NEURONI ed ORGANI EFFETTORI</vt:lpstr>
      <vt:lpstr>Presentazione standard di PowerPoint</vt:lpstr>
      <vt:lpstr>MECCANISMO DI PASSAGGIO DELL’ IMPULSO NERVOSO ATTRAVERSO LO SPAZIO SINAPTICO (o GIUNZIONALE)</vt:lpstr>
      <vt:lpstr>S I N A P S I</vt:lpstr>
      <vt:lpstr>GIUNZIONI CITONEURALI</vt:lpstr>
      <vt:lpstr>ORGANIZZAZIONE DEL TESSUTO NERVOSO NEL SNC [1]</vt:lpstr>
      <vt:lpstr>Presentazione standard di PowerPoint</vt:lpstr>
      <vt:lpstr>ORGANIZZAZIONE DEL TESSUTO NERVOSO NEL SNC [2]</vt:lpstr>
      <vt:lpstr>Presentazione standard di PowerPoint</vt:lpstr>
      <vt:lpstr>ORGANIZZAZIONE DEL TESSUTO NERVOSO NEL SNP</vt:lpstr>
      <vt:lpstr>Presentazione standard di PowerPoint</vt:lpstr>
      <vt:lpstr>Presentazione standard di PowerPoint</vt:lpstr>
      <vt:lpstr>Presentazione standard di PowerPoint</vt:lpstr>
      <vt:lpstr>G A N G L I</vt:lpstr>
      <vt:lpstr>Presentazione standard di PowerPoint</vt:lpstr>
      <vt:lpstr>Presentazione standard di PowerPoint</vt:lpstr>
      <vt:lpstr>DEFINIZIONI FUNZIONALI RELATIVE A FASCI (o VIE) del SNC e NERVI del SNP</vt:lpstr>
      <vt:lpstr>CLASSIFICAZIONE  DELLA SENSIBILITÀ GENERALE</vt:lpstr>
      <vt:lpstr>CLASSIFICAZIONE DELLA SENSIBILITÀ GENERALE</vt:lpstr>
      <vt:lpstr>CLASSIFICAZIONE DELLA SENSIBILITÀ SPECIFICA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185</cp:revision>
  <cp:lastPrinted>1601-01-01T00:00:00Z</cp:lastPrinted>
  <dcterms:created xsi:type="dcterms:W3CDTF">2000-11-14T19:49:23Z</dcterms:created>
  <dcterms:modified xsi:type="dcterms:W3CDTF">2023-10-14T09:57:07Z</dcterms:modified>
</cp:coreProperties>
</file>