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14"/>
  </p:notesMasterIdLst>
  <p:sldIdLst>
    <p:sldId id="315" r:id="rId2"/>
    <p:sldId id="316" r:id="rId3"/>
    <p:sldId id="275" r:id="rId4"/>
    <p:sldId id="276" r:id="rId5"/>
    <p:sldId id="317" r:id="rId6"/>
    <p:sldId id="319" r:id="rId7"/>
    <p:sldId id="278" r:id="rId8"/>
    <p:sldId id="279" r:id="rId9"/>
    <p:sldId id="280" r:id="rId10"/>
    <p:sldId id="322" r:id="rId11"/>
    <p:sldId id="285" r:id="rId12"/>
    <p:sldId id="286" r:id="rId13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SimSun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17" d="100"/>
          <a:sy n="117" d="100"/>
        </p:scale>
        <p:origin x="1480" y="16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53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90625" y="877888"/>
            <a:ext cx="4473575" cy="316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6146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38688" cy="3511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it-IT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65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86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4588" y="685800"/>
            <a:ext cx="4560887" cy="34210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060450" y="4349750"/>
            <a:ext cx="4740275" cy="3513138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391957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04467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659923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38925" y="255588"/>
            <a:ext cx="1989138" cy="6002337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71513" y="255588"/>
            <a:ext cx="5815012" cy="600233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031578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513" y="255588"/>
            <a:ext cx="7807325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143823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olo, test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71513" y="255588"/>
            <a:ext cx="7807325" cy="1143000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671513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5988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44916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476443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986823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71513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25988" y="1781175"/>
            <a:ext cx="3902075" cy="4476750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251069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35492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</p:spTree>
    <p:extLst>
      <p:ext uri="{BB962C8B-B14F-4D97-AF65-F5344CB8AC3E}">
        <p14:creationId xmlns:p14="http://schemas.microsoft.com/office/powerpoint/2010/main" val="2990446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2047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813256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71651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255588"/>
            <a:ext cx="78073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 titolo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781175"/>
            <a:ext cx="7956550" cy="4476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1827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it-IT"/>
              <a:t>Fate clic per modificare il formato del testo della struttura</a:t>
            </a:r>
          </a:p>
          <a:p>
            <a:pPr lvl="1"/>
            <a:r>
              <a:rPr lang="en-GB" altLang="it-IT"/>
              <a:t>Secondo livello struttura</a:t>
            </a:r>
          </a:p>
          <a:p>
            <a:pPr lvl="2"/>
            <a:r>
              <a:rPr lang="en-GB" altLang="it-IT"/>
              <a:t>Terzo livello struttura</a:t>
            </a:r>
          </a:p>
          <a:p>
            <a:pPr lvl="3"/>
            <a:r>
              <a:rPr lang="en-GB" altLang="it-IT"/>
              <a:t>Quarto livello struttura</a:t>
            </a:r>
          </a:p>
          <a:p>
            <a:pPr lvl="4"/>
            <a:r>
              <a:rPr lang="en-GB" altLang="it-IT"/>
              <a:t>Quinto livello struttura</a:t>
            </a:r>
          </a:p>
          <a:p>
            <a:pPr lvl="4"/>
            <a:r>
              <a:rPr lang="en-GB" altLang="it-IT"/>
              <a:t>Sesto livello struttura</a:t>
            </a:r>
          </a:p>
          <a:p>
            <a:pPr lvl="4"/>
            <a:r>
              <a:rPr lang="en-GB" altLang="it-IT"/>
              <a:t>Settimo livello struttura</a:t>
            </a:r>
          </a:p>
          <a:p>
            <a:pPr lvl="4"/>
            <a:r>
              <a:rPr lang="en-GB" altLang="it-IT"/>
              <a:t>Ottavo livello struttura</a:t>
            </a:r>
          </a:p>
          <a:p>
            <a:pPr lvl="4"/>
            <a:r>
              <a:rPr lang="en-GB" altLang="it-IT"/>
              <a:t>Nono livello struttura</a:t>
            </a:r>
          </a:p>
        </p:txBody>
      </p:sp>
      <p:sp>
        <p:nvSpPr>
          <p:cNvPr id="5123" name="AutoShape 3"/>
          <p:cNvSpPr>
            <a:spLocks noChangeArrowheads="1"/>
          </p:cNvSpPr>
          <p:nvPr/>
        </p:nvSpPr>
        <p:spPr bwMode="auto">
          <a:xfrm>
            <a:off x="657225" y="6419850"/>
            <a:ext cx="8486775" cy="87313"/>
          </a:xfrm>
          <a:prstGeom prst="roundRect">
            <a:avLst>
              <a:gd name="adj" fmla="val 1852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1803400" y="6611938"/>
            <a:ext cx="7340600" cy="87312"/>
          </a:xfrm>
          <a:prstGeom prst="roundRect">
            <a:avLst>
              <a:gd name="adj" fmla="val 1852"/>
            </a:avLst>
          </a:prstGeom>
          <a:solidFill>
            <a:srgbClr val="FF996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</p:sldLayoutIdLst>
  <p:txStyles>
    <p:titleStyle>
      <a:lvl1pPr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 kern="1200">
          <a:solidFill>
            <a:srgbClr val="FF9966"/>
          </a:solidFill>
          <a:latin typeface="+mj-lt"/>
          <a:ea typeface="+mj-ea"/>
          <a:cs typeface="+mj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100" b="1" i="1">
          <a:solidFill>
            <a:srgbClr val="FF9966"/>
          </a:solidFill>
          <a:latin typeface="Arial" panose="020B0604020202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49263" rtl="0" fontAlgn="base" hangingPunct="0">
        <a:lnSpc>
          <a:spcPct val="95000"/>
        </a:lnSpc>
        <a:spcBef>
          <a:spcPct val="0"/>
        </a:spcBef>
        <a:spcAft>
          <a:spcPts val="1713"/>
        </a:spcAft>
        <a:buClr>
          <a:srgbClr val="000000"/>
        </a:buClr>
        <a:buSzPct val="100000"/>
        <a:buFont typeface="Times New Roman" panose="02020603050405020304" pitchFamily="18" charset="0"/>
        <a:defRPr sz="2900" kern="1200">
          <a:solidFill>
            <a:srgbClr val="E6E6E6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5000"/>
        </a:lnSpc>
        <a:spcBef>
          <a:spcPct val="0"/>
        </a:spcBef>
        <a:spcAft>
          <a:spcPts val="1025"/>
        </a:spcAft>
        <a:buClr>
          <a:srgbClr val="000000"/>
        </a:buClr>
        <a:buSzPct val="100000"/>
        <a:buFont typeface="Times New Roman" panose="02020603050405020304" pitchFamily="18" charset="0"/>
        <a:defRPr sz="2500" kern="1200">
          <a:solidFill>
            <a:srgbClr val="E6E6E6"/>
          </a:solidFill>
          <a:latin typeface="+mn-lt"/>
          <a:ea typeface="+mn-ea"/>
          <a:cs typeface="+mn-cs"/>
        </a:defRPr>
      </a:lvl2pPr>
      <a:lvl3pPr marL="1143000" indent="-228600" algn="l" defTabSz="449263" rtl="0" fontAlgn="base" hangingPunct="0">
        <a:lnSpc>
          <a:spcPct val="95000"/>
        </a:lnSpc>
        <a:spcBef>
          <a:spcPct val="0"/>
        </a:spcBef>
        <a:spcAft>
          <a:spcPts val="775"/>
        </a:spcAft>
        <a:buClr>
          <a:srgbClr val="000000"/>
        </a:buClr>
        <a:buSzPct val="100000"/>
        <a:buFont typeface="Times New Roman" panose="02020603050405020304" pitchFamily="18" charset="0"/>
        <a:defRPr sz="2200" kern="1200">
          <a:solidFill>
            <a:srgbClr val="E6E6E6"/>
          </a:solidFill>
          <a:latin typeface="+mn-lt"/>
          <a:ea typeface="+mn-ea"/>
          <a:cs typeface="+mn-cs"/>
        </a:defRPr>
      </a:lvl3pPr>
      <a:lvl4pPr marL="1600200" indent="-228600" algn="l" defTabSz="449263" rtl="0" fontAlgn="base" hangingPunct="0">
        <a:lnSpc>
          <a:spcPct val="95000"/>
        </a:lnSpc>
        <a:spcBef>
          <a:spcPct val="0"/>
        </a:spcBef>
        <a:spcAft>
          <a:spcPts val="51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E6E6E6"/>
          </a:solidFill>
          <a:latin typeface="+mn-lt"/>
          <a:ea typeface="+mn-ea"/>
          <a:cs typeface="+mn-cs"/>
        </a:defRPr>
      </a:lvl4pPr>
      <a:lvl5pPr marL="2057400" indent="-228600" algn="l" defTabSz="449263" rtl="0" fontAlgn="base" hangingPunct="0">
        <a:lnSpc>
          <a:spcPct val="95000"/>
        </a:lnSpc>
        <a:spcBef>
          <a:spcPct val="0"/>
        </a:spcBef>
        <a:spcAft>
          <a:spcPts val="263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E6E6E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1CDFB9-3EAE-164A-AD8B-792A5B55F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2348880"/>
            <a:ext cx="8155310" cy="114300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CERVELLETTO</a:t>
            </a:r>
          </a:p>
        </p:txBody>
      </p:sp>
    </p:spTree>
    <p:extLst>
      <p:ext uri="{BB962C8B-B14F-4D97-AF65-F5344CB8AC3E}">
        <p14:creationId xmlns:p14="http://schemas.microsoft.com/office/powerpoint/2010/main" val="3525352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>
            <a:extLst>
              <a:ext uri="{FF2B5EF4-FFF2-40B4-BE49-F238E27FC236}">
                <a16:creationId xmlns:a16="http://schemas.microsoft.com/office/drawing/2014/main" id="{ACC6D6EB-50DF-644F-A0FF-2BA1D50C4A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5" y="44624"/>
            <a:ext cx="9036495" cy="941164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SUDDIVISIONE  MORFO-FUNZIONALE </a:t>
            </a:r>
            <a:b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</a:br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del CERVELLETTO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25E8D018-5D17-2545-81D4-C49BC15CD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19" y="1196752"/>
            <a:ext cx="8640961" cy="5760640"/>
          </a:xfrm>
        </p:spPr>
        <p:txBody>
          <a:bodyPr/>
          <a:lstStyle/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VESTIBOLOCEREBELLO: risposte motorie incoscienti relative all’ equilibrio ed ai movimenti oculari</a:t>
            </a: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SPINOCEREBELLO: risposte motorie incoscienti relative al mantenimento della postura sulla base di informazioni sulla posizione del corpo nello spazio </a:t>
            </a: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  <a:p>
            <a:r>
              <a:rPr lang="it-IT" sz="24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CEREBROCEREBELLO: coinvolto nella esecuzione di movimenti complessi, il cosiddetto «automatismo» dei movimenti</a:t>
            </a: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  <a:p>
            <a:endParaRPr lang="it-IT" sz="24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90366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114300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it-IT" alt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SUDDIVISIONE  MORFO-FUNZIONALE  DEL CERVELLETTO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63525" y="1598613"/>
            <a:ext cx="7386638" cy="4806950"/>
          </a:xfrm>
          <a:ln/>
        </p:spPr>
        <p:txBody>
          <a:bodyPr tIns="25560"/>
          <a:lstStyle/>
          <a:p>
            <a:endParaRPr lang="it-IT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41425"/>
            <a:ext cx="9144000" cy="455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284288" y="3024188"/>
            <a:ext cx="15081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Cerebro-</a:t>
            </a:r>
          </a:p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Cerebello</a:t>
            </a: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3929063" y="3573463"/>
            <a:ext cx="1508125" cy="70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Cerebro-</a:t>
            </a:r>
          </a:p>
          <a:p>
            <a:pPr algn="ctr">
              <a:buClrTx/>
              <a:buFontTx/>
              <a:buNone/>
            </a:pPr>
            <a:r>
              <a:rPr lang="it-IT" altLang="it-IT" sz="2000">
                <a:solidFill>
                  <a:srgbClr val="F80847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Cerebello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1"/>
          <p:cNvPicPr>
            <a:picLocks noChangeAspect="1" noChangeArrowheads="1"/>
          </p:cNvPicPr>
          <p:nvPr/>
        </p:nvPicPr>
        <p:blipFill>
          <a:blip r:embed="rId3">
            <a:lum bright="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7150"/>
            <a:ext cx="8569325" cy="3281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6000" contrast="18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83038" y="3711856"/>
            <a:ext cx="3124200" cy="2725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spcBef>
                <a:spcPts val="1000"/>
              </a:spcBef>
              <a:buClrTx/>
              <a:buFontTx/>
              <a:buNone/>
            </a:pPr>
            <a:r>
              <a:rPr lang="it-IT" altLang="it-IT" sz="1600" b="1" dirty="0">
                <a:solidFill>
                  <a:srgbClr val="FFFF00"/>
                </a:solidFill>
              </a:rPr>
              <a:t> </a:t>
            </a:r>
            <a:r>
              <a:rPr lang="it-IT" altLang="it-IT" sz="1600" dirty="0">
                <a:solidFill>
                  <a:srgbClr val="FFFF00"/>
                </a:solidFill>
                <a:latin typeface="Arial Black" panose="020B0A04020102020204" pitchFamily="34" charset="0"/>
              </a:rPr>
              <a:t>VESTIBOLOCEREBELLO</a:t>
            </a:r>
            <a:r>
              <a:rPr lang="it-IT" altLang="it-IT" b="1" dirty="0">
                <a:solidFill>
                  <a:srgbClr val="F8F8F8"/>
                </a:solidFill>
              </a:rPr>
              <a:t>   </a:t>
            </a:r>
          </a:p>
          <a:p>
            <a:pPr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F8F8F8"/>
              </a:solidFill>
            </a:endParaRPr>
          </a:p>
          <a:p>
            <a:pPr>
              <a:spcBef>
                <a:spcPts val="1000"/>
              </a:spcBef>
              <a:buClrTx/>
              <a:buFontTx/>
              <a:buNone/>
            </a:pPr>
            <a:r>
              <a:rPr lang="it-IT" altLang="it-IT" b="1" dirty="0">
                <a:solidFill>
                  <a:srgbClr val="F8F8F8"/>
                </a:solidFill>
              </a:rPr>
              <a:t> </a:t>
            </a: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r>
              <a:rPr lang="it-IT" altLang="it-IT" dirty="0">
                <a:solidFill>
                  <a:srgbClr val="F8F8F8"/>
                </a:solidFill>
                <a:latin typeface="Arial Black" panose="020B0A04020102020204" pitchFamily="34" charset="0"/>
              </a:rPr>
              <a:t>SPINOCEREBELLO</a:t>
            </a: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F8F8F8"/>
              </a:solidFill>
            </a:endParaRP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endParaRPr lang="it-IT" altLang="it-IT" b="1" dirty="0">
              <a:solidFill>
                <a:srgbClr val="66FF33"/>
              </a:solidFill>
            </a:endParaRPr>
          </a:p>
          <a:p>
            <a:pPr>
              <a:lnSpc>
                <a:spcPct val="93000"/>
              </a:lnSpc>
              <a:spcBef>
                <a:spcPts val="1000"/>
              </a:spcBef>
              <a:buClrTx/>
              <a:buFontTx/>
              <a:buNone/>
            </a:pPr>
            <a:r>
              <a:rPr lang="it-IT" altLang="it-IT" b="1" dirty="0">
                <a:solidFill>
                  <a:srgbClr val="66FF33"/>
                </a:solidFill>
              </a:rPr>
              <a:t> </a:t>
            </a:r>
            <a:r>
              <a:rPr lang="it-IT" altLang="it-IT" dirty="0">
                <a:solidFill>
                  <a:srgbClr val="66FF33"/>
                </a:solidFill>
                <a:latin typeface="Arial Black" panose="020B0A04020102020204" pitchFamily="34" charset="0"/>
              </a:rPr>
              <a:t>CEREBROCEREBELLO</a:t>
            </a:r>
            <a:endParaRPr lang="it-IT" altLang="it-IT" sz="1600" b="1" dirty="0">
              <a:solidFill>
                <a:srgbClr val="66FF33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2878138" y="3419475"/>
            <a:ext cx="2667000" cy="856261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FFF00"/>
                </a:solidFill>
              </a:rPr>
              <a:t>LOBULO FLOCCULO-NODULARE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FFF00"/>
                </a:solidFill>
              </a:rPr>
              <a:t>NUCLEI VESTIBOLARI</a:t>
            </a: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2878138" y="4319588"/>
            <a:ext cx="2633662" cy="1270000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8F8F8"/>
                </a:solidFill>
              </a:rPr>
              <a:t>VERME E PORZIONI PARA-VERMIANE DEGLI EMISFERI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F8F8F8"/>
                </a:solidFill>
              </a:rPr>
              <a:t>NUCLEO DEL FASTIGIO E NUCLEI GLOBOSO ED EMBOLIFORME.</a:t>
            </a: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3302000" y="5626418"/>
            <a:ext cx="1905000" cy="955675"/>
          </a:xfrm>
          <a:prstGeom prst="rect">
            <a:avLst/>
          </a:prstGeom>
          <a:noFill/>
          <a:ln w="25400" cap="sq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EMISFERI 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(PARTE LATERALE)</a:t>
            </a:r>
          </a:p>
          <a:p>
            <a:pPr algn="ctr">
              <a:spcBef>
                <a:spcPts val="875"/>
              </a:spcBef>
              <a:buClrTx/>
              <a:buFontTx/>
              <a:buNone/>
            </a:pPr>
            <a:r>
              <a:rPr lang="it-IT" altLang="it-IT" sz="1400" b="1" dirty="0">
                <a:solidFill>
                  <a:srgbClr val="66FF33"/>
                </a:solidFill>
              </a:rPr>
              <a:t>NUCLEO DENTATO</a:t>
            </a:r>
          </a:p>
        </p:txBody>
      </p:sp>
      <p:sp>
        <p:nvSpPr>
          <p:cNvPr id="37899" name="Line 11"/>
          <p:cNvSpPr>
            <a:spLocks noChangeShapeType="1"/>
          </p:cNvSpPr>
          <p:nvPr/>
        </p:nvSpPr>
        <p:spPr bwMode="auto">
          <a:xfrm>
            <a:off x="5740401" y="3963671"/>
            <a:ext cx="609600" cy="1588"/>
          </a:xfrm>
          <a:prstGeom prst="line">
            <a:avLst/>
          </a:prstGeom>
          <a:noFill/>
          <a:ln w="127000" cap="sq">
            <a:solidFill>
              <a:schemeClr val="bg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0" name="Text Box 12"/>
          <p:cNvSpPr txBox="1">
            <a:spLocks noChangeArrowheads="1"/>
          </p:cNvSpPr>
          <p:nvPr/>
        </p:nvSpPr>
        <p:spPr bwMode="auto">
          <a:xfrm>
            <a:off x="6288088" y="3419475"/>
            <a:ext cx="1990725" cy="1140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FFFF00"/>
                </a:solidFill>
                <a:latin typeface="Arial Black" panose="020B0A04020102020204" pitchFamily="34" charset="0"/>
              </a:rPr>
              <a:t>Movimenti della testa e degli occhi Equilibrio</a:t>
            </a:r>
          </a:p>
        </p:txBody>
      </p:sp>
      <p:sp>
        <p:nvSpPr>
          <p:cNvPr id="37901" name="Text Box 13"/>
          <p:cNvSpPr txBox="1">
            <a:spLocks noChangeArrowheads="1"/>
          </p:cNvSpPr>
          <p:nvPr/>
        </p:nvSpPr>
        <p:spPr bwMode="auto">
          <a:xfrm>
            <a:off x="6216650" y="4706938"/>
            <a:ext cx="2422525" cy="87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F8F8F8"/>
                </a:solidFill>
                <a:latin typeface="Arial Black" panose="020B0A04020102020204" pitchFamily="34" charset="0"/>
              </a:rPr>
              <a:t>Postura e movimenti degli arti</a:t>
            </a:r>
          </a:p>
        </p:txBody>
      </p:sp>
      <p:sp>
        <p:nvSpPr>
          <p:cNvPr id="37902" name="Text Box 14"/>
          <p:cNvSpPr txBox="1">
            <a:spLocks noChangeArrowheads="1"/>
          </p:cNvSpPr>
          <p:nvPr/>
        </p:nvSpPr>
        <p:spPr bwMode="auto">
          <a:xfrm>
            <a:off x="5818826" y="5513387"/>
            <a:ext cx="3116263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spcBef>
                <a:spcPts val="1063"/>
              </a:spcBef>
              <a:buClrTx/>
              <a:buFontTx/>
              <a:buNone/>
            </a:pPr>
            <a:r>
              <a:rPr lang="it-IT" altLang="it-IT" sz="1700" dirty="0">
                <a:solidFill>
                  <a:srgbClr val="66FF33"/>
                </a:solidFill>
                <a:latin typeface="Arial Black" panose="020B0A04020102020204" pitchFamily="34" charset="0"/>
              </a:rPr>
              <a:t>Coordinazione muscolare, pianificazione dei movimenti</a:t>
            </a:r>
          </a:p>
        </p:txBody>
      </p:sp>
      <p:sp>
        <p:nvSpPr>
          <p:cNvPr id="37903" name="Line 15"/>
          <p:cNvSpPr>
            <a:spLocks noChangeShapeType="1"/>
          </p:cNvSpPr>
          <p:nvPr/>
        </p:nvSpPr>
        <p:spPr bwMode="auto">
          <a:xfrm>
            <a:off x="5740401" y="5074602"/>
            <a:ext cx="609600" cy="1588"/>
          </a:xfrm>
          <a:prstGeom prst="line">
            <a:avLst/>
          </a:prstGeom>
          <a:noFill/>
          <a:ln w="127000" cap="sq">
            <a:solidFill>
              <a:schemeClr val="accent3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4" name="Line 16"/>
          <p:cNvSpPr>
            <a:spLocks noChangeShapeType="1"/>
          </p:cNvSpPr>
          <p:nvPr/>
        </p:nvSpPr>
        <p:spPr bwMode="auto">
          <a:xfrm>
            <a:off x="5740401" y="6015674"/>
            <a:ext cx="609600" cy="1588"/>
          </a:xfrm>
          <a:prstGeom prst="line">
            <a:avLst/>
          </a:prstGeom>
          <a:noFill/>
          <a:ln w="127000" cap="sq" cmpd="sng">
            <a:solidFill>
              <a:schemeClr val="accent3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it-IT"/>
          </a:p>
        </p:txBody>
      </p:sp>
      <p:sp>
        <p:nvSpPr>
          <p:cNvPr id="37905" name="Rectangle 17"/>
          <p:cNvSpPr>
            <a:spLocks noChangeArrowheads="1"/>
          </p:cNvSpPr>
          <p:nvPr/>
        </p:nvSpPr>
        <p:spPr bwMode="auto">
          <a:xfrm>
            <a:off x="0" y="3419475"/>
            <a:ext cx="8926513" cy="3357563"/>
          </a:xfrm>
          <a:prstGeom prst="rect">
            <a:avLst/>
          </a:prstGeom>
          <a:noFill/>
          <a:ln w="57240" cap="sq">
            <a:solidFill>
              <a:srgbClr val="F8F8F8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sp>
        <p:nvSpPr>
          <p:cNvPr id="37906" name="Text Box 18"/>
          <p:cNvSpPr txBox="1">
            <a:spLocks noChangeArrowheads="1"/>
          </p:cNvSpPr>
          <p:nvPr/>
        </p:nvSpPr>
        <p:spPr bwMode="auto">
          <a:xfrm>
            <a:off x="7450138" y="1268413"/>
            <a:ext cx="10922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400">
                <a:latin typeface="Arial Black" panose="020B0A04020102020204" pitchFamily="34" charset="0"/>
                <a:cs typeface="Arial" panose="020B0604020202020204" pitchFamily="34" charset="0"/>
              </a:rPr>
              <a:t>o fastigio</a:t>
            </a:r>
          </a:p>
        </p:txBody>
      </p:sp>
    </p:spTree>
    <p:extLst>
      <p:ext uri="{BB962C8B-B14F-4D97-AF65-F5344CB8AC3E}">
        <p14:creationId xmlns:p14="http://schemas.microsoft.com/office/powerpoint/2010/main" val="27889222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C7A33CA-E471-854B-8FE9-1965036A5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513" y="0"/>
            <a:ext cx="7807325" cy="90872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CERVELLETTO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DFCB01-3587-2044-B4ED-A388314E99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3935" y="876445"/>
            <a:ext cx="7644903" cy="5688632"/>
          </a:xfrm>
        </p:spPr>
        <p:txBody>
          <a:bodyPr/>
          <a:lstStyle/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Struttura dell’ Encefalo localizzata nella Fossa </a:t>
            </a:r>
            <a:r>
              <a:rPr lang="it-IT" sz="2600" b="1" dirty="0" err="1">
                <a:solidFill>
                  <a:schemeClr val="tx1"/>
                </a:solidFill>
                <a:latin typeface="Comic Sans MS" panose="030F0902030302020204" pitchFamily="66" charset="0"/>
              </a:rPr>
              <a:t>Neurocranica</a:t>
            </a:r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 Posteriore, inferiormente ai Lobi Occipitali del Telencefalo.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Il suo primitivo sviluppo filogenetico è in relazione al Sistema Vestibolare (Equilibrio)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Contiene più della metà del numero totale di cellule dell’ Encefalo.</a:t>
            </a:r>
          </a:p>
          <a:p>
            <a:r>
              <a:rPr lang="it-IT" sz="2600" b="1" dirty="0">
                <a:solidFill>
                  <a:schemeClr val="tx1"/>
                </a:solidFill>
                <a:latin typeface="Comic Sans MS" panose="030F0902030302020204" pitchFamily="66" charset="0"/>
              </a:rPr>
              <a:t>Esso riceve moltissime informazioni sensitive (Propriocettive e Vestibolari), tuttavia viene considerato un organo a prevalente funzione motoria del SNC, soprattutto per quanto riguarda il coordinamento dei movimenti.</a:t>
            </a:r>
          </a:p>
          <a:p>
            <a:endParaRPr lang="it-IT" sz="2800" dirty="0">
              <a:solidFill>
                <a:schemeClr val="tx1"/>
              </a:solidFill>
              <a:latin typeface="Comic Sans MS" panose="030F0902030302020204" pitchFamily="66" charset="0"/>
            </a:endParaRPr>
          </a:p>
          <a:p>
            <a:endParaRPr lang="it-IT" sz="2800" dirty="0">
              <a:solidFill>
                <a:schemeClr val="tx1"/>
              </a:solidFill>
              <a:latin typeface="Comic Sans MS" panose="030F09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573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-76200"/>
            <a:ext cx="9144000" cy="114300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RUOLO DEL CERVELLETTO NELLE </a:t>
            </a:r>
            <a:b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</a:br>
            <a:r>
              <a:rPr lang="it-IT" altLang="it-IT" sz="28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ATTIVITA’ MOTORIE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7920037" cy="5400675"/>
          </a:xfrm>
          <a:ln/>
        </p:spPr>
        <p:txBody>
          <a:bodyPr lIns="90000" tIns="46800" rIns="90000" bIns="46800"/>
          <a:lstStyle/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dirty="0">
                <a:solidFill>
                  <a:schemeClr val="tx1"/>
                </a:solidFill>
              </a:rPr>
              <a:t>	</a:t>
            </a: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Esso interviene nella pianificazione dei processi che portano alla realizzazione del movimento, combinando, con continuità e, per così dire, in tempo reale, informazioni provenienti principalmente da: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	1. </a:t>
            </a:r>
            <a:r>
              <a:rPr lang="it-IT" altLang="it-IT" sz="2400" b="1">
                <a:solidFill>
                  <a:schemeClr val="tx1"/>
                </a:solidFill>
                <a:latin typeface="Comic Sans MS" panose="030F0902030302020204" pitchFamily="66" charset="0"/>
              </a:rPr>
              <a:t>SISTEMA </a:t>
            </a: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VESTIBOLARE E NUCLEI VESTIBOLARI del Tronco Encefalico;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	2. MIDOLLO SPINALE, principalmente sulle diverse situazioni dei muscoli scheletrici e delle articolazioni (PROPRIOCEZIONE);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b="1" dirty="0">
                <a:solidFill>
                  <a:schemeClr val="tx1"/>
                </a:solidFill>
                <a:latin typeface="Comic Sans MS" panose="030F0902030302020204" pitchFamily="66" charset="0"/>
              </a:rPr>
              <a:t>       3. CORTECCIA TELENCEFALICA, principalmente dalle aree motorie del lobo frontale.</a:t>
            </a: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endParaRPr lang="it-IT" altLang="it-IT" sz="2400" dirty="0">
              <a:solidFill>
                <a:schemeClr val="tx1"/>
              </a:solidFill>
            </a:endParaRPr>
          </a:p>
          <a:p>
            <a:pPr marL="533400" indent="-514350" algn="just">
              <a:lnSpc>
                <a:spcPct val="90000"/>
              </a:lnSpc>
              <a:spcBef>
                <a:spcPts val="600"/>
              </a:spcBef>
              <a:spcAft>
                <a:spcPts val="1425"/>
              </a:spcAft>
              <a:buClrTx/>
              <a:buFontTx/>
              <a:buNone/>
              <a:tabLst>
                <a:tab pos="533400" algn="l"/>
                <a:tab pos="895350" algn="l"/>
                <a:tab pos="1809750" algn="l"/>
                <a:tab pos="2724150" algn="l"/>
                <a:tab pos="3638550" algn="l"/>
                <a:tab pos="4552950" algn="l"/>
                <a:tab pos="5467350" algn="l"/>
                <a:tab pos="6381750" algn="l"/>
                <a:tab pos="7296150" algn="l"/>
                <a:tab pos="8210550" algn="l"/>
                <a:tab pos="9124950" algn="l"/>
                <a:tab pos="10039350" algn="l"/>
                <a:tab pos="10315575" algn="l"/>
                <a:tab pos="10764838" algn="l"/>
                <a:tab pos="10766425" algn="l"/>
                <a:tab pos="10768013" algn="l"/>
                <a:tab pos="10769600" algn="l"/>
                <a:tab pos="10771188" algn="l"/>
                <a:tab pos="10772775" algn="l"/>
                <a:tab pos="10774363" algn="l"/>
                <a:tab pos="10775950" algn="l"/>
                <a:tab pos="10777538" algn="l"/>
                <a:tab pos="10779125" algn="l"/>
                <a:tab pos="10780713" algn="l"/>
              </a:tabLst>
            </a:pPr>
            <a:r>
              <a:rPr lang="it-IT" altLang="it-IT" sz="2400" dirty="0">
                <a:solidFill>
                  <a:schemeClr val="tx1"/>
                </a:solidFill>
              </a:rPr>
              <a:t>	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xfrm>
            <a:off x="539552" y="3068960"/>
            <a:ext cx="2843808" cy="3789040"/>
          </a:xfrm>
          <a:ln/>
        </p:spPr>
        <p:txBody>
          <a:bodyPr lIns="90000" tIns="46800" rIns="90000" bIns="46800"/>
          <a:lstStyle/>
          <a:p>
            <a:pPr algn="ctr"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</a:pP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Sostanza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Grigia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è rappresentata da: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 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NUCLEI 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PROFONDI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CORTECCIA 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CEREBELLARE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Sostanza Bianca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dall’</a:t>
            </a:r>
            <a:b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r>
              <a:rPr lang="it-IT" altLang="it-IT" sz="1800" dirty="0">
                <a:solidFill>
                  <a:schemeClr val="tx1"/>
                </a:solidFill>
                <a:latin typeface="Arial Black" panose="020B0A04020102020204" pitchFamily="34" charset="0"/>
              </a:rPr>
              <a:t>ARBOR  VITAE</a:t>
            </a: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chemeClr val="tx1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br>
              <a:rPr lang="it-IT" altLang="it-IT" sz="2400" dirty="0">
                <a:solidFill>
                  <a:srgbClr val="FFFF00"/>
                </a:solidFill>
                <a:latin typeface="Arial Black" panose="020B0A04020102020204" pitchFamily="34" charset="0"/>
              </a:rPr>
            </a:br>
            <a:endParaRPr lang="it-IT" altLang="it-IT" sz="2400" dirty="0">
              <a:solidFill>
                <a:srgbClr val="FFFF00"/>
              </a:solidFill>
              <a:latin typeface="Arial Black" panose="020B0A04020102020204" pitchFamily="34" charset="0"/>
            </a:endParaRP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486525" y="3540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95"/>
          <a:stretch>
            <a:fillRect/>
          </a:stretch>
        </p:blipFill>
        <p:spPr bwMode="auto">
          <a:xfrm>
            <a:off x="3792538" y="0"/>
            <a:ext cx="5349875" cy="659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b="379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C7C020D0-8BDB-1E46-805A-E70B186794A1}"/>
              </a:ext>
            </a:extLst>
          </p:cNvPr>
          <p:cNvSpPr txBox="1"/>
          <p:nvPr/>
        </p:nvSpPr>
        <p:spPr>
          <a:xfrm>
            <a:off x="2260305" y="296987"/>
            <a:ext cx="18437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tx1"/>
                </a:solidFill>
              </a:rPr>
              <a:t>FACCIA</a:t>
            </a:r>
          </a:p>
          <a:p>
            <a:pPr algn="ctr"/>
            <a:r>
              <a:rPr lang="it-IT" sz="2200" b="1" dirty="0">
                <a:solidFill>
                  <a:schemeClr val="tx1"/>
                </a:solidFill>
              </a:rPr>
              <a:t>SUPERIORE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6FBCDC3-B972-FA4E-B39B-6E2BEFBA0BFF}"/>
              </a:ext>
            </a:extLst>
          </p:cNvPr>
          <p:cNvSpPr txBox="1"/>
          <p:nvPr/>
        </p:nvSpPr>
        <p:spPr>
          <a:xfrm>
            <a:off x="2383735" y="1988840"/>
            <a:ext cx="1720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2200" b="1" dirty="0">
                <a:solidFill>
                  <a:schemeClr val="tx1"/>
                </a:solidFill>
              </a:rPr>
              <a:t>FACCIA</a:t>
            </a:r>
          </a:p>
          <a:p>
            <a:pPr algn="ctr"/>
            <a:r>
              <a:rPr lang="it-IT" sz="2200" b="1" dirty="0">
                <a:solidFill>
                  <a:schemeClr val="tx1"/>
                </a:solidFill>
              </a:rPr>
              <a:t>INFERIORE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A5D08357-4DC6-394E-91DF-6192364F65E4}"/>
              </a:ext>
            </a:extLst>
          </p:cNvPr>
          <p:cNvSpPr txBox="1"/>
          <p:nvPr/>
        </p:nvSpPr>
        <p:spPr>
          <a:xfrm>
            <a:off x="409322" y="1187601"/>
            <a:ext cx="31786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200" b="1" dirty="0">
                <a:solidFill>
                  <a:schemeClr val="tx1"/>
                </a:solidFill>
              </a:rPr>
              <a:t>CERVELLETTO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921BF6-DD63-C345-842F-3AEF10970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23572"/>
            <a:ext cx="7807325" cy="936104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MORFOLOGIA MACROSCOPICA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DA68C3-7477-3E42-AAEF-241276281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196752"/>
            <a:ext cx="8352928" cy="5949280"/>
          </a:xfrm>
        </p:spPr>
        <p:txBody>
          <a:bodyPr/>
          <a:lstStyle/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Di forma grossolanamente ovoidale, risulta suddiviso in DUE EMISFERI (Destro e Sinistro, definiti anche Lobi) separati da una struttura mediana detta VERME.</a:t>
            </a:r>
          </a:p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Il VERME presenta anche il LOBO FLOCCULO-NODULARE</a:t>
            </a:r>
          </a:p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La CORTECCIA CEREBELLARE è la SOSTANZA GRIGIA che riveste l’ Organo. Altra Sostanza Grigia di trova nei 3 NUCLEI PROFONDI, nell’ambito della Sostanza Bianca.</a:t>
            </a:r>
          </a:p>
          <a:p>
            <a:r>
              <a:rPr lang="it-IT" sz="2200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La SOSTANZA BIANCA assume una morfologia caratteristica denominata </a:t>
            </a:r>
            <a:r>
              <a:rPr lang="it-IT" sz="2200" i="1" dirty="0" err="1">
                <a:solidFill>
                  <a:schemeClr val="tx1"/>
                </a:solidFill>
                <a:latin typeface="Copperplate Gothic Bold" panose="020E0705020206020404" pitchFamily="34" charset="77"/>
              </a:rPr>
              <a:t>Arbor</a:t>
            </a:r>
            <a:r>
              <a:rPr lang="it-IT" sz="2200" i="1" dirty="0">
                <a:solidFill>
                  <a:schemeClr val="tx1"/>
                </a:solidFill>
                <a:latin typeface="Copperplate Gothic Bold" panose="020E0705020206020404" pitchFamily="34" charset="77"/>
              </a:rPr>
              <a:t> Vitae</a:t>
            </a:r>
            <a:endParaRPr lang="it-IT" sz="22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  <a:p>
            <a:endParaRPr lang="it-IT" sz="2800" dirty="0">
              <a:solidFill>
                <a:schemeClr val="tx1"/>
              </a:solidFill>
              <a:latin typeface="Copperplate Gothic Bold" panose="020E0705020206020404" pitchFamily="34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1939212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00F511-798D-6642-A0C5-9DE755439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492896"/>
            <a:ext cx="7807325" cy="1143000"/>
          </a:xfrm>
        </p:spPr>
        <p:txBody>
          <a:bodyPr/>
          <a:lstStyle/>
          <a:p>
            <a:pPr algn="ctr"/>
            <a:r>
              <a:rPr lang="it-IT" sz="3200" i="0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CORTECCIA  CEREBELLARE</a:t>
            </a:r>
          </a:p>
        </p:txBody>
      </p:sp>
    </p:spTree>
    <p:extLst>
      <p:ext uri="{BB962C8B-B14F-4D97-AF65-F5344CB8AC3E}">
        <p14:creationId xmlns:p14="http://schemas.microsoft.com/office/powerpoint/2010/main" val="85039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0" cy="3589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4716016" y="549275"/>
            <a:ext cx="4104456" cy="107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Stencil" panose="040409050D0802020404" pitchFamily="82" charset="0"/>
              </a:rPr>
              <a:t>Corteccia cerebellare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, </a:t>
            </a:r>
          </a:p>
          <a:p>
            <a:pPr algn="ctr">
              <a:buClr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dotata dei caratteristici </a:t>
            </a:r>
          </a:p>
          <a:p>
            <a:pPr algn="ctr">
              <a:buClrTx/>
              <a:buFontTx/>
              <a:buNone/>
            </a:pP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3 strati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268663"/>
            <a:ext cx="4572000" cy="3589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51520" y="3860800"/>
            <a:ext cx="4249043" cy="24336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2800" b="1" dirty="0">
                <a:solidFill>
                  <a:schemeClr val="tx1"/>
                </a:solidFill>
                <a:latin typeface="Arial Black" panose="020B0A04020102020204" pitchFamily="34" charset="0"/>
              </a:rPr>
              <a:t>strato molecolare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esterno, </a:t>
            </a:r>
          </a:p>
          <a:p>
            <a:pPr>
              <a:buClrTx/>
              <a:buFontTx/>
              <a:buNone/>
            </a:pPr>
            <a:r>
              <a:rPr lang="it-IT" alt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strato delle cellule di </a:t>
            </a:r>
            <a:r>
              <a:rPr lang="it-IT" altLang="it-IT" sz="2800" dirty="0" err="1">
                <a:solidFill>
                  <a:schemeClr val="tx1"/>
                </a:solidFill>
                <a:latin typeface="Arial Black" panose="020B0A04020102020204" pitchFamily="34" charset="0"/>
              </a:rPr>
              <a:t>Purkinje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intermedio,</a:t>
            </a:r>
          </a:p>
          <a:p>
            <a:pPr>
              <a:buClrTx/>
              <a:buFontTx/>
              <a:buNone/>
            </a:pPr>
            <a:r>
              <a:rPr lang="it-IT" altLang="it-IT" sz="2800" dirty="0">
                <a:solidFill>
                  <a:schemeClr val="tx1"/>
                </a:solidFill>
                <a:latin typeface="Arial Black" panose="020B0A04020102020204" pitchFamily="34" charset="0"/>
              </a:rPr>
              <a:t>strato dei granuli</a:t>
            </a:r>
            <a:r>
              <a:rPr lang="it-IT" altLang="it-IT" sz="2000" dirty="0">
                <a:solidFill>
                  <a:schemeClr val="tx1"/>
                </a:solidFill>
                <a:latin typeface="Stencil" panose="040409050D0802020404" pitchFamily="82" charset="0"/>
              </a:rPr>
              <a:t> interno.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3">
            <a:lum bright="-12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0725" y="863600"/>
            <a:ext cx="80645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>
                    <a:lum bright="-12000" contrast="6000"/>
                  </a:blip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384696" y="260350"/>
            <a:ext cx="6420645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 algn="ctr">
              <a:buClrTx/>
              <a:buFontTx/>
              <a:buNone/>
            </a:pPr>
            <a:r>
              <a:rPr lang="it-IT" altLang="it-IT" sz="2400" b="1" dirty="0">
                <a:solidFill>
                  <a:schemeClr val="tx1"/>
                </a:solidFill>
                <a:latin typeface="Gurmukhi MN" panose="02020600050405020304" pitchFamily="18" charset="0"/>
                <a:cs typeface="Gurmukhi MN" panose="02020600050405020304" pitchFamily="18" charset="0"/>
              </a:rPr>
              <a:t>“CITOARCHITETTONICA” CEREBELLARE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4989513" y="835025"/>
            <a:ext cx="985837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panose="020B0604020202020204" pitchFamily="34" charset="0"/>
                <a:ea typeface="SimSun" panose="02010600030101010101" pitchFamily="2" charset="-122"/>
              </a:defRPr>
            </a:lvl9pPr>
          </a:lstStyle>
          <a:p>
            <a:pPr>
              <a:buClrTx/>
              <a:buFontTx/>
              <a:buNone/>
            </a:pPr>
            <a:r>
              <a:rPr lang="it-IT" altLang="it-IT" sz="1400" b="1">
                <a:solidFill>
                  <a:srgbClr val="000000"/>
                </a:solidFill>
              </a:rPr>
              <a:t>GRANULI</a:t>
            </a:r>
          </a:p>
        </p:txBody>
      </p:sp>
      <p:sp>
        <p:nvSpPr>
          <p:cNvPr id="30724" name="AutoShape 4"/>
          <p:cNvSpPr>
            <a:spLocks noChangeArrowheads="1"/>
          </p:cNvSpPr>
          <p:nvPr/>
        </p:nvSpPr>
        <p:spPr bwMode="auto">
          <a:xfrm>
            <a:off x="6361113" y="1077913"/>
            <a:ext cx="838200" cy="117475"/>
          </a:xfrm>
          <a:prstGeom prst="roundRect">
            <a:avLst>
              <a:gd name="adj" fmla="val 1347"/>
            </a:avLst>
          </a:prstGeom>
          <a:solidFill>
            <a:srgbClr val="FFFFCC"/>
          </a:solidFill>
          <a:ln w="9360" cap="flat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it-IT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45" name="Group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024832"/>
              </p:ext>
            </p:extLst>
          </p:nvPr>
        </p:nvGraphicFramePr>
        <p:xfrm>
          <a:off x="755577" y="1052737"/>
          <a:ext cx="7128792" cy="5441022"/>
        </p:xfrm>
        <a:graphic>
          <a:graphicData uri="http://schemas.openxmlformats.org/drawingml/2006/table">
            <a:tbl>
              <a:tblPr/>
              <a:tblGrid>
                <a:gridCol w="1269546">
                  <a:extLst>
                    <a:ext uri="{9D8B030D-6E8A-4147-A177-3AD203B41FA5}">
                      <a16:colId xmlns:a16="http://schemas.microsoft.com/office/drawing/2014/main" val="1233580809"/>
                    </a:ext>
                  </a:extLst>
                </a:gridCol>
                <a:gridCol w="1072110">
                  <a:extLst>
                    <a:ext uri="{9D8B030D-6E8A-4147-A177-3AD203B41FA5}">
                      <a16:colId xmlns:a16="http://schemas.microsoft.com/office/drawing/2014/main" val="2453809800"/>
                    </a:ext>
                  </a:extLst>
                </a:gridCol>
                <a:gridCol w="1583985">
                  <a:extLst>
                    <a:ext uri="{9D8B030D-6E8A-4147-A177-3AD203B41FA5}">
                      <a16:colId xmlns:a16="http://schemas.microsoft.com/office/drawing/2014/main" val="592821129"/>
                    </a:ext>
                  </a:extLst>
                </a:gridCol>
                <a:gridCol w="1311979">
                  <a:extLst>
                    <a:ext uri="{9D8B030D-6E8A-4147-A177-3AD203B41FA5}">
                      <a16:colId xmlns:a16="http://schemas.microsoft.com/office/drawing/2014/main" val="721572522"/>
                    </a:ext>
                  </a:extLst>
                </a:gridCol>
                <a:gridCol w="1891172">
                  <a:extLst>
                    <a:ext uri="{9D8B030D-6E8A-4147-A177-3AD203B41FA5}">
                      <a16:colId xmlns:a16="http://schemas.microsoft.com/office/drawing/2014/main" val="186141357"/>
                    </a:ext>
                  </a:extLst>
                </a:gridCol>
              </a:tblGrid>
              <a:tr h="692624">
                <a:tc gridSpan="2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TIPO CELLULARE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AZIONE SINAPTICA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CORTICALE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DESTINAZIONE POSTSINAPTICA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033623"/>
                  </a:ext>
                </a:extLst>
              </a:tr>
              <a:tr h="606301"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Neurone proiettivo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delle 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profondi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vestibolari 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031098"/>
                  </a:ext>
                </a:extLst>
              </a:tr>
              <a:tr h="858222">
                <a:tc rowSpan="4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D32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Interneuroni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 (strato granulare)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Eccitatoria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Purkinje,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66FF33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stellate, a canestro e del Golgi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6815246"/>
                  </a:ext>
                </a:extLst>
              </a:tr>
              <a:tr h="9515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a canestro (strato molecolare)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75330971"/>
                  </a:ext>
                </a:extLst>
              </a:tr>
              <a:tr h="112424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stellate (esterne, strato molecolare)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FF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5063243"/>
                  </a:ext>
                </a:extLst>
              </a:tr>
              <a:tr h="951594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Golgi (strato granulare)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200" b="1" i="0" u="none" strike="noStrike" cap="none" normalizeH="0" baseline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FF00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00FF00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7360" cap="flat" cmpd="sng" algn="ctr">
                      <a:solidFill>
                        <a:srgbClr val="FFFF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41964218"/>
                  </a:ext>
                </a:extLst>
              </a:tr>
            </a:tbl>
          </a:graphicData>
        </a:graphic>
      </p:graphicFrame>
      <p:graphicFrame>
        <p:nvGraphicFramePr>
          <p:cNvPr id="3" name="Group 1">
            <a:extLst>
              <a:ext uri="{FF2B5EF4-FFF2-40B4-BE49-F238E27FC236}">
                <a16:creationId xmlns:a16="http://schemas.microsoft.com/office/drawing/2014/main" id="{0AAD7959-0125-4973-9069-E64E7A68ED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0071939"/>
              </p:ext>
            </p:extLst>
          </p:nvPr>
        </p:nvGraphicFramePr>
        <p:xfrm>
          <a:off x="107504" y="116632"/>
          <a:ext cx="8928991" cy="6624737"/>
        </p:xfrm>
        <a:graphic>
          <a:graphicData uri="http://schemas.openxmlformats.org/drawingml/2006/table">
            <a:tbl>
              <a:tblPr/>
              <a:tblGrid>
                <a:gridCol w="1590139">
                  <a:extLst>
                    <a:ext uri="{9D8B030D-6E8A-4147-A177-3AD203B41FA5}">
                      <a16:colId xmlns:a16="http://schemas.microsoft.com/office/drawing/2014/main" val="1233580809"/>
                    </a:ext>
                  </a:extLst>
                </a:gridCol>
                <a:gridCol w="1342845">
                  <a:extLst>
                    <a:ext uri="{9D8B030D-6E8A-4147-A177-3AD203B41FA5}">
                      <a16:colId xmlns:a16="http://schemas.microsoft.com/office/drawing/2014/main" val="2453809800"/>
                    </a:ext>
                  </a:extLst>
                </a:gridCol>
                <a:gridCol w="1983980">
                  <a:extLst>
                    <a:ext uri="{9D8B030D-6E8A-4147-A177-3AD203B41FA5}">
                      <a16:colId xmlns:a16="http://schemas.microsoft.com/office/drawing/2014/main" val="592821129"/>
                    </a:ext>
                  </a:extLst>
                </a:gridCol>
                <a:gridCol w="1643287">
                  <a:extLst>
                    <a:ext uri="{9D8B030D-6E8A-4147-A177-3AD203B41FA5}">
                      <a16:colId xmlns:a16="http://schemas.microsoft.com/office/drawing/2014/main" val="721572522"/>
                    </a:ext>
                  </a:extLst>
                </a:gridCol>
                <a:gridCol w="2368740">
                  <a:extLst>
                    <a:ext uri="{9D8B030D-6E8A-4147-A177-3AD203B41FA5}">
                      <a16:colId xmlns:a16="http://schemas.microsoft.com/office/drawing/2014/main" val="186141357"/>
                    </a:ext>
                  </a:extLst>
                </a:gridCol>
              </a:tblGrid>
              <a:tr h="893295">
                <a:tc gridSpan="2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TIPO CELLULARE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AZIONE SINAPTICA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CORTICALE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DESTINAZIONE POSTSINAPTICA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033623"/>
                  </a:ext>
                </a:extLst>
              </a:tr>
              <a:tr h="781961"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Neurone proiettivo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delle 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profondi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Nuclei vestibolari 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1098"/>
                  </a:ext>
                </a:extLst>
              </a:tr>
              <a:tr h="1044931">
                <a:tc rowSpan="4"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Interneuroni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 (strato granulare)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Eccitatoria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Purkinje,</a:t>
                      </a:r>
                    </a:p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stellate, a canestro e del Golgi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6815246"/>
                  </a:ext>
                </a:extLst>
              </a:tr>
              <a:tr h="12272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Canestri (strato molecolare)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5330971"/>
                  </a:ext>
                </a:extLst>
              </a:tr>
              <a:tr h="144996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Stellate (esterne, strato molecolare)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molecolare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Purkinje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5063243"/>
                  </a:ext>
                </a:extLst>
              </a:tr>
              <a:tr h="1227295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del Golgi (strato granulare)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Inibitoria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Strato granulare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hangingPunct="0">
                        <a:lnSpc>
                          <a:spcPct val="95000"/>
                        </a:lnSpc>
                        <a:spcAft>
                          <a:spcPts val="17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5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1pPr>
                      <a:lvl2pPr hangingPunct="0">
                        <a:lnSpc>
                          <a:spcPct val="95000"/>
                        </a:lnSpc>
                        <a:spcAft>
                          <a:spcPts val="102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1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2pPr>
                      <a:lvl3pPr hangingPunct="0">
                        <a:lnSpc>
                          <a:spcPct val="95000"/>
                        </a:lnSpc>
                        <a:spcAft>
                          <a:spcPts val="775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20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3pPr>
                      <a:lvl4pPr hangingPunct="0">
                        <a:lnSpc>
                          <a:spcPct val="95000"/>
                        </a:lnSpc>
                        <a:spcAft>
                          <a:spcPts val="51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4pPr>
                      <a:lvl5pPr hangingPunct="0">
                        <a:lnSpc>
                          <a:spcPct val="95000"/>
                        </a:lnSpc>
                        <a:spcAft>
                          <a:spcPts val="263"/>
                        </a:spcAft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5pPr>
                      <a:lvl6pPr marL="25146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6pPr>
                      <a:lvl7pPr marL="29718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7pPr>
                      <a:lvl8pPr marL="34290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8pPr>
                      <a:lvl9pPr marL="3886200" indent="-228600" defTabSz="449263" fontAlgn="base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ts val="263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  <a:defRPr sz="1600">
                          <a:solidFill>
                            <a:srgbClr val="E6E6E6"/>
                          </a:solidFill>
                          <a:latin typeface="Times New Roman" panose="02020603050405020304" pitchFamily="18" charset="0"/>
                          <a:cs typeface="Lucida Sans Unicode" panose="020B0602030504020204" pitchFamily="34" charset="0"/>
                        </a:defRPr>
                      </a:lvl9pPr>
                    </a:lstStyle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r>
                        <a:rPr kumimoji="0" lang="it-IT" altLang="it-IT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Black" panose="020B0A04020102020204" pitchFamily="34" charset="0"/>
                          <a:ea typeface="SimSun" panose="02010600030101010101" pitchFamily="2" charset="-122"/>
                          <a:cs typeface="Arial Unicode MS" pitchFamily="32" charset="0"/>
                        </a:rPr>
                        <a:t>Cellule dei Granuli</a:t>
                      </a:r>
                    </a:p>
                    <a:p>
                      <a:pPr marL="0" marR="0" lvl="0" indent="0" algn="ctr" defTabSz="449263" rtl="0" eaLnBrk="1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100000"/>
                        <a:buFontTx/>
                        <a:buNone/>
                        <a:tabLst>
                          <a:tab pos="0" algn="l"/>
                          <a:tab pos="447675" algn="l"/>
                          <a:tab pos="896938" algn="l"/>
                          <a:tab pos="1346200" algn="l"/>
                          <a:tab pos="1795463" algn="l"/>
                          <a:tab pos="2244725" algn="l"/>
                          <a:tab pos="2693988" algn="l"/>
                          <a:tab pos="3143250" algn="l"/>
                          <a:tab pos="3592513" algn="l"/>
                          <a:tab pos="4041775" algn="l"/>
                          <a:tab pos="4491038" algn="l"/>
                          <a:tab pos="4940300" algn="l"/>
                          <a:tab pos="5389563" algn="l"/>
                          <a:tab pos="5838825" algn="l"/>
                          <a:tab pos="6288088" algn="l"/>
                          <a:tab pos="6737350" algn="l"/>
                          <a:tab pos="7186613" algn="l"/>
                          <a:tab pos="7635875" algn="l"/>
                          <a:tab pos="8085138" algn="l"/>
                          <a:tab pos="8534400" algn="l"/>
                          <a:tab pos="8983663" algn="l"/>
                        </a:tabLst>
                      </a:pPr>
                      <a:endParaRPr kumimoji="0" lang="it-IT" altLang="it-IT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Black" panose="020B0A04020102020204" pitchFamily="34" charset="0"/>
                        <a:ea typeface="SimSun" panose="02010600030101010101" pitchFamily="2" charset="-122"/>
                        <a:cs typeface="Arial Unicode MS" pitchFamily="32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96421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i Office">
  <a:themeElements>
    <a:clrScheme name="Tema di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i Office">
      <a:majorFont>
        <a:latin typeface="Arial"/>
        <a:ea typeface=""/>
        <a:cs typeface="Lucida Sans Unicode"/>
      </a:majorFont>
      <a:minorFont>
        <a:latin typeface="Times New Roman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it-IT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Tema di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i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i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10066</TotalTime>
  <Words>595</Words>
  <Application>Microsoft Macintosh PowerPoint</Application>
  <PresentationFormat>Presentazione su schermo (4:3)</PresentationFormat>
  <Paragraphs>117</Paragraphs>
  <Slides>12</Slides>
  <Notes>7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20" baseType="lpstr">
      <vt:lpstr>Arial</vt:lpstr>
      <vt:lpstr>Arial Black</vt:lpstr>
      <vt:lpstr>Comic Sans MS</vt:lpstr>
      <vt:lpstr>Copperplate Gothic Bold</vt:lpstr>
      <vt:lpstr>Gurmukhi MN</vt:lpstr>
      <vt:lpstr>Stencil</vt:lpstr>
      <vt:lpstr>Times New Roman</vt:lpstr>
      <vt:lpstr>Tema di Office</vt:lpstr>
      <vt:lpstr>CERVELLETTO</vt:lpstr>
      <vt:lpstr>CERVELLETTO</vt:lpstr>
      <vt:lpstr>RUOLO DEL CERVELLETTO NELLE  ATTIVITA’ MOTORIE</vt:lpstr>
      <vt:lpstr>    Sostanza Grigia  è rappresentata da:   NUCLEI  PROFONDI CORTECCIA  CEREBELLARE  Sostanza Bianca dall’ ARBOR  VITAE    </vt:lpstr>
      <vt:lpstr>MORFOLOGIA MACROSCOPICA</vt:lpstr>
      <vt:lpstr>CORTECCIA  CEREBELLARE</vt:lpstr>
      <vt:lpstr>Presentazione standard di PowerPoint</vt:lpstr>
      <vt:lpstr>Presentazione standard di PowerPoint</vt:lpstr>
      <vt:lpstr>Presentazione standard di PowerPoint</vt:lpstr>
      <vt:lpstr>SUDDIVISIONE  MORFO-FUNZIONALE  del CERVELLETTO</vt:lpstr>
      <vt:lpstr>SUDDIVISIONE  MORFO-FUNZIONALE  DEL CERVELLETTO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CONFORMAZIONE ESTERNA ASSE CEREBROSPINALE</dc:title>
  <dc:creator>unife</dc:creator>
  <cp:lastModifiedBy>Utente di Microsoft Office</cp:lastModifiedBy>
  <cp:revision>328</cp:revision>
  <cp:lastPrinted>1601-01-01T00:00:00Z</cp:lastPrinted>
  <dcterms:created xsi:type="dcterms:W3CDTF">2003-10-27T08:43:16Z</dcterms:created>
  <dcterms:modified xsi:type="dcterms:W3CDTF">2023-10-14T19:18:56Z</dcterms:modified>
</cp:coreProperties>
</file>