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Lst>
  <p:notesMasterIdLst>
    <p:notesMasterId r:id="rId44"/>
  </p:notesMasterIdLst>
  <p:sldIdLst>
    <p:sldId id="256" r:id="rId2"/>
    <p:sldId id="269" r:id="rId3"/>
    <p:sldId id="334" r:id="rId4"/>
    <p:sldId id="331" r:id="rId5"/>
    <p:sldId id="332" r:id="rId6"/>
    <p:sldId id="333" r:id="rId7"/>
    <p:sldId id="273" r:id="rId8"/>
    <p:sldId id="335" r:id="rId9"/>
    <p:sldId id="272" r:id="rId10"/>
    <p:sldId id="274" r:id="rId11"/>
    <p:sldId id="279" r:id="rId12"/>
    <p:sldId id="281" r:id="rId13"/>
    <p:sldId id="342" r:id="rId14"/>
    <p:sldId id="340" r:id="rId15"/>
    <p:sldId id="358" r:id="rId16"/>
    <p:sldId id="360" r:id="rId17"/>
    <p:sldId id="359" r:id="rId18"/>
    <p:sldId id="282" r:id="rId19"/>
    <p:sldId id="283" r:id="rId20"/>
    <p:sldId id="345" r:id="rId21"/>
    <p:sldId id="347" r:id="rId22"/>
    <p:sldId id="288" r:id="rId23"/>
    <p:sldId id="343" r:id="rId24"/>
    <p:sldId id="294" r:id="rId25"/>
    <p:sldId id="344" r:id="rId26"/>
    <p:sldId id="297" r:id="rId27"/>
    <p:sldId id="298" r:id="rId28"/>
    <p:sldId id="300" r:id="rId29"/>
    <p:sldId id="349" r:id="rId30"/>
    <p:sldId id="307" r:id="rId31"/>
    <p:sldId id="353" r:id="rId32"/>
    <p:sldId id="338" r:id="rId33"/>
    <p:sldId id="339" r:id="rId34"/>
    <p:sldId id="350" r:id="rId35"/>
    <p:sldId id="309" r:id="rId36"/>
    <p:sldId id="310" r:id="rId37"/>
    <p:sldId id="314" r:id="rId38"/>
    <p:sldId id="312" r:id="rId39"/>
    <p:sldId id="315" r:id="rId40"/>
    <p:sldId id="321" r:id="rId41"/>
    <p:sldId id="322" r:id="rId42"/>
    <p:sldId id="323" r:id="rId43"/>
  </p:sldIdLst>
  <p:sldSz cx="9144000" cy="6858000" type="screen4x3"/>
  <p:notesSz cx="6858000" cy="9144000"/>
  <p:defaultTextStyle>
    <a:defPPr>
      <a:defRPr lang="it-IT"/>
    </a:defPPr>
    <a:lvl1pPr marL="0" algn="l" defTabSz="768011" rtl="0" eaLnBrk="1" latinLnBrk="0" hangingPunct="1">
      <a:defRPr sz="1511" kern="1200">
        <a:solidFill>
          <a:schemeClr val="tx1"/>
        </a:solidFill>
        <a:latin typeface="+mn-lt"/>
        <a:ea typeface="+mn-ea"/>
        <a:cs typeface="+mn-cs"/>
      </a:defRPr>
    </a:lvl1pPr>
    <a:lvl2pPr marL="384006" algn="l" defTabSz="768011" rtl="0" eaLnBrk="1" latinLnBrk="0" hangingPunct="1">
      <a:defRPr sz="1511" kern="1200">
        <a:solidFill>
          <a:schemeClr val="tx1"/>
        </a:solidFill>
        <a:latin typeface="+mn-lt"/>
        <a:ea typeface="+mn-ea"/>
        <a:cs typeface="+mn-cs"/>
      </a:defRPr>
    </a:lvl2pPr>
    <a:lvl3pPr marL="768011" algn="l" defTabSz="768011" rtl="0" eaLnBrk="1" latinLnBrk="0" hangingPunct="1">
      <a:defRPr sz="1511" kern="1200">
        <a:solidFill>
          <a:schemeClr val="tx1"/>
        </a:solidFill>
        <a:latin typeface="+mn-lt"/>
        <a:ea typeface="+mn-ea"/>
        <a:cs typeface="+mn-cs"/>
      </a:defRPr>
    </a:lvl3pPr>
    <a:lvl4pPr marL="1152017" algn="l" defTabSz="768011" rtl="0" eaLnBrk="1" latinLnBrk="0" hangingPunct="1">
      <a:defRPr sz="1511" kern="1200">
        <a:solidFill>
          <a:schemeClr val="tx1"/>
        </a:solidFill>
        <a:latin typeface="+mn-lt"/>
        <a:ea typeface="+mn-ea"/>
        <a:cs typeface="+mn-cs"/>
      </a:defRPr>
    </a:lvl4pPr>
    <a:lvl5pPr marL="1536021" algn="l" defTabSz="768011" rtl="0" eaLnBrk="1" latinLnBrk="0" hangingPunct="1">
      <a:defRPr sz="1511" kern="1200">
        <a:solidFill>
          <a:schemeClr val="tx1"/>
        </a:solidFill>
        <a:latin typeface="+mn-lt"/>
        <a:ea typeface="+mn-ea"/>
        <a:cs typeface="+mn-cs"/>
      </a:defRPr>
    </a:lvl5pPr>
    <a:lvl6pPr marL="1920027" algn="l" defTabSz="768011" rtl="0" eaLnBrk="1" latinLnBrk="0" hangingPunct="1">
      <a:defRPr sz="1511" kern="1200">
        <a:solidFill>
          <a:schemeClr val="tx1"/>
        </a:solidFill>
        <a:latin typeface="+mn-lt"/>
        <a:ea typeface="+mn-ea"/>
        <a:cs typeface="+mn-cs"/>
      </a:defRPr>
    </a:lvl6pPr>
    <a:lvl7pPr marL="2304032" algn="l" defTabSz="768011" rtl="0" eaLnBrk="1" latinLnBrk="0" hangingPunct="1">
      <a:defRPr sz="1511" kern="1200">
        <a:solidFill>
          <a:schemeClr val="tx1"/>
        </a:solidFill>
        <a:latin typeface="+mn-lt"/>
        <a:ea typeface="+mn-ea"/>
        <a:cs typeface="+mn-cs"/>
      </a:defRPr>
    </a:lvl7pPr>
    <a:lvl8pPr marL="2688038" algn="l" defTabSz="768011" rtl="0" eaLnBrk="1" latinLnBrk="0" hangingPunct="1">
      <a:defRPr sz="1511" kern="1200">
        <a:solidFill>
          <a:schemeClr val="tx1"/>
        </a:solidFill>
        <a:latin typeface="+mn-lt"/>
        <a:ea typeface="+mn-ea"/>
        <a:cs typeface="+mn-cs"/>
      </a:defRPr>
    </a:lvl8pPr>
    <a:lvl9pPr marL="3072043" algn="l" defTabSz="768011" rtl="0" eaLnBrk="1" latinLnBrk="0" hangingPunct="1">
      <a:defRPr sz="1511"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34"/>
    <p:restoredTop sz="94674"/>
  </p:normalViewPr>
  <p:slideViewPr>
    <p:cSldViewPr snapToGrid="0" snapToObjects="1">
      <p:cViewPr varScale="1">
        <p:scale>
          <a:sx n="124" d="100"/>
          <a:sy n="124" d="100"/>
        </p:scale>
        <p:origin x="147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6B2B8-EAAF-CB4A-856E-B5CA35B5AE93}" type="datetimeFigureOut">
              <a:rPr lang="it-IT" smtClean="0"/>
              <a:t>14/10/23</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8686E7-E20F-7248-9B48-48092FC08C8F}" type="slidenum">
              <a:rPr lang="it-IT" smtClean="0"/>
              <a:t>‹N›</a:t>
            </a:fld>
            <a:endParaRPr lang="it-IT"/>
          </a:p>
        </p:txBody>
      </p:sp>
    </p:spTree>
    <p:extLst>
      <p:ext uri="{BB962C8B-B14F-4D97-AF65-F5344CB8AC3E}">
        <p14:creationId xmlns:p14="http://schemas.microsoft.com/office/powerpoint/2010/main" val="464499709"/>
      </p:ext>
    </p:extLst>
  </p:cSld>
  <p:clrMap bg1="lt1" tx1="dk1" bg2="lt2" tx2="dk2" accent1="accent1" accent2="accent2" accent3="accent3" accent4="accent4" accent5="accent5" accent6="accent6" hlink="hlink" folHlink="folHlink"/>
  <p:notesStyle>
    <a:lvl1pPr marL="0" algn="l" defTabSz="768011" rtl="0" eaLnBrk="1" latinLnBrk="0" hangingPunct="1">
      <a:defRPr sz="1008" kern="1200">
        <a:solidFill>
          <a:schemeClr val="tx1"/>
        </a:solidFill>
        <a:latin typeface="+mn-lt"/>
        <a:ea typeface="+mn-ea"/>
        <a:cs typeface="+mn-cs"/>
      </a:defRPr>
    </a:lvl1pPr>
    <a:lvl2pPr marL="384006" algn="l" defTabSz="768011" rtl="0" eaLnBrk="1" latinLnBrk="0" hangingPunct="1">
      <a:defRPr sz="1008" kern="1200">
        <a:solidFill>
          <a:schemeClr val="tx1"/>
        </a:solidFill>
        <a:latin typeface="+mn-lt"/>
        <a:ea typeface="+mn-ea"/>
        <a:cs typeface="+mn-cs"/>
      </a:defRPr>
    </a:lvl2pPr>
    <a:lvl3pPr marL="768011" algn="l" defTabSz="768011" rtl="0" eaLnBrk="1" latinLnBrk="0" hangingPunct="1">
      <a:defRPr sz="1008" kern="1200">
        <a:solidFill>
          <a:schemeClr val="tx1"/>
        </a:solidFill>
        <a:latin typeface="+mn-lt"/>
        <a:ea typeface="+mn-ea"/>
        <a:cs typeface="+mn-cs"/>
      </a:defRPr>
    </a:lvl3pPr>
    <a:lvl4pPr marL="1152017" algn="l" defTabSz="768011" rtl="0" eaLnBrk="1" latinLnBrk="0" hangingPunct="1">
      <a:defRPr sz="1008" kern="1200">
        <a:solidFill>
          <a:schemeClr val="tx1"/>
        </a:solidFill>
        <a:latin typeface="+mn-lt"/>
        <a:ea typeface="+mn-ea"/>
        <a:cs typeface="+mn-cs"/>
      </a:defRPr>
    </a:lvl4pPr>
    <a:lvl5pPr marL="1536021" algn="l" defTabSz="768011" rtl="0" eaLnBrk="1" latinLnBrk="0" hangingPunct="1">
      <a:defRPr sz="1008" kern="1200">
        <a:solidFill>
          <a:schemeClr val="tx1"/>
        </a:solidFill>
        <a:latin typeface="+mn-lt"/>
        <a:ea typeface="+mn-ea"/>
        <a:cs typeface="+mn-cs"/>
      </a:defRPr>
    </a:lvl5pPr>
    <a:lvl6pPr marL="1920027" algn="l" defTabSz="768011" rtl="0" eaLnBrk="1" latinLnBrk="0" hangingPunct="1">
      <a:defRPr sz="1008" kern="1200">
        <a:solidFill>
          <a:schemeClr val="tx1"/>
        </a:solidFill>
        <a:latin typeface="+mn-lt"/>
        <a:ea typeface="+mn-ea"/>
        <a:cs typeface="+mn-cs"/>
      </a:defRPr>
    </a:lvl6pPr>
    <a:lvl7pPr marL="2304032" algn="l" defTabSz="768011" rtl="0" eaLnBrk="1" latinLnBrk="0" hangingPunct="1">
      <a:defRPr sz="1008" kern="1200">
        <a:solidFill>
          <a:schemeClr val="tx1"/>
        </a:solidFill>
        <a:latin typeface="+mn-lt"/>
        <a:ea typeface="+mn-ea"/>
        <a:cs typeface="+mn-cs"/>
      </a:defRPr>
    </a:lvl7pPr>
    <a:lvl8pPr marL="2688038" algn="l" defTabSz="768011" rtl="0" eaLnBrk="1" latinLnBrk="0" hangingPunct="1">
      <a:defRPr sz="1008" kern="1200">
        <a:solidFill>
          <a:schemeClr val="tx1"/>
        </a:solidFill>
        <a:latin typeface="+mn-lt"/>
        <a:ea typeface="+mn-ea"/>
        <a:cs typeface="+mn-cs"/>
      </a:defRPr>
    </a:lvl8pPr>
    <a:lvl9pPr marL="3072043" algn="l" defTabSz="768011" rtl="0" eaLnBrk="1" latinLnBrk="0" hangingPunct="1">
      <a:defRPr sz="100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7" name="Rectangle 1"/>
          <p:cNvSpPr txBox="1">
            <a:spLocks noGrp="1" noRot="1" noChangeAspect="1" noChangeArrowheads="1"/>
          </p:cNvSpPr>
          <p:nvPr>
            <p:ph type="sldImg"/>
          </p:nvPr>
        </p:nvSpPr>
        <p:spPr bwMode="auto">
          <a:xfrm>
            <a:off x="1106488" y="801688"/>
            <a:ext cx="5348287" cy="40100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58" name="Rectangle 2"/>
          <p:cNvSpPr txBox="1">
            <a:spLocks noGrp="1" noChangeArrowheads="1"/>
          </p:cNvSpPr>
          <p:nvPr>
            <p:ph type="body" idx="1"/>
          </p:nvPr>
        </p:nvSpPr>
        <p:spPr bwMode="auto">
          <a:xfrm>
            <a:off x="1169988" y="5086350"/>
            <a:ext cx="522605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364158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6258" name="Rectangle 2"/>
          <p:cNvSpPr txBox="1">
            <a:spLocks noGrp="1" noChangeArrowheads="1"/>
          </p:cNvSpPr>
          <p:nvPr>
            <p:ph type="body" idx="1"/>
          </p:nvPr>
        </p:nvSpPr>
        <p:spPr bwMode="auto">
          <a:xfrm>
            <a:off x="1169988" y="5086350"/>
            <a:ext cx="522605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728759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2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9330" name="Rectangle 2"/>
          <p:cNvSpPr txBox="1">
            <a:spLocks noGrp="1" noChangeArrowheads="1"/>
          </p:cNvSpPr>
          <p:nvPr>
            <p:ph type="body" idx="1"/>
          </p:nvPr>
        </p:nvSpPr>
        <p:spPr bwMode="auto">
          <a:xfrm>
            <a:off x="1169988" y="5081588"/>
            <a:ext cx="5226050" cy="4116387"/>
          </a:xfrm>
          <a:prstGeom prst="rect">
            <a:avLst/>
          </a:prstGeom>
          <a:solidFill>
            <a:srgbClr val="FFFFFF"/>
          </a:solidFill>
          <a:ln w="9360" cap="sq">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406242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0354" name="Rectangle 2"/>
          <p:cNvSpPr txBox="1">
            <a:spLocks noGrp="1" noChangeArrowheads="1"/>
          </p:cNvSpPr>
          <p:nvPr>
            <p:ph type="body" idx="1"/>
          </p:nvPr>
        </p:nvSpPr>
        <p:spPr bwMode="auto">
          <a:xfrm>
            <a:off x="1169988" y="5081588"/>
            <a:ext cx="5226050" cy="4116387"/>
          </a:xfrm>
          <a:prstGeom prst="rect">
            <a:avLst/>
          </a:prstGeom>
          <a:solidFill>
            <a:srgbClr val="FFFFFF"/>
          </a:solidFill>
          <a:ln w="9360" cap="sq">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272064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02" name="Rectangle 2"/>
          <p:cNvSpPr txBox="1">
            <a:spLocks noGrp="1" noChangeArrowheads="1"/>
          </p:cNvSpPr>
          <p:nvPr>
            <p:ph type="body" idx="1"/>
          </p:nvPr>
        </p:nvSpPr>
        <p:spPr bwMode="auto">
          <a:xfrm>
            <a:off x="1169988" y="5081588"/>
            <a:ext cx="5226050" cy="4116387"/>
          </a:xfrm>
          <a:prstGeom prst="rect">
            <a:avLst/>
          </a:prstGeom>
          <a:solidFill>
            <a:srgbClr val="FFFFFF"/>
          </a:solidFill>
          <a:ln w="9360" cap="sq">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777023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5F736D24-DF5D-CA43-969B-56BBAF5A9A65}"/>
              </a:ext>
            </a:extLst>
          </p:cNvPr>
          <p:cNvSpPr>
            <a:spLocks noGrp="1" noChangeArrowheads="1"/>
          </p:cNvSpPr>
          <p:nvPr>
            <p:ph type="sldNum"/>
          </p:nvPr>
        </p:nvSpPr>
        <p:spPr>
          <a:ln/>
        </p:spPr>
        <p:txBody>
          <a:bodyPr/>
          <a:lstStyle/>
          <a:p>
            <a:fld id="{A3A5CF18-B7C7-C349-B630-7C7E23F8959A}" type="slidenum">
              <a:rPr lang="it-IT" altLang="it-IT"/>
              <a:pPr/>
              <a:t>34</a:t>
            </a:fld>
            <a:endParaRPr lang="it-IT" altLang="it-IT"/>
          </a:p>
        </p:txBody>
      </p:sp>
      <p:sp>
        <p:nvSpPr>
          <p:cNvPr id="32769" name="Text Box 1">
            <a:extLst>
              <a:ext uri="{FF2B5EF4-FFF2-40B4-BE49-F238E27FC236}">
                <a16:creationId xmlns:a16="http://schemas.microsoft.com/office/drawing/2014/main" id="{AEA301A7-FD47-4847-B284-FA375652A8AC}"/>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0" name="Text Box 2">
            <a:extLst>
              <a:ext uri="{FF2B5EF4-FFF2-40B4-BE49-F238E27FC236}">
                <a16:creationId xmlns:a16="http://schemas.microsoft.com/office/drawing/2014/main" id="{5647788E-7A35-AD4A-9999-E5B5FEE3B603}"/>
              </a:ext>
            </a:extLst>
          </p:cNvPr>
          <p:cNvSpPr txBox="1">
            <a:spLocks noGrp="1" noChangeArrowheads="1"/>
          </p:cNvSpPr>
          <p:nvPr>
            <p:ph type="body" idx="1"/>
          </p:nvPr>
        </p:nvSpPr>
        <p:spPr bwMode="auto">
          <a:xfrm>
            <a:off x="914400" y="4343400"/>
            <a:ext cx="50260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1110167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7" name="Rectangle 1">
            <a:extLst>
              <a:ext uri="{FF2B5EF4-FFF2-40B4-BE49-F238E27FC236}">
                <a16:creationId xmlns:a16="http://schemas.microsoft.com/office/drawing/2014/main" id="{9DEBFD8E-7F3C-4329-9E76-A3EED1497D5A}"/>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8" name="Rectangle 2">
            <a:extLst>
              <a:ext uri="{FF2B5EF4-FFF2-40B4-BE49-F238E27FC236}">
                <a16:creationId xmlns:a16="http://schemas.microsoft.com/office/drawing/2014/main" id="{42228DB3-7CE3-46E4-AE05-302B8E6D1858}"/>
              </a:ext>
            </a:extLst>
          </p:cNvPr>
          <p:cNvSpPr txBox="1">
            <a:spLocks noGrp="1" noChangeArrowheads="1"/>
          </p:cNvSpPr>
          <p:nvPr>
            <p:ph type="body" idx="1"/>
          </p:nvPr>
        </p:nvSpPr>
        <p:spPr bwMode="auto">
          <a:xfrm>
            <a:off x="1169988" y="5086350"/>
            <a:ext cx="522605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7344691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1" name="Rectangle 1">
            <a:extLst>
              <a:ext uri="{FF2B5EF4-FFF2-40B4-BE49-F238E27FC236}">
                <a16:creationId xmlns:a16="http://schemas.microsoft.com/office/drawing/2014/main" id="{AF32795F-1436-4AA9-9271-20E757276E3F}"/>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2" name="Rectangle 2">
            <a:extLst>
              <a:ext uri="{FF2B5EF4-FFF2-40B4-BE49-F238E27FC236}">
                <a16:creationId xmlns:a16="http://schemas.microsoft.com/office/drawing/2014/main" id="{8ECB4C67-C318-459D-A98F-EFE922BEF4D1}"/>
              </a:ext>
            </a:extLst>
          </p:cNvPr>
          <p:cNvSpPr txBox="1">
            <a:spLocks noGrp="1" noChangeArrowheads="1"/>
          </p:cNvSpPr>
          <p:nvPr>
            <p:ph type="body" idx="1"/>
          </p:nvPr>
        </p:nvSpPr>
        <p:spPr bwMode="auto">
          <a:xfrm>
            <a:off x="1169988" y="5086350"/>
            <a:ext cx="522605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174596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5" name="Rectangle 1">
            <a:extLst>
              <a:ext uri="{FF2B5EF4-FFF2-40B4-BE49-F238E27FC236}">
                <a16:creationId xmlns:a16="http://schemas.microsoft.com/office/drawing/2014/main" id="{52E4690E-8DAE-48FF-A924-653BB0427F36}"/>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6" name="Rectangle 2">
            <a:extLst>
              <a:ext uri="{FF2B5EF4-FFF2-40B4-BE49-F238E27FC236}">
                <a16:creationId xmlns:a16="http://schemas.microsoft.com/office/drawing/2014/main" id="{B6CC8764-4008-49C8-B5BA-EF64DA1A4878}"/>
              </a:ext>
            </a:extLst>
          </p:cNvPr>
          <p:cNvSpPr txBox="1">
            <a:spLocks noGrp="1" noChangeArrowheads="1"/>
          </p:cNvSpPr>
          <p:nvPr>
            <p:ph type="body" idx="1"/>
          </p:nvPr>
        </p:nvSpPr>
        <p:spPr bwMode="auto">
          <a:xfrm>
            <a:off x="1169988" y="5086350"/>
            <a:ext cx="522605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4702336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9" name="Rectangle 1">
            <a:extLst>
              <a:ext uri="{FF2B5EF4-FFF2-40B4-BE49-F238E27FC236}">
                <a16:creationId xmlns:a16="http://schemas.microsoft.com/office/drawing/2014/main" id="{A8B677AD-CF76-4EC8-921B-6D72141FECE0}"/>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0" name="Rectangle 2">
            <a:extLst>
              <a:ext uri="{FF2B5EF4-FFF2-40B4-BE49-F238E27FC236}">
                <a16:creationId xmlns:a16="http://schemas.microsoft.com/office/drawing/2014/main" id="{8C867AC0-2C82-4ACA-AEF6-D43011AC5A43}"/>
              </a:ext>
            </a:extLst>
          </p:cNvPr>
          <p:cNvSpPr txBox="1">
            <a:spLocks noGrp="1" noChangeArrowheads="1"/>
          </p:cNvSpPr>
          <p:nvPr>
            <p:ph type="body" idx="1"/>
          </p:nvPr>
        </p:nvSpPr>
        <p:spPr bwMode="auto">
          <a:xfrm>
            <a:off x="1169988" y="5086350"/>
            <a:ext cx="522605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40893935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09" name="Rectangle 1">
            <a:extLst>
              <a:ext uri="{FF2B5EF4-FFF2-40B4-BE49-F238E27FC236}">
                <a16:creationId xmlns:a16="http://schemas.microsoft.com/office/drawing/2014/main" id="{1C3918EE-9D1F-4334-8685-1FB43E45617B}"/>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0" name="Rectangle 2">
            <a:extLst>
              <a:ext uri="{FF2B5EF4-FFF2-40B4-BE49-F238E27FC236}">
                <a16:creationId xmlns:a16="http://schemas.microsoft.com/office/drawing/2014/main" id="{275DE57E-5521-4251-9AA1-6C675CD84EF9}"/>
              </a:ext>
            </a:extLst>
          </p:cNvPr>
          <p:cNvSpPr txBox="1">
            <a:spLocks noGrp="1" noChangeArrowheads="1"/>
          </p:cNvSpPr>
          <p:nvPr>
            <p:ph type="body" idx="1"/>
          </p:nvPr>
        </p:nvSpPr>
        <p:spPr bwMode="auto">
          <a:xfrm>
            <a:off x="1169988" y="5086350"/>
            <a:ext cx="522605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289427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3" name="Rectangle 1"/>
          <p:cNvSpPr txBox="1">
            <a:spLocks noGrp="1" noRot="1" noChangeAspect="1" noChangeArrowheads="1"/>
          </p:cNvSpPr>
          <p:nvPr>
            <p:ph type="sldImg"/>
          </p:nvPr>
        </p:nvSpPr>
        <p:spPr bwMode="auto">
          <a:xfrm>
            <a:off x="1106488" y="801688"/>
            <a:ext cx="5348287" cy="40100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4754" name="Rectangle 2"/>
          <p:cNvSpPr txBox="1">
            <a:spLocks noGrp="1" noChangeArrowheads="1"/>
          </p:cNvSpPr>
          <p:nvPr>
            <p:ph type="body" idx="1"/>
          </p:nvPr>
        </p:nvSpPr>
        <p:spPr bwMode="auto">
          <a:xfrm>
            <a:off x="1169988" y="5086350"/>
            <a:ext cx="522605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9845414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49" name="Rectangle 1">
            <a:extLst>
              <a:ext uri="{FF2B5EF4-FFF2-40B4-BE49-F238E27FC236}">
                <a16:creationId xmlns:a16="http://schemas.microsoft.com/office/drawing/2014/main" id="{B3F68A51-D29E-4EB4-B84B-877C6FE5C2C2}"/>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0" name="Rectangle 2">
            <a:extLst>
              <a:ext uri="{FF2B5EF4-FFF2-40B4-BE49-F238E27FC236}">
                <a16:creationId xmlns:a16="http://schemas.microsoft.com/office/drawing/2014/main" id="{99C97C52-55C7-4249-8CD5-5FC42DE85EEC}"/>
              </a:ext>
            </a:extLst>
          </p:cNvPr>
          <p:cNvSpPr txBox="1">
            <a:spLocks noGrp="1" noChangeArrowheads="1"/>
          </p:cNvSpPr>
          <p:nvPr>
            <p:ph type="body" idx="1"/>
          </p:nvPr>
        </p:nvSpPr>
        <p:spPr bwMode="auto">
          <a:xfrm>
            <a:off x="1169988" y="5086350"/>
            <a:ext cx="522605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5885232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3" name="Rectangle 1">
            <a:extLst>
              <a:ext uri="{FF2B5EF4-FFF2-40B4-BE49-F238E27FC236}">
                <a16:creationId xmlns:a16="http://schemas.microsoft.com/office/drawing/2014/main" id="{592240A2-25AA-4A8A-A800-97F9BE696B1B}"/>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4" name="Rectangle 2">
            <a:extLst>
              <a:ext uri="{FF2B5EF4-FFF2-40B4-BE49-F238E27FC236}">
                <a16:creationId xmlns:a16="http://schemas.microsoft.com/office/drawing/2014/main" id="{5B675944-43E1-4795-B837-5875B756DE1F}"/>
              </a:ext>
            </a:extLst>
          </p:cNvPr>
          <p:cNvSpPr txBox="1">
            <a:spLocks noGrp="1" noChangeArrowheads="1"/>
          </p:cNvSpPr>
          <p:nvPr>
            <p:ph type="body" idx="1"/>
          </p:nvPr>
        </p:nvSpPr>
        <p:spPr bwMode="auto">
          <a:xfrm>
            <a:off x="1169988" y="5086350"/>
            <a:ext cx="522605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2292024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7" name="Rectangle 1">
            <a:extLst>
              <a:ext uri="{FF2B5EF4-FFF2-40B4-BE49-F238E27FC236}">
                <a16:creationId xmlns:a16="http://schemas.microsoft.com/office/drawing/2014/main" id="{22EC82E1-28BE-48C2-A797-D12BF885DB51}"/>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298" name="Rectangle 2">
            <a:extLst>
              <a:ext uri="{FF2B5EF4-FFF2-40B4-BE49-F238E27FC236}">
                <a16:creationId xmlns:a16="http://schemas.microsoft.com/office/drawing/2014/main" id="{C01FD523-414E-427C-85C9-F9C297DBF3E2}"/>
              </a:ext>
            </a:extLst>
          </p:cNvPr>
          <p:cNvSpPr txBox="1">
            <a:spLocks noGrp="1" noChangeArrowheads="1"/>
          </p:cNvSpPr>
          <p:nvPr>
            <p:ph type="body" idx="1"/>
          </p:nvPr>
        </p:nvSpPr>
        <p:spPr bwMode="auto">
          <a:xfrm>
            <a:off x="1169988" y="5086350"/>
            <a:ext cx="522605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119163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29" name="Rectangle 1"/>
          <p:cNvSpPr txBox="1">
            <a:spLocks noGrp="1" noRot="1" noChangeAspect="1" noChangeArrowheads="1"/>
          </p:cNvSpPr>
          <p:nvPr>
            <p:ph type="sldImg"/>
          </p:nvPr>
        </p:nvSpPr>
        <p:spPr bwMode="auto">
          <a:xfrm>
            <a:off x="1106488" y="801688"/>
            <a:ext cx="5348287" cy="40100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3730" name="Rectangle 2"/>
          <p:cNvSpPr txBox="1">
            <a:spLocks noGrp="1" noChangeArrowheads="1"/>
          </p:cNvSpPr>
          <p:nvPr>
            <p:ph type="body" idx="1"/>
          </p:nvPr>
        </p:nvSpPr>
        <p:spPr bwMode="auto">
          <a:xfrm>
            <a:off x="1169988" y="5086350"/>
            <a:ext cx="522605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293685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7" name="Rectangle 1"/>
          <p:cNvSpPr txBox="1">
            <a:spLocks noGrp="1" noRot="1" noChangeAspect="1" noChangeArrowheads="1"/>
          </p:cNvSpPr>
          <p:nvPr>
            <p:ph type="sldImg"/>
          </p:nvPr>
        </p:nvSpPr>
        <p:spPr bwMode="auto">
          <a:xfrm>
            <a:off x="1106488" y="801688"/>
            <a:ext cx="5348287" cy="40100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78" name="Rectangle 2"/>
          <p:cNvSpPr txBox="1">
            <a:spLocks noGrp="1" noChangeArrowheads="1"/>
          </p:cNvSpPr>
          <p:nvPr>
            <p:ph type="body" idx="1"/>
          </p:nvPr>
        </p:nvSpPr>
        <p:spPr bwMode="auto">
          <a:xfrm>
            <a:off x="1169988" y="5086350"/>
            <a:ext cx="522605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863284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898" name="Rectangle 2"/>
          <p:cNvSpPr txBox="1">
            <a:spLocks noGrp="1" noChangeArrowheads="1"/>
          </p:cNvSpPr>
          <p:nvPr>
            <p:ph type="body" idx="1"/>
          </p:nvPr>
        </p:nvSpPr>
        <p:spPr bwMode="auto">
          <a:xfrm>
            <a:off x="1169988" y="5086350"/>
            <a:ext cx="522605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325503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2946" name="Rectangle 2"/>
          <p:cNvSpPr txBox="1">
            <a:spLocks noGrp="1" noChangeArrowheads="1"/>
          </p:cNvSpPr>
          <p:nvPr>
            <p:ph type="body" idx="1"/>
          </p:nvPr>
        </p:nvSpPr>
        <p:spPr bwMode="auto">
          <a:xfrm>
            <a:off x="1169988" y="5086350"/>
            <a:ext cx="522605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455780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6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3970" name="Rectangle 2"/>
          <p:cNvSpPr txBox="1">
            <a:spLocks noGrp="1" noChangeArrowheads="1"/>
          </p:cNvSpPr>
          <p:nvPr>
            <p:ph type="body" idx="1"/>
          </p:nvPr>
        </p:nvSpPr>
        <p:spPr bwMode="auto">
          <a:xfrm>
            <a:off x="1169988" y="5086350"/>
            <a:ext cx="522605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467915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4994" name="Rectangle 2"/>
          <p:cNvSpPr txBox="1">
            <a:spLocks noGrp="1" noChangeArrowheads="1"/>
          </p:cNvSpPr>
          <p:nvPr>
            <p:ph type="body" idx="1"/>
          </p:nvPr>
        </p:nvSpPr>
        <p:spPr bwMode="auto">
          <a:xfrm>
            <a:off x="1169988" y="5086350"/>
            <a:ext cx="522605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033517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0114" name="Rectangle 2"/>
          <p:cNvSpPr txBox="1">
            <a:spLocks noGrp="1" noChangeArrowheads="1"/>
          </p:cNvSpPr>
          <p:nvPr>
            <p:ph type="body" idx="1"/>
          </p:nvPr>
        </p:nvSpPr>
        <p:spPr bwMode="auto">
          <a:xfrm>
            <a:off x="1169988" y="5086350"/>
            <a:ext cx="522605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86129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a:t>Fare clic per modificare lo stile del titolo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84E20A52-980D-7348-941B-7B366755FB78}" type="datetimeFigureOut">
              <a:rPr lang="it-IT" smtClean="0"/>
              <a:t>14/10/23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EDE1C3A-8149-DB4C-8E1B-4EEDF09E8577}" type="slidenum">
              <a:rPr lang="it-IT" smtClean="0"/>
              <a:t>‹N›</a:t>
            </a:fld>
            <a:endParaRPr lang="it-IT"/>
          </a:p>
        </p:txBody>
      </p:sp>
    </p:spTree>
    <p:extLst>
      <p:ext uri="{BB962C8B-B14F-4D97-AF65-F5344CB8AC3E}">
        <p14:creationId xmlns:p14="http://schemas.microsoft.com/office/powerpoint/2010/main" val="3295581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4E20A52-980D-7348-941B-7B366755FB78}" type="datetimeFigureOut">
              <a:rPr lang="it-IT" smtClean="0"/>
              <a:t>14/10/23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EDE1C3A-8149-DB4C-8E1B-4EEDF09E8577}" type="slidenum">
              <a:rPr lang="it-IT" smtClean="0"/>
              <a:t>‹N›</a:t>
            </a:fld>
            <a:endParaRPr lang="it-IT"/>
          </a:p>
        </p:txBody>
      </p:sp>
    </p:spTree>
    <p:extLst>
      <p:ext uri="{BB962C8B-B14F-4D97-AF65-F5344CB8AC3E}">
        <p14:creationId xmlns:p14="http://schemas.microsoft.com/office/powerpoint/2010/main" val="595665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4E20A52-980D-7348-941B-7B366755FB78}" type="datetimeFigureOut">
              <a:rPr lang="it-IT" smtClean="0"/>
              <a:t>14/10/23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EDE1C3A-8149-DB4C-8E1B-4EEDF09E8577}" type="slidenum">
              <a:rPr lang="it-IT" smtClean="0"/>
              <a:t>‹N›</a:t>
            </a:fld>
            <a:endParaRPr lang="it-IT"/>
          </a:p>
        </p:txBody>
      </p:sp>
    </p:spTree>
    <p:extLst>
      <p:ext uri="{BB962C8B-B14F-4D97-AF65-F5344CB8AC3E}">
        <p14:creationId xmlns:p14="http://schemas.microsoft.com/office/powerpoint/2010/main" val="2257246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672481" y="106571"/>
            <a:ext cx="7804800" cy="1142040"/>
          </a:xfrm>
        </p:spPr>
        <p:txBody>
          <a:bodyPr/>
          <a:lstStyle/>
          <a:p>
            <a:r>
              <a:rPr lang="it-IT"/>
              <a:t>Fare clic per modificare lo stile del titolo</a:t>
            </a:r>
          </a:p>
        </p:txBody>
      </p:sp>
    </p:spTree>
    <p:extLst>
      <p:ext uri="{BB962C8B-B14F-4D97-AF65-F5344CB8AC3E}">
        <p14:creationId xmlns:p14="http://schemas.microsoft.com/office/powerpoint/2010/main" val="2683652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igure">
    <p:spTree>
      <p:nvGrpSpPr>
        <p:cNvPr id="1" name=""/>
        <p:cNvGrpSpPr/>
        <p:nvPr/>
      </p:nvGrpSpPr>
      <p:grpSpPr>
        <a:xfrm>
          <a:off x="0" y="0"/>
          <a:ext cx="0" cy="0"/>
          <a:chOff x="0" y="0"/>
          <a:chExt cx="0" cy="0"/>
        </a:xfrm>
      </p:grpSpPr>
      <p:pic>
        <p:nvPicPr>
          <p:cNvPr id="2" name="Picture 9" descr="LOGO">
            <a:extLst>
              <a:ext uri="{FF2B5EF4-FFF2-40B4-BE49-F238E27FC236}">
                <a16:creationId xmlns:a16="http://schemas.microsoft.com/office/drawing/2014/main" id="{6AB47387-07AD-034D-A074-94EED5B43211}"/>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7721600" y="6623050"/>
            <a:ext cx="1435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09">
            <a:extLst>
              <a:ext uri="{FF2B5EF4-FFF2-40B4-BE49-F238E27FC236}">
                <a16:creationId xmlns:a16="http://schemas.microsoft.com/office/drawing/2014/main" id="{E7BF02DF-F646-4641-91E7-1A5671B54466}"/>
              </a:ext>
            </a:extLst>
          </p:cNvPr>
          <p:cNvSpPr>
            <a:spLocks noGrp="1" noChangeArrowheads="1"/>
          </p:cNvSpPr>
          <p:nvPr userDrawn="1"/>
        </p:nvSpPr>
        <p:spPr bwMode="auto">
          <a:xfrm>
            <a:off x="5748338" y="6626225"/>
            <a:ext cx="203993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defRPr/>
            </a:pPr>
            <a:fld id="{33D36993-E2AA-B541-9A07-82E2CFD3A4BE}" type="slidenum">
              <a:rPr lang="it-IT" altLang="it-IT" sz="800" smtClean="0"/>
              <a:pPr algn="ctr">
                <a:defRPr/>
              </a:pPr>
              <a:t>‹N›</a:t>
            </a:fld>
            <a:endParaRPr lang="it-IT" altLang="it-IT" sz="1400"/>
          </a:p>
        </p:txBody>
      </p:sp>
    </p:spTree>
    <p:extLst>
      <p:ext uri="{BB962C8B-B14F-4D97-AF65-F5344CB8AC3E}">
        <p14:creationId xmlns:p14="http://schemas.microsoft.com/office/powerpoint/2010/main" val="710608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4E20A52-980D-7348-941B-7B366755FB78}" type="datetimeFigureOut">
              <a:rPr lang="it-IT" smtClean="0"/>
              <a:t>14/10/23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EDE1C3A-8149-DB4C-8E1B-4EEDF09E8577}" type="slidenum">
              <a:rPr lang="it-IT" smtClean="0"/>
              <a:t>‹N›</a:t>
            </a:fld>
            <a:endParaRPr lang="it-IT"/>
          </a:p>
        </p:txBody>
      </p:sp>
    </p:spTree>
    <p:extLst>
      <p:ext uri="{BB962C8B-B14F-4D97-AF65-F5344CB8AC3E}">
        <p14:creationId xmlns:p14="http://schemas.microsoft.com/office/powerpoint/2010/main" val="1578626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a:t>Fare clic per modificare lo stile del titolo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84E20A52-980D-7348-941B-7B366755FB78}" type="datetimeFigureOut">
              <a:rPr lang="it-IT" smtClean="0"/>
              <a:t>14/10/23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EDE1C3A-8149-DB4C-8E1B-4EEDF09E8577}" type="slidenum">
              <a:rPr lang="it-IT" smtClean="0"/>
              <a:t>‹N›</a:t>
            </a:fld>
            <a:endParaRPr lang="it-IT"/>
          </a:p>
        </p:txBody>
      </p:sp>
    </p:spTree>
    <p:extLst>
      <p:ext uri="{BB962C8B-B14F-4D97-AF65-F5344CB8AC3E}">
        <p14:creationId xmlns:p14="http://schemas.microsoft.com/office/powerpoint/2010/main" val="3621853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84E20A52-980D-7348-941B-7B366755FB78}" type="datetimeFigureOut">
              <a:rPr lang="it-IT" smtClean="0"/>
              <a:t>14/10/23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EDE1C3A-8149-DB4C-8E1B-4EEDF09E8577}" type="slidenum">
              <a:rPr lang="it-IT" smtClean="0"/>
              <a:t>‹N›</a:t>
            </a:fld>
            <a:endParaRPr lang="it-IT"/>
          </a:p>
        </p:txBody>
      </p:sp>
    </p:spTree>
    <p:extLst>
      <p:ext uri="{BB962C8B-B14F-4D97-AF65-F5344CB8AC3E}">
        <p14:creationId xmlns:p14="http://schemas.microsoft.com/office/powerpoint/2010/main" val="1820835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84E20A52-980D-7348-941B-7B366755FB78}" type="datetimeFigureOut">
              <a:rPr lang="it-IT" smtClean="0"/>
              <a:t>14/10/23</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1EDE1C3A-8149-DB4C-8E1B-4EEDF09E8577}" type="slidenum">
              <a:rPr lang="it-IT" smtClean="0"/>
              <a:t>‹N›</a:t>
            </a:fld>
            <a:endParaRPr lang="it-IT"/>
          </a:p>
        </p:txBody>
      </p:sp>
    </p:spTree>
    <p:extLst>
      <p:ext uri="{BB962C8B-B14F-4D97-AF65-F5344CB8AC3E}">
        <p14:creationId xmlns:p14="http://schemas.microsoft.com/office/powerpoint/2010/main" val="2390020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84E20A52-980D-7348-941B-7B366755FB78}" type="datetimeFigureOut">
              <a:rPr lang="it-IT" smtClean="0"/>
              <a:t>14/10/23</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1EDE1C3A-8149-DB4C-8E1B-4EEDF09E8577}" type="slidenum">
              <a:rPr lang="it-IT" smtClean="0"/>
              <a:t>‹N›</a:t>
            </a:fld>
            <a:endParaRPr lang="it-IT"/>
          </a:p>
        </p:txBody>
      </p:sp>
    </p:spTree>
    <p:extLst>
      <p:ext uri="{BB962C8B-B14F-4D97-AF65-F5344CB8AC3E}">
        <p14:creationId xmlns:p14="http://schemas.microsoft.com/office/powerpoint/2010/main" val="1073644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E20A52-980D-7348-941B-7B366755FB78}" type="datetimeFigureOut">
              <a:rPr lang="it-IT" smtClean="0"/>
              <a:t>14/10/23</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1EDE1C3A-8149-DB4C-8E1B-4EEDF09E8577}" type="slidenum">
              <a:rPr lang="it-IT" smtClean="0"/>
              <a:t>‹N›</a:t>
            </a:fld>
            <a:endParaRPr lang="it-IT"/>
          </a:p>
        </p:txBody>
      </p:sp>
    </p:spTree>
    <p:extLst>
      <p:ext uri="{BB962C8B-B14F-4D97-AF65-F5344CB8AC3E}">
        <p14:creationId xmlns:p14="http://schemas.microsoft.com/office/powerpoint/2010/main" val="1009065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84E20A52-980D-7348-941B-7B366755FB78}" type="datetimeFigureOut">
              <a:rPr lang="it-IT" smtClean="0"/>
              <a:t>14/10/23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EDE1C3A-8149-DB4C-8E1B-4EEDF09E8577}" type="slidenum">
              <a:rPr lang="it-IT" smtClean="0"/>
              <a:t>‹N›</a:t>
            </a:fld>
            <a:endParaRPr lang="it-IT"/>
          </a:p>
        </p:txBody>
      </p:sp>
    </p:spTree>
    <p:extLst>
      <p:ext uri="{BB962C8B-B14F-4D97-AF65-F5344CB8AC3E}">
        <p14:creationId xmlns:p14="http://schemas.microsoft.com/office/powerpoint/2010/main" val="293517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84E20A52-980D-7348-941B-7B366755FB78}" type="datetimeFigureOut">
              <a:rPr lang="it-IT" smtClean="0"/>
              <a:t>14/10/23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EDE1C3A-8149-DB4C-8E1B-4EEDF09E8577}" type="slidenum">
              <a:rPr lang="it-IT" smtClean="0"/>
              <a:t>‹N›</a:t>
            </a:fld>
            <a:endParaRPr lang="it-IT"/>
          </a:p>
        </p:txBody>
      </p:sp>
    </p:spTree>
    <p:extLst>
      <p:ext uri="{BB962C8B-B14F-4D97-AF65-F5344CB8AC3E}">
        <p14:creationId xmlns:p14="http://schemas.microsoft.com/office/powerpoint/2010/main" val="1673814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E20A52-980D-7348-941B-7B366755FB78}" type="datetimeFigureOut">
              <a:rPr lang="it-IT" smtClean="0"/>
              <a:t>14/10/23</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DE1C3A-8149-DB4C-8E1B-4EEDF09E8577}" type="slidenum">
              <a:rPr lang="it-IT" smtClean="0"/>
              <a:t>‹N›</a:t>
            </a:fld>
            <a:endParaRPr lang="it-IT"/>
          </a:p>
        </p:txBody>
      </p:sp>
    </p:spTree>
    <p:extLst>
      <p:ext uri="{BB962C8B-B14F-4D97-AF65-F5344CB8AC3E}">
        <p14:creationId xmlns:p14="http://schemas.microsoft.com/office/powerpoint/2010/main" val="292283533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9.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A196EB88-55F0-BD49-B5CF-564BAC00D882}"/>
              </a:ext>
            </a:extLst>
          </p:cNvPr>
          <p:cNvSpPr>
            <a:spLocks noGrp="1"/>
          </p:cNvSpPr>
          <p:nvPr>
            <p:ph type="title"/>
          </p:nvPr>
        </p:nvSpPr>
        <p:spPr>
          <a:xfrm>
            <a:off x="646012" y="2224902"/>
            <a:ext cx="7886700" cy="994172"/>
          </a:xfrm>
        </p:spPr>
        <p:txBody>
          <a:bodyPr>
            <a:normAutofit fontScale="90000"/>
          </a:bodyPr>
          <a:lstStyle/>
          <a:p>
            <a:pPr algn="ctr"/>
            <a:r>
              <a:rPr lang="it-IT" b="1" dirty="0">
                <a:latin typeface="Gurmukhi MN" panose="02020600050405020304" pitchFamily="18" charset="0"/>
                <a:cs typeface="Gurmukhi MN" panose="02020600050405020304" pitchFamily="18" charset="0"/>
              </a:rPr>
              <a:t>C E </a:t>
            </a:r>
            <a:r>
              <a:rPr lang="it-IT" b="1" dirty="0" err="1">
                <a:latin typeface="Gurmukhi MN" panose="02020600050405020304" pitchFamily="18" charset="0"/>
                <a:cs typeface="Gurmukhi MN" panose="02020600050405020304" pitchFamily="18" charset="0"/>
              </a:rPr>
              <a:t>R</a:t>
            </a:r>
            <a:r>
              <a:rPr lang="it-IT" b="1" dirty="0">
                <a:latin typeface="Gurmukhi MN" panose="02020600050405020304" pitchFamily="18" charset="0"/>
                <a:cs typeface="Gurmukhi MN" panose="02020600050405020304" pitchFamily="18" charset="0"/>
              </a:rPr>
              <a:t> V E L L O</a:t>
            </a:r>
            <a:br>
              <a:rPr lang="it-IT" b="1" dirty="0">
                <a:latin typeface="Gurmukhi MN" panose="02020600050405020304" pitchFamily="18" charset="0"/>
                <a:cs typeface="Gurmukhi MN" panose="02020600050405020304" pitchFamily="18" charset="0"/>
              </a:rPr>
            </a:br>
            <a:br>
              <a:rPr lang="it-IT" b="1" dirty="0">
                <a:latin typeface="Gurmukhi MN" panose="02020600050405020304" pitchFamily="18" charset="0"/>
                <a:cs typeface="Gurmukhi MN" panose="02020600050405020304" pitchFamily="18" charset="0"/>
              </a:rPr>
            </a:br>
            <a:r>
              <a:rPr lang="it-IT" b="1" dirty="0">
                <a:latin typeface="Gurmukhi MN" panose="02020600050405020304" pitchFamily="18" charset="0"/>
                <a:cs typeface="Gurmukhi MN" panose="02020600050405020304" pitchFamily="18" charset="0"/>
              </a:rPr>
              <a:t>T E L E </a:t>
            </a:r>
            <a:r>
              <a:rPr lang="it-IT" b="1" dirty="0" err="1">
                <a:latin typeface="Gurmukhi MN" panose="02020600050405020304" pitchFamily="18" charset="0"/>
                <a:cs typeface="Gurmukhi MN" panose="02020600050405020304" pitchFamily="18" charset="0"/>
              </a:rPr>
              <a:t>N</a:t>
            </a:r>
            <a:r>
              <a:rPr lang="it-IT" b="1" dirty="0">
                <a:latin typeface="Gurmukhi MN" panose="02020600050405020304" pitchFamily="18" charset="0"/>
                <a:cs typeface="Gurmukhi MN" panose="02020600050405020304" pitchFamily="18" charset="0"/>
              </a:rPr>
              <a:t> C E </a:t>
            </a:r>
            <a:r>
              <a:rPr lang="it-IT" b="1" dirty="0" err="1">
                <a:latin typeface="Gurmukhi MN" panose="02020600050405020304" pitchFamily="18" charset="0"/>
                <a:cs typeface="Gurmukhi MN" panose="02020600050405020304" pitchFamily="18" charset="0"/>
              </a:rPr>
              <a:t>F</a:t>
            </a:r>
            <a:r>
              <a:rPr lang="it-IT" b="1" dirty="0">
                <a:latin typeface="Gurmukhi MN" panose="02020600050405020304" pitchFamily="18" charset="0"/>
                <a:cs typeface="Gurmukhi MN" panose="02020600050405020304" pitchFamily="18" charset="0"/>
              </a:rPr>
              <a:t> A L O</a:t>
            </a:r>
          </a:p>
        </p:txBody>
      </p:sp>
    </p:spTree>
    <p:extLst>
      <p:ext uri="{BB962C8B-B14F-4D97-AF65-F5344CB8AC3E}">
        <p14:creationId xmlns:p14="http://schemas.microsoft.com/office/powerpoint/2010/main" val="2643347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idx="1"/>
          </p:nvPr>
        </p:nvSpPr>
        <p:spPr>
          <a:xfrm>
            <a:off x="1485037" y="2057257"/>
            <a:ext cx="6172848" cy="3889488"/>
          </a:xfrm>
          <a:ln/>
        </p:spPr>
        <p:txBody>
          <a:bodyPr/>
          <a:lstStyle/>
          <a:p>
            <a:endParaRPr lang="it-IT"/>
          </a:p>
        </p:txBody>
      </p:sp>
      <p:pic>
        <p:nvPicPr>
          <p:cNvPr id="24579"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85037" y="1708413"/>
            <a:ext cx="6858719" cy="4587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ctangle 1">
            <a:extLst>
              <a:ext uri="{FF2B5EF4-FFF2-40B4-BE49-F238E27FC236}">
                <a16:creationId xmlns:a16="http://schemas.microsoft.com/office/drawing/2014/main" id="{7FC54A55-B708-2A44-A571-30324A3E0756}"/>
              </a:ext>
            </a:extLst>
          </p:cNvPr>
          <p:cNvSpPr txBox="1">
            <a:spLocks noChangeArrowheads="1"/>
          </p:cNvSpPr>
          <p:nvPr/>
        </p:nvSpPr>
        <p:spPr>
          <a:xfrm>
            <a:off x="897050" y="501960"/>
            <a:ext cx="7348822" cy="857610"/>
          </a:xfrm>
          <a:prstGeom prst="rect">
            <a:avLst/>
          </a:prstGeom>
          <a:ln/>
        </p:spPr>
        <p:txBody>
          <a:bodyPr vert="horz" lIns="61235" tIns="31842" rIns="61235" bIns="31842"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tabLst>
                <a:tab pos="0" algn="l"/>
                <a:tab pos="304584" algn="l"/>
                <a:tab pos="610250" algn="l"/>
                <a:tab pos="915915" algn="l"/>
                <a:tab pos="1221580" algn="l"/>
                <a:tab pos="1527244" algn="l"/>
                <a:tab pos="1832910" algn="l"/>
                <a:tab pos="2138573" algn="l"/>
                <a:tab pos="2444239" algn="l"/>
                <a:tab pos="2749904" algn="l"/>
                <a:tab pos="3055569" algn="l"/>
                <a:tab pos="3361233" algn="l"/>
                <a:tab pos="3666899" algn="l"/>
                <a:tab pos="3972563" algn="l"/>
                <a:tab pos="4278228" algn="l"/>
                <a:tab pos="4583892" algn="l"/>
                <a:tab pos="4889557" algn="l"/>
                <a:tab pos="5195223" algn="l"/>
                <a:tab pos="5500888" algn="l"/>
                <a:tab pos="5806552" algn="l"/>
                <a:tab pos="6112216" algn="l"/>
                <a:tab pos="6402760" algn="l"/>
              </a:tabLst>
            </a:pPr>
            <a:r>
              <a:rPr lang="it-IT" altLang="it-IT" sz="3200" b="1" dirty="0">
                <a:latin typeface="Gurmukhi MN" panose="02020600050405020304" pitchFamily="18" charset="0"/>
                <a:cs typeface="Gurmukhi MN" panose="02020600050405020304" pitchFamily="18" charset="0"/>
              </a:rPr>
              <a:t>SCISSURE TELENCEFALICHE e LOBI TELENCEFALICI </a:t>
            </a:r>
            <a:br>
              <a:rPr lang="it-IT" altLang="it-IT" sz="3200" b="1" dirty="0">
                <a:latin typeface="Gurmukhi MN" panose="02020600050405020304" pitchFamily="18" charset="0"/>
                <a:cs typeface="Gurmukhi MN" panose="02020600050405020304" pitchFamily="18" charset="0"/>
              </a:rPr>
            </a:br>
            <a:r>
              <a:rPr lang="it-IT" altLang="it-IT" sz="3200" b="1" dirty="0">
                <a:latin typeface="Gurmukhi MN" panose="02020600050405020304" pitchFamily="18" charset="0"/>
                <a:cs typeface="Gurmukhi MN" panose="02020600050405020304" pitchFamily="18" charset="0"/>
              </a:rPr>
              <a:t>(superficie mediale)</a:t>
            </a:r>
          </a:p>
        </p:txBody>
      </p:sp>
    </p:spTree>
    <p:extLst>
      <p:ext uri="{BB962C8B-B14F-4D97-AF65-F5344CB8AC3E}">
        <p14:creationId xmlns:p14="http://schemas.microsoft.com/office/powerpoint/2010/main" val="63046667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0" y="91612"/>
            <a:ext cx="9144000" cy="1308018"/>
          </a:xfrm>
          <a:ln/>
        </p:spPr>
        <p:txBody>
          <a:bodyPr vert="horz" lIns="61235" tIns="31842" rIns="61235" bIns="31842" rtlCol="0" anchor="ctr">
            <a:noAutofit/>
          </a:bodyPr>
          <a:lstStyle/>
          <a:p>
            <a:pPr algn="ctr">
              <a:lnSpc>
                <a:spcPct val="100000"/>
              </a:lnSpc>
              <a:tabLst>
                <a:tab pos="0" algn="l"/>
                <a:tab pos="304584" algn="l"/>
                <a:tab pos="610250" algn="l"/>
                <a:tab pos="915915" algn="l"/>
                <a:tab pos="1221580" algn="l"/>
                <a:tab pos="1527244" algn="l"/>
                <a:tab pos="1832910" algn="l"/>
                <a:tab pos="2138573" algn="l"/>
                <a:tab pos="2444239" algn="l"/>
                <a:tab pos="2749904" algn="l"/>
                <a:tab pos="3055569" algn="l"/>
                <a:tab pos="3361233" algn="l"/>
                <a:tab pos="3666899" algn="l"/>
                <a:tab pos="3972563" algn="l"/>
                <a:tab pos="4278228" algn="l"/>
                <a:tab pos="4583892" algn="l"/>
                <a:tab pos="4889557" algn="l"/>
                <a:tab pos="5195223" algn="l"/>
                <a:tab pos="5500888" algn="l"/>
                <a:tab pos="5806552" algn="l"/>
                <a:tab pos="6112216" algn="l"/>
              </a:tabLst>
            </a:pPr>
            <a:r>
              <a:rPr lang="it-IT" altLang="it-IT" sz="3200" b="1" dirty="0">
                <a:latin typeface="Gurmukhi MN" panose="02020600050405020304" pitchFamily="18" charset="0"/>
                <a:cs typeface="Gurmukhi MN" panose="02020600050405020304" pitchFamily="18" charset="0"/>
              </a:rPr>
              <a:t>FUNZIONI PRINCIPALI DEL</a:t>
            </a:r>
            <a:br>
              <a:rPr lang="it-IT" altLang="it-IT" sz="3200" b="1" dirty="0">
                <a:latin typeface="Gurmukhi MN" panose="02020600050405020304" pitchFamily="18" charset="0"/>
                <a:cs typeface="Gurmukhi MN" panose="02020600050405020304" pitchFamily="18" charset="0"/>
              </a:rPr>
            </a:br>
            <a:r>
              <a:rPr lang="it-IT" altLang="it-IT" sz="3200" b="1" dirty="0">
                <a:latin typeface="Gurmukhi MN" panose="02020600050405020304" pitchFamily="18" charset="0"/>
                <a:cs typeface="Gurmukhi MN" panose="02020600050405020304" pitchFamily="18" charset="0"/>
              </a:rPr>
              <a:t> LOBO FRONTALE [1]</a:t>
            </a:r>
            <a:br>
              <a:rPr lang="it-IT" altLang="it-IT" sz="3200" b="1" dirty="0">
                <a:latin typeface="Gurmukhi MN" panose="02020600050405020304" pitchFamily="18" charset="0"/>
                <a:cs typeface="Gurmukhi MN" panose="02020600050405020304" pitchFamily="18" charset="0"/>
              </a:rPr>
            </a:br>
            <a:endParaRPr lang="it-IT" altLang="it-IT" sz="3200" b="1" dirty="0">
              <a:latin typeface="Gurmukhi MN" panose="02020600050405020304" pitchFamily="18" charset="0"/>
              <a:cs typeface="Gurmukhi MN" panose="02020600050405020304" pitchFamily="18" charset="0"/>
            </a:endParaRPr>
          </a:p>
        </p:txBody>
      </p:sp>
      <p:sp>
        <p:nvSpPr>
          <p:cNvPr id="29698" name="Rectangle 2"/>
          <p:cNvSpPr>
            <a:spLocks noGrp="1" noChangeArrowheads="1"/>
          </p:cNvSpPr>
          <p:nvPr>
            <p:ph idx="1"/>
          </p:nvPr>
        </p:nvSpPr>
        <p:spPr>
          <a:xfrm>
            <a:off x="300942" y="1115367"/>
            <a:ext cx="8449519" cy="5586883"/>
          </a:xfrm>
          <a:ln/>
        </p:spPr>
        <p:txBody>
          <a:bodyPr vert="horz" lIns="61235" tIns="31842" rIns="61235" bIns="31842" rtlCol="0">
            <a:normAutofit/>
          </a:bodyPr>
          <a:lstStyle/>
          <a:p>
            <a:pPr indent="-220338">
              <a:lnSpc>
                <a:spcPct val="100000"/>
              </a:lnSpc>
              <a:spcBef>
                <a:spcPts val="545"/>
              </a:spcBef>
              <a:buSzPct val="80000"/>
              <a:buNone/>
              <a:tabLst>
                <a:tab pos="233299" algn="l"/>
                <a:tab pos="609171" algn="l"/>
                <a:tab pos="1231300" algn="l"/>
                <a:tab pos="1853431" algn="l"/>
                <a:tab pos="2475562" algn="l"/>
                <a:tab pos="3097692" algn="l"/>
                <a:tab pos="3719823" algn="l"/>
                <a:tab pos="4341953" algn="l"/>
                <a:tab pos="4964083" algn="l"/>
                <a:tab pos="5586214" algn="l"/>
                <a:tab pos="6208344" algn="l"/>
                <a:tab pos="6830475" algn="l"/>
                <a:tab pos="7018411" algn="l"/>
                <a:tab pos="7324076" algn="l"/>
                <a:tab pos="7325155" algn="l"/>
                <a:tab pos="7326236" algn="l"/>
                <a:tab pos="7327315" algn="l"/>
                <a:tab pos="7328397" algn="l"/>
                <a:tab pos="7329475" algn="l"/>
                <a:tab pos="7330557" algn="l"/>
                <a:tab pos="7331636" algn="l"/>
                <a:tab pos="7332716" algn="l"/>
                <a:tab pos="7333796" algn="l"/>
                <a:tab pos="7334876" algn="l"/>
              </a:tabLst>
            </a:pPr>
            <a:r>
              <a:rPr lang="it-IT" altLang="it-IT" dirty="0">
                <a:latin typeface="Chalkboard SE" panose="03050602040202020205" pitchFamily="66" charset="77"/>
              </a:rPr>
              <a:t>Il LOBO FRONTALE è coinvolto in una serie di funzioni così riassumibili:</a:t>
            </a:r>
          </a:p>
          <a:p>
            <a:pPr indent="-220338">
              <a:lnSpc>
                <a:spcPct val="100000"/>
              </a:lnSpc>
              <a:spcBef>
                <a:spcPts val="545"/>
              </a:spcBef>
              <a:buSzPct val="80000"/>
              <a:buNone/>
              <a:tabLst>
                <a:tab pos="233299" algn="l"/>
                <a:tab pos="609171" algn="l"/>
                <a:tab pos="1231300" algn="l"/>
                <a:tab pos="1853431" algn="l"/>
                <a:tab pos="2475562" algn="l"/>
                <a:tab pos="3097692" algn="l"/>
                <a:tab pos="3719823" algn="l"/>
                <a:tab pos="4341953" algn="l"/>
                <a:tab pos="4964083" algn="l"/>
                <a:tab pos="5586214" algn="l"/>
                <a:tab pos="6208344" algn="l"/>
                <a:tab pos="6830475" algn="l"/>
                <a:tab pos="7018411" algn="l"/>
                <a:tab pos="7324076" algn="l"/>
                <a:tab pos="7325155" algn="l"/>
                <a:tab pos="7326236" algn="l"/>
                <a:tab pos="7327315" algn="l"/>
                <a:tab pos="7328397" algn="l"/>
                <a:tab pos="7329475" algn="l"/>
                <a:tab pos="7330557" algn="l"/>
                <a:tab pos="7331636" algn="l"/>
                <a:tab pos="7332716" algn="l"/>
                <a:tab pos="7333796" algn="l"/>
                <a:tab pos="7334876" algn="l"/>
              </a:tabLst>
            </a:pPr>
            <a:r>
              <a:rPr lang="it-IT" altLang="it-IT" dirty="0">
                <a:latin typeface="Chalkboard SE" panose="03050602040202020205" pitchFamily="66" charset="77"/>
              </a:rPr>
              <a:t>	</a:t>
            </a:r>
            <a:r>
              <a:rPr lang="it-IT" altLang="it-IT" sz="2585" dirty="0">
                <a:latin typeface="Chalkboard SE" panose="03050602040202020205" pitchFamily="66" charset="77"/>
              </a:rPr>
              <a:t> - pianificazione ed esecuzione dei   </a:t>
            </a:r>
          </a:p>
          <a:p>
            <a:pPr indent="-220338">
              <a:lnSpc>
                <a:spcPct val="100000"/>
              </a:lnSpc>
              <a:spcBef>
                <a:spcPts val="545"/>
              </a:spcBef>
              <a:buSzPct val="80000"/>
              <a:buNone/>
              <a:tabLst>
                <a:tab pos="233299" algn="l"/>
                <a:tab pos="609171" algn="l"/>
                <a:tab pos="1231300" algn="l"/>
                <a:tab pos="1853431" algn="l"/>
                <a:tab pos="2475562" algn="l"/>
                <a:tab pos="3097692" algn="l"/>
                <a:tab pos="3719823" algn="l"/>
                <a:tab pos="4341953" algn="l"/>
                <a:tab pos="4964083" algn="l"/>
                <a:tab pos="5586214" algn="l"/>
                <a:tab pos="6208344" algn="l"/>
                <a:tab pos="6830475" algn="l"/>
                <a:tab pos="7018411" algn="l"/>
                <a:tab pos="7324076" algn="l"/>
                <a:tab pos="7325155" algn="l"/>
                <a:tab pos="7326236" algn="l"/>
                <a:tab pos="7327315" algn="l"/>
                <a:tab pos="7328397" algn="l"/>
                <a:tab pos="7329475" algn="l"/>
                <a:tab pos="7330557" algn="l"/>
                <a:tab pos="7331636" algn="l"/>
                <a:tab pos="7332716" algn="l"/>
                <a:tab pos="7333796" algn="l"/>
                <a:tab pos="7334876" algn="l"/>
              </a:tabLst>
            </a:pPr>
            <a:r>
              <a:rPr lang="it-IT" altLang="it-IT" sz="2585" dirty="0">
                <a:latin typeface="Chalkboard SE" panose="03050602040202020205" pitchFamily="66" charset="77"/>
              </a:rPr>
              <a:t>     movimenti corporei e specificamente, dei Globi  </a:t>
            </a:r>
          </a:p>
          <a:p>
            <a:pPr indent="-220338">
              <a:lnSpc>
                <a:spcPct val="100000"/>
              </a:lnSpc>
              <a:spcBef>
                <a:spcPts val="545"/>
              </a:spcBef>
              <a:buSzPct val="80000"/>
              <a:buNone/>
              <a:tabLst>
                <a:tab pos="233299" algn="l"/>
                <a:tab pos="609171" algn="l"/>
                <a:tab pos="1231300" algn="l"/>
                <a:tab pos="1853431" algn="l"/>
                <a:tab pos="2475562" algn="l"/>
                <a:tab pos="3097692" algn="l"/>
                <a:tab pos="3719823" algn="l"/>
                <a:tab pos="4341953" algn="l"/>
                <a:tab pos="4964083" algn="l"/>
                <a:tab pos="5586214" algn="l"/>
                <a:tab pos="6208344" algn="l"/>
                <a:tab pos="6830475" algn="l"/>
                <a:tab pos="7018411" algn="l"/>
                <a:tab pos="7324076" algn="l"/>
                <a:tab pos="7325155" algn="l"/>
                <a:tab pos="7326236" algn="l"/>
                <a:tab pos="7327315" algn="l"/>
                <a:tab pos="7328397" algn="l"/>
                <a:tab pos="7329475" algn="l"/>
                <a:tab pos="7330557" algn="l"/>
                <a:tab pos="7331636" algn="l"/>
                <a:tab pos="7332716" algn="l"/>
                <a:tab pos="7333796" algn="l"/>
                <a:tab pos="7334876" algn="l"/>
              </a:tabLst>
            </a:pPr>
            <a:r>
              <a:rPr lang="it-IT" altLang="it-IT" sz="2585" dirty="0">
                <a:latin typeface="Chalkboard SE" panose="03050602040202020205" pitchFamily="66" charset="77"/>
              </a:rPr>
              <a:t>     Oculari (AREE MOTRICI e PREMOTRICI);</a:t>
            </a:r>
          </a:p>
          <a:p>
            <a:pPr indent="-220338">
              <a:lnSpc>
                <a:spcPct val="100000"/>
              </a:lnSpc>
              <a:spcBef>
                <a:spcPts val="545"/>
              </a:spcBef>
              <a:buSzPct val="80000"/>
              <a:buNone/>
              <a:tabLst>
                <a:tab pos="233299" algn="l"/>
                <a:tab pos="609171" algn="l"/>
                <a:tab pos="1231300" algn="l"/>
                <a:tab pos="1853431" algn="l"/>
                <a:tab pos="2475562" algn="l"/>
                <a:tab pos="3097692" algn="l"/>
                <a:tab pos="3719823" algn="l"/>
                <a:tab pos="4341953" algn="l"/>
                <a:tab pos="4964083" algn="l"/>
                <a:tab pos="5586214" algn="l"/>
                <a:tab pos="6208344" algn="l"/>
                <a:tab pos="6830475" algn="l"/>
                <a:tab pos="7018411" algn="l"/>
                <a:tab pos="7324076" algn="l"/>
                <a:tab pos="7325155" algn="l"/>
                <a:tab pos="7326236" algn="l"/>
                <a:tab pos="7327315" algn="l"/>
                <a:tab pos="7328397" algn="l"/>
                <a:tab pos="7329475" algn="l"/>
                <a:tab pos="7330557" algn="l"/>
                <a:tab pos="7331636" algn="l"/>
                <a:tab pos="7332716" algn="l"/>
                <a:tab pos="7333796" algn="l"/>
                <a:tab pos="7334876" algn="l"/>
              </a:tabLst>
            </a:pPr>
            <a:r>
              <a:rPr lang="it-IT" altLang="it-IT" sz="2585" dirty="0">
                <a:latin typeface="Chalkboard SE" panose="03050602040202020205" pitchFamily="66" charset="77"/>
              </a:rPr>
              <a:t>		-linguaggio (AREA di BROCA per l’ articolazione del </a:t>
            </a:r>
          </a:p>
          <a:p>
            <a:pPr indent="-220338">
              <a:lnSpc>
                <a:spcPct val="100000"/>
              </a:lnSpc>
              <a:spcBef>
                <a:spcPts val="545"/>
              </a:spcBef>
              <a:buSzPct val="80000"/>
              <a:buNone/>
              <a:tabLst>
                <a:tab pos="233299" algn="l"/>
                <a:tab pos="609171" algn="l"/>
                <a:tab pos="1231300" algn="l"/>
                <a:tab pos="1853431" algn="l"/>
                <a:tab pos="2475562" algn="l"/>
                <a:tab pos="3097692" algn="l"/>
                <a:tab pos="3719823" algn="l"/>
                <a:tab pos="4341953" algn="l"/>
                <a:tab pos="4964083" algn="l"/>
                <a:tab pos="5586214" algn="l"/>
                <a:tab pos="6208344" algn="l"/>
                <a:tab pos="6830475" algn="l"/>
                <a:tab pos="7018411" algn="l"/>
                <a:tab pos="7324076" algn="l"/>
                <a:tab pos="7325155" algn="l"/>
                <a:tab pos="7326236" algn="l"/>
                <a:tab pos="7327315" algn="l"/>
                <a:tab pos="7328397" algn="l"/>
                <a:tab pos="7329475" algn="l"/>
                <a:tab pos="7330557" algn="l"/>
                <a:tab pos="7331636" algn="l"/>
                <a:tab pos="7332716" algn="l"/>
                <a:tab pos="7333796" algn="l"/>
                <a:tab pos="7334876" algn="l"/>
              </a:tabLst>
            </a:pPr>
            <a:r>
              <a:rPr lang="it-IT" altLang="it-IT" sz="2585" dirty="0">
                <a:latin typeface="Chalkboard SE" panose="03050602040202020205" pitchFamily="66" charset="77"/>
              </a:rPr>
              <a:t>   linguaggio nel Lobo Frontale Sinistro);</a:t>
            </a:r>
          </a:p>
          <a:p>
            <a:pPr indent="-220338">
              <a:lnSpc>
                <a:spcPct val="100000"/>
              </a:lnSpc>
              <a:spcBef>
                <a:spcPts val="545"/>
              </a:spcBef>
              <a:buSzPct val="80000"/>
              <a:buNone/>
              <a:tabLst>
                <a:tab pos="233299" algn="l"/>
                <a:tab pos="609171" algn="l"/>
                <a:tab pos="1231300" algn="l"/>
                <a:tab pos="1853431" algn="l"/>
                <a:tab pos="2475562" algn="l"/>
                <a:tab pos="3097692" algn="l"/>
                <a:tab pos="3719823" algn="l"/>
                <a:tab pos="4341953" algn="l"/>
                <a:tab pos="4964083" algn="l"/>
                <a:tab pos="5586214" algn="l"/>
                <a:tab pos="6208344" algn="l"/>
                <a:tab pos="6830475" algn="l"/>
                <a:tab pos="7018411" algn="l"/>
                <a:tab pos="7324076" algn="l"/>
                <a:tab pos="7325155" algn="l"/>
                <a:tab pos="7326236" algn="l"/>
                <a:tab pos="7327315" algn="l"/>
                <a:tab pos="7328397" algn="l"/>
                <a:tab pos="7329475" algn="l"/>
                <a:tab pos="7330557" algn="l"/>
                <a:tab pos="7331636" algn="l"/>
                <a:tab pos="7332716" algn="l"/>
                <a:tab pos="7333796" algn="l"/>
                <a:tab pos="7334876" algn="l"/>
              </a:tabLst>
            </a:pPr>
            <a:r>
              <a:rPr lang="it-IT" altLang="it-IT" sz="2585" dirty="0">
                <a:latin typeface="Chalkboard SE" panose="03050602040202020205" pitchFamily="66" charset="77"/>
              </a:rPr>
              <a:t>  -funzioni comportamentali;</a:t>
            </a:r>
          </a:p>
          <a:p>
            <a:pPr indent="-220338">
              <a:lnSpc>
                <a:spcPct val="100000"/>
              </a:lnSpc>
              <a:spcBef>
                <a:spcPts val="545"/>
              </a:spcBef>
              <a:buSzPct val="80000"/>
              <a:buNone/>
              <a:tabLst>
                <a:tab pos="233299" algn="l"/>
                <a:tab pos="609171" algn="l"/>
                <a:tab pos="1231300" algn="l"/>
                <a:tab pos="1853431" algn="l"/>
                <a:tab pos="2475562" algn="l"/>
                <a:tab pos="3097692" algn="l"/>
                <a:tab pos="3719823" algn="l"/>
                <a:tab pos="4341953" algn="l"/>
                <a:tab pos="4964083" algn="l"/>
                <a:tab pos="5586214" algn="l"/>
                <a:tab pos="6208344" algn="l"/>
                <a:tab pos="6830475" algn="l"/>
                <a:tab pos="7018411" algn="l"/>
                <a:tab pos="7324076" algn="l"/>
                <a:tab pos="7325155" algn="l"/>
                <a:tab pos="7326236" algn="l"/>
                <a:tab pos="7327315" algn="l"/>
                <a:tab pos="7328397" algn="l"/>
                <a:tab pos="7329475" algn="l"/>
                <a:tab pos="7330557" algn="l"/>
                <a:tab pos="7331636" algn="l"/>
                <a:tab pos="7332716" algn="l"/>
                <a:tab pos="7333796" algn="l"/>
                <a:tab pos="7334876" algn="l"/>
              </a:tabLst>
            </a:pPr>
            <a:r>
              <a:rPr lang="it-IT" altLang="it-IT" sz="2585" dirty="0">
                <a:latin typeface="Chalkboard SE" panose="03050602040202020205" pitchFamily="66" charset="77"/>
              </a:rPr>
              <a:t>	-funzioni cognitive;</a:t>
            </a:r>
          </a:p>
          <a:p>
            <a:pPr indent="-220338">
              <a:lnSpc>
                <a:spcPct val="100000"/>
              </a:lnSpc>
              <a:spcBef>
                <a:spcPts val="545"/>
              </a:spcBef>
              <a:buSzPct val="80000"/>
              <a:buNone/>
              <a:tabLst>
                <a:tab pos="233299" algn="l"/>
                <a:tab pos="609171" algn="l"/>
                <a:tab pos="1231300" algn="l"/>
                <a:tab pos="1853431" algn="l"/>
                <a:tab pos="2475562" algn="l"/>
                <a:tab pos="3097692" algn="l"/>
                <a:tab pos="3719823" algn="l"/>
                <a:tab pos="4341953" algn="l"/>
                <a:tab pos="4964083" algn="l"/>
                <a:tab pos="5586214" algn="l"/>
                <a:tab pos="6208344" algn="l"/>
                <a:tab pos="6830475" algn="l"/>
                <a:tab pos="7018411" algn="l"/>
                <a:tab pos="7324076" algn="l"/>
                <a:tab pos="7325155" algn="l"/>
                <a:tab pos="7326236" algn="l"/>
                <a:tab pos="7327315" algn="l"/>
                <a:tab pos="7328397" algn="l"/>
                <a:tab pos="7329475" algn="l"/>
                <a:tab pos="7330557" algn="l"/>
                <a:tab pos="7331636" algn="l"/>
                <a:tab pos="7332716" algn="l"/>
                <a:tab pos="7333796" algn="l"/>
                <a:tab pos="7334876" algn="l"/>
              </a:tabLst>
            </a:pPr>
            <a:r>
              <a:rPr lang="it-IT" altLang="it-IT" sz="2585" dirty="0">
                <a:latin typeface="Chalkboard SE" panose="03050602040202020205" pitchFamily="66" charset="77"/>
              </a:rPr>
              <a:t>	-emozioni.</a:t>
            </a:r>
          </a:p>
          <a:p>
            <a:pPr indent="-220338">
              <a:lnSpc>
                <a:spcPct val="100000"/>
              </a:lnSpc>
              <a:spcBef>
                <a:spcPts val="545"/>
              </a:spcBef>
              <a:buSzPct val="80000"/>
              <a:buNone/>
              <a:tabLst>
                <a:tab pos="233299" algn="l"/>
                <a:tab pos="609171" algn="l"/>
                <a:tab pos="1231300" algn="l"/>
                <a:tab pos="1853431" algn="l"/>
                <a:tab pos="2475562" algn="l"/>
                <a:tab pos="3097692" algn="l"/>
                <a:tab pos="3719823" algn="l"/>
                <a:tab pos="4341953" algn="l"/>
                <a:tab pos="4964083" algn="l"/>
                <a:tab pos="5586214" algn="l"/>
                <a:tab pos="6208344" algn="l"/>
                <a:tab pos="6830475" algn="l"/>
                <a:tab pos="7018411" algn="l"/>
                <a:tab pos="7324076" algn="l"/>
                <a:tab pos="7325155" algn="l"/>
                <a:tab pos="7326236" algn="l"/>
                <a:tab pos="7327315" algn="l"/>
                <a:tab pos="7328397" algn="l"/>
                <a:tab pos="7329475" algn="l"/>
                <a:tab pos="7330557" algn="l"/>
                <a:tab pos="7331636" algn="l"/>
                <a:tab pos="7332716" algn="l"/>
                <a:tab pos="7333796" algn="l"/>
                <a:tab pos="7334876" algn="l"/>
              </a:tabLst>
            </a:pPr>
            <a:r>
              <a:rPr lang="it-IT" altLang="it-IT" sz="2585" dirty="0">
                <a:latin typeface="Chalkboard SE" panose="03050602040202020205" pitchFamily="66" charset="77"/>
              </a:rPr>
              <a:t>Queste ultime tre funzioni sono ascrivibili alle numerose AREE ASSOCIATIVE del Lobo Frontale.</a:t>
            </a:r>
          </a:p>
          <a:p>
            <a:pPr indent="-220338">
              <a:lnSpc>
                <a:spcPct val="100000"/>
              </a:lnSpc>
              <a:spcBef>
                <a:spcPts val="545"/>
              </a:spcBef>
              <a:buSzPct val="80000"/>
              <a:buNone/>
              <a:tabLst>
                <a:tab pos="233299" algn="l"/>
                <a:tab pos="609171" algn="l"/>
                <a:tab pos="1231300" algn="l"/>
                <a:tab pos="1853431" algn="l"/>
                <a:tab pos="2475562" algn="l"/>
                <a:tab pos="3097692" algn="l"/>
                <a:tab pos="3719823" algn="l"/>
                <a:tab pos="4341953" algn="l"/>
                <a:tab pos="4964083" algn="l"/>
                <a:tab pos="5586214" algn="l"/>
                <a:tab pos="6208344" algn="l"/>
                <a:tab pos="6830475" algn="l"/>
                <a:tab pos="7018411" algn="l"/>
                <a:tab pos="7324076" algn="l"/>
                <a:tab pos="7325155" algn="l"/>
                <a:tab pos="7326236" algn="l"/>
                <a:tab pos="7327315" algn="l"/>
                <a:tab pos="7328397" algn="l"/>
                <a:tab pos="7329475" algn="l"/>
                <a:tab pos="7330557" algn="l"/>
                <a:tab pos="7331636" algn="l"/>
                <a:tab pos="7332716" algn="l"/>
                <a:tab pos="7333796" algn="l"/>
                <a:tab pos="7334876" algn="l"/>
              </a:tabLst>
            </a:pPr>
            <a:endParaRPr lang="it-IT" altLang="it-IT" dirty="0">
              <a:solidFill>
                <a:srgbClr val="FFFFFF"/>
              </a:solidFill>
            </a:endParaRPr>
          </a:p>
        </p:txBody>
      </p:sp>
    </p:spTree>
    <p:extLst>
      <p:ext uri="{BB962C8B-B14F-4D97-AF65-F5344CB8AC3E}">
        <p14:creationId xmlns:p14="http://schemas.microsoft.com/office/powerpoint/2010/main" val="412342664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Grp="1" noChangeArrowheads="1"/>
          </p:cNvSpPr>
          <p:nvPr>
            <p:ph type="title"/>
          </p:nvPr>
        </p:nvSpPr>
        <p:spPr>
          <a:xfrm>
            <a:off x="157298" y="88643"/>
            <a:ext cx="8872695" cy="777682"/>
          </a:xfrm>
          <a:ln/>
        </p:spPr>
        <p:txBody>
          <a:bodyPr vert="horz" lIns="61235" tIns="31842" rIns="61235" bIns="31842" rtlCol="0" anchor="ctr">
            <a:noAutofit/>
          </a:bodyPr>
          <a:lstStyle/>
          <a:p>
            <a:pPr algn="ctr">
              <a:lnSpc>
                <a:spcPct val="100000"/>
              </a:lnSpc>
              <a:tabLst>
                <a:tab pos="0" algn="l"/>
                <a:tab pos="304584" algn="l"/>
                <a:tab pos="610250" algn="l"/>
                <a:tab pos="915915" algn="l"/>
                <a:tab pos="1221580" algn="l"/>
                <a:tab pos="1527244" algn="l"/>
                <a:tab pos="1832910" algn="l"/>
                <a:tab pos="2138573" algn="l"/>
                <a:tab pos="2444239" algn="l"/>
                <a:tab pos="2749904" algn="l"/>
                <a:tab pos="3055569" algn="l"/>
                <a:tab pos="3361233" algn="l"/>
                <a:tab pos="3666899" algn="l"/>
                <a:tab pos="3972563" algn="l"/>
                <a:tab pos="4278228" algn="l"/>
                <a:tab pos="4583892" algn="l"/>
                <a:tab pos="4889557" algn="l"/>
                <a:tab pos="5195223" algn="l"/>
                <a:tab pos="5500888" algn="l"/>
                <a:tab pos="5806552" algn="l"/>
                <a:tab pos="6112216" algn="l"/>
              </a:tabLst>
            </a:pPr>
            <a:r>
              <a:rPr lang="it-IT" altLang="it-IT" sz="3200" b="1" dirty="0">
                <a:latin typeface="Gurmukhi MN" panose="02020600050405020304" pitchFamily="18" charset="0"/>
                <a:cs typeface="Gurmukhi MN" panose="02020600050405020304" pitchFamily="18" charset="0"/>
              </a:rPr>
              <a:t>FUNZIONI PRINCIPALI DEL </a:t>
            </a:r>
            <a:br>
              <a:rPr lang="it-IT" altLang="it-IT" sz="3200" b="1" dirty="0">
                <a:latin typeface="Gurmukhi MN" panose="02020600050405020304" pitchFamily="18" charset="0"/>
                <a:cs typeface="Gurmukhi MN" panose="02020600050405020304" pitchFamily="18" charset="0"/>
              </a:rPr>
            </a:br>
            <a:r>
              <a:rPr lang="it-IT" altLang="it-IT" sz="3200" b="1" dirty="0">
                <a:latin typeface="Gurmukhi MN" panose="02020600050405020304" pitchFamily="18" charset="0"/>
                <a:cs typeface="Gurmukhi MN" panose="02020600050405020304" pitchFamily="18" charset="0"/>
              </a:rPr>
              <a:t>LOBO PARIETALE</a:t>
            </a:r>
          </a:p>
        </p:txBody>
      </p:sp>
      <p:sp>
        <p:nvSpPr>
          <p:cNvPr id="31746" name="Rectangle 2"/>
          <p:cNvSpPr>
            <a:spLocks noGrp="1" noChangeArrowheads="1"/>
          </p:cNvSpPr>
          <p:nvPr>
            <p:ph idx="1"/>
          </p:nvPr>
        </p:nvSpPr>
        <p:spPr>
          <a:xfrm>
            <a:off x="294688" y="974691"/>
            <a:ext cx="8597913" cy="5406012"/>
          </a:xfrm>
          <a:ln/>
        </p:spPr>
        <p:txBody>
          <a:bodyPr vert="horz" lIns="61235" tIns="31842" rIns="61235" bIns="31842" rtlCol="0">
            <a:normAutofit fontScale="92500" lnSpcReduction="10000"/>
          </a:bodyPr>
          <a:lstStyle/>
          <a:p>
            <a:pPr marL="220338" indent="-220338">
              <a:spcBef>
                <a:spcPts val="476"/>
              </a:spcBef>
              <a:buClr>
                <a:schemeClr val="tx1"/>
              </a:buClr>
              <a:buSzPct val="80000"/>
              <a:buFont typeface="Arial" panose="020B0604020202020204" pitchFamily="34" charset="0"/>
              <a:buChar char="►"/>
              <a:tabLst>
                <a:tab pos="220338" algn="l"/>
                <a:tab pos="291624" algn="l"/>
                <a:tab pos="597289" algn="l"/>
                <a:tab pos="902954" algn="l"/>
                <a:tab pos="1208619" algn="l"/>
                <a:tab pos="1514283" algn="l"/>
                <a:tab pos="1819948" algn="l"/>
                <a:tab pos="2125613" algn="l"/>
                <a:tab pos="2431278" algn="l"/>
                <a:tab pos="2736942" algn="l"/>
                <a:tab pos="3042608" algn="l"/>
                <a:tab pos="3348273" algn="l"/>
                <a:tab pos="3653937" algn="l"/>
                <a:tab pos="3959601" algn="l"/>
                <a:tab pos="4265266" algn="l"/>
                <a:tab pos="4570932" algn="l"/>
                <a:tab pos="4876597" algn="l"/>
                <a:tab pos="5182262" algn="l"/>
                <a:tab pos="5487926" algn="l"/>
                <a:tab pos="5793591" algn="l"/>
                <a:tab pos="6099256" algn="l"/>
              </a:tabLst>
            </a:pPr>
            <a:r>
              <a:rPr lang="it-IT" altLang="it-IT" b="1" dirty="0">
                <a:latin typeface="Comic Sans MS" panose="030F0902030302020204" pitchFamily="66" charset="0"/>
              </a:rPr>
              <a:t>CIRCONVOLUZIONE PARIETALE ASCENDENTE, dove risiede l’ AREA SOMATOSENSITIVA PRIMARIA </a:t>
            </a:r>
            <a:r>
              <a:rPr lang="it-IT" altLang="it-IT" dirty="0">
                <a:latin typeface="Comic Sans MS" panose="030F0902030302020204" pitchFamily="66" charset="0"/>
              </a:rPr>
              <a:t>per la percezione della SENSIBILITA’ GENERALE (tatto, temperatura, dolore, propriocezione cosciente).</a:t>
            </a:r>
          </a:p>
          <a:p>
            <a:pPr marL="225739" indent="-220338">
              <a:spcBef>
                <a:spcPts val="476"/>
              </a:spcBef>
              <a:buClr>
                <a:schemeClr val="tx1"/>
              </a:buClr>
              <a:buSzPct val="80000"/>
              <a:buNone/>
              <a:tabLst>
                <a:tab pos="220338" algn="l"/>
                <a:tab pos="291624" algn="l"/>
                <a:tab pos="597289" algn="l"/>
                <a:tab pos="902954" algn="l"/>
                <a:tab pos="1208619" algn="l"/>
                <a:tab pos="1514283" algn="l"/>
                <a:tab pos="1819948" algn="l"/>
                <a:tab pos="2125613" algn="l"/>
                <a:tab pos="2431278" algn="l"/>
                <a:tab pos="2736942" algn="l"/>
                <a:tab pos="3042608" algn="l"/>
                <a:tab pos="3348273" algn="l"/>
                <a:tab pos="3653937" algn="l"/>
                <a:tab pos="3959601" algn="l"/>
                <a:tab pos="4265266" algn="l"/>
                <a:tab pos="4570932" algn="l"/>
                <a:tab pos="4876597" algn="l"/>
                <a:tab pos="5182262" algn="l"/>
                <a:tab pos="5487926" algn="l"/>
                <a:tab pos="5793591" algn="l"/>
                <a:tab pos="6099256" algn="l"/>
              </a:tabLst>
            </a:pPr>
            <a:endParaRPr lang="it-IT" altLang="it-IT" dirty="0">
              <a:latin typeface="Comic Sans MS" panose="030F0902030302020204" pitchFamily="66" charset="0"/>
            </a:endParaRPr>
          </a:p>
          <a:p>
            <a:pPr marL="220338" indent="-220338">
              <a:spcBef>
                <a:spcPts val="476"/>
              </a:spcBef>
              <a:buClr>
                <a:schemeClr val="tx1"/>
              </a:buClr>
              <a:buSzPct val="80000"/>
              <a:buFont typeface="Arial" panose="020B0604020202020204" pitchFamily="34" charset="0"/>
              <a:buChar char="►"/>
              <a:tabLst>
                <a:tab pos="220338" algn="l"/>
                <a:tab pos="291624" algn="l"/>
                <a:tab pos="597289" algn="l"/>
                <a:tab pos="902954" algn="l"/>
                <a:tab pos="1208619" algn="l"/>
                <a:tab pos="1514283" algn="l"/>
                <a:tab pos="1819948" algn="l"/>
                <a:tab pos="2125613" algn="l"/>
                <a:tab pos="2431278" algn="l"/>
                <a:tab pos="2736942" algn="l"/>
                <a:tab pos="3042608" algn="l"/>
                <a:tab pos="3348273" algn="l"/>
                <a:tab pos="3653937" algn="l"/>
                <a:tab pos="3959601" algn="l"/>
                <a:tab pos="4265266" algn="l"/>
                <a:tab pos="4570932" algn="l"/>
                <a:tab pos="4876597" algn="l"/>
                <a:tab pos="5182262" algn="l"/>
                <a:tab pos="5487926" algn="l"/>
                <a:tab pos="5793591" algn="l"/>
                <a:tab pos="6099256" algn="l"/>
              </a:tabLst>
            </a:pPr>
            <a:r>
              <a:rPr lang="it-IT" altLang="it-IT" b="1" dirty="0">
                <a:latin typeface="Comic Sans MS" panose="030F0902030302020204" pitchFamily="66" charset="0"/>
              </a:rPr>
              <a:t>CIRCONVOLUZIONE PARIETALE SUPERIORE</a:t>
            </a:r>
            <a:r>
              <a:rPr lang="it-IT" altLang="it-IT" dirty="0">
                <a:latin typeface="Comic Sans MS" panose="030F0902030302020204" pitchFamily="66" charset="0"/>
              </a:rPr>
              <a:t> per l’elaborazione ulteriore di informazioni sensitive ed una migliore rappresentazione spaziale del proprio corpo (SOMATOTOPIA)</a:t>
            </a:r>
          </a:p>
          <a:p>
            <a:pPr marL="225739" indent="-220338">
              <a:spcBef>
                <a:spcPts val="476"/>
              </a:spcBef>
              <a:buClr>
                <a:schemeClr val="tx1"/>
              </a:buClr>
              <a:buSzPct val="80000"/>
              <a:buNone/>
              <a:tabLst>
                <a:tab pos="220338" algn="l"/>
                <a:tab pos="291624" algn="l"/>
                <a:tab pos="597289" algn="l"/>
                <a:tab pos="902954" algn="l"/>
                <a:tab pos="1208619" algn="l"/>
                <a:tab pos="1514283" algn="l"/>
                <a:tab pos="1819948" algn="l"/>
                <a:tab pos="2125613" algn="l"/>
                <a:tab pos="2431278" algn="l"/>
                <a:tab pos="2736942" algn="l"/>
                <a:tab pos="3042608" algn="l"/>
                <a:tab pos="3348273" algn="l"/>
                <a:tab pos="3653937" algn="l"/>
                <a:tab pos="3959601" algn="l"/>
                <a:tab pos="4265266" algn="l"/>
                <a:tab pos="4570932" algn="l"/>
                <a:tab pos="4876597" algn="l"/>
                <a:tab pos="5182262" algn="l"/>
                <a:tab pos="5487926" algn="l"/>
                <a:tab pos="5793591" algn="l"/>
                <a:tab pos="6099256" algn="l"/>
              </a:tabLst>
            </a:pPr>
            <a:r>
              <a:rPr lang="it-IT" altLang="it-IT" dirty="0">
                <a:latin typeface="Comic Sans MS" panose="030F0902030302020204" pitchFamily="66" charset="0"/>
              </a:rPr>
              <a:t> </a:t>
            </a:r>
          </a:p>
          <a:p>
            <a:pPr marL="220338" indent="-220338">
              <a:spcBef>
                <a:spcPts val="476"/>
              </a:spcBef>
              <a:buClr>
                <a:schemeClr val="tx1"/>
              </a:buClr>
              <a:buSzPct val="80000"/>
              <a:buFont typeface="Arial" panose="020B0604020202020204" pitchFamily="34" charset="0"/>
              <a:buChar char="►"/>
              <a:tabLst>
                <a:tab pos="220338" algn="l"/>
                <a:tab pos="291624" algn="l"/>
                <a:tab pos="597289" algn="l"/>
                <a:tab pos="902954" algn="l"/>
                <a:tab pos="1208619" algn="l"/>
                <a:tab pos="1514283" algn="l"/>
                <a:tab pos="1819948" algn="l"/>
                <a:tab pos="2125613" algn="l"/>
                <a:tab pos="2431278" algn="l"/>
                <a:tab pos="2736942" algn="l"/>
                <a:tab pos="3042608" algn="l"/>
                <a:tab pos="3348273" algn="l"/>
                <a:tab pos="3653937" algn="l"/>
                <a:tab pos="3959601" algn="l"/>
                <a:tab pos="4265266" algn="l"/>
                <a:tab pos="4570932" algn="l"/>
                <a:tab pos="4876597" algn="l"/>
                <a:tab pos="5182262" algn="l"/>
                <a:tab pos="5487926" algn="l"/>
                <a:tab pos="5793591" algn="l"/>
                <a:tab pos="6099256" algn="l"/>
              </a:tabLst>
            </a:pPr>
            <a:r>
              <a:rPr lang="it-IT" altLang="it-IT" b="1" dirty="0">
                <a:latin typeface="Comic Sans MS" panose="030F0902030302020204" pitchFamily="66" charset="0"/>
              </a:rPr>
              <a:t>CIRCONVOLUZIONE PARIETALE INFERIORE</a:t>
            </a:r>
            <a:r>
              <a:rPr lang="it-IT" altLang="it-IT" dirty="0">
                <a:latin typeface="Comic Sans MS" panose="030F0902030302020204" pitchFamily="66" charset="0"/>
              </a:rPr>
              <a:t> per</a:t>
            </a:r>
          </a:p>
          <a:p>
            <a:pPr marL="0" indent="0">
              <a:spcBef>
                <a:spcPts val="476"/>
              </a:spcBef>
              <a:buClr>
                <a:schemeClr val="tx1"/>
              </a:buClr>
              <a:buSzPct val="80000"/>
              <a:buNone/>
              <a:tabLst>
                <a:tab pos="220338" algn="l"/>
                <a:tab pos="291624" algn="l"/>
                <a:tab pos="597289" algn="l"/>
                <a:tab pos="902954" algn="l"/>
                <a:tab pos="1208619" algn="l"/>
                <a:tab pos="1514283" algn="l"/>
                <a:tab pos="1819948" algn="l"/>
                <a:tab pos="2125613" algn="l"/>
                <a:tab pos="2431278" algn="l"/>
                <a:tab pos="2736942" algn="l"/>
                <a:tab pos="3042608" algn="l"/>
                <a:tab pos="3348273" algn="l"/>
                <a:tab pos="3653937" algn="l"/>
                <a:tab pos="3959601" algn="l"/>
                <a:tab pos="4265266" algn="l"/>
                <a:tab pos="4570932" algn="l"/>
                <a:tab pos="4876597" algn="l"/>
                <a:tab pos="5182262" algn="l"/>
                <a:tab pos="5487926" algn="l"/>
                <a:tab pos="5793591" algn="l"/>
                <a:tab pos="6099256" algn="l"/>
              </a:tabLst>
            </a:pPr>
            <a:r>
              <a:rPr lang="it-IT" altLang="it-IT" dirty="0">
                <a:latin typeface="Comic Sans MS" panose="030F0902030302020204" pitchFamily="66" charset="0"/>
              </a:rPr>
              <a:t>   la percezione del linguaggio, pensiero matematico, </a:t>
            </a:r>
          </a:p>
          <a:p>
            <a:pPr marL="0" indent="0">
              <a:spcBef>
                <a:spcPts val="476"/>
              </a:spcBef>
              <a:buClr>
                <a:schemeClr val="tx1"/>
              </a:buClr>
              <a:buSzPct val="80000"/>
              <a:buNone/>
              <a:tabLst>
                <a:tab pos="220338" algn="l"/>
                <a:tab pos="291624" algn="l"/>
                <a:tab pos="597289" algn="l"/>
                <a:tab pos="902954" algn="l"/>
                <a:tab pos="1208619" algn="l"/>
                <a:tab pos="1514283" algn="l"/>
                <a:tab pos="1819948" algn="l"/>
                <a:tab pos="2125613" algn="l"/>
                <a:tab pos="2431278" algn="l"/>
                <a:tab pos="2736942" algn="l"/>
                <a:tab pos="3042608" algn="l"/>
                <a:tab pos="3348273" algn="l"/>
                <a:tab pos="3653937" algn="l"/>
                <a:tab pos="3959601" algn="l"/>
                <a:tab pos="4265266" algn="l"/>
                <a:tab pos="4570932" algn="l"/>
                <a:tab pos="4876597" algn="l"/>
                <a:tab pos="5182262" algn="l"/>
                <a:tab pos="5487926" algn="l"/>
                <a:tab pos="5793591" algn="l"/>
                <a:tab pos="6099256" algn="l"/>
              </a:tabLst>
            </a:pPr>
            <a:r>
              <a:rPr lang="it-IT" altLang="it-IT" dirty="0">
                <a:latin typeface="Comic Sans MS" panose="030F0902030302020204" pitchFamily="66" charset="0"/>
              </a:rPr>
              <a:t>   percezione visivo-spaziale ( in risposta alla domanda  </a:t>
            </a:r>
          </a:p>
          <a:p>
            <a:pPr marL="0" indent="0">
              <a:spcBef>
                <a:spcPts val="476"/>
              </a:spcBef>
              <a:buClr>
                <a:schemeClr val="tx1"/>
              </a:buClr>
              <a:buSzPct val="80000"/>
              <a:buNone/>
              <a:tabLst>
                <a:tab pos="220338" algn="l"/>
                <a:tab pos="291624" algn="l"/>
                <a:tab pos="597289" algn="l"/>
                <a:tab pos="902954" algn="l"/>
                <a:tab pos="1208619" algn="l"/>
                <a:tab pos="1514283" algn="l"/>
                <a:tab pos="1819948" algn="l"/>
                <a:tab pos="2125613" algn="l"/>
                <a:tab pos="2431278" algn="l"/>
                <a:tab pos="2736942" algn="l"/>
                <a:tab pos="3042608" algn="l"/>
                <a:tab pos="3348273" algn="l"/>
                <a:tab pos="3653937" algn="l"/>
                <a:tab pos="3959601" algn="l"/>
                <a:tab pos="4265266" algn="l"/>
                <a:tab pos="4570932" algn="l"/>
                <a:tab pos="4876597" algn="l"/>
                <a:tab pos="5182262" algn="l"/>
                <a:tab pos="5487926" algn="l"/>
                <a:tab pos="5793591" algn="l"/>
                <a:tab pos="6099256" algn="l"/>
              </a:tabLst>
            </a:pPr>
            <a:r>
              <a:rPr lang="it-IT" altLang="it-IT" dirty="0">
                <a:latin typeface="Comic Sans MS" panose="030F0902030302020204" pitchFamily="66" charset="0"/>
              </a:rPr>
              <a:t>   “dove ? ”)</a:t>
            </a:r>
          </a:p>
          <a:p>
            <a:pPr marL="225739" indent="-220338">
              <a:spcBef>
                <a:spcPts val="476"/>
              </a:spcBef>
              <a:buSzPct val="80000"/>
              <a:buNone/>
              <a:tabLst>
                <a:tab pos="220338" algn="l"/>
                <a:tab pos="291624" algn="l"/>
                <a:tab pos="597289" algn="l"/>
                <a:tab pos="902954" algn="l"/>
                <a:tab pos="1208619" algn="l"/>
                <a:tab pos="1514283" algn="l"/>
                <a:tab pos="1819948" algn="l"/>
                <a:tab pos="2125613" algn="l"/>
                <a:tab pos="2431278" algn="l"/>
                <a:tab pos="2736942" algn="l"/>
                <a:tab pos="3042608" algn="l"/>
                <a:tab pos="3348273" algn="l"/>
                <a:tab pos="3653937" algn="l"/>
                <a:tab pos="3959601" algn="l"/>
                <a:tab pos="4265266" algn="l"/>
                <a:tab pos="4570932" algn="l"/>
                <a:tab pos="4876597" algn="l"/>
                <a:tab pos="5182262" algn="l"/>
                <a:tab pos="5487926" algn="l"/>
                <a:tab pos="5793591" algn="l"/>
                <a:tab pos="6099256" algn="l"/>
              </a:tabLst>
            </a:pPr>
            <a:endParaRPr lang="it-IT" altLang="it-IT" sz="1905" dirty="0">
              <a:solidFill>
                <a:srgbClr val="FFFFFF"/>
              </a:solidFill>
            </a:endParaRPr>
          </a:p>
        </p:txBody>
      </p:sp>
    </p:spTree>
    <p:extLst>
      <p:ext uri="{BB962C8B-B14F-4D97-AF65-F5344CB8AC3E}">
        <p14:creationId xmlns:p14="http://schemas.microsoft.com/office/powerpoint/2010/main" val="162120322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5A40A47-4DDC-4D49-92DE-557C87FD6F83}"/>
              </a:ext>
            </a:extLst>
          </p:cNvPr>
          <p:cNvSpPr>
            <a:spLocks noGrp="1"/>
          </p:cNvSpPr>
          <p:nvPr>
            <p:ph type="title"/>
          </p:nvPr>
        </p:nvSpPr>
        <p:spPr>
          <a:xfrm>
            <a:off x="660993" y="243068"/>
            <a:ext cx="7886700" cy="1325563"/>
          </a:xfrm>
        </p:spPr>
        <p:txBody>
          <a:bodyPr>
            <a:normAutofit fontScale="90000"/>
          </a:bodyPr>
          <a:lstStyle/>
          <a:p>
            <a:pPr algn="ctr"/>
            <a:r>
              <a:rPr lang="it-IT" sz="3200" b="1" dirty="0">
                <a:latin typeface="Gurmukhi MN" panose="02020600050405020304" pitchFamily="18" charset="0"/>
                <a:cs typeface="Gurmukhi MN" panose="02020600050405020304" pitchFamily="18" charset="0"/>
              </a:rPr>
              <a:t>LOBI FRONTALE e PARIETALE</a:t>
            </a:r>
            <a:br>
              <a:rPr lang="it-IT" sz="3200" b="1" dirty="0">
                <a:latin typeface="Gurmukhi MN" panose="02020600050405020304" pitchFamily="18" charset="0"/>
                <a:cs typeface="Gurmukhi MN" panose="02020600050405020304" pitchFamily="18" charset="0"/>
              </a:rPr>
            </a:br>
            <a:r>
              <a:rPr lang="it-IT" sz="3200" b="1" dirty="0">
                <a:latin typeface="Gurmukhi MN" panose="02020600050405020304" pitchFamily="18" charset="0"/>
                <a:cs typeface="Gurmukhi MN" panose="02020600050405020304" pitchFamily="18" charset="0"/>
              </a:rPr>
              <a:t>e</a:t>
            </a:r>
            <a:br>
              <a:rPr lang="it-IT" sz="3200" b="1" dirty="0">
                <a:latin typeface="Gurmukhi MN" panose="02020600050405020304" pitchFamily="18" charset="0"/>
                <a:cs typeface="Gurmukhi MN" panose="02020600050405020304" pitchFamily="18" charset="0"/>
              </a:rPr>
            </a:br>
            <a:r>
              <a:rPr lang="it-IT" sz="3200" b="1" dirty="0">
                <a:latin typeface="Gurmukhi MN" panose="02020600050405020304" pitchFamily="18" charset="0"/>
                <a:cs typeface="Gurmukhi MN" panose="02020600050405020304" pitchFamily="18" charset="0"/>
              </a:rPr>
              <a:t>SOMATOTOPIA</a:t>
            </a:r>
          </a:p>
        </p:txBody>
      </p:sp>
      <p:sp>
        <p:nvSpPr>
          <p:cNvPr id="3" name="Segnaposto contenuto 2">
            <a:extLst>
              <a:ext uri="{FF2B5EF4-FFF2-40B4-BE49-F238E27FC236}">
                <a16:creationId xmlns:a16="http://schemas.microsoft.com/office/drawing/2014/main" id="{F950C7AB-73EE-B34C-AE39-904FAA5C8E2E}"/>
              </a:ext>
            </a:extLst>
          </p:cNvPr>
          <p:cNvSpPr>
            <a:spLocks noGrp="1"/>
          </p:cNvSpPr>
          <p:nvPr>
            <p:ph idx="1"/>
          </p:nvPr>
        </p:nvSpPr>
        <p:spPr>
          <a:xfrm>
            <a:off x="660992" y="1808703"/>
            <a:ext cx="7886701" cy="4890774"/>
          </a:xfrm>
        </p:spPr>
        <p:txBody>
          <a:bodyPr/>
          <a:lstStyle/>
          <a:p>
            <a:pPr marL="0" indent="0">
              <a:buNone/>
            </a:pPr>
            <a:r>
              <a:rPr lang="it-IT" dirty="0">
                <a:latin typeface="Chalkboard SE" panose="03050602040202020205" pitchFamily="66" charset="77"/>
              </a:rPr>
              <a:t>Come si è visto, il LOBO FRONTALE è coinvolto nelle Attività Motorie ed Associative; il LOBO PARIETALE nella Sensibilità Generale e nell’ Integrazione di informazioni inerenti anche Sensibilità Specifica.</a:t>
            </a:r>
          </a:p>
          <a:p>
            <a:pPr marL="0" indent="0">
              <a:buNone/>
            </a:pPr>
            <a:r>
              <a:rPr lang="it-IT" dirty="0">
                <a:latin typeface="Chalkboard SE" panose="03050602040202020205" pitchFamily="66" charset="77"/>
              </a:rPr>
              <a:t>Nei 2 Lobi, a livello delle Aree, rispettivamente Area Motrice Primaria (Area 4 di </a:t>
            </a:r>
            <a:r>
              <a:rPr lang="it-IT" dirty="0" err="1">
                <a:latin typeface="Chalkboard SE" panose="03050602040202020205" pitchFamily="66" charset="77"/>
              </a:rPr>
              <a:t>Brodman</a:t>
            </a:r>
            <a:r>
              <a:rPr lang="it-IT" dirty="0">
                <a:latin typeface="Chalkboard SE" panose="03050602040202020205" pitchFamily="66" charset="77"/>
              </a:rPr>
              <a:t>) ed Area Sensitiva Primaria (Area 3,1,2), si può riscontrare una «Rappresentazione </a:t>
            </a:r>
            <a:r>
              <a:rPr lang="it-IT" dirty="0" err="1">
                <a:latin typeface="Chalkboard SE" panose="03050602040202020205" pitchFamily="66" charset="77"/>
              </a:rPr>
              <a:t>Somatotopica</a:t>
            </a:r>
            <a:r>
              <a:rPr lang="it-IT" dirty="0">
                <a:latin typeface="Chalkboard SE" panose="03050602040202020205" pitchFamily="66" charset="77"/>
              </a:rPr>
              <a:t>», nell’ «Homunculus </a:t>
            </a:r>
            <a:r>
              <a:rPr lang="it-IT" dirty="0" err="1">
                <a:latin typeface="Chalkboard SE" panose="03050602040202020205" pitchFamily="66" charset="77"/>
              </a:rPr>
              <a:t>Motorius</a:t>
            </a:r>
            <a:r>
              <a:rPr lang="it-IT" dirty="0">
                <a:latin typeface="Chalkboard SE" panose="03050602040202020205" pitchFamily="66" charset="77"/>
              </a:rPr>
              <a:t>» e nell’ «Homunculus </a:t>
            </a:r>
            <a:r>
              <a:rPr lang="it-IT" dirty="0" err="1">
                <a:latin typeface="Chalkboard SE" panose="03050602040202020205" pitchFamily="66" charset="77"/>
              </a:rPr>
              <a:t>Sensitivus</a:t>
            </a:r>
            <a:r>
              <a:rPr lang="it-IT" dirty="0">
                <a:latin typeface="Chalkboard SE" panose="03050602040202020205" pitchFamily="66" charset="77"/>
              </a:rPr>
              <a:t>».</a:t>
            </a:r>
          </a:p>
        </p:txBody>
      </p:sp>
    </p:spTree>
    <p:extLst>
      <p:ext uri="{BB962C8B-B14F-4D97-AF65-F5344CB8AC3E}">
        <p14:creationId xmlns:p14="http://schemas.microsoft.com/office/powerpoint/2010/main" val="617450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Immagine 1">
            <a:extLst>
              <a:ext uri="{FF2B5EF4-FFF2-40B4-BE49-F238E27FC236}">
                <a16:creationId xmlns:a16="http://schemas.microsoft.com/office/drawing/2014/main" id="{F7766C8D-5D51-6947-97D1-BCC16749587B}"/>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22363" y="241300"/>
            <a:ext cx="6899275" cy="612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a:extLst>
              <a:ext uri="{FF2B5EF4-FFF2-40B4-BE49-F238E27FC236}">
                <a16:creationId xmlns:a16="http://schemas.microsoft.com/office/drawing/2014/main" id="{64D35A64-4ADB-5F4F-A6DE-9E6A8F4DC72D}"/>
              </a:ext>
            </a:extLst>
          </p:cNvPr>
          <p:cNvSpPr txBox="1"/>
          <p:nvPr/>
        </p:nvSpPr>
        <p:spPr>
          <a:xfrm>
            <a:off x="534702" y="1907352"/>
            <a:ext cx="2002471" cy="324833"/>
          </a:xfrm>
          <a:prstGeom prst="rect">
            <a:avLst/>
          </a:prstGeom>
          <a:noFill/>
        </p:spPr>
        <p:txBody>
          <a:bodyPr wrap="none" rtlCol="0">
            <a:spAutoFit/>
          </a:bodyPr>
          <a:lstStyle/>
          <a:p>
            <a:r>
              <a:rPr lang="it-IT" dirty="0"/>
              <a:t>Homunculus </a:t>
            </a:r>
            <a:r>
              <a:rPr lang="it-IT" dirty="0" err="1"/>
              <a:t>Sensitivus</a:t>
            </a:r>
            <a:endParaRPr lang="it-IT" dirty="0"/>
          </a:p>
        </p:txBody>
      </p:sp>
      <p:sp>
        <p:nvSpPr>
          <p:cNvPr id="4" name="CasellaDiTesto 3">
            <a:extLst>
              <a:ext uri="{FF2B5EF4-FFF2-40B4-BE49-F238E27FC236}">
                <a16:creationId xmlns:a16="http://schemas.microsoft.com/office/drawing/2014/main" id="{0D13D1F8-2477-9F4F-BD0E-5F5326A2FB50}"/>
              </a:ext>
            </a:extLst>
          </p:cNvPr>
          <p:cNvSpPr txBox="1"/>
          <p:nvPr/>
        </p:nvSpPr>
        <p:spPr>
          <a:xfrm>
            <a:off x="6816597" y="1902424"/>
            <a:ext cx="2002471" cy="324833"/>
          </a:xfrm>
          <a:prstGeom prst="rect">
            <a:avLst/>
          </a:prstGeom>
          <a:noFill/>
        </p:spPr>
        <p:txBody>
          <a:bodyPr wrap="none" rtlCol="0">
            <a:spAutoFit/>
          </a:bodyPr>
          <a:lstStyle/>
          <a:p>
            <a:r>
              <a:rPr lang="it-IT" dirty="0"/>
              <a:t>Homunculus </a:t>
            </a:r>
            <a:r>
              <a:rPr lang="it-IT" dirty="0" err="1"/>
              <a:t>Sensitivus</a:t>
            </a:r>
            <a:endParaRPr lang="it-IT" dirty="0"/>
          </a:p>
        </p:txBody>
      </p:sp>
    </p:spTree>
    <p:extLst>
      <p:ext uri="{BB962C8B-B14F-4D97-AF65-F5344CB8AC3E}">
        <p14:creationId xmlns:p14="http://schemas.microsoft.com/office/powerpoint/2010/main" val="3921110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C0CFB822-E926-5541-A1DA-3F34094B76D2}"/>
              </a:ext>
            </a:extLst>
          </p:cNvPr>
          <p:cNvPicPr>
            <a:picLocks noChangeAspect="1"/>
          </p:cNvPicPr>
          <p:nvPr/>
        </p:nvPicPr>
        <p:blipFill>
          <a:blip r:embed="rId2"/>
          <a:stretch>
            <a:fillRect/>
          </a:stretch>
        </p:blipFill>
        <p:spPr>
          <a:xfrm>
            <a:off x="1" y="1106129"/>
            <a:ext cx="9144000" cy="5751871"/>
          </a:xfrm>
          <a:prstGeom prst="rect">
            <a:avLst/>
          </a:prstGeom>
        </p:spPr>
      </p:pic>
      <p:sp>
        <p:nvSpPr>
          <p:cNvPr id="3" name="CasellaDiTesto 2">
            <a:extLst>
              <a:ext uri="{FF2B5EF4-FFF2-40B4-BE49-F238E27FC236}">
                <a16:creationId xmlns:a16="http://schemas.microsoft.com/office/drawing/2014/main" id="{AD80C4BA-8E6C-534B-9FBE-3A045349FF93}"/>
              </a:ext>
            </a:extLst>
          </p:cNvPr>
          <p:cNvSpPr txBox="1"/>
          <p:nvPr/>
        </p:nvSpPr>
        <p:spPr>
          <a:xfrm>
            <a:off x="3368233" y="0"/>
            <a:ext cx="2587824" cy="523220"/>
          </a:xfrm>
          <a:prstGeom prst="rect">
            <a:avLst/>
          </a:prstGeom>
          <a:noFill/>
        </p:spPr>
        <p:txBody>
          <a:bodyPr wrap="none" rtlCol="0">
            <a:spAutoFit/>
          </a:bodyPr>
          <a:lstStyle/>
          <a:p>
            <a:r>
              <a:rPr lang="it-IT" sz="2800" dirty="0">
                <a:latin typeface="Cooper Black" panose="0208090404030B020404" pitchFamily="18" charset="77"/>
              </a:rPr>
              <a:t>HOMUNCULI</a:t>
            </a:r>
          </a:p>
        </p:txBody>
      </p:sp>
      <p:sp>
        <p:nvSpPr>
          <p:cNvPr id="4" name="CasellaDiTesto 3">
            <a:extLst>
              <a:ext uri="{FF2B5EF4-FFF2-40B4-BE49-F238E27FC236}">
                <a16:creationId xmlns:a16="http://schemas.microsoft.com/office/drawing/2014/main" id="{728B82B8-9D3A-5B4B-8F02-41293012039D}"/>
              </a:ext>
            </a:extLst>
          </p:cNvPr>
          <p:cNvSpPr txBox="1"/>
          <p:nvPr/>
        </p:nvSpPr>
        <p:spPr>
          <a:xfrm>
            <a:off x="324091" y="616726"/>
            <a:ext cx="2557110" cy="523220"/>
          </a:xfrm>
          <a:prstGeom prst="rect">
            <a:avLst/>
          </a:prstGeom>
          <a:noFill/>
        </p:spPr>
        <p:txBody>
          <a:bodyPr wrap="none" rtlCol="0">
            <a:spAutoFit/>
          </a:bodyPr>
          <a:lstStyle/>
          <a:p>
            <a:r>
              <a:rPr lang="it-IT" sz="2800" dirty="0">
                <a:latin typeface="Cooper Black" panose="0208090404030B020404" pitchFamily="18" charset="77"/>
              </a:rPr>
              <a:t>SENSITIVUS</a:t>
            </a:r>
          </a:p>
        </p:txBody>
      </p:sp>
      <p:sp>
        <p:nvSpPr>
          <p:cNvPr id="5" name="Rettangolo 4">
            <a:extLst>
              <a:ext uri="{FF2B5EF4-FFF2-40B4-BE49-F238E27FC236}">
                <a16:creationId xmlns:a16="http://schemas.microsoft.com/office/drawing/2014/main" id="{81C2DC6B-F1BB-744F-B3F3-FC54841242FC}"/>
              </a:ext>
            </a:extLst>
          </p:cNvPr>
          <p:cNvSpPr/>
          <p:nvPr/>
        </p:nvSpPr>
        <p:spPr>
          <a:xfrm>
            <a:off x="5956057" y="625780"/>
            <a:ext cx="2261196" cy="523220"/>
          </a:xfrm>
          <a:prstGeom prst="rect">
            <a:avLst/>
          </a:prstGeom>
        </p:spPr>
        <p:txBody>
          <a:bodyPr wrap="none">
            <a:spAutoFit/>
          </a:bodyPr>
          <a:lstStyle/>
          <a:p>
            <a:r>
              <a:rPr lang="it-IT" sz="2800" dirty="0">
                <a:latin typeface="Cooper Black" panose="0208090404030B020404" pitchFamily="18" charset="77"/>
              </a:rPr>
              <a:t>MOTORIUS</a:t>
            </a:r>
          </a:p>
        </p:txBody>
      </p:sp>
    </p:spTree>
    <p:extLst>
      <p:ext uri="{BB962C8B-B14F-4D97-AF65-F5344CB8AC3E}">
        <p14:creationId xmlns:p14="http://schemas.microsoft.com/office/powerpoint/2010/main" val="1948810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33103FA4-B1D1-114B-8FB0-83BC1C78565B}"/>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904067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416E2BCE-4CD0-AB4D-BAB2-982F8F772A28}"/>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156262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ChangeArrowheads="1"/>
          </p:cNvSpPr>
          <p:nvPr>
            <p:ph type="title"/>
          </p:nvPr>
        </p:nvSpPr>
        <p:spPr>
          <a:xfrm>
            <a:off x="302036" y="101724"/>
            <a:ext cx="8502653" cy="1308018"/>
          </a:xfrm>
          <a:ln/>
        </p:spPr>
        <p:txBody>
          <a:bodyPr vert="horz" lIns="61235" tIns="31842" rIns="61235" bIns="31842" rtlCol="0" anchor="ctr">
            <a:noAutofit/>
          </a:bodyPr>
          <a:lstStyle/>
          <a:p>
            <a:pPr algn="ctr">
              <a:lnSpc>
                <a:spcPct val="100000"/>
              </a:lnSpc>
              <a:tabLst>
                <a:tab pos="0" algn="l"/>
                <a:tab pos="304584" algn="l"/>
                <a:tab pos="610250" algn="l"/>
                <a:tab pos="915915" algn="l"/>
                <a:tab pos="1221580" algn="l"/>
                <a:tab pos="1527244" algn="l"/>
                <a:tab pos="1832910" algn="l"/>
                <a:tab pos="2138573" algn="l"/>
                <a:tab pos="2444239" algn="l"/>
                <a:tab pos="2749904" algn="l"/>
                <a:tab pos="3055569" algn="l"/>
                <a:tab pos="3361233" algn="l"/>
                <a:tab pos="3666899" algn="l"/>
                <a:tab pos="3972563" algn="l"/>
                <a:tab pos="4278228" algn="l"/>
                <a:tab pos="4583892" algn="l"/>
                <a:tab pos="4889557" algn="l"/>
                <a:tab pos="5195223" algn="l"/>
                <a:tab pos="5500888" algn="l"/>
                <a:tab pos="5806552" algn="l"/>
                <a:tab pos="6112216" algn="l"/>
                <a:tab pos="6402760" algn="l"/>
                <a:tab pos="6895280" algn="l"/>
                <a:tab pos="7387800" algn="l"/>
                <a:tab pos="7880320" algn="l"/>
                <a:tab pos="8372840" algn="l"/>
              </a:tabLst>
            </a:pPr>
            <a:r>
              <a:rPr lang="it-IT" altLang="it-IT" sz="3200" b="1" dirty="0">
                <a:latin typeface="Gurmukhi MN" panose="02020600050405020304" pitchFamily="18" charset="0"/>
                <a:cs typeface="Gurmukhi MN" panose="02020600050405020304" pitchFamily="18" charset="0"/>
              </a:rPr>
              <a:t>FUNZIONI PRINCIPALI DEL </a:t>
            </a:r>
            <a:br>
              <a:rPr lang="it-IT" altLang="it-IT" sz="3200" b="1" dirty="0">
                <a:latin typeface="Gurmukhi MN" panose="02020600050405020304" pitchFamily="18" charset="0"/>
                <a:cs typeface="Gurmukhi MN" panose="02020600050405020304" pitchFamily="18" charset="0"/>
              </a:rPr>
            </a:br>
            <a:r>
              <a:rPr lang="it-IT" altLang="it-IT" sz="3200" b="1" dirty="0">
                <a:latin typeface="Gurmukhi MN" panose="02020600050405020304" pitchFamily="18" charset="0"/>
                <a:cs typeface="Gurmukhi MN" panose="02020600050405020304" pitchFamily="18" charset="0"/>
              </a:rPr>
              <a:t>LOBO OCCIPITALE</a:t>
            </a:r>
            <a:br>
              <a:rPr lang="it-IT" altLang="it-IT" sz="3200" b="1" dirty="0">
                <a:latin typeface="Gurmukhi MN" panose="02020600050405020304" pitchFamily="18" charset="0"/>
                <a:cs typeface="Gurmukhi MN" panose="02020600050405020304" pitchFamily="18" charset="0"/>
              </a:rPr>
            </a:br>
            <a:endParaRPr lang="it-IT" altLang="it-IT" sz="3200" b="1" dirty="0">
              <a:latin typeface="Gurmukhi MN" panose="02020600050405020304" pitchFamily="18" charset="0"/>
              <a:cs typeface="Gurmukhi MN" panose="02020600050405020304" pitchFamily="18" charset="0"/>
            </a:endParaRPr>
          </a:p>
        </p:txBody>
      </p:sp>
      <p:sp>
        <p:nvSpPr>
          <p:cNvPr id="32770" name="Rectangle 2"/>
          <p:cNvSpPr>
            <a:spLocks noGrp="1" noChangeArrowheads="1"/>
          </p:cNvSpPr>
          <p:nvPr>
            <p:ph idx="1"/>
          </p:nvPr>
        </p:nvSpPr>
        <p:spPr>
          <a:xfrm>
            <a:off x="302036" y="1319306"/>
            <a:ext cx="8671142" cy="4418303"/>
          </a:xfrm>
          <a:ln/>
        </p:spPr>
        <p:txBody>
          <a:bodyPr vert="horz" lIns="61235" tIns="31842" rIns="61235" bIns="31842" rtlCol="0">
            <a:normAutofit/>
          </a:bodyPr>
          <a:lstStyle/>
          <a:p>
            <a:pPr marL="220338" indent="-220338">
              <a:lnSpc>
                <a:spcPct val="100000"/>
              </a:lnSpc>
              <a:spcBef>
                <a:spcPts val="545"/>
              </a:spcBef>
              <a:buClr>
                <a:schemeClr val="tx1"/>
              </a:buClr>
              <a:buSzPct val="80000"/>
              <a:buFont typeface="Arial" panose="020B0604020202020204" pitchFamily="34" charset="0"/>
              <a:buChar char="►"/>
              <a:tabLst>
                <a:tab pos="220338" algn="l"/>
                <a:tab pos="291624" algn="l"/>
                <a:tab pos="597289" algn="l"/>
                <a:tab pos="902954" algn="l"/>
                <a:tab pos="1208619" algn="l"/>
                <a:tab pos="1514283" algn="l"/>
                <a:tab pos="1819948" algn="l"/>
                <a:tab pos="2125613" algn="l"/>
                <a:tab pos="2431278" algn="l"/>
                <a:tab pos="2736942" algn="l"/>
                <a:tab pos="3042608" algn="l"/>
                <a:tab pos="3348273" algn="l"/>
                <a:tab pos="3653937" algn="l"/>
                <a:tab pos="3959601" algn="l"/>
                <a:tab pos="4265266" algn="l"/>
                <a:tab pos="4570932" algn="l"/>
                <a:tab pos="4876597" algn="l"/>
                <a:tab pos="5182262" algn="l"/>
                <a:tab pos="5487926" algn="l"/>
                <a:tab pos="5793591" algn="l"/>
                <a:tab pos="6099256" algn="l"/>
              </a:tabLst>
            </a:pPr>
            <a:r>
              <a:rPr lang="it-IT" altLang="it-IT" b="1" dirty="0">
                <a:latin typeface="Copperplate Gothic Bold" panose="020E0705020206020404" pitchFamily="34" charset="77"/>
              </a:rPr>
              <a:t>PERCEZIONE VISIVA, a livello della corteccia della cosiddetta «SCISSURA CALCARINA</a:t>
            </a:r>
            <a:r>
              <a:rPr lang="it-IT" altLang="it-IT" sz="2176" b="1" dirty="0">
                <a:latin typeface="Arial Black" panose="020B0A04020102020204" pitchFamily="34" charset="0"/>
              </a:rPr>
              <a:t>» </a:t>
            </a:r>
            <a:r>
              <a:rPr lang="it-IT" altLang="it-IT" sz="3200" b="1" dirty="0">
                <a:latin typeface="Gurmukhi MN" panose="02020600050405020304" pitchFamily="18" charset="0"/>
                <a:cs typeface="Gurmukhi MN" panose="02020600050405020304" pitchFamily="18" charset="0"/>
              </a:rPr>
              <a:t>(Area 17 di </a:t>
            </a:r>
            <a:r>
              <a:rPr lang="it-IT" altLang="it-IT" sz="3200" b="1" dirty="0" err="1">
                <a:latin typeface="Gurmukhi MN" panose="02020600050405020304" pitchFamily="18" charset="0"/>
                <a:cs typeface="Gurmukhi MN" panose="02020600050405020304" pitchFamily="18" charset="0"/>
              </a:rPr>
              <a:t>Brodmann</a:t>
            </a:r>
            <a:r>
              <a:rPr lang="it-IT" altLang="it-IT" sz="3200" b="1" dirty="0">
                <a:latin typeface="Gurmukhi MN" panose="02020600050405020304" pitchFamily="18" charset="0"/>
                <a:cs typeface="Gurmukhi MN" panose="02020600050405020304" pitchFamily="18" charset="0"/>
              </a:rPr>
              <a:t>)</a:t>
            </a:r>
          </a:p>
        </p:txBody>
      </p:sp>
      <p:pic>
        <p:nvPicPr>
          <p:cNvPr id="3" name="Immagine 2">
            <a:extLst>
              <a:ext uri="{FF2B5EF4-FFF2-40B4-BE49-F238E27FC236}">
                <a16:creationId xmlns:a16="http://schemas.microsoft.com/office/drawing/2014/main" id="{C9330D3F-FEEC-43C9-AFC3-C99C1F925E8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7156" t="4566" r="10163" b="46191"/>
          <a:stretch/>
        </p:blipFill>
        <p:spPr>
          <a:xfrm>
            <a:off x="625747" y="2733153"/>
            <a:ext cx="7985690" cy="3753122"/>
          </a:xfrm>
          <a:prstGeom prst="rect">
            <a:avLst/>
          </a:prstGeom>
        </p:spPr>
      </p:pic>
    </p:spTree>
    <p:extLst>
      <p:ext uri="{BB962C8B-B14F-4D97-AF65-F5344CB8AC3E}">
        <p14:creationId xmlns:p14="http://schemas.microsoft.com/office/powerpoint/2010/main" val="48504615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a:xfrm>
            <a:off x="281354" y="411982"/>
            <a:ext cx="8782260" cy="894303"/>
          </a:xfrm>
          <a:ln/>
        </p:spPr>
        <p:txBody>
          <a:bodyPr vert="horz" lIns="61235" tIns="31842" rIns="61235" bIns="31842" rtlCol="0" anchor="ctr">
            <a:noAutofit/>
          </a:bodyPr>
          <a:lstStyle/>
          <a:p>
            <a:pPr algn="ctr">
              <a:lnSpc>
                <a:spcPct val="100000"/>
              </a:lnSpc>
              <a:tabLst>
                <a:tab pos="0" algn="l"/>
                <a:tab pos="304584" algn="l"/>
                <a:tab pos="610250" algn="l"/>
                <a:tab pos="915915" algn="l"/>
                <a:tab pos="1221580" algn="l"/>
                <a:tab pos="1527244" algn="l"/>
                <a:tab pos="1832910" algn="l"/>
                <a:tab pos="2138573" algn="l"/>
                <a:tab pos="2444239" algn="l"/>
                <a:tab pos="2749904" algn="l"/>
                <a:tab pos="3055569" algn="l"/>
                <a:tab pos="3361233" algn="l"/>
                <a:tab pos="3666899" algn="l"/>
                <a:tab pos="3972563" algn="l"/>
                <a:tab pos="4278228" algn="l"/>
                <a:tab pos="4583892" algn="l"/>
                <a:tab pos="4889557" algn="l"/>
                <a:tab pos="5195223" algn="l"/>
                <a:tab pos="5500888" algn="l"/>
                <a:tab pos="5806552" algn="l"/>
                <a:tab pos="6112216" algn="l"/>
              </a:tabLst>
            </a:pPr>
            <a:r>
              <a:rPr lang="it-IT" altLang="it-IT" sz="3200" b="1" dirty="0">
                <a:latin typeface="Gurmukhi MN" panose="02020600050405020304" pitchFamily="18" charset="0"/>
                <a:cs typeface="Gurmukhi MN" panose="02020600050405020304" pitchFamily="18" charset="0"/>
              </a:rPr>
              <a:t>FUNZIONI PRINCIPALI DEL </a:t>
            </a:r>
            <a:br>
              <a:rPr lang="it-IT" altLang="it-IT" sz="3200" b="1" dirty="0">
                <a:latin typeface="Gurmukhi MN" panose="02020600050405020304" pitchFamily="18" charset="0"/>
                <a:cs typeface="Gurmukhi MN" panose="02020600050405020304" pitchFamily="18" charset="0"/>
              </a:rPr>
            </a:br>
            <a:r>
              <a:rPr lang="it-IT" altLang="it-IT" sz="3200" b="1" dirty="0">
                <a:latin typeface="Gurmukhi MN" panose="02020600050405020304" pitchFamily="18" charset="0"/>
                <a:cs typeface="Gurmukhi MN" panose="02020600050405020304" pitchFamily="18" charset="0"/>
              </a:rPr>
              <a:t>LOBO TEMPORALE</a:t>
            </a:r>
            <a:br>
              <a:rPr lang="it-IT" altLang="it-IT" sz="3200" b="1" dirty="0">
                <a:latin typeface="Gurmukhi MN" panose="02020600050405020304" pitchFamily="18" charset="0"/>
                <a:cs typeface="Gurmukhi MN" panose="02020600050405020304" pitchFamily="18" charset="0"/>
              </a:rPr>
            </a:br>
            <a:endParaRPr lang="it-IT" altLang="it-IT" sz="3200" b="1" dirty="0">
              <a:latin typeface="Gurmukhi MN" panose="02020600050405020304" pitchFamily="18" charset="0"/>
              <a:cs typeface="Gurmukhi MN" panose="02020600050405020304" pitchFamily="18" charset="0"/>
            </a:endParaRPr>
          </a:p>
        </p:txBody>
      </p:sp>
      <p:sp>
        <p:nvSpPr>
          <p:cNvPr id="33794" name="Rectangle 2"/>
          <p:cNvSpPr>
            <a:spLocks noGrp="1" noChangeArrowheads="1"/>
          </p:cNvSpPr>
          <p:nvPr>
            <p:ph idx="1"/>
          </p:nvPr>
        </p:nvSpPr>
        <p:spPr>
          <a:xfrm>
            <a:off x="281354" y="1306285"/>
            <a:ext cx="8681776" cy="5235192"/>
          </a:xfrm>
          <a:ln/>
        </p:spPr>
        <p:txBody>
          <a:bodyPr vert="horz" lIns="61235" tIns="31842" rIns="61235" bIns="31842" rtlCol="0">
            <a:noAutofit/>
          </a:bodyPr>
          <a:lstStyle/>
          <a:p>
            <a:pPr marL="220338" indent="-220338">
              <a:spcBef>
                <a:spcPts val="408"/>
              </a:spcBef>
              <a:buClr>
                <a:schemeClr val="tx1"/>
              </a:buClr>
              <a:buSzPct val="80000"/>
              <a:buFont typeface="Arial" panose="020B0604020202020204" pitchFamily="34" charset="0"/>
              <a:buChar char="►"/>
              <a:tabLst>
                <a:tab pos="220338" algn="l"/>
                <a:tab pos="291624" algn="l"/>
                <a:tab pos="597289" algn="l"/>
                <a:tab pos="902954" algn="l"/>
                <a:tab pos="1208619" algn="l"/>
                <a:tab pos="1514283" algn="l"/>
                <a:tab pos="1819948" algn="l"/>
                <a:tab pos="2125613" algn="l"/>
                <a:tab pos="2431278" algn="l"/>
                <a:tab pos="2736942" algn="l"/>
                <a:tab pos="3042608" algn="l"/>
                <a:tab pos="3348273" algn="l"/>
                <a:tab pos="3653937" algn="l"/>
                <a:tab pos="3959601" algn="l"/>
                <a:tab pos="4265266" algn="l"/>
                <a:tab pos="4570932" algn="l"/>
                <a:tab pos="4876597" algn="l"/>
                <a:tab pos="5182262" algn="l"/>
                <a:tab pos="5487926" algn="l"/>
                <a:tab pos="5793591" algn="l"/>
                <a:tab pos="6099256" algn="l"/>
              </a:tabLst>
            </a:pPr>
            <a:r>
              <a:rPr lang="it-IT" altLang="it-IT" sz="2600" b="1" dirty="0">
                <a:latin typeface="Chalkboard SE" panose="03050602040202020205" pitchFamily="66" charset="77"/>
              </a:rPr>
              <a:t>CIRCONVOLUZIONE TEMPORALE SUPERIORE e MEDIA per la percezione e localizzazione spaziale dei suoni;</a:t>
            </a:r>
          </a:p>
          <a:p>
            <a:pPr marL="225739" indent="-220338">
              <a:spcBef>
                <a:spcPts val="408"/>
              </a:spcBef>
              <a:buClr>
                <a:schemeClr val="tx1"/>
              </a:buClr>
              <a:buSzPct val="80000"/>
              <a:buNone/>
              <a:tabLst>
                <a:tab pos="220338" algn="l"/>
                <a:tab pos="291624" algn="l"/>
                <a:tab pos="597289" algn="l"/>
                <a:tab pos="902954" algn="l"/>
                <a:tab pos="1208619" algn="l"/>
                <a:tab pos="1514283" algn="l"/>
                <a:tab pos="1819948" algn="l"/>
                <a:tab pos="2125613" algn="l"/>
                <a:tab pos="2431278" algn="l"/>
                <a:tab pos="2736942" algn="l"/>
                <a:tab pos="3042608" algn="l"/>
                <a:tab pos="3348273" algn="l"/>
                <a:tab pos="3653937" algn="l"/>
                <a:tab pos="3959601" algn="l"/>
                <a:tab pos="4265266" algn="l"/>
                <a:tab pos="4570932" algn="l"/>
                <a:tab pos="4876597" algn="l"/>
                <a:tab pos="5182262" algn="l"/>
                <a:tab pos="5487926" algn="l"/>
                <a:tab pos="5793591" algn="l"/>
                <a:tab pos="6099256" algn="l"/>
              </a:tabLst>
            </a:pPr>
            <a:endParaRPr lang="it-IT" altLang="it-IT" sz="2600" b="1" dirty="0">
              <a:latin typeface="Chalkboard SE" panose="03050602040202020205" pitchFamily="66" charset="77"/>
            </a:endParaRPr>
          </a:p>
          <a:p>
            <a:pPr marL="220338" indent="-220338">
              <a:spcBef>
                <a:spcPts val="408"/>
              </a:spcBef>
              <a:buClr>
                <a:schemeClr val="tx1"/>
              </a:buClr>
              <a:buSzPct val="80000"/>
              <a:buFont typeface="Arial" panose="020B0604020202020204" pitchFamily="34" charset="0"/>
              <a:buChar char="►"/>
              <a:tabLst>
                <a:tab pos="220338" algn="l"/>
                <a:tab pos="291624" algn="l"/>
                <a:tab pos="597289" algn="l"/>
                <a:tab pos="902954" algn="l"/>
                <a:tab pos="1208619" algn="l"/>
                <a:tab pos="1514283" algn="l"/>
                <a:tab pos="1819948" algn="l"/>
                <a:tab pos="2125613" algn="l"/>
                <a:tab pos="2431278" algn="l"/>
                <a:tab pos="2736942" algn="l"/>
                <a:tab pos="3042608" algn="l"/>
                <a:tab pos="3348273" algn="l"/>
                <a:tab pos="3653937" algn="l"/>
                <a:tab pos="3959601" algn="l"/>
                <a:tab pos="4265266" algn="l"/>
                <a:tab pos="4570932" algn="l"/>
                <a:tab pos="4876597" algn="l"/>
                <a:tab pos="5182262" algn="l"/>
                <a:tab pos="5487926" algn="l"/>
                <a:tab pos="5793591" algn="l"/>
                <a:tab pos="6099256" algn="l"/>
              </a:tabLst>
            </a:pPr>
            <a:r>
              <a:rPr lang="it-IT" altLang="it-IT" sz="2600" b="1" dirty="0">
                <a:latin typeface="Chalkboard SE" panose="03050602040202020205" pitchFamily="66" charset="77"/>
              </a:rPr>
              <a:t>AREA DI WERNICKE coinvolta nella comprensione del linguaggio parlato;</a:t>
            </a:r>
          </a:p>
          <a:p>
            <a:pPr marL="225739" indent="-220338">
              <a:spcBef>
                <a:spcPts val="408"/>
              </a:spcBef>
              <a:buClr>
                <a:schemeClr val="tx1"/>
              </a:buClr>
              <a:buSzPct val="80000"/>
              <a:buNone/>
              <a:tabLst>
                <a:tab pos="220338" algn="l"/>
                <a:tab pos="291624" algn="l"/>
                <a:tab pos="597289" algn="l"/>
                <a:tab pos="902954" algn="l"/>
                <a:tab pos="1208619" algn="l"/>
                <a:tab pos="1514283" algn="l"/>
                <a:tab pos="1819948" algn="l"/>
                <a:tab pos="2125613" algn="l"/>
                <a:tab pos="2431278" algn="l"/>
                <a:tab pos="2736942" algn="l"/>
                <a:tab pos="3042608" algn="l"/>
                <a:tab pos="3348273" algn="l"/>
                <a:tab pos="3653937" algn="l"/>
                <a:tab pos="3959601" algn="l"/>
                <a:tab pos="4265266" algn="l"/>
                <a:tab pos="4570932" algn="l"/>
                <a:tab pos="4876597" algn="l"/>
                <a:tab pos="5182262" algn="l"/>
                <a:tab pos="5487926" algn="l"/>
                <a:tab pos="5793591" algn="l"/>
                <a:tab pos="6099256" algn="l"/>
              </a:tabLst>
            </a:pPr>
            <a:endParaRPr lang="it-IT" altLang="it-IT" sz="2600" b="1" dirty="0">
              <a:latin typeface="Chalkboard SE" panose="03050602040202020205" pitchFamily="66" charset="77"/>
            </a:endParaRPr>
          </a:p>
          <a:p>
            <a:pPr marL="220338" indent="-220338">
              <a:spcBef>
                <a:spcPts val="408"/>
              </a:spcBef>
              <a:buClr>
                <a:schemeClr val="tx1"/>
              </a:buClr>
              <a:buSzPct val="80000"/>
              <a:buFont typeface="Arial" panose="020B0604020202020204" pitchFamily="34" charset="0"/>
              <a:buChar char="►"/>
              <a:tabLst>
                <a:tab pos="220338" algn="l"/>
                <a:tab pos="291624" algn="l"/>
                <a:tab pos="597289" algn="l"/>
                <a:tab pos="902954" algn="l"/>
                <a:tab pos="1208619" algn="l"/>
                <a:tab pos="1514283" algn="l"/>
                <a:tab pos="1819948" algn="l"/>
                <a:tab pos="2125613" algn="l"/>
                <a:tab pos="2431278" algn="l"/>
                <a:tab pos="2736942" algn="l"/>
                <a:tab pos="3042608" algn="l"/>
                <a:tab pos="3348273" algn="l"/>
                <a:tab pos="3653937" algn="l"/>
                <a:tab pos="3959601" algn="l"/>
                <a:tab pos="4265266" algn="l"/>
                <a:tab pos="4570932" algn="l"/>
                <a:tab pos="4876597" algn="l"/>
                <a:tab pos="5182262" algn="l"/>
                <a:tab pos="5487926" algn="l"/>
                <a:tab pos="5793591" algn="l"/>
                <a:tab pos="6099256" algn="l"/>
              </a:tabLst>
            </a:pPr>
            <a:r>
              <a:rPr lang="it-IT" altLang="it-IT" sz="2600" b="1" dirty="0">
                <a:latin typeface="Chalkboard SE" panose="03050602040202020205" pitchFamily="66" charset="77"/>
              </a:rPr>
              <a:t>CIRCONVOLUZIONE  TEMPORALE INFERIORE per la percezione visiva delle forme e dei colori;</a:t>
            </a:r>
          </a:p>
          <a:p>
            <a:pPr marL="225739" indent="-220338">
              <a:spcBef>
                <a:spcPts val="408"/>
              </a:spcBef>
              <a:buClr>
                <a:schemeClr val="tx1"/>
              </a:buClr>
              <a:buSzPct val="80000"/>
              <a:buNone/>
              <a:tabLst>
                <a:tab pos="220338" algn="l"/>
                <a:tab pos="291624" algn="l"/>
                <a:tab pos="597289" algn="l"/>
                <a:tab pos="902954" algn="l"/>
                <a:tab pos="1208619" algn="l"/>
                <a:tab pos="1514283" algn="l"/>
                <a:tab pos="1819948" algn="l"/>
                <a:tab pos="2125613" algn="l"/>
                <a:tab pos="2431278" algn="l"/>
                <a:tab pos="2736942" algn="l"/>
                <a:tab pos="3042608" algn="l"/>
                <a:tab pos="3348273" algn="l"/>
                <a:tab pos="3653937" algn="l"/>
                <a:tab pos="3959601" algn="l"/>
                <a:tab pos="4265266" algn="l"/>
                <a:tab pos="4570932" algn="l"/>
                <a:tab pos="4876597" algn="l"/>
                <a:tab pos="5182262" algn="l"/>
                <a:tab pos="5487926" algn="l"/>
                <a:tab pos="5793591" algn="l"/>
                <a:tab pos="6099256" algn="l"/>
              </a:tabLst>
            </a:pPr>
            <a:endParaRPr lang="it-IT" altLang="it-IT" sz="2600" b="1" dirty="0">
              <a:latin typeface="Chalkboard SE" panose="03050602040202020205" pitchFamily="66" charset="77"/>
            </a:endParaRPr>
          </a:p>
          <a:p>
            <a:pPr marL="220338" indent="-220338">
              <a:spcBef>
                <a:spcPts val="408"/>
              </a:spcBef>
              <a:buClr>
                <a:schemeClr val="tx1"/>
              </a:buClr>
              <a:buSzPct val="80000"/>
              <a:buFont typeface="Arial" panose="020B0604020202020204" pitchFamily="34" charset="0"/>
              <a:buChar char="►"/>
              <a:tabLst>
                <a:tab pos="220338" algn="l"/>
                <a:tab pos="291624" algn="l"/>
                <a:tab pos="597289" algn="l"/>
                <a:tab pos="902954" algn="l"/>
                <a:tab pos="1208619" algn="l"/>
                <a:tab pos="1514283" algn="l"/>
                <a:tab pos="1819948" algn="l"/>
                <a:tab pos="2125613" algn="l"/>
                <a:tab pos="2431278" algn="l"/>
                <a:tab pos="2736942" algn="l"/>
                <a:tab pos="3042608" algn="l"/>
                <a:tab pos="3348273" algn="l"/>
                <a:tab pos="3653937" algn="l"/>
                <a:tab pos="3959601" algn="l"/>
                <a:tab pos="4265266" algn="l"/>
                <a:tab pos="4570932" algn="l"/>
                <a:tab pos="4876597" algn="l"/>
                <a:tab pos="5182262" algn="l"/>
                <a:tab pos="5487926" algn="l"/>
                <a:tab pos="5793591" algn="l"/>
                <a:tab pos="6099256" algn="l"/>
              </a:tabLst>
            </a:pPr>
            <a:r>
              <a:rPr lang="it-IT" altLang="it-IT" sz="2600" b="1" dirty="0">
                <a:latin typeface="Chalkboard SE" panose="03050602040202020205" pitchFamily="66" charset="77"/>
              </a:rPr>
              <a:t>POLO TEMPORALE coinvolta nelle emozioni </a:t>
            </a:r>
          </a:p>
          <a:p>
            <a:pPr marL="0" indent="0">
              <a:spcBef>
                <a:spcPts val="408"/>
              </a:spcBef>
              <a:buClr>
                <a:schemeClr val="tx1"/>
              </a:buClr>
              <a:buSzPct val="80000"/>
              <a:buNone/>
              <a:tabLst>
                <a:tab pos="220338" algn="l"/>
                <a:tab pos="291624" algn="l"/>
                <a:tab pos="597289" algn="l"/>
                <a:tab pos="902954" algn="l"/>
                <a:tab pos="1208619" algn="l"/>
                <a:tab pos="1514283" algn="l"/>
                <a:tab pos="1819948" algn="l"/>
                <a:tab pos="2125613" algn="l"/>
                <a:tab pos="2431278" algn="l"/>
                <a:tab pos="2736942" algn="l"/>
                <a:tab pos="3042608" algn="l"/>
                <a:tab pos="3348273" algn="l"/>
                <a:tab pos="3653937" algn="l"/>
                <a:tab pos="3959601" algn="l"/>
                <a:tab pos="4265266" algn="l"/>
                <a:tab pos="4570932" algn="l"/>
                <a:tab pos="4876597" algn="l"/>
                <a:tab pos="5182262" algn="l"/>
                <a:tab pos="5487926" algn="l"/>
                <a:tab pos="5793591" algn="l"/>
                <a:tab pos="6099256" algn="l"/>
              </a:tabLst>
            </a:pPr>
            <a:r>
              <a:rPr lang="it-IT" altLang="it-IT" sz="2600" b="1" dirty="0">
                <a:latin typeface="Chalkboard SE" panose="03050602040202020205" pitchFamily="66" charset="77"/>
              </a:rPr>
              <a:t>  ( insieme alle zone adiacenti del lobo frontale).</a:t>
            </a:r>
          </a:p>
        </p:txBody>
      </p:sp>
    </p:spTree>
    <p:extLst>
      <p:ext uri="{BB962C8B-B14F-4D97-AF65-F5344CB8AC3E}">
        <p14:creationId xmlns:p14="http://schemas.microsoft.com/office/powerpoint/2010/main" val="34024203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1142641" y="83183"/>
            <a:ext cx="6858720" cy="1006312"/>
          </a:xfrm>
          <a:ln/>
        </p:spPr>
        <p:txBody>
          <a:bodyPr vert="horz" lIns="61235" tIns="31842" rIns="61235" bIns="31842" rtlCol="0" anchor="b" anchorCtr="1">
            <a:normAutofit/>
          </a:bodyPr>
          <a:lstStyle/>
          <a:p>
            <a:pPr>
              <a:lnSpc>
                <a:spcPct val="100000"/>
              </a:lnSpc>
              <a:tabLst>
                <a:tab pos="0" algn="l"/>
                <a:tab pos="304584" algn="l"/>
                <a:tab pos="610250" algn="l"/>
                <a:tab pos="915915" algn="l"/>
                <a:tab pos="1221580" algn="l"/>
                <a:tab pos="1527244" algn="l"/>
                <a:tab pos="1832910" algn="l"/>
                <a:tab pos="2138573" algn="l"/>
                <a:tab pos="2444239" algn="l"/>
                <a:tab pos="2749904" algn="l"/>
                <a:tab pos="3055569" algn="l"/>
                <a:tab pos="3361233" algn="l"/>
                <a:tab pos="3666899" algn="l"/>
                <a:tab pos="3972563" algn="l"/>
                <a:tab pos="4278228" algn="l"/>
                <a:tab pos="4583892" algn="l"/>
                <a:tab pos="4889557" algn="l"/>
                <a:tab pos="5195223" algn="l"/>
                <a:tab pos="5500888" algn="l"/>
                <a:tab pos="5806552" algn="l"/>
                <a:tab pos="6112216" algn="l"/>
                <a:tab pos="6402760" algn="l"/>
              </a:tabLst>
            </a:pPr>
            <a:r>
              <a:rPr lang="it-IT" altLang="it-IT" sz="3200" b="1" dirty="0">
                <a:latin typeface="Gurmukhi MN" panose="02020600050405020304" pitchFamily="18" charset="0"/>
                <a:cs typeface="Gurmukhi MN" panose="02020600050405020304" pitchFamily="18" charset="0"/>
              </a:rPr>
              <a:t>TELENCEFALO </a:t>
            </a:r>
          </a:p>
        </p:txBody>
      </p:sp>
      <p:sp>
        <p:nvSpPr>
          <p:cNvPr id="19458" name="Rectangle 2"/>
          <p:cNvSpPr>
            <a:spLocks noGrp="1" noChangeArrowheads="1"/>
          </p:cNvSpPr>
          <p:nvPr>
            <p:ph type="subTitle" idx="4294967295"/>
          </p:nvPr>
        </p:nvSpPr>
        <p:spPr bwMode="auto">
          <a:xfrm>
            <a:off x="715979" y="1162878"/>
            <a:ext cx="7285382" cy="52677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61235" tIns="31842" rIns="61235" bIns="31842" rtlCol="0">
            <a:normAutofit fontScale="92500" lnSpcReduction="10000"/>
          </a:bodyPr>
          <a:lstStyle/>
          <a:p>
            <a:pPr marL="0" indent="0">
              <a:lnSpc>
                <a:spcPct val="100000"/>
              </a:lnSpc>
              <a:spcBef>
                <a:spcPts val="545"/>
              </a:spcBef>
              <a:buSzPct val="80000"/>
              <a:buNone/>
              <a:tabLst>
                <a:tab pos="0" algn="l"/>
                <a:tab pos="71286" algn="l"/>
                <a:tab pos="376951" algn="l"/>
                <a:tab pos="682617" algn="l"/>
                <a:tab pos="988280" algn="l"/>
                <a:tab pos="1293945" algn="l"/>
                <a:tab pos="1599610" algn="l"/>
                <a:tab pos="1905276" algn="l"/>
                <a:tab pos="2210941" algn="l"/>
                <a:tab pos="2516603" algn="l"/>
                <a:tab pos="2822269" algn="l"/>
                <a:tab pos="3127934" algn="l"/>
                <a:tab pos="3433600" algn="l"/>
                <a:tab pos="3739264" algn="l"/>
                <a:tab pos="4044929" algn="l"/>
                <a:tab pos="4350594" algn="l"/>
                <a:tab pos="4656258" algn="l"/>
                <a:tab pos="4961923" algn="l"/>
                <a:tab pos="5267588" algn="l"/>
                <a:tab pos="5573253" algn="l"/>
                <a:tab pos="5878918" algn="l"/>
                <a:tab pos="5910241" algn="l"/>
                <a:tab pos="6402760" algn="l"/>
              </a:tabLst>
            </a:pPr>
            <a:r>
              <a:rPr lang="it-IT" altLang="it-IT" sz="2381" dirty="0">
                <a:latin typeface="Copperplate Gothic Bold" panose="020E0705020206020404" pitchFamily="34" charset="77"/>
              </a:rPr>
              <a:t>-E’ la porzione più sviluppata dell’ encefalo nella specie umana</a:t>
            </a:r>
          </a:p>
          <a:p>
            <a:pPr marL="0" indent="0">
              <a:lnSpc>
                <a:spcPct val="100000"/>
              </a:lnSpc>
              <a:spcBef>
                <a:spcPts val="545"/>
              </a:spcBef>
              <a:buSzPct val="80000"/>
              <a:buNone/>
              <a:tabLst>
                <a:tab pos="0" algn="l"/>
                <a:tab pos="71286" algn="l"/>
                <a:tab pos="376951" algn="l"/>
                <a:tab pos="682617" algn="l"/>
                <a:tab pos="988280" algn="l"/>
                <a:tab pos="1293945" algn="l"/>
                <a:tab pos="1599610" algn="l"/>
                <a:tab pos="1905276" algn="l"/>
                <a:tab pos="2210941" algn="l"/>
                <a:tab pos="2516603" algn="l"/>
                <a:tab pos="2822269" algn="l"/>
                <a:tab pos="3127934" algn="l"/>
                <a:tab pos="3433600" algn="l"/>
                <a:tab pos="3739264" algn="l"/>
                <a:tab pos="4044929" algn="l"/>
                <a:tab pos="4350594" algn="l"/>
                <a:tab pos="4656258" algn="l"/>
                <a:tab pos="4961923" algn="l"/>
                <a:tab pos="5267588" algn="l"/>
                <a:tab pos="5573253" algn="l"/>
                <a:tab pos="5878918" algn="l"/>
                <a:tab pos="5910241" algn="l"/>
                <a:tab pos="6402760" algn="l"/>
              </a:tabLst>
            </a:pPr>
            <a:endParaRPr lang="it-IT" altLang="it-IT" sz="2381" dirty="0">
              <a:latin typeface="Copperplate Gothic Bold" panose="020E0705020206020404" pitchFamily="34" charset="77"/>
            </a:endParaRPr>
          </a:p>
          <a:p>
            <a:pPr marL="0" indent="0">
              <a:lnSpc>
                <a:spcPct val="100000"/>
              </a:lnSpc>
              <a:spcBef>
                <a:spcPts val="545"/>
              </a:spcBef>
              <a:buSzPct val="80000"/>
              <a:buNone/>
              <a:tabLst>
                <a:tab pos="0" algn="l"/>
                <a:tab pos="71286" algn="l"/>
                <a:tab pos="376951" algn="l"/>
                <a:tab pos="682617" algn="l"/>
                <a:tab pos="988280" algn="l"/>
                <a:tab pos="1293945" algn="l"/>
                <a:tab pos="1599610" algn="l"/>
                <a:tab pos="1905276" algn="l"/>
                <a:tab pos="2210941" algn="l"/>
                <a:tab pos="2516603" algn="l"/>
                <a:tab pos="2822269" algn="l"/>
                <a:tab pos="3127934" algn="l"/>
                <a:tab pos="3433600" algn="l"/>
                <a:tab pos="3739264" algn="l"/>
                <a:tab pos="4044929" algn="l"/>
                <a:tab pos="4350594" algn="l"/>
                <a:tab pos="4656258" algn="l"/>
                <a:tab pos="4961923" algn="l"/>
                <a:tab pos="5267588" algn="l"/>
                <a:tab pos="5573253" algn="l"/>
                <a:tab pos="5878918" algn="l"/>
                <a:tab pos="5910241" algn="l"/>
                <a:tab pos="6402760" algn="l"/>
              </a:tabLst>
            </a:pPr>
            <a:r>
              <a:rPr lang="it-IT" altLang="it-IT" sz="2381" dirty="0">
                <a:latin typeface="Copperplate Gothic Bold" panose="020E0705020206020404" pitchFamily="34" charset="77"/>
              </a:rPr>
              <a:t>E’ la sede del SNC tramite la quale vengono svolte </a:t>
            </a:r>
            <a:r>
              <a:rPr lang="it-IT" altLang="it-IT" sz="2381" dirty="0" err="1">
                <a:latin typeface="Copperplate Gothic Bold" panose="020E0705020206020404" pitchFamily="34" charset="77"/>
              </a:rPr>
              <a:t>attivita’</a:t>
            </a:r>
            <a:r>
              <a:rPr lang="it-IT" altLang="it-IT" sz="2381" dirty="0">
                <a:latin typeface="Copperplate Gothic Bold" panose="020E0705020206020404" pitchFamily="34" charset="77"/>
              </a:rPr>
              <a:t> che coinvolgono la COSCIENZA dell’ individuo</a:t>
            </a:r>
          </a:p>
          <a:p>
            <a:pPr marL="0" indent="0">
              <a:lnSpc>
                <a:spcPct val="100000"/>
              </a:lnSpc>
              <a:spcBef>
                <a:spcPts val="545"/>
              </a:spcBef>
              <a:buSzPct val="80000"/>
              <a:buNone/>
              <a:tabLst>
                <a:tab pos="0" algn="l"/>
                <a:tab pos="71286" algn="l"/>
                <a:tab pos="376951" algn="l"/>
                <a:tab pos="682617" algn="l"/>
                <a:tab pos="988280" algn="l"/>
                <a:tab pos="1293945" algn="l"/>
                <a:tab pos="1599610" algn="l"/>
                <a:tab pos="1905276" algn="l"/>
                <a:tab pos="2210941" algn="l"/>
                <a:tab pos="2516603" algn="l"/>
                <a:tab pos="2822269" algn="l"/>
                <a:tab pos="3127934" algn="l"/>
                <a:tab pos="3433600" algn="l"/>
                <a:tab pos="3739264" algn="l"/>
                <a:tab pos="4044929" algn="l"/>
                <a:tab pos="4350594" algn="l"/>
                <a:tab pos="4656258" algn="l"/>
                <a:tab pos="4961923" algn="l"/>
                <a:tab pos="5267588" algn="l"/>
                <a:tab pos="5573253" algn="l"/>
                <a:tab pos="5878918" algn="l"/>
                <a:tab pos="5910241" algn="l"/>
                <a:tab pos="6402760" algn="l"/>
              </a:tabLst>
            </a:pPr>
            <a:r>
              <a:rPr lang="it-IT" altLang="it-IT" sz="2381" dirty="0">
                <a:latin typeface="Copperplate Gothic Bold" panose="020E0705020206020404" pitchFamily="34" charset="77"/>
              </a:rPr>
              <a:t>Per suo tramite si possono attivare movimenti VOLONTARI della Muscolatura Scheletrica e l’attività sensitiva e/o sensoriale viene portata alla COSCIENZA</a:t>
            </a:r>
          </a:p>
          <a:p>
            <a:pPr marL="0" indent="0">
              <a:lnSpc>
                <a:spcPct val="100000"/>
              </a:lnSpc>
              <a:spcBef>
                <a:spcPts val="545"/>
              </a:spcBef>
              <a:buSzPct val="80000"/>
              <a:buNone/>
              <a:tabLst>
                <a:tab pos="0" algn="l"/>
                <a:tab pos="71286" algn="l"/>
                <a:tab pos="376951" algn="l"/>
                <a:tab pos="682617" algn="l"/>
                <a:tab pos="988280" algn="l"/>
                <a:tab pos="1293945" algn="l"/>
                <a:tab pos="1599610" algn="l"/>
                <a:tab pos="1905276" algn="l"/>
                <a:tab pos="2210941" algn="l"/>
                <a:tab pos="2516603" algn="l"/>
                <a:tab pos="2822269" algn="l"/>
                <a:tab pos="3127934" algn="l"/>
                <a:tab pos="3433600" algn="l"/>
                <a:tab pos="3739264" algn="l"/>
                <a:tab pos="4044929" algn="l"/>
                <a:tab pos="4350594" algn="l"/>
                <a:tab pos="4656258" algn="l"/>
                <a:tab pos="4961923" algn="l"/>
                <a:tab pos="5267588" algn="l"/>
                <a:tab pos="5573253" algn="l"/>
                <a:tab pos="5878918" algn="l"/>
                <a:tab pos="5910241" algn="l"/>
                <a:tab pos="6402760" algn="l"/>
              </a:tabLst>
            </a:pPr>
            <a:r>
              <a:rPr lang="it-IT" altLang="it-IT" sz="2381" dirty="0">
                <a:latin typeface="Copperplate Gothic Bold" panose="020E0705020206020404" pitchFamily="34" charset="77"/>
              </a:rPr>
              <a:t>E’, inoltre, la sede di complesse integrazioni tra le attività sensitive e/o sensoriali e le attività motorie</a:t>
            </a:r>
          </a:p>
          <a:p>
            <a:pPr marL="0" indent="0">
              <a:lnSpc>
                <a:spcPct val="100000"/>
              </a:lnSpc>
              <a:spcBef>
                <a:spcPts val="545"/>
              </a:spcBef>
              <a:buSzPct val="80000"/>
              <a:buNone/>
              <a:tabLst>
                <a:tab pos="0" algn="l"/>
                <a:tab pos="71286" algn="l"/>
                <a:tab pos="376951" algn="l"/>
                <a:tab pos="682617" algn="l"/>
                <a:tab pos="988280" algn="l"/>
                <a:tab pos="1293945" algn="l"/>
                <a:tab pos="1599610" algn="l"/>
                <a:tab pos="1905276" algn="l"/>
                <a:tab pos="2210941" algn="l"/>
                <a:tab pos="2516603" algn="l"/>
                <a:tab pos="2822269" algn="l"/>
                <a:tab pos="3127934" algn="l"/>
                <a:tab pos="3433600" algn="l"/>
                <a:tab pos="3739264" algn="l"/>
                <a:tab pos="4044929" algn="l"/>
                <a:tab pos="4350594" algn="l"/>
                <a:tab pos="4656258" algn="l"/>
                <a:tab pos="4961923" algn="l"/>
                <a:tab pos="5267588" algn="l"/>
                <a:tab pos="5573253" algn="l"/>
                <a:tab pos="5878918" algn="l"/>
                <a:tab pos="5910241" algn="l"/>
                <a:tab pos="6402760" algn="l"/>
              </a:tabLst>
            </a:pPr>
            <a:r>
              <a:rPr lang="it-IT" altLang="it-IT" sz="2381" dirty="0">
                <a:latin typeface="Copperplate Gothic Bold" panose="020E0705020206020404" pitchFamily="34" charset="77"/>
              </a:rPr>
              <a:t>Vi è localizzato il sistema emotivo dell’ individuo ed è la sede della memoria</a:t>
            </a:r>
            <a:endParaRPr lang="it-IT" altLang="it-IT" sz="1905" dirty="0">
              <a:latin typeface="Copperplate Gothic Bold" panose="020E0705020206020404" pitchFamily="34" charset="77"/>
            </a:endParaRPr>
          </a:p>
          <a:p>
            <a:pPr marL="0" indent="0">
              <a:lnSpc>
                <a:spcPct val="100000"/>
              </a:lnSpc>
              <a:spcBef>
                <a:spcPts val="545"/>
              </a:spcBef>
              <a:buSzPct val="80000"/>
              <a:buNone/>
              <a:tabLst>
                <a:tab pos="0" algn="l"/>
                <a:tab pos="71286" algn="l"/>
                <a:tab pos="376951" algn="l"/>
                <a:tab pos="682617" algn="l"/>
                <a:tab pos="988280" algn="l"/>
                <a:tab pos="1293945" algn="l"/>
                <a:tab pos="1599610" algn="l"/>
                <a:tab pos="1905276" algn="l"/>
                <a:tab pos="2210941" algn="l"/>
                <a:tab pos="2516603" algn="l"/>
                <a:tab pos="2822269" algn="l"/>
                <a:tab pos="3127934" algn="l"/>
                <a:tab pos="3433600" algn="l"/>
                <a:tab pos="3739264" algn="l"/>
                <a:tab pos="4044929" algn="l"/>
                <a:tab pos="4350594" algn="l"/>
                <a:tab pos="4656258" algn="l"/>
                <a:tab pos="4961923" algn="l"/>
                <a:tab pos="5267588" algn="l"/>
                <a:tab pos="5573253" algn="l"/>
                <a:tab pos="5878918" algn="l"/>
                <a:tab pos="5910241" algn="l"/>
                <a:tab pos="6402760" algn="l"/>
              </a:tabLst>
            </a:pPr>
            <a:endParaRPr lang="it-IT" altLang="it-IT" sz="1905" dirty="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306088673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97B8F0F5-521D-654A-B854-4B131E6070D6}"/>
              </a:ext>
            </a:extLst>
          </p:cNvPr>
          <p:cNvSpPr>
            <a:spLocks noGrp="1"/>
          </p:cNvSpPr>
          <p:nvPr>
            <p:ph type="title"/>
          </p:nvPr>
        </p:nvSpPr>
        <p:spPr>
          <a:xfrm>
            <a:off x="669290" y="2346326"/>
            <a:ext cx="7886700" cy="1325563"/>
          </a:xfrm>
        </p:spPr>
        <p:txBody>
          <a:bodyPr/>
          <a:lstStyle/>
          <a:p>
            <a:pPr algn="ctr"/>
            <a:r>
              <a:rPr lang="it-IT" b="1" dirty="0">
                <a:latin typeface="Gurmukhi MN" panose="02020600050405020304" pitchFamily="18" charset="0"/>
                <a:cs typeface="Gurmukhi MN" panose="02020600050405020304" pitchFamily="18" charset="0"/>
              </a:rPr>
              <a:t>TELENCEFALO</a:t>
            </a:r>
            <a:br>
              <a:rPr lang="it-IT" b="1" dirty="0">
                <a:latin typeface="Gurmukhi MN" panose="02020600050405020304" pitchFamily="18" charset="0"/>
                <a:cs typeface="Gurmukhi MN" panose="02020600050405020304" pitchFamily="18" charset="0"/>
              </a:rPr>
            </a:br>
            <a:r>
              <a:rPr lang="it-IT" b="1" dirty="0">
                <a:latin typeface="Gurmukhi MN" panose="02020600050405020304" pitchFamily="18" charset="0"/>
                <a:cs typeface="Gurmukhi MN" panose="02020600050405020304" pitchFamily="18" charset="0"/>
              </a:rPr>
              <a:t>SOSTANZA  GRIGIA</a:t>
            </a:r>
          </a:p>
        </p:txBody>
      </p:sp>
    </p:spTree>
    <p:extLst>
      <p:ext uri="{BB962C8B-B14F-4D97-AF65-F5344CB8AC3E}">
        <p14:creationId xmlns:p14="http://schemas.microsoft.com/office/powerpoint/2010/main" val="1541048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471755-7EB2-6442-88F0-7EE607F2ECB9}"/>
              </a:ext>
            </a:extLst>
          </p:cNvPr>
          <p:cNvSpPr>
            <a:spLocks noGrp="1"/>
          </p:cNvSpPr>
          <p:nvPr>
            <p:ph type="title"/>
          </p:nvPr>
        </p:nvSpPr>
        <p:spPr>
          <a:xfrm>
            <a:off x="0" y="0"/>
            <a:ext cx="9144000" cy="762634"/>
          </a:xfrm>
        </p:spPr>
        <p:txBody>
          <a:bodyPr>
            <a:normAutofit/>
          </a:bodyPr>
          <a:lstStyle/>
          <a:p>
            <a:pPr algn="ctr"/>
            <a:r>
              <a:rPr lang="it-IT" sz="3200" b="1" dirty="0">
                <a:latin typeface="Gurmukhi MN" panose="02020600050405020304" pitchFamily="18" charset="0"/>
                <a:cs typeface="Gurmukhi MN" panose="02020600050405020304" pitchFamily="18" charset="0"/>
              </a:rPr>
              <a:t>SOSTANZA GRIGIA DEL TELENCEFALO</a:t>
            </a:r>
          </a:p>
        </p:txBody>
      </p:sp>
      <p:sp>
        <p:nvSpPr>
          <p:cNvPr id="3" name="Segnaposto contenuto 2">
            <a:extLst>
              <a:ext uri="{FF2B5EF4-FFF2-40B4-BE49-F238E27FC236}">
                <a16:creationId xmlns:a16="http://schemas.microsoft.com/office/drawing/2014/main" id="{9ABCE88C-40E9-4343-A424-016AD6B4D4F6}"/>
              </a:ext>
            </a:extLst>
          </p:cNvPr>
          <p:cNvSpPr>
            <a:spLocks noGrp="1"/>
          </p:cNvSpPr>
          <p:nvPr>
            <p:ph idx="1"/>
          </p:nvPr>
        </p:nvSpPr>
        <p:spPr>
          <a:xfrm>
            <a:off x="193040" y="582978"/>
            <a:ext cx="8950960" cy="5974080"/>
          </a:xfrm>
        </p:spPr>
        <p:txBody>
          <a:bodyPr>
            <a:normAutofit/>
          </a:bodyPr>
          <a:lstStyle/>
          <a:p>
            <a:pPr marL="0" indent="0">
              <a:buNone/>
            </a:pPr>
            <a:r>
              <a:rPr lang="it-IT" sz="2600" b="1" dirty="0">
                <a:latin typeface="Chalkduster" panose="03050602040202020205" pitchFamily="66" charset="77"/>
              </a:rPr>
              <a:t>Nel Telencefalo, la Sostanza Grigia si organizza secondo 2 diverse modalità:</a:t>
            </a:r>
          </a:p>
          <a:p>
            <a:pPr marL="0" indent="0">
              <a:buNone/>
            </a:pPr>
            <a:endParaRPr lang="it-IT" sz="2600" b="1" dirty="0">
              <a:latin typeface="Chalkduster" panose="03050602040202020205" pitchFamily="66" charset="77"/>
            </a:endParaRPr>
          </a:p>
          <a:p>
            <a:pPr>
              <a:buFontTx/>
              <a:buChar char="-"/>
            </a:pPr>
            <a:r>
              <a:rPr lang="it-IT" sz="2600" b="1" dirty="0">
                <a:latin typeface="Chalkduster" panose="03050602040202020205" pitchFamily="66" charset="77"/>
              </a:rPr>
              <a:t>CORTECCIA TELENCEFALICA (o CEREBRALE detta anche  «PALLIO»), che riveste la Superficie Esterna del Telencefalo, penetrando nelle scissure e nei solchi e garantendo, così, una rilevante estensione spaziale;</a:t>
            </a:r>
          </a:p>
          <a:p>
            <a:pPr>
              <a:buFontTx/>
              <a:buChar char="-"/>
            </a:pPr>
            <a:r>
              <a:rPr lang="it-IT" sz="2600" b="1" dirty="0">
                <a:latin typeface="Chalkduster" panose="03050602040202020205" pitchFamily="66" charset="77"/>
              </a:rPr>
              <a:t>NUCLEI PROFONDI, sono «immersi» nella Sostanza Bianca Telencefalica e provvedono a svolgere funzioni di «modulazione» funzionale sulla Corteccia stessa, nell’ambito sia della attività motoria, sia degli aspetti comportamentali.</a:t>
            </a:r>
          </a:p>
        </p:txBody>
      </p:sp>
    </p:spTree>
    <p:extLst>
      <p:ext uri="{BB962C8B-B14F-4D97-AF65-F5344CB8AC3E}">
        <p14:creationId xmlns:p14="http://schemas.microsoft.com/office/powerpoint/2010/main" val="1956829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Grp="1" noChangeArrowheads="1"/>
          </p:cNvSpPr>
          <p:nvPr>
            <p:ph type="title"/>
          </p:nvPr>
        </p:nvSpPr>
        <p:spPr>
          <a:xfrm>
            <a:off x="1347862" y="1012787"/>
            <a:ext cx="5811010" cy="777682"/>
          </a:xfrm>
          <a:ln/>
        </p:spPr>
        <p:txBody>
          <a:bodyPr vert="horz" lIns="61235" tIns="31842" rIns="61235" bIns="31842" rtlCol="0" anchor="ctr">
            <a:normAutofit/>
          </a:bodyPr>
          <a:lstStyle/>
          <a:p>
            <a:pPr>
              <a:lnSpc>
                <a:spcPct val="100000"/>
              </a:lnSpc>
              <a:tabLst>
                <a:tab pos="0" algn="l"/>
                <a:tab pos="304584" algn="l"/>
                <a:tab pos="610250" algn="l"/>
                <a:tab pos="915915" algn="l"/>
                <a:tab pos="1221580" algn="l"/>
                <a:tab pos="1527244" algn="l"/>
                <a:tab pos="1832910" algn="l"/>
                <a:tab pos="2138573" algn="l"/>
                <a:tab pos="2444239" algn="l"/>
                <a:tab pos="2749904" algn="l"/>
                <a:tab pos="3055569" algn="l"/>
                <a:tab pos="3361233" algn="l"/>
                <a:tab pos="3666899" algn="l"/>
                <a:tab pos="3972563" algn="l"/>
                <a:tab pos="4278228" algn="l"/>
                <a:tab pos="4583892" algn="l"/>
                <a:tab pos="4889557" algn="l"/>
                <a:tab pos="5195223" algn="l"/>
                <a:tab pos="5500888" algn="l"/>
                <a:tab pos="5806552" algn="l"/>
                <a:tab pos="6112216" algn="l"/>
              </a:tabLst>
            </a:pPr>
            <a:r>
              <a:rPr lang="it-IT" altLang="it-IT" dirty="0"/>
              <a:t> </a:t>
            </a:r>
          </a:p>
        </p:txBody>
      </p:sp>
      <p:pic>
        <p:nvPicPr>
          <p:cNvPr id="38914" name="Picture 2"/>
          <p:cNvPicPr>
            <a:picLocks noChangeAspect="1" noChangeArrowheads="1"/>
          </p:cNvPicPr>
          <p:nvPr/>
        </p:nvPicPr>
        <p:blipFill>
          <a:blip r:embed="rId3">
            <a:lum bright="-6000" contrast="12000"/>
            <a:extLst>
              <a:ext uri="{28A0092B-C50C-407E-A947-70E740481C1C}">
                <a14:useLocalDpi xmlns:a14="http://schemas.microsoft.com/office/drawing/2010/main"/>
              </a:ext>
            </a:extLst>
          </a:blip>
          <a:srcRect/>
          <a:stretch>
            <a:fillRect/>
          </a:stretch>
        </p:blipFill>
        <p:spPr bwMode="auto">
          <a:xfrm>
            <a:off x="3799116" y="180870"/>
            <a:ext cx="5174062" cy="6582229"/>
          </a:xfrm>
          <a:prstGeom prst="rect">
            <a:avLst/>
          </a:prstGeom>
          <a:noFill/>
          <a:ln>
            <a:noFill/>
          </a:ln>
          <a:effectLst/>
          <a:extLst>
            <a:ext uri="{909E8E84-426E-40DD-AFC4-6F175D3DCCD1}">
              <a14:hiddenFill xmlns:a14="http://schemas.microsoft.com/office/drawing/2010/main">
                <a:blipFill dpi="0" rotWithShape="0">
                  <a:blip>
                    <a:lum bright="-6000" contras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CasellaDiTesto 1">
            <a:extLst>
              <a:ext uri="{FF2B5EF4-FFF2-40B4-BE49-F238E27FC236}">
                <a16:creationId xmlns:a16="http://schemas.microsoft.com/office/drawing/2014/main" id="{895BEC06-361E-44C5-B2B3-A8719A9F74F9}"/>
              </a:ext>
            </a:extLst>
          </p:cNvPr>
          <p:cNvSpPr txBox="1"/>
          <p:nvPr/>
        </p:nvSpPr>
        <p:spPr>
          <a:xfrm>
            <a:off x="220730" y="112576"/>
            <a:ext cx="3929239" cy="1077218"/>
          </a:xfrm>
          <a:prstGeom prst="rect">
            <a:avLst/>
          </a:prstGeom>
          <a:noFill/>
        </p:spPr>
        <p:txBody>
          <a:bodyPr wrap="square" rtlCol="0">
            <a:spAutoFit/>
          </a:bodyPr>
          <a:lstStyle/>
          <a:p>
            <a:pPr algn="ctr"/>
            <a:r>
              <a:rPr lang="it-IT" sz="3200" b="1" dirty="0">
                <a:latin typeface="Gurmukhi MN" panose="02020600050405020304" pitchFamily="18" charset="0"/>
                <a:cs typeface="Gurmukhi MN" panose="02020600050405020304" pitchFamily="18" charset="0"/>
              </a:rPr>
              <a:t>AREE CORTICALI DI BRODMANN</a:t>
            </a:r>
          </a:p>
        </p:txBody>
      </p:sp>
      <p:sp>
        <p:nvSpPr>
          <p:cNvPr id="3" name="CasellaDiTesto 2">
            <a:extLst>
              <a:ext uri="{FF2B5EF4-FFF2-40B4-BE49-F238E27FC236}">
                <a16:creationId xmlns:a16="http://schemas.microsoft.com/office/drawing/2014/main" id="{FF15A675-DB9F-473B-B4EA-5061165F0810}"/>
              </a:ext>
            </a:extLst>
          </p:cNvPr>
          <p:cNvSpPr txBox="1"/>
          <p:nvPr/>
        </p:nvSpPr>
        <p:spPr>
          <a:xfrm>
            <a:off x="1487996" y="1605297"/>
            <a:ext cx="2708050" cy="954107"/>
          </a:xfrm>
          <a:prstGeom prst="rect">
            <a:avLst/>
          </a:prstGeom>
          <a:noFill/>
        </p:spPr>
        <p:txBody>
          <a:bodyPr wrap="none" rtlCol="0">
            <a:spAutoFit/>
          </a:bodyPr>
          <a:lstStyle/>
          <a:p>
            <a:pPr algn="ctr"/>
            <a:r>
              <a:rPr lang="it-IT" sz="2800" dirty="0">
                <a:latin typeface="Copperplate Gothic Bold" panose="020E0705020206020404" pitchFamily="34" charset="77"/>
              </a:rPr>
              <a:t>PROIEZIONE</a:t>
            </a:r>
          </a:p>
          <a:p>
            <a:pPr algn="ctr"/>
            <a:r>
              <a:rPr lang="it-IT" sz="2800" dirty="0">
                <a:latin typeface="Copperplate Gothic Bold" panose="020E0705020206020404" pitchFamily="34" charset="77"/>
              </a:rPr>
              <a:t>MEDIALE</a:t>
            </a:r>
          </a:p>
        </p:txBody>
      </p:sp>
      <p:sp>
        <p:nvSpPr>
          <p:cNvPr id="6" name="CasellaDiTesto 5">
            <a:extLst>
              <a:ext uri="{FF2B5EF4-FFF2-40B4-BE49-F238E27FC236}">
                <a16:creationId xmlns:a16="http://schemas.microsoft.com/office/drawing/2014/main" id="{144BCB13-97E7-4473-9C18-89468C917D3F}"/>
              </a:ext>
            </a:extLst>
          </p:cNvPr>
          <p:cNvSpPr txBox="1"/>
          <p:nvPr/>
        </p:nvSpPr>
        <p:spPr>
          <a:xfrm>
            <a:off x="1527218" y="4448280"/>
            <a:ext cx="2708050" cy="954107"/>
          </a:xfrm>
          <a:prstGeom prst="rect">
            <a:avLst/>
          </a:prstGeom>
          <a:noFill/>
        </p:spPr>
        <p:txBody>
          <a:bodyPr wrap="none" rtlCol="0">
            <a:spAutoFit/>
          </a:bodyPr>
          <a:lstStyle/>
          <a:p>
            <a:pPr algn="ctr"/>
            <a:r>
              <a:rPr lang="it-IT" sz="2800" dirty="0">
                <a:latin typeface="Copperplate Gothic Bold" panose="020E0705020206020404" pitchFamily="34" charset="77"/>
              </a:rPr>
              <a:t>PROIEZIONE</a:t>
            </a:r>
          </a:p>
          <a:p>
            <a:pPr algn="ctr"/>
            <a:r>
              <a:rPr lang="it-IT" sz="2800" dirty="0">
                <a:latin typeface="Copperplate Gothic Bold" panose="020E0705020206020404" pitchFamily="34" charset="77"/>
              </a:rPr>
              <a:t>LATERALE</a:t>
            </a:r>
          </a:p>
        </p:txBody>
      </p:sp>
    </p:spTree>
    <p:extLst>
      <p:ext uri="{BB962C8B-B14F-4D97-AF65-F5344CB8AC3E}">
        <p14:creationId xmlns:p14="http://schemas.microsoft.com/office/powerpoint/2010/main" val="98928231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85ACFE-F7DD-CC4F-A8DA-431D8B9F4DF5}"/>
              </a:ext>
            </a:extLst>
          </p:cNvPr>
          <p:cNvSpPr>
            <a:spLocks noGrp="1"/>
          </p:cNvSpPr>
          <p:nvPr>
            <p:ph type="title"/>
          </p:nvPr>
        </p:nvSpPr>
        <p:spPr>
          <a:xfrm>
            <a:off x="0" y="0"/>
            <a:ext cx="9144000" cy="1325563"/>
          </a:xfrm>
        </p:spPr>
        <p:txBody>
          <a:bodyPr>
            <a:normAutofit/>
          </a:bodyPr>
          <a:lstStyle/>
          <a:p>
            <a:pPr algn="ctr"/>
            <a:r>
              <a:rPr lang="it-IT" sz="3200" b="1" dirty="0">
                <a:latin typeface="Gurmukhi MN" panose="02020600050405020304" pitchFamily="18" charset="0"/>
                <a:cs typeface="Gurmukhi MN" panose="02020600050405020304" pitchFamily="18" charset="0"/>
              </a:rPr>
              <a:t>ASIMMETRIE FUNZIONALI EMISFERICHE</a:t>
            </a:r>
          </a:p>
        </p:txBody>
      </p:sp>
      <p:sp>
        <p:nvSpPr>
          <p:cNvPr id="3" name="Segnaposto contenuto 2">
            <a:extLst>
              <a:ext uri="{FF2B5EF4-FFF2-40B4-BE49-F238E27FC236}">
                <a16:creationId xmlns:a16="http://schemas.microsoft.com/office/drawing/2014/main" id="{18E388FC-92A9-1045-A17D-21E9CAB087C2}"/>
              </a:ext>
            </a:extLst>
          </p:cNvPr>
          <p:cNvSpPr>
            <a:spLocks noGrp="1"/>
          </p:cNvSpPr>
          <p:nvPr>
            <p:ph idx="1"/>
          </p:nvPr>
        </p:nvSpPr>
        <p:spPr>
          <a:xfrm>
            <a:off x="393539" y="1188720"/>
            <a:ext cx="8484244" cy="5669280"/>
          </a:xfrm>
        </p:spPr>
        <p:txBody>
          <a:bodyPr>
            <a:normAutofit lnSpcReduction="10000"/>
          </a:bodyPr>
          <a:lstStyle/>
          <a:p>
            <a:pPr marL="0" indent="0">
              <a:buNone/>
            </a:pPr>
            <a:r>
              <a:rPr lang="it-IT" sz="3000" b="1" dirty="0">
                <a:latin typeface="Comic Sans MS" panose="030F0902030302020204" pitchFamily="66" charset="0"/>
              </a:rPr>
              <a:t>L’ Organizzazione Colonnare della Corteccia Telencefalica può render ragione delle diversità funzionali dei 2 Emisferi Telencefalici che, da questo punto di vista, non sono perfettamente simmetrici.</a:t>
            </a:r>
          </a:p>
          <a:p>
            <a:pPr marL="0" indent="0">
              <a:buNone/>
            </a:pPr>
            <a:endParaRPr lang="it-IT" sz="3000" b="1" dirty="0">
              <a:latin typeface="Comic Sans MS" panose="030F0902030302020204" pitchFamily="66" charset="0"/>
            </a:endParaRPr>
          </a:p>
          <a:p>
            <a:pPr marL="0" indent="0">
              <a:buNone/>
            </a:pPr>
            <a:r>
              <a:rPr lang="it-IT" sz="3000" b="1" dirty="0">
                <a:latin typeface="Comic Sans MS" panose="030F0902030302020204" pitchFamily="66" charset="0"/>
              </a:rPr>
              <a:t>Vari esempi si possono considerare: SOLTANTO nell’ Emisfero Sinistro sono presenti il CENTRO DEL LINGUAGGIO PARLATO di </a:t>
            </a:r>
            <a:r>
              <a:rPr lang="it-IT" sz="3000" b="1" dirty="0" err="1">
                <a:latin typeface="Comic Sans MS" panose="030F0902030302020204" pitchFamily="66" charset="0"/>
              </a:rPr>
              <a:t>Broca</a:t>
            </a:r>
            <a:r>
              <a:rPr lang="it-IT" sz="3000" b="1" dirty="0">
                <a:latin typeface="Comic Sans MS" panose="030F0902030302020204" pitchFamily="66" charset="0"/>
              </a:rPr>
              <a:t> (nel Lobo Frontale) ed il CENTRO INTERPRETATIVO GENERALE (Linguaggio e Calcolo Matematico, nel Lobo Parietale al limite col Lobo Temporale).</a:t>
            </a:r>
          </a:p>
        </p:txBody>
      </p:sp>
    </p:spTree>
    <p:extLst>
      <p:ext uri="{BB962C8B-B14F-4D97-AF65-F5344CB8AC3E}">
        <p14:creationId xmlns:p14="http://schemas.microsoft.com/office/powerpoint/2010/main" val="36643025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Grp="1" noChangeArrowheads="1"/>
          </p:cNvSpPr>
          <p:nvPr>
            <p:ph type="title"/>
          </p:nvPr>
        </p:nvSpPr>
        <p:spPr>
          <a:xfrm>
            <a:off x="1142642" y="2351148"/>
            <a:ext cx="2400501" cy="777682"/>
          </a:xfrm>
          <a:ln/>
        </p:spPr>
        <p:txBody>
          <a:bodyPr vert="horz" lIns="61235" tIns="31842" rIns="61235" bIns="31842" rtlCol="0" anchor="ctr">
            <a:normAutofit fontScale="90000"/>
          </a:bodyPr>
          <a:lstStyle/>
          <a:p>
            <a:pPr>
              <a:lnSpc>
                <a:spcPct val="100000"/>
              </a:lnSpc>
              <a:tabLst>
                <a:tab pos="0" algn="l"/>
                <a:tab pos="304584" algn="l"/>
                <a:tab pos="610250" algn="l"/>
                <a:tab pos="915915" algn="l"/>
                <a:tab pos="1221580" algn="l"/>
                <a:tab pos="1527244" algn="l"/>
                <a:tab pos="1832910" algn="l"/>
                <a:tab pos="2138573" algn="l"/>
                <a:tab pos="2444239" algn="l"/>
                <a:tab pos="2749904" algn="l"/>
                <a:tab pos="3055569" algn="l"/>
                <a:tab pos="3361233" algn="l"/>
                <a:tab pos="3666899" algn="l"/>
                <a:tab pos="3972563" algn="l"/>
                <a:tab pos="4278228" algn="l"/>
                <a:tab pos="4583892" algn="l"/>
                <a:tab pos="4889557" algn="l"/>
                <a:tab pos="5195223" algn="l"/>
                <a:tab pos="5500888" algn="l"/>
                <a:tab pos="5806552" algn="l"/>
                <a:tab pos="6112216" algn="l"/>
              </a:tabLst>
            </a:pPr>
            <a:r>
              <a:rPr lang="it-IT" altLang="it-IT" sz="2449" dirty="0">
                <a:solidFill>
                  <a:srgbClr val="FFFFFF"/>
                </a:solidFill>
              </a:rPr>
              <a:t>ASIMMETRIE EMISFERICHE</a:t>
            </a:r>
          </a:p>
        </p:txBody>
      </p:sp>
      <p:sp>
        <p:nvSpPr>
          <p:cNvPr id="45058" name="Rectangle 2"/>
          <p:cNvSpPr>
            <a:spLocks noGrp="1" noChangeArrowheads="1"/>
          </p:cNvSpPr>
          <p:nvPr>
            <p:ph idx="1"/>
          </p:nvPr>
        </p:nvSpPr>
        <p:spPr>
          <a:xfrm>
            <a:off x="1347862" y="1946007"/>
            <a:ext cx="5811010" cy="3061041"/>
          </a:xfrm>
          <a:ln/>
        </p:spPr>
        <p:txBody>
          <a:bodyPr vert="horz" lIns="61235" tIns="31842" rIns="61235" bIns="31842" rtlCol="0">
            <a:normAutofit/>
          </a:bodyPr>
          <a:lstStyle/>
          <a:p>
            <a:pPr indent="-220338">
              <a:lnSpc>
                <a:spcPct val="100000"/>
              </a:lnSpc>
              <a:spcBef>
                <a:spcPts val="476"/>
              </a:spcBef>
              <a:buSzPct val="80000"/>
              <a:buNone/>
              <a:tabLst>
                <a:tab pos="233299" algn="l"/>
                <a:tab pos="609171" algn="l"/>
                <a:tab pos="1231300" algn="l"/>
                <a:tab pos="1853431" algn="l"/>
                <a:tab pos="2475562" algn="l"/>
                <a:tab pos="3097692" algn="l"/>
                <a:tab pos="3719823" algn="l"/>
                <a:tab pos="4341953" algn="l"/>
                <a:tab pos="4964083" algn="l"/>
                <a:tab pos="5586214" algn="l"/>
                <a:tab pos="6208344" algn="l"/>
                <a:tab pos="6830475" algn="l"/>
                <a:tab pos="7018411" algn="l"/>
                <a:tab pos="7324076" algn="l"/>
                <a:tab pos="7325155" algn="l"/>
                <a:tab pos="7326236" algn="l"/>
                <a:tab pos="7327315" algn="l"/>
                <a:tab pos="7328397" algn="l"/>
                <a:tab pos="7329475" algn="l"/>
                <a:tab pos="7330557" algn="l"/>
                <a:tab pos="7331636" algn="l"/>
                <a:tab pos="7332716" algn="l"/>
                <a:tab pos="7333796" algn="l"/>
                <a:tab pos="7334876" algn="l"/>
              </a:tabLst>
            </a:pPr>
            <a:r>
              <a:rPr lang="it-IT" altLang="it-IT" sz="1905" b="1" dirty="0"/>
              <a:t>	</a:t>
            </a:r>
            <a:r>
              <a:rPr lang="it-IT" altLang="it-IT" sz="1905" dirty="0"/>
              <a:t>	</a:t>
            </a:r>
            <a:endParaRPr lang="it-IT" altLang="it-IT" sz="1905" b="1" dirty="0"/>
          </a:p>
        </p:txBody>
      </p:sp>
      <p:pic>
        <p:nvPicPr>
          <p:cNvPr id="4" name="Picture 1">
            <a:extLst>
              <a:ext uri="{FF2B5EF4-FFF2-40B4-BE49-F238E27FC236}">
                <a16:creationId xmlns:a16="http://schemas.microsoft.com/office/drawing/2014/main" id="{04AC04D4-EC53-4870-BFD8-946A70647125}"/>
              </a:ext>
            </a:extLst>
          </p:cNvPr>
          <p:cNvPicPr>
            <a:picLocks noChangeAspect="1" noChangeArrowheads="1"/>
          </p:cNvPicPr>
          <p:nvPr/>
        </p:nvPicPr>
        <p:blipFill rotWithShape="1">
          <a:blip r:embed="rId3" cstate="screen">
            <a:lum contrast="12000"/>
            <a:extLst>
              <a:ext uri="{28A0092B-C50C-407E-A947-70E740481C1C}">
                <a14:useLocalDpi xmlns:a14="http://schemas.microsoft.com/office/drawing/2010/main"/>
              </a:ext>
            </a:extLst>
          </a:blip>
          <a:srcRect/>
          <a:stretch/>
        </p:blipFill>
        <p:spPr bwMode="auto">
          <a:xfrm>
            <a:off x="3543143" y="45277"/>
            <a:ext cx="5515650" cy="6667210"/>
          </a:xfrm>
          <a:prstGeom prst="rect">
            <a:avLst/>
          </a:prstGeom>
          <a:noFill/>
          <a:ln>
            <a:noFill/>
          </a:ln>
          <a:effectLst/>
          <a:extLst>
            <a:ext uri="{909E8E84-426E-40DD-AFC4-6F175D3DCCD1}">
              <a14:hiddenFill xmlns:a14="http://schemas.microsoft.com/office/drawing/2010/main">
                <a:blipFill dpi="0" rotWithShape="0">
                  <a:blip>
                    <a:lum contras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itolo 1">
            <a:extLst>
              <a:ext uri="{FF2B5EF4-FFF2-40B4-BE49-F238E27FC236}">
                <a16:creationId xmlns:a16="http://schemas.microsoft.com/office/drawing/2014/main" id="{56C2B951-9355-464E-BFE0-D55F2A60654E}"/>
              </a:ext>
            </a:extLst>
          </p:cNvPr>
          <p:cNvSpPr txBox="1">
            <a:spLocks/>
          </p:cNvSpPr>
          <p:nvPr/>
        </p:nvSpPr>
        <p:spPr>
          <a:xfrm>
            <a:off x="240133" y="2053319"/>
            <a:ext cx="3200400" cy="132556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200" b="1" dirty="0">
                <a:latin typeface="Gurmukhi MN" panose="02020600050405020304" pitchFamily="18" charset="0"/>
                <a:cs typeface="Gurmukhi MN" panose="02020600050405020304" pitchFamily="18" charset="0"/>
              </a:rPr>
              <a:t>ASIMMETRIE FUNZIONALI EMISFERICHE</a:t>
            </a:r>
          </a:p>
        </p:txBody>
      </p:sp>
    </p:spTree>
    <p:extLst>
      <p:ext uri="{BB962C8B-B14F-4D97-AF65-F5344CB8AC3E}">
        <p14:creationId xmlns:p14="http://schemas.microsoft.com/office/powerpoint/2010/main" val="418408459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97B8F0F5-521D-654A-B854-4B131E6070D6}"/>
              </a:ext>
            </a:extLst>
          </p:cNvPr>
          <p:cNvSpPr>
            <a:spLocks noGrp="1"/>
          </p:cNvSpPr>
          <p:nvPr>
            <p:ph type="title"/>
          </p:nvPr>
        </p:nvSpPr>
        <p:spPr>
          <a:xfrm>
            <a:off x="669290" y="2346326"/>
            <a:ext cx="7886700" cy="1325563"/>
          </a:xfrm>
        </p:spPr>
        <p:txBody>
          <a:bodyPr/>
          <a:lstStyle/>
          <a:p>
            <a:pPr algn="ctr"/>
            <a:r>
              <a:rPr lang="it-IT" b="1" dirty="0">
                <a:latin typeface="Gurmukhi MN" panose="02020600050405020304" pitchFamily="18" charset="0"/>
                <a:cs typeface="Gurmukhi MN" panose="02020600050405020304" pitchFamily="18" charset="0"/>
              </a:rPr>
              <a:t>TELENCEFALO</a:t>
            </a:r>
            <a:br>
              <a:rPr lang="it-IT" b="1" dirty="0">
                <a:latin typeface="Gurmukhi MN" panose="02020600050405020304" pitchFamily="18" charset="0"/>
                <a:cs typeface="Gurmukhi MN" panose="02020600050405020304" pitchFamily="18" charset="0"/>
              </a:rPr>
            </a:br>
            <a:r>
              <a:rPr lang="it-IT" b="1" dirty="0">
                <a:latin typeface="Gurmukhi MN" panose="02020600050405020304" pitchFamily="18" charset="0"/>
                <a:cs typeface="Gurmukhi MN" panose="02020600050405020304" pitchFamily="18" charset="0"/>
              </a:rPr>
              <a:t>SOSTANZA  BIANCA</a:t>
            </a:r>
          </a:p>
        </p:txBody>
      </p:sp>
    </p:spTree>
    <p:extLst>
      <p:ext uri="{BB962C8B-B14F-4D97-AF65-F5344CB8AC3E}">
        <p14:creationId xmlns:p14="http://schemas.microsoft.com/office/powerpoint/2010/main" val="9163479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Grp="1" noChangeArrowheads="1"/>
          </p:cNvSpPr>
          <p:nvPr>
            <p:ph type="title"/>
          </p:nvPr>
        </p:nvSpPr>
        <p:spPr>
          <a:xfrm>
            <a:off x="0" y="713818"/>
            <a:ext cx="9144000" cy="777682"/>
          </a:xfrm>
          <a:ln/>
        </p:spPr>
        <p:txBody>
          <a:bodyPr vert="horz" lIns="61235" tIns="31842" rIns="61235" bIns="31842" rtlCol="0" anchor="b" anchorCtr="1">
            <a:noAutofit/>
          </a:bodyPr>
          <a:lstStyle/>
          <a:p>
            <a:pPr>
              <a:lnSpc>
                <a:spcPct val="100000"/>
              </a:lnSpc>
              <a:tabLst>
                <a:tab pos="0" algn="l"/>
                <a:tab pos="304584" algn="l"/>
                <a:tab pos="610250" algn="l"/>
                <a:tab pos="915915" algn="l"/>
                <a:tab pos="1221580" algn="l"/>
                <a:tab pos="1527244" algn="l"/>
                <a:tab pos="1832910" algn="l"/>
                <a:tab pos="2138573" algn="l"/>
                <a:tab pos="2444239" algn="l"/>
                <a:tab pos="2749904" algn="l"/>
                <a:tab pos="3055569" algn="l"/>
                <a:tab pos="3361233" algn="l"/>
                <a:tab pos="3666899" algn="l"/>
                <a:tab pos="3972563" algn="l"/>
                <a:tab pos="4278228" algn="l"/>
                <a:tab pos="4583892" algn="l"/>
                <a:tab pos="4889557" algn="l"/>
                <a:tab pos="5195223" algn="l"/>
                <a:tab pos="5500888" algn="l"/>
                <a:tab pos="5806552" algn="l"/>
                <a:tab pos="6112216" algn="l"/>
              </a:tabLst>
            </a:pPr>
            <a:r>
              <a:rPr lang="it-IT" altLang="it-IT" sz="3200" b="1" dirty="0">
                <a:latin typeface="Gurmukhi MN" panose="02020600050405020304" pitchFamily="18" charset="0"/>
                <a:cs typeface="Gurmukhi MN" panose="02020600050405020304" pitchFamily="18" charset="0"/>
              </a:rPr>
              <a:t>SOSTANZA BIANCA del TELENCEFALO </a:t>
            </a:r>
            <a:br>
              <a:rPr lang="it-IT" altLang="it-IT" sz="3200" b="1" dirty="0">
                <a:latin typeface="Gurmukhi MN" panose="02020600050405020304" pitchFamily="18" charset="0"/>
                <a:cs typeface="Gurmukhi MN" panose="02020600050405020304" pitchFamily="18" charset="0"/>
              </a:rPr>
            </a:br>
            <a:endParaRPr lang="it-IT" altLang="it-IT" sz="3200" b="1" dirty="0">
              <a:latin typeface="Gurmukhi MN" panose="02020600050405020304" pitchFamily="18" charset="0"/>
              <a:cs typeface="Gurmukhi MN" panose="02020600050405020304" pitchFamily="18" charset="0"/>
            </a:endParaRPr>
          </a:p>
        </p:txBody>
      </p:sp>
      <p:sp>
        <p:nvSpPr>
          <p:cNvPr id="48130" name="Rectangle 2"/>
          <p:cNvSpPr>
            <a:spLocks noGrp="1" noChangeArrowheads="1"/>
          </p:cNvSpPr>
          <p:nvPr>
            <p:ph type="subTitle" idx="4294967295"/>
          </p:nvPr>
        </p:nvSpPr>
        <p:spPr bwMode="auto">
          <a:xfrm>
            <a:off x="243840" y="1137920"/>
            <a:ext cx="8717280" cy="54762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61235" tIns="31842" rIns="61235" bIns="31842" rtlCol="0">
            <a:normAutofit fontScale="47500" lnSpcReduction="20000"/>
          </a:bodyPr>
          <a:lstStyle/>
          <a:p>
            <a:pPr marL="401792" indent="-401792">
              <a:lnSpc>
                <a:spcPct val="100000"/>
              </a:lnSpc>
              <a:spcBef>
                <a:spcPts val="545"/>
              </a:spcBef>
              <a:buClr>
                <a:schemeClr val="tx1"/>
              </a:buClr>
              <a:buSzPct val="80000"/>
              <a:buFont typeface="Times New Roman" panose="02020603050405020304" pitchFamily="18" charset="0"/>
              <a:buChar char="•"/>
              <a:tabLst>
                <a:tab pos="401792" algn="l"/>
                <a:tab pos="473078" algn="l"/>
                <a:tab pos="778744" algn="l"/>
                <a:tab pos="1084409" algn="l"/>
                <a:tab pos="1390073" algn="l"/>
                <a:tab pos="1695738" algn="l"/>
                <a:tab pos="2001403" algn="l"/>
                <a:tab pos="2307067" algn="l"/>
                <a:tab pos="2612733" algn="l"/>
                <a:tab pos="2918397" algn="l"/>
                <a:tab pos="3224063" algn="l"/>
                <a:tab pos="3529727" algn="l"/>
                <a:tab pos="3835393" algn="l"/>
                <a:tab pos="4141057" algn="l"/>
                <a:tab pos="4446722" algn="l"/>
                <a:tab pos="4752386" algn="l"/>
                <a:tab pos="5058051" algn="l"/>
                <a:tab pos="5363717" algn="l"/>
                <a:tab pos="5669381" algn="l"/>
                <a:tab pos="5975045" algn="l"/>
                <a:tab pos="6280710" algn="l"/>
              </a:tabLst>
            </a:pPr>
            <a:r>
              <a:rPr lang="it-IT" altLang="it-IT" sz="5500" b="1" dirty="0">
                <a:latin typeface="Comic Sans MS" panose="030F0902030302020204" pitchFamily="66" charset="0"/>
                <a:cs typeface="Gurmukhi MN" panose="02020600050405020304" pitchFamily="18" charset="0"/>
              </a:rPr>
              <a:t>Le FIBRE NERVOSE, che si dipartono dalla Corteccia Telencefalica, si classificano in :</a:t>
            </a:r>
          </a:p>
          <a:p>
            <a:pPr marL="401792" indent="-401792">
              <a:lnSpc>
                <a:spcPct val="100000"/>
              </a:lnSpc>
              <a:spcBef>
                <a:spcPts val="545"/>
              </a:spcBef>
              <a:buClr>
                <a:schemeClr val="tx1"/>
              </a:buClr>
              <a:buSzPct val="80000"/>
              <a:buFont typeface="Times New Roman" panose="02020603050405020304" pitchFamily="18" charset="0"/>
              <a:buChar char="•"/>
              <a:tabLst>
                <a:tab pos="401792" algn="l"/>
                <a:tab pos="473078" algn="l"/>
                <a:tab pos="778744" algn="l"/>
                <a:tab pos="1084409" algn="l"/>
                <a:tab pos="1390073" algn="l"/>
                <a:tab pos="1695738" algn="l"/>
                <a:tab pos="2001403" algn="l"/>
                <a:tab pos="2307067" algn="l"/>
                <a:tab pos="2612733" algn="l"/>
                <a:tab pos="2918397" algn="l"/>
                <a:tab pos="3224063" algn="l"/>
                <a:tab pos="3529727" algn="l"/>
                <a:tab pos="3835393" algn="l"/>
                <a:tab pos="4141057" algn="l"/>
                <a:tab pos="4446722" algn="l"/>
                <a:tab pos="4752386" algn="l"/>
                <a:tab pos="5058051" algn="l"/>
                <a:tab pos="5363717" algn="l"/>
                <a:tab pos="5669381" algn="l"/>
                <a:tab pos="5975045" algn="l"/>
                <a:tab pos="6280710" algn="l"/>
              </a:tabLst>
            </a:pPr>
            <a:endParaRPr lang="it-IT" altLang="it-IT" sz="5500" b="1" dirty="0">
              <a:latin typeface="Comic Sans MS" panose="030F0902030302020204" pitchFamily="66" charset="0"/>
            </a:endParaRPr>
          </a:p>
          <a:p>
            <a:pPr marL="401792" indent="-401792">
              <a:lnSpc>
                <a:spcPct val="100000"/>
              </a:lnSpc>
              <a:spcBef>
                <a:spcPts val="545"/>
              </a:spcBef>
              <a:buClr>
                <a:schemeClr val="tx1"/>
              </a:buClr>
              <a:buSzPct val="80000"/>
              <a:buFont typeface="Times New Roman" panose="02020603050405020304" pitchFamily="18" charset="0"/>
              <a:buChar char="•"/>
              <a:tabLst>
                <a:tab pos="401792" algn="l"/>
                <a:tab pos="473078" algn="l"/>
                <a:tab pos="778744" algn="l"/>
                <a:tab pos="1084409" algn="l"/>
                <a:tab pos="1390073" algn="l"/>
                <a:tab pos="1695738" algn="l"/>
                <a:tab pos="2001403" algn="l"/>
                <a:tab pos="2307067" algn="l"/>
                <a:tab pos="2612733" algn="l"/>
                <a:tab pos="2918397" algn="l"/>
                <a:tab pos="3224063" algn="l"/>
                <a:tab pos="3529727" algn="l"/>
                <a:tab pos="3835393" algn="l"/>
                <a:tab pos="4141057" algn="l"/>
                <a:tab pos="4446722" algn="l"/>
                <a:tab pos="4752386" algn="l"/>
                <a:tab pos="5058051" algn="l"/>
                <a:tab pos="5363717" algn="l"/>
                <a:tab pos="5669381" algn="l"/>
                <a:tab pos="5975045" algn="l"/>
                <a:tab pos="6280710" algn="l"/>
              </a:tabLst>
            </a:pPr>
            <a:r>
              <a:rPr lang="it-IT" altLang="it-IT" sz="5500" b="1" dirty="0">
                <a:latin typeface="Comic Sans MS" panose="030F0902030302020204" pitchFamily="66" charset="0"/>
              </a:rPr>
              <a:t>ASSOCIATIVE, si originano ed arrivano nell’ ambito dello stesso emisfero telencefalico</a:t>
            </a:r>
          </a:p>
          <a:p>
            <a:pPr marL="0" indent="0">
              <a:lnSpc>
                <a:spcPct val="100000"/>
              </a:lnSpc>
              <a:spcBef>
                <a:spcPts val="545"/>
              </a:spcBef>
              <a:buClr>
                <a:schemeClr val="tx1"/>
              </a:buClr>
              <a:buSzPct val="80000"/>
              <a:tabLst>
                <a:tab pos="401792" algn="l"/>
                <a:tab pos="473078" algn="l"/>
                <a:tab pos="778744" algn="l"/>
                <a:tab pos="1084409" algn="l"/>
                <a:tab pos="1390073" algn="l"/>
                <a:tab pos="1695738" algn="l"/>
                <a:tab pos="2001403" algn="l"/>
                <a:tab pos="2307067" algn="l"/>
                <a:tab pos="2612733" algn="l"/>
                <a:tab pos="2918397" algn="l"/>
                <a:tab pos="3224063" algn="l"/>
                <a:tab pos="3529727" algn="l"/>
                <a:tab pos="3835393" algn="l"/>
                <a:tab pos="4141057" algn="l"/>
                <a:tab pos="4446722" algn="l"/>
                <a:tab pos="4752386" algn="l"/>
                <a:tab pos="5058051" algn="l"/>
                <a:tab pos="5363717" algn="l"/>
                <a:tab pos="5669381" algn="l"/>
                <a:tab pos="5975045" algn="l"/>
                <a:tab pos="6280710" algn="l"/>
              </a:tabLst>
            </a:pPr>
            <a:endParaRPr lang="it-IT" altLang="it-IT" sz="5500" b="1" dirty="0">
              <a:latin typeface="Comic Sans MS" panose="030F0902030302020204" pitchFamily="66" charset="0"/>
            </a:endParaRPr>
          </a:p>
          <a:p>
            <a:pPr marL="401792" indent="-401792">
              <a:lnSpc>
                <a:spcPct val="100000"/>
              </a:lnSpc>
              <a:spcBef>
                <a:spcPts val="545"/>
              </a:spcBef>
              <a:buClr>
                <a:schemeClr val="tx1"/>
              </a:buClr>
              <a:buSzPct val="80000"/>
              <a:buFont typeface="Times New Roman" panose="02020603050405020304" pitchFamily="18" charset="0"/>
              <a:buChar char="•"/>
              <a:tabLst>
                <a:tab pos="401792" algn="l"/>
                <a:tab pos="473078" algn="l"/>
                <a:tab pos="778744" algn="l"/>
                <a:tab pos="1084409" algn="l"/>
                <a:tab pos="1390073" algn="l"/>
                <a:tab pos="1695738" algn="l"/>
                <a:tab pos="2001403" algn="l"/>
                <a:tab pos="2307067" algn="l"/>
                <a:tab pos="2612733" algn="l"/>
                <a:tab pos="2918397" algn="l"/>
                <a:tab pos="3224063" algn="l"/>
                <a:tab pos="3529727" algn="l"/>
                <a:tab pos="3835393" algn="l"/>
                <a:tab pos="4141057" algn="l"/>
                <a:tab pos="4446722" algn="l"/>
                <a:tab pos="4752386" algn="l"/>
                <a:tab pos="5058051" algn="l"/>
                <a:tab pos="5363717" algn="l"/>
                <a:tab pos="5669381" algn="l"/>
                <a:tab pos="5975045" algn="l"/>
                <a:tab pos="6280710" algn="l"/>
              </a:tabLst>
            </a:pPr>
            <a:r>
              <a:rPr lang="it-IT" altLang="it-IT" sz="5500" b="1" dirty="0">
                <a:latin typeface="Comic Sans MS" panose="030F0902030302020204" pitchFamily="66" charset="0"/>
              </a:rPr>
              <a:t>COMMESSURALI: sono Fibre Nervose INTEREMISFERICHE. La formazione </a:t>
            </a:r>
            <a:r>
              <a:rPr lang="it-IT" altLang="it-IT" sz="5500" b="1" dirty="0" err="1">
                <a:latin typeface="Comic Sans MS" panose="030F0902030302020204" pitchFamily="66" charset="0"/>
              </a:rPr>
              <a:t>piu’</a:t>
            </a:r>
            <a:r>
              <a:rPr lang="it-IT" altLang="it-IT" sz="5500" b="1" dirty="0">
                <a:latin typeface="Comic Sans MS" panose="030F0902030302020204" pitchFamily="66" charset="0"/>
              </a:rPr>
              <a:t> rilevante è il CORPO CALLOSO</a:t>
            </a:r>
          </a:p>
          <a:p>
            <a:pPr marL="401792" indent="-401792">
              <a:lnSpc>
                <a:spcPct val="100000"/>
              </a:lnSpc>
              <a:spcBef>
                <a:spcPts val="545"/>
              </a:spcBef>
              <a:buClr>
                <a:schemeClr val="tx1"/>
              </a:buClr>
              <a:buSzPct val="80000"/>
              <a:buFont typeface="Times New Roman" panose="02020603050405020304" pitchFamily="18" charset="0"/>
              <a:buChar char="•"/>
              <a:tabLst>
                <a:tab pos="401792" algn="l"/>
                <a:tab pos="473078" algn="l"/>
                <a:tab pos="778744" algn="l"/>
                <a:tab pos="1084409" algn="l"/>
                <a:tab pos="1390073" algn="l"/>
                <a:tab pos="1695738" algn="l"/>
                <a:tab pos="2001403" algn="l"/>
                <a:tab pos="2307067" algn="l"/>
                <a:tab pos="2612733" algn="l"/>
                <a:tab pos="2918397" algn="l"/>
                <a:tab pos="3224063" algn="l"/>
                <a:tab pos="3529727" algn="l"/>
                <a:tab pos="3835393" algn="l"/>
                <a:tab pos="4141057" algn="l"/>
                <a:tab pos="4446722" algn="l"/>
                <a:tab pos="4752386" algn="l"/>
                <a:tab pos="5058051" algn="l"/>
                <a:tab pos="5363717" algn="l"/>
                <a:tab pos="5669381" algn="l"/>
                <a:tab pos="5975045" algn="l"/>
                <a:tab pos="6280710" algn="l"/>
              </a:tabLst>
            </a:pPr>
            <a:endParaRPr lang="it-IT" altLang="it-IT" sz="5500" b="1" dirty="0">
              <a:latin typeface="Comic Sans MS" panose="030F0902030302020204" pitchFamily="66" charset="0"/>
            </a:endParaRPr>
          </a:p>
          <a:p>
            <a:pPr marL="401792" indent="-401792">
              <a:lnSpc>
                <a:spcPct val="100000"/>
              </a:lnSpc>
              <a:spcBef>
                <a:spcPts val="545"/>
              </a:spcBef>
              <a:buClr>
                <a:schemeClr val="tx1"/>
              </a:buClr>
              <a:buSzPct val="80000"/>
              <a:buFont typeface="Times New Roman" panose="02020603050405020304" pitchFamily="18" charset="0"/>
              <a:buChar char="•"/>
              <a:tabLst>
                <a:tab pos="401792" algn="l"/>
                <a:tab pos="473078" algn="l"/>
                <a:tab pos="778744" algn="l"/>
                <a:tab pos="1084409" algn="l"/>
                <a:tab pos="1390073" algn="l"/>
                <a:tab pos="1695738" algn="l"/>
                <a:tab pos="2001403" algn="l"/>
                <a:tab pos="2307067" algn="l"/>
                <a:tab pos="2612733" algn="l"/>
                <a:tab pos="2918397" algn="l"/>
                <a:tab pos="3224063" algn="l"/>
                <a:tab pos="3529727" algn="l"/>
                <a:tab pos="3835393" algn="l"/>
                <a:tab pos="4141057" algn="l"/>
                <a:tab pos="4446722" algn="l"/>
                <a:tab pos="4752386" algn="l"/>
                <a:tab pos="5058051" algn="l"/>
                <a:tab pos="5363717" algn="l"/>
                <a:tab pos="5669381" algn="l"/>
                <a:tab pos="5975045" algn="l"/>
                <a:tab pos="6280710" algn="l"/>
              </a:tabLst>
            </a:pPr>
            <a:r>
              <a:rPr lang="it-IT" altLang="it-IT" sz="5500" b="1" dirty="0">
                <a:latin typeface="Comic Sans MS" panose="030F0902030302020204" pitchFamily="66" charset="0"/>
              </a:rPr>
              <a:t>PROIETTIVE (di Proiezione): si dipartono dalla Corteccia Telencefalica per raggiungere, tramite Vie Discendenti che coinvolgono il complesso di Sostanza Bianca della CAPSULA INTERNA, ALTRI DISTRETTI del SNC</a:t>
            </a:r>
          </a:p>
          <a:p>
            <a:pPr marL="0" indent="0">
              <a:lnSpc>
                <a:spcPct val="100000"/>
              </a:lnSpc>
              <a:spcBef>
                <a:spcPts val="545"/>
              </a:spcBef>
              <a:buClr>
                <a:srgbClr val="A3C145"/>
              </a:buClr>
              <a:buSzPct val="80000"/>
              <a:tabLst>
                <a:tab pos="401792" algn="l"/>
                <a:tab pos="473078" algn="l"/>
                <a:tab pos="778744" algn="l"/>
                <a:tab pos="1084409" algn="l"/>
                <a:tab pos="1390073" algn="l"/>
                <a:tab pos="1695738" algn="l"/>
                <a:tab pos="2001403" algn="l"/>
                <a:tab pos="2307067" algn="l"/>
                <a:tab pos="2612733" algn="l"/>
                <a:tab pos="2918397" algn="l"/>
                <a:tab pos="3224063" algn="l"/>
                <a:tab pos="3529727" algn="l"/>
                <a:tab pos="3835393" algn="l"/>
                <a:tab pos="4141057" algn="l"/>
                <a:tab pos="4446722" algn="l"/>
                <a:tab pos="4752386" algn="l"/>
                <a:tab pos="5058051" algn="l"/>
                <a:tab pos="5363717" algn="l"/>
                <a:tab pos="5669381" algn="l"/>
                <a:tab pos="5975045" algn="l"/>
                <a:tab pos="6280710" algn="l"/>
              </a:tabLst>
            </a:pPr>
            <a:endParaRPr lang="it-IT" altLang="it-IT" sz="3400" b="1" dirty="0">
              <a:latin typeface="Comic Sans MS" panose="030F0902030302020204" pitchFamily="66" charset="0"/>
            </a:endParaRPr>
          </a:p>
          <a:p>
            <a:pPr marL="401792" indent="-401792">
              <a:lnSpc>
                <a:spcPct val="100000"/>
              </a:lnSpc>
              <a:spcBef>
                <a:spcPts val="545"/>
              </a:spcBef>
              <a:buClr>
                <a:srgbClr val="A3C145"/>
              </a:buClr>
              <a:buSzPct val="80000"/>
              <a:buFont typeface="Times New Roman" panose="02020603050405020304" pitchFamily="18" charset="0"/>
              <a:buChar char="•"/>
              <a:tabLst>
                <a:tab pos="401792" algn="l"/>
                <a:tab pos="473078" algn="l"/>
                <a:tab pos="778744" algn="l"/>
                <a:tab pos="1084409" algn="l"/>
                <a:tab pos="1390073" algn="l"/>
                <a:tab pos="1695738" algn="l"/>
                <a:tab pos="2001403" algn="l"/>
                <a:tab pos="2307067" algn="l"/>
                <a:tab pos="2612733" algn="l"/>
                <a:tab pos="2918397" algn="l"/>
                <a:tab pos="3224063" algn="l"/>
                <a:tab pos="3529727" algn="l"/>
                <a:tab pos="3835393" algn="l"/>
                <a:tab pos="4141057" algn="l"/>
                <a:tab pos="4446722" algn="l"/>
                <a:tab pos="4752386" algn="l"/>
                <a:tab pos="5058051" algn="l"/>
                <a:tab pos="5363717" algn="l"/>
                <a:tab pos="5669381" algn="l"/>
                <a:tab pos="5975045" algn="l"/>
                <a:tab pos="6280710" algn="l"/>
              </a:tabLst>
            </a:pPr>
            <a:endParaRPr lang="it-IT" altLang="it-IT" sz="3400" b="1" dirty="0">
              <a:latin typeface="Comic Sans MS" panose="030F0902030302020204" pitchFamily="66" charset="0"/>
            </a:endParaRPr>
          </a:p>
          <a:p>
            <a:pPr marL="407193" indent="-401792">
              <a:lnSpc>
                <a:spcPct val="100000"/>
              </a:lnSpc>
              <a:spcBef>
                <a:spcPts val="545"/>
              </a:spcBef>
              <a:buSzPct val="80000"/>
              <a:buNone/>
              <a:tabLst>
                <a:tab pos="401792" algn="l"/>
                <a:tab pos="473078" algn="l"/>
                <a:tab pos="778744" algn="l"/>
                <a:tab pos="1084409" algn="l"/>
                <a:tab pos="1390073" algn="l"/>
                <a:tab pos="1695738" algn="l"/>
                <a:tab pos="2001403" algn="l"/>
                <a:tab pos="2307067" algn="l"/>
                <a:tab pos="2612733" algn="l"/>
                <a:tab pos="2918397" algn="l"/>
                <a:tab pos="3224063" algn="l"/>
                <a:tab pos="3529727" algn="l"/>
                <a:tab pos="3835393" algn="l"/>
                <a:tab pos="4141057" algn="l"/>
                <a:tab pos="4446722" algn="l"/>
                <a:tab pos="4752386" algn="l"/>
                <a:tab pos="5058051" algn="l"/>
                <a:tab pos="5363717" algn="l"/>
                <a:tab pos="5669381" algn="l"/>
                <a:tab pos="5975045" algn="l"/>
                <a:tab pos="6280710" algn="l"/>
              </a:tabLst>
            </a:pPr>
            <a:endParaRPr lang="it-IT" altLang="it-IT" dirty="0">
              <a:latin typeface="Arial Black" panose="020B0A04020102020204" pitchFamily="34" charset="0"/>
            </a:endParaRPr>
          </a:p>
        </p:txBody>
      </p:sp>
    </p:spTree>
    <p:extLst>
      <p:ext uri="{BB962C8B-B14F-4D97-AF65-F5344CB8AC3E}">
        <p14:creationId xmlns:p14="http://schemas.microsoft.com/office/powerpoint/2010/main" val="173850318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1"/>
          <p:cNvPicPr>
            <a:picLocks noChangeAspect="1" noChangeArrowheads="1"/>
          </p:cNvPicPr>
          <p:nvPr/>
        </p:nvPicPr>
        <p:blipFill>
          <a:blip r:embed="rId3">
            <a:lum bright="-18000" contrast="18000"/>
            <a:extLst>
              <a:ext uri="{28A0092B-C50C-407E-A947-70E740481C1C}">
                <a14:useLocalDpi xmlns:a14="http://schemas.microsoft.com/office/drawing/2010/main"/>
              </a:ext>
            </a:extLst>
          </a:blip>
          <a:srcRect/>
          <a:stretch>
            <a:fillRect/>
          </a:stretch>
        </p:blipFill>
        <p:spPr bwMode="auto">
          <a:xfrm>
            <a:off x="10160" y="3353"/>
            <a:ext cx="9172508" cy="6854647"/>
          </a:xfrm>
          <a:prstGeom prst="rect">
            <a:avLst/>
          </a:prstGeom>
          <a:noFill/>
          <a:ln>
            <a:noFill/>
          </a:ln>
          <a:effectLst/>
          <a:extLst>
            <a:ext uri="{909E8E84-426E-40DD-AFC4-6F175D3DCCD1}">
              <a14:hiddenFill xmlns:a14="http://schemas.microsoft.com/office/drawing/2010/main">
                <a:blipFill dpi="0" rotWithShape="0">
                  <a:blip>
                    <a:lum bright="-18000" contrast="18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7265403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 y="1"/>
            <a:ext cx="3294998" cy="363585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 name="Picture 1">
            <a:extLst>
              <a:ext uri="{FF2B5EF4-FFF2-40B4-BE49-F238E27FC236}">
                <a16:creationId xmlns:a16="http://schemas.microsoft.com/office/drawing/2014/main" id="{F4EBEA75-C8CC-6143-8635-17F080E1704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936240" y="3635860"/>
            <a:ext cx="3373119" cy="32221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Picture 1">
            <a:extLst>
              <a:ext uri="{FF2B5EF4-FFF2-40B4-BE49-F238E27FC236}">
                <a16:creationId xmlns:a16="http://schemas.microsoft.com/office/drawing/2014/main" id="{B8B3D234-F8A3-2E4A-B418-B28BCE8F32F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309359" y="1"/>
            <a:ext cx="2834641" cy="379784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8733343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F2ECE6-625F-A44D-AE0F-7482426D13A9}"/>
              </a:ext>
            </a:extLst>
          </p:cNvPr>
          <p:cNvSpPr>
            <a:spLocks noGrp="1"/>
          </p:cNvSpPr>
          <p:nvPr>
            <p:ph type="title"/>
          </p:nvPr>
        </p:nvSpPr>
        <p:spPr>
          <a:xfrm>
            <a:off x="638810" y="2803526"/>
            <a:ext cx="7886700" cy="1325563"/>
          </a:xfrm>
        </p:spPr>
        <p:txBody>
          <a:bodyPr>
            <a:normAutofit fontScale="90000"/>
          </a:bodyPr>
          <a:lstStyle/>
          <a:p>
            <a:pPr algn="ctr"/>
            <a:r>
              <a:rPr lang="it-IT" b="1" dirty="0">
                <a:latin typeface="Gurmukhi MN" panose="02020600050405020304" pitchFamily="18" charset="0"/>
                <a:cs typeface="Gurmukhi MN" panose="02020600050405020304" pitchFamily="18" charset="0"/>
              </a:rPr>
              <a:t>TELENCEFALO</a:t>
            </a:r>
            <a:br>
              <a:rPr lang="it-IT" b="1" dirty="0">
                <a:latin typeface="Gurmukhi MN" panose="02020600050405020304" pitchFamily="18" charset="0"/>
                <a:cs typeface="Gurmukhi MN" panose="02020600050405020304" pitchFamily="18" charset="0"/>
              </a:rPr>
            </a:br>
            <a:r>
              <a:rPr lang="it-IT" b="1" dirty="0">
                <a:latin typeface="Gurmukhi MN" panose="02020600050405020304" pitchFamily="18" charset="0"/>
                <a:cs typeface="Gurmukhi MN" panose="02020600050405020304" pitchFamily="18" charset="0"/>
              </a:rPr>
              <a:t>NUCLEI PROFONDI di SOSTANZA GRIGIA</a:t>
            </a:r>
          </a:p>
        </p:txBody>
      </p:sp>
    </p:spTree>
    <p:extLst>
      <p:ext uri="{BB962C8B-B14F-4D97-AF65-F5344CB8AC3E}">
        <p14:creationId xmlns:p14="http://schemas.microsoft.com/office/powerpoint/2010/main" val="4099054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616"/>
          <p:cNvPicPr>
            <a:picLocks noGrp="1" noChangeAspect="1"/>
          </p:cNvPicPr>
          <p:nvPr isPhoto="1"/>
        </p:nvPicPr>
        <p:blipFill>
          <a:blip r:embed="rId2" cstate="screen">
            <a:lum/>
            <a:extLst>
              <a:ext uri="{28A0092B-C50C-407E-A947-70E740481C1C}">
                <a14:useLocalDpi xmlns:a14="http://schemas.microsoft.com/office/drawing/2010/main"/>
              </a:ext>
            </a:extLst>
          </a:blip>
          <a:stretch>
            <a:fillRect/>
          </a:stretch>
        </p:blipFill>
        <p:spPr>
          <a:xfrm>
            <a:off x="990600" y="0"/>
            <a:ext cx="7161213" cy="6858000"/>
          </a:xfrm>
          <a:prstGeom prst="rect">
            <a:avLst/>
          </a:prstGeom>
          <a:noFill/>
          <a:ln>
            <a:noFill/>
          </a:ln>
        </p:spPr>
      </p:pic>
    </p:spTree>
    <p:extLst>
      <p:ext uri="{BB962C8B-B14F-4D97-AF65-F5344CB8AC3E}">
        <p14:creationId xmlns:p14="http://schemas.microsoft.com/office/powerpoint/2010/main" val="13715221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19E5B5-AE87-4832-832C-BBA163DFB082}"/>
              </a:ext>
            </a:extLst>
          </p:cNvPr>
          <p:cNvSpPr>
            <a:spLocks noGrp="1"/>
          </p:cNvSpPr>
          <p:nvPr>
            <p:ph type="title"/>
          </p:nvPr>
        </p:nvSpPr>
        <p:spPr>
          <a:xfrm>
            <a:off x="0" y="0"/>
            <a:ext cx="9144000" cy="982133"/>
          </a:xfrm>
        </p:spPr>
        <p:txBody>
          <a:bodyPr>
            <a:noAutofit/>
          </a:bodyPr>
          <a:lstStyle/>
          <a:p>
            <a:pPr algn="ctr"/>
            <a:r>
              <a:rPr lang="it-IT" sz="3200" b="1" dirty="0">
                <a:latin typeface="Gurmukhi MN" panose="02020600050405020304" pitchFamily="18" charset="0"/>
                <a:cs typeface="Gurmukhi MN" panose="02020600050405020304" pitchFamily="18" charset="0"/>
              </a:rPr>
              <a:t>ALTRE FORMAZIONI DI SOSTANZA GRIGIA </a:t>
            </a:r>
            <a:br>
              <a:rPr lang="it-IT" sz="3200" b="1" dirty="0">
                <a:latin typeface="Gurmukhi MN" panose="02020600050405020304" pitchFamily="18" charset="0"/>
                <a:cs typeface="Gurmukhi MN" panose="02020600050405020304" pitchFamily="18" charset="0"/>
              </a:rPr>
            </a:br>
            <a:r>
              <a:rPr lang="it-IT" sz="3200" b="1" dirty="0">
                <a:latin typeface="Gurmukhi MN" panose="02020600050405020304" pitchFamily="18" charset="0"/>
                <a:cs typeface="Gurmukhi MN" panose="02020600050405020304" pitchFamily="18" charset="0"/>
              </a:rPr>
              <a:t>DEL TELENCEFALO</a:t>
            </a:r>
          </a:p>
        </p:txBody>
      </p:sp>
      <p:sp>
        <p:nvSpPr>
          <p:cNvPr id="3" name="Segnaposto contenuto 2">
            <a:extLst>
              <a:ext uri="{FF2B5EF4-FFF2-40B4-BE49-F238E27FC236}">
                <a16:creationId xmlns:a16="http://schemas.microsoft.com/office/drawing/2014/main" id="{F72DBEA6-DE2F-43D5-89C5-8B4572BABF86}"/>
              </a:ext>
            </a:extLst>
          </p:cNvPr>
          <p:cNvSpPr>
            <a:spLocks noGrp="1"/>
          </p:cNvSpPr>
          <p:nvPr>
            <p:ph idx="1"/>
          </p:nvPr>
        </p:nvSpPr>
        <p:spPr>
          <a:xfrm>
            <a:off x="359597" y="982132"/>
            <a:ext cx="8548098" cy="5875867"/>
          </a:xfrm>
        </p:spPr>
        <p:txBody>
          <a:bodyPr>
            <a:normAutofit/>
          </a:bodyPr>
          <a:lstStyle/>
          <a:p>
            <a:r>
              <a:rPr lang="it-IT" sz="2200" b="1" dirty="0">
                <a:latin typeface="Copperplate Gothic Bold" panose="020E0705020206020404" pitchFamily="34" charset="77"/>
              </a:rPr>
              <a:t>Oltre alla corteccia, esistono ulteriori formazioni di SOSTANZA GRIGIA, che sono localizzate nella profondità della sostanza bianca, in analogia ai nuclei profondi del cervelletto.</a:t>
            </a:r>
          </a:p>
          <a:p>
            <a:endParaRPr lang="it-IT" sz="2200" b="1" dirty="0">
              <a:latin typeface="Copperplate Gothic Bold" panose="020E0705020206020404" pitchFamily="34" charset="77"/>
            </a:endParaRPr>
          </a:p>
          <a:p>
            <a:r>
              <a:rPr lang="it-IT" sz="2200" b="1" dirty="0">
                <a:latin typeface="Copperplate Gothic Bold" panose="020E0705020206020404" pitchFamily="34" charset="77"/>
              </a:rPr>
              <a:t>Alcuni di questi si trovano nel cosiddetto PROENCEFALO BASALE, topograficamente localizzati tra Lobo Frontale e Lobo Temporale.</a:t>
            </a:r>
          </a:p>
          <a:p>
            <a:endParaRPr lang="it-IT" sz="2200" b="1" dirty="0">
              <a:latin typeface="Copperplate Gothic Bold" panose="020E0705020206020404" pitchFamily="34" charset="77"/>
            </a:endParaRPr>
          </a:p>
          <a:p>
            <a:r>
              <a:rPr lang="it-IT" sz="2200" b="1" dirty="0">
                <a:latin typeface="Copperplate Gothic Bold" panose="020E0705020206020404" pitchFamily="34" charset="77"/>
              </a:rPr>
              <a:t>Altre formazioni rilevanti sono quelle denominate NUCLEI GRIGI DELLA BASE (impropriamente definiti anche «gangli»), coinvolti in importanti meccanismi di regolazione di diverse attività neuronali, tra cui spicca il CONTROLLO MOTORIO della MUSCOLATURA STRIATA SCHELETRICA</a:t>
            </a:r>
          </a:p>
          <a:p>
            <a:endParaRPr lang="it-IT" dirty="0"/>
          </a:p>
        </p:txBody>
      </p:sp>
    </p:spTree>
    <p:extLst>
      <p:ext uri="{BB962C8B-B14F-4D97-AF65-F5344CB8AC3E}">
        <p14:creationId xmlns:p14="http://schemas.microsoft.com/office/powerpoint/2010/main" val="32891959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48D044-885D-8F4F-9A1B-7B6C27EEF339}"/>
              </a:ext>
            </a:extLst>
          </p:cNvPr>
          <p:cNvSpPr>
            <a:spLocks noGrp="1"/>
          </p:cNvSpPr>
          <p:nvPr>
            <p:ph type="title"/>
          </p:nvPr>
        </p:nvSpPr>
        <p:spPr>
          <a:xfrm>
            <a:off x="0" y="128060"/>
            <a:ext cx="9144000" cy="1000829"/>
          </a:xfrm>
        </p:spPr>
        <p:txBody>
          <a:bodyPr>
            <a:noAutofit/>
          </a:bodyPr>
          <a:lstStyle/>
          <a:p>
            <a:pPr algn="ctr"/>
            <a:r>
              <a:rPr lang="it-IT" sz="3000" b="1" dirty="0">
                <a:latin typeface="Gurmukhi MN" panose="02020600050405020304" pitchFamily="18" charset="0"/>
                <a:cs typeface="Gurmukhi MN" panose="02020600050405020304" pitchFamily="18" charset="0"/>
              </a:rPr>
              <a:t>FORMAZIONI GRIGIE SOTTOCORTICALI del PROENCEFALO BASALE</a:t>
            </a:r>
          </a:p>
        </p:txBody>
      </p:sp>
      <p:sp>
        <p:nvSpPr>
          <p:cNvPr id="3" name="Segnaposto contenuto 2">
            <a:extLst>
              <a:ext uri="{FF2B5EF4-FFF2-40B4-BE49-F238E27FC236}">
                <a16:creationId xmlns:a16="http://schemas.microsoft.com/office/drawing/2014/main" id="{A10B0ECE-557E-F948-9EC7-F37D91228C01}"/>
              </a:ext>
            </a:extLst>
          </p:cNvPr>
          <p:cNvSpPr>
            <a:spLocks noGrp="1"/>
          </p:cNvSpPr>
          <p:nvPr>
            <p:ph idx="1"/>
          </p:nvPr>
        </p:nvSpPr>
        <p:spPr>
          <a:xfrm>
            <a:off x="538618" y="1414179"/>
            <a:ext cx="8066763" cy="5469467"/>
          </a:xfrm>
        </p:spPr>
        <p:txBody>
          <a:bodyPr>
            <a:normAutofit lnSpcReduction="10000"/>
          </a:bodyPr>
          <a:lstStyle/>
          <a:p>
            <a:pPr marL="0" indent="0">
              <a:buNone/>
            </a:pPr>
            <a:r>
              <a:rPr lang="it-IT" sz="2600" b="1" dirty="0">
                <a:latin typeface="Comic Sans MS" panose="030F0902030302020204" pitchFamily="66" charset="0"/>
              </a:rPr>
              <a:t>Si trovano nel PROENCEFALO BASALE (inteso come porzioni </a:t>
            </a:r>
            <a:r>
              <a:rPr lang="it-IT" sz="2600" b="1" dirty="0" err="1">
                <a:latin typeface="Comic Sans MS" panose="030F0902030302020204" pitchFamily="66" charset="0"/>
              </a:rPr>
              <a:t>antero</a:t>
            </a:r>
            <a:r>
              <a:rPr lang="it-IT" sz="2600" b="1" dirty="0">
                <a:latin typeface="Comic Sans MS" panose="030F0902030302020204" pitchFamily="66" charset="0"/>
              </a:rPr>
              <a:t>-inferiori dei Lobi Frontale e Temporale).</a:t>
            </a:r>
          </a:p>
          <a:p>
            <a:pPr marL="0" indent="0">
              <a:buNone/>
            </a:pPr>
            <a:r>
              <a:rPr lang="it-IT" sz="2600" b="1" dirty="0">
                <a:latin typeface="Comic Sans MS" panose="030F0902030302020204" pitchFamily="66" charset="0"/>
              </a:rPr>
              <a:t>Contribuiscono a costituire il cosiddetto SISTEMA LIMBICO, coinvolto nelle seguenti modalità funzionali:</a:t>
            </a:r>
          </a:p>
          <a:p>
            <a:pPr marL="0" indent="0">
              <a:lnSpc>
                <a:spcPct val="80000"/>
              </a:lnSpc>
              <a:spcBef>
                <a:spcPts val="500"/>
              </a:spcBef>
              <a:buClrTx/>
              <a:buSzPct val="75000"/>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it-IT" altLang="it-IT" sz="2600" b="1" dirty="0">
              <a:latin typeface="Comic Sans MS" panose="030F0902030302020204" pitchFamily="66" charset="0"/>
            </a:endParaRPr>
          </a:p>
          <a:p>
            <a:pPr marL="0" indent="0">
              <a:lnSpc>
                <a:spcPct val="80000"/>
              </a:lnSpc>
              <a:spcBef>
                <a:spcPts val="600"/>
              </a:spcBef>
              <a:buClrTx/>
              <a:buSzPct val="75000"/>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it-IT" sz="2600" b="1" dirty="0">
                <a:latin typeface="Comic Sans MS" panose="030F0902030302020204" pitchFamily="66" charset="0"/>
              </a:rPr>
              <a:t>-MEMORIA (RICORDI)</a:t>
            </a:r>
          </a:p>
          <a:p>
            <a:pPr marL="0" indent="0">
              <a:lnSpc>
                <a:spcPct val="80000"/>
              </a:lnSpc>
              <a:spcBef>
                <a:spcPts val="600"/>
              </a:spcBef>
              <a:buClrTx/>
              <a:buSzPct val="75000"/>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it-IT" sz="2600" b="1" dirty="0">
                <a:latin typeface="Comic Sans MS" panose="030F0902030302020204" pitchFamily="66" charset="0"/>
              </a:rPr>
              <a:t>-APPRENDIMENTO</a:t>
            </a:r>
          </a:p>
          <a:p>
            <a:pPr marL="0" indent="0">
              <a:lnSpc>
                <a:spcPct val="80000"/>
              </a:lnSpc>
              <a:spcBef>
                <a:spcPts val="600"/>
              </a:spcBef>
              <a:buClrTx/>
              <a:buSzPct val="75000"/>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it-IT" sz="2600" b="1" dirty="0">
                <a:latin typeface="Comic Sans MS" panose="030F0902030302020204" pitchFamily="66" charset="0"/>
              </a:rPr>
              <a:t>-EMOZIONI</a:t>
            </a:r>
          </a:p>
          <a:p>
            <a:pPr marL="0" indent="0">
              <a:lnSpc>
                <a:spcPct val="80000"/>
              </a:lnSpc>
              <a:spcBef>
                <a:spcPts val="600"/>
              </a:spcBef>
              <a:buClrTx/>
              <a:buSzPct val="75000"/>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it-IT" sz="2600" b="1" dirty="0">
                <a:latin typeface="Comic Sans MS" panose="030F0902030302020204" pitchFamily="66" charset="0"/>
              </a:rPr>
              <a:t>-PERSONALITÀ</a:t>
            </a:r>
          </a:p>
          <a:p>
            <a:pPr marL="0" indent="0">
              <a:lnSpc>
                <a:spcPct val="80000"/>
              </a:lnSpc>
              <a:spcBef>
                <a:spcPts val="600"/>
              </a:spcBef>
              <a:buClrTx/>
              <a:buSzPct val="75000"/>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it-IT" altLang="it-IT" sz="2600" b="1" dirty="0">
              <a:latin typeface="Comic Sans MS" panose="030F0902030302020204" pitchFamily="66" charset="0"/>
            </a:endParaRPr>
          </a:p>
          <a:p>
            <a:pPr marL="0" indent="0">
              <a:lnSpc>
                <a:spcPct val="80000"/>
              </a:lnSpc>
              <a:spcBef>
                <a:spcPts val="500"/>
              </a:spcBef>
              <a:buClrTx/>
              <a:buSzPct val="75000"/>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it-IT" sz="2600" b="1" dirty="0">
                <a:latin typeface="Comic Sans MS" panose="030F0902030302020204" pitchFamily="66" charset="0"/>
              </a:rPr>
              <a:t>Si ritiene che probabilmente la gran parte delle patologie psichiatriche possano essere associate a disfunzioni del sistema limbico.</a:t>
            </a:r>
          </a:p>
          <a:p>
            <a:pPr marL="0" indent="0">
              <a:buNone/>
            </a:pPr>
            <a:endParaRPr lang="it-IT" sz="2600" dirty="0">
              <a:latin typeface="Comic Sans MS" panose="030F0902030302020204" pitchFamily="66" charset="0"/>
            </a:endParaRPr>
          </a:p>
        </p:txBody>
      </p:sp>
    </p:spTree>
    <p:extLst>
      <p:ext uri="{BB962C8B-B14F-4D97-AF65-F5344CB8AC3E}">
        <p14:creationId xmlns:p14="http://schemas.microsoft.com/office/powerpoint/2010/main" val="38498424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620"/>
          <p:cNvPicPr>
            <a:picLocks noGrp="1" noChangeAspect="1"/>
          </p:cNvPicPr>
          <p:nvPr isPhoto="1"/>
        </p:nvPicPr>
        <p:blipFill>
          <a:blip r:embed="rId2" cstate="screen">
            <a:lum/>
            <a:extLst>
              <a:ext uri="{28A0092B-C50C-407E-A947-70E740481C1C}">
                <a14:useLocalDpi xmlns:a14="http://schemas.microsoft.com/office/drawing/2010/main"/>
              </a:ext>
            </a:extLst>
          </a:blip>
          <a:stretch>
            <a:fillRect/>
          </a:stretch>
        </p:blipFill>
        <p:spPr>
          <a:xfrm>
            <a:off x="1784350" y="0"/>
            <a:ext cx="5573713" cy="6858000"/>
          </a:xfrm>
          <a:prstGeom prst="rect">
            <a:avLst/>
          </a:prstGeom>
          <a:noFill/>
          <a:ln>
            <a:noFill/>
          </a:ln>
        </p:spPr>
      </p:pic>
    </p:spTree>
    <p:extLst>
      <p:ext uri="{BB962C8B-B14F-4D97-AF65-F5344CB8AC3E}">
        <p14:creationId xmlns:p14="http://schemas.microsoft.com/office/powerpoint/2010/main" val="23938571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621"/>
          <p:cNvPicPr>
            <a:picLocks noGrp="1" noChangeAspect="1"/>
          </p:cNvPicPr>
          <p:nvPr isPhoto="1"/>
        </p:nvPicPr>
        <p:blipFill>
          <a:blip r:embed="rId2">
            <a:lum/>
            <a:extLst>
              <a:ext uri="{28A0092B-C50C-407E-A947-70E740481C1C}">
                <a14:useLocalDpi xmlns:a14="http://schemas.microsoft.com/office/drawing/2010/main"/>
              </a:ext>
            </a:extLst>
          </a:blip>
          <a:stretch>
            <a:fillRect/>
          </a:stretch>
        </p:blipFill>
        <p:spPr>
          <a:xfrm>
            <a:off x="0" y="142875"/>
            <a:ext cx="9144000" cy="6570663"/>
          </a:xfrm>
          <a:prstGeom prst="rect">
            <a:avLst/>
          </a:prstGeom>
          <a:noFill/>
          <a:ln>
            <a:noFill/>
          </a:ln>
        </p:spPr>
      </p:pic>
      <p:sp>
        <p:nvSpPr>
          <p:cNvPr id="3" name="CasellaDiTesto 2">
            <a:extLst>
              <a:ext uri="{FF2B5EF4-FFF2-40B4-BE49-F238E27FC236}">
                <a16:creationId xmlns:a16="http://schemas.microsoft.com/office/drawing/2014/main" id="{389EB9A6-A755-1A48-AAA6-FF80E604A411}"/>
              </a:ext>
            </a:extLst>
          </p:cNvPr>
          <p:cNvSpPr txBox="1"/>
          <p:nvPr/>
        </p:nvSpPr>
        <p:spPr>
          <a:xfrm>
            <a:off x="2019219" y="1644425"/>
            <a:ext cx="697627" cy="215444"/>
          </a:xfrm>
          <a:prstGeom prst="rect">
            <a:avLst/>
          </a:prstGeom>
          <a:noFill/>
        </p:spPr>
        <p:txBody>
          <a:bodyPr wrap="none" rtlCol="0">
            <a:spAutoFit/>
          </a:bodyPr>
          <a:lstStyle/>
          <a:p>
            <a:r>
              <a:rPr lang="it-IT" sz="800" dirty="0">
                <a:latin typeface="Copperplate Gothic Bold" panose="020E0705020206020404" pitchFamily="34" charset="77"/>
              </a:rPr>
              <a:t>Scissura</a:t>
            </a:r>
          </a:p>
        </p:txBody>
      </p:sp>
      <p:sp>
        <p:nvSpPr>
          <p:cNvPr id="4" name="Rettangolo 3">
            <a:extLst>
              <a:ext uri="{FF2B5EF4-FFF2-40B4-BE49-F238E27FC236}">
                <a16:creationId xmlns:a16="http://schemas.microsoft.com/office/drawing/2014/main" id="{39456821-532F-E343-AC01-196FF4C564EB}"/>
              </a:ext>
            </a:extLst>
          </p:cNvPr>
          <p:cNvSpPr/>
          <p:nvPr/>
        </p:nvSpPr>
        <p:spPr>
          <a:xfrm>
            <a:off x="2110154" y="1859870"/>
            <a:ext cx="331595" cy="1160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2928157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a:extLst>
              <a:ext uri="{FF2B5EF4-FFF2-40B4-BE49-F238E27FC236}">
                <a16:creationId xmlns:a16="http://schemas.microsoft.com/office/drawing/2014/main" id="{A44426FB-7E3F-B54B-BEC3-40DBBF3E46D9}"/>
              </a:ext>
            </a:extLst>
          </p:cNvPr>
          <p:cNvSpPr>
            <a:spLocks noGrp="1" noChangeArrowheads="1"/>
          </p:cNvSpPr>
          <p:nvPr>
            <p:ph type="title"/>
          </p:nvPr>
        </p:nvSpPr>
        <p:spPr>
          <a:xfrm>
            <a:off x="539044" y="168627"/>
            <a:ext cx="7772400" cy="1555750"/>
          </a:xfrm>
          <a:ln/>
        </p:spPr>
        <p:txBody>
          <a:bodyPr>
            <a:norm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latin typeface="Gurmukhi MN" panose="02020600050405020304" pitchFamily="18" charset="0"/>
                <a:cs typeface="Gurmukhi MN" panose="02020600050405020304" pitchFamily="18" charset="0"/>
              </a:rPr>
              <a:t>SISTEMA  LIMBICO</a:t>
            </a:r>
          </a:p>
        </p:txBody>
      </p:sp>
      <p:pic>
        <p:nvPicPr>
          <p:cNvPr id="4098" name="Picture 2">
            <a:extLst>
              <a:ext uri="{FF2B5EF4-FFF2-40B4-BE49-F238E27FC236}">
                <a16:creationId xmlns:a16="http://schemas.microsoft.com/office/drawing/2014/main" id="{1A1F5FF9-2FC5-CC47-9C9C-AE376959A42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 y="1490134"/>
            <a:ext cx="9046077" cy="51928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7717214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a:extLst>
              <a:ext uri="{FF2B5EF4-FFF2-40B4-BE49-F238E27FC236}">
                <a16:creationId xmlns:a16="http://schemas.microsoft.com/office/drawing/2014/main" id="{977908B4-D02D-4EF7-AE71-79442E3622ED}"/>
              </a:ext>
            </a:extLst>
          </p:cNvPr>
          <p:cNvSpPr>
            <a:spLocks noGrp="1" noChangeArrowheads="1"/>
          </p:cNvSpPr>
          <p:nvPr>
            <p:ph type="title"/>
          </p:nvPr>
        </p:nvSpPr>
        <p:spPr>
          <a:xfrm>
            <a:off x="275573" y="1941910"/>
            <a:ext cx="8642959" cy="1304925"/>
          </a:xfrm>
          <a:ln/>
        </p:spPr>
        <p:txBody>
          <a:bodyPr vert="horz" wrap="square" lIns="67500" tIns="35100" rIns="67500" bIns="35100" numCol="1" rtlCol="0" anchor="ctr" anchorCtr="0" compatLnSpc="1">
            <a:prstTxWarp prst="textNoShape">
              <a:avLst/>
            </a:prstTxWarp>
            <a:normAutofit/>
          </a:bodyPr>
          <a:lstStyle/>
          <a:p>
            <a:pPr algn="ctr">
              <a:lnSpc>
                <a:spcPct val="100000"/>
              </a:lnSpc>
              <a:tabLst>
                <a:tab pos="542905" algn="l"/>
                <a:tab pos="1085811" algn="l"/>
                <a:tab pos="1628715" algn="l"/>
                <a:tab pos="2171619" algn="l"/>
                <a:tab pos="2714524" algn="l"/>
                <a:tab pos="3257430" algn="l"/>
                <a:tab pos="3800334" algn="l"/>
                <a:tab pos="4343239" algn="l"/>
                <a:tab pos="4886143" algn="l"/>
                <a:tab pos="5429049" algn="l"/>
                <a:tab pos="5971954" algn="l"/>
              </a:tabLst>
            </a:pPr>
            <a:r>
              <a:rPr lang="it-IT" altLang="it-IT" sz="4000" b="1" dirty="0">
                <a:latin typeface="Gurmukhi MN" panose="02020600050405020304" pitchFamily="18" charset="0"/>
                <a:cs typeface="Gurmukhi MN" panose="02020600050405020304" pitchFamily="18" charset="0"/>
              </a:rPr>
              <a:t>NUCLEI  DELLA  BASE</a:t>
            </a:r>
          </a:p>
        </p:txBody>
      </p:sp>
      <p:sp>
        <p:nvSpPr>
          <p:cNvPr id="5122" name="Rectangle 2">
            <a:extLst>
              <a:ext uri="{FF2B5EF4-FFF2-40B4-BE49-F238E27FC236}">
                <a16:creationId xmlns:a16="http://schemas.microsoft.com/office/drawing/2014/main" id="{B90DCD02-7114-402D-99E7-CC6EBB5A8816}"/>
              </a:ext>
            </a:extLst>
          </p:cNvPr>
          <p:cNvSpPr>
            <a:spLocks noGrp="1" noChangeArrowheads="1"/>
          </p:cNvSpPr>
          <p:nvPr>
            <p:ph type="subTitle" idx="4294967295"/>
          </p:nvPr>
        </p:nvSpPr>
        <p:spPr bwMode="auto">
          <a:xfrm>
            <a:off x="0" y="3429000"/>
            <a:ext cx="4800600" cy="1314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7500" tIns="35100" rIns="67500" bIns="35100" numCol="1" rtlCol="0" anchor="t" anchorCtr="0" compatLnSpc="1">
            <a:prstTxWarp prst="textNoShape">
              <a:avLst/>
            </a:prstTxWarp>
            <a:normAutofit/>
          </a:bodyPr>
          <a:lstStyle/>
          <a:p>
            <a:pPr marL="0" indent="0" algn="ctr">
              <a:lnSpc>
                <a:spcPct val="100000"/>
              </a:lnSpc>
              <a:spcBef>
                <a:spcPts val="600"/>
              </a:spcBef>
              <a:tabLst>
                <a:tab pos="542905" algn="l"/>
                <a:tab pos="1085811" algn="l"/>
                <a:tab pos="1628715" algn="l"/>
                <a:tab pos="2171619" algn="l"/>
                <a:tab pos="2714524" algn="l"/>
                <a:tab pos="3257430" algn="l"/>
                <a:tab pos="3800334" algn="l"/>
                <a:tab pos="4343239" algn="l"/>
              </a:tabLst>
            </a:pPr>
            <a:r>
              <a:rPr lang="it-IT" altLang="it-IT" sz="1800">
                <a:solidFill>
                  <a:srgbClr val="CCCCCC"/>
                </a:solidFill>
              </a:rPr>
              <a:t> </a:t>
            </a:r>
          </a:p>
        </p:txBody>
      </p:sp>
    </p:spTree>
    <p:extLst>
      <p:ext uri="{BB962C8B-B14F-4D97-AF65-F5344CB8AC3E}">
        <p14:creationId xmlns:p14="http://schemas.microsoft.com/office/powerpoint/2010/main" val="264038642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7EBF2F1A-BAE6-4A21-855C-CB92CA47652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244" y="212942"/>
            <a:ext cx="8964302" cy="645877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7" name="Text Box 3">
            <a:extLst>
              <a:ext uri="{FF2B5EF4-FFF2-40B4-BE49-F238E27FC236}">
                <a16:creationId xmlns:a16="http://schemas.microsoft.com/office/drawing/2014/main" id="{C23CAEFB-B2CC-459E-BCF0-7ED8433E6DA1}"/>
              </a:ext>
            </a:extLst>
          </p:cNvPr>
          <p:cNvSpPr txBox="1">
            <a:spLocks noChangeArrowheads="1"/>
          </p:cNvSpPr>
          <p:nvPr/>
        </p:nvSpPr>
        <p:spPr bwMode="auto">
          <a:xfrm>
            <a:off x="1709684" y="1376773"/>
            <a:ext cx="2786916" cy="3478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7500" tIns="35100" rIns="67500" bIns="351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9pPr>
          </a:lstStyle>
          <a:p>
            <a:pPr>
              <a:buClrTx/>
              <a:buFontTx/>
              <a:buNone/>
            </a:pPr>
            <a:r>
              <a:rPr lang="it-IT" altLang="it-IT" sz="1800" dirty="0">
                <a:solidFill>
                  <a:srgbClr val="FF0000"/>
                </a:solidFill>
                <a:latin typeface="Arial Black" panose="020B0A04020102020204" pitchFamily="34" charset="0"/>
                <a:cs typeface="Arial" panose="020B0604020202020204" pitchFamily="34" charset="0"/>
              </a:rPr>
              <a:t>NUCLEI DELLA BASE</a:t>
            </a:r>
          </a:p>
        </p:txBody>
      </p:sp>
    </p:spTree>
    <p:extLst>
      <p:ext uri="{BB962C8B-B14F-4D97-AF65-F5344CB8AC3E}">
        <p14:creationId xmlns:p14="http://schemas.microsoft.com/office/powerpoint/2010/main" val="96525020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a:extLst>
              <a:ext uri="{FF2B5EF4-FFF2-40B4-BE49-F238E27FC236}">
                <a16:creationId xmlns:a16="http://schemas.microsoft.com/office/drawing/2014/main" id="{626F985F-5B5F-42ED-8C33-AC63D198183E}"/>
              </a:ext>
            </a:extLst>
          </p:cNvPr>
          <p:cNvSpPr>
            <a:spLocks noGrp="1" noChangeArrowheads="1"/>
          </p:cNvSpPr>
          <p:nvPr>
            <p:ph type="title"/>
          </p:nvPr>
        </p:nvSpPr>
        <p:spPr>
          <a:xfrm>
            <a:off x="1497416" y="626269"/>
            <a:ext cx="6172200" cy="857250"/>
          </a:xfrm>
          <a:ln/>
        </p:spPr>
        <p:txBody>
          <a:bodyPr vert="horz" wrap="square" lIns="67500" tIns="35100" rIns="67500" bIns="35100" numCol="1" rtlCol="0" anchor="ctr" anchorCtr="0" compatLnSpc="1">
            <a:prstTxWarp prst="textNoShape">
              <a:avLst/>
            </a:prstTxWarp>
            <a:normAutofit fontScale="90000"/>
          </a:bodyPr>
          <a:lstStyle/>
          <a:p>
            <a:pPr algn="ctr">
              <a:lnSpc>
                <a:spcPct val="100000"/>
              </a:lnSpc>
              <a:tabLst>
                <a:tab pos="542905" algn="l"/>
                <a:tab pos="1085811" algn="l"/>
                <a:tab pos="1628715" algn="l"/>
                <a:tab pos="2171619" algn="l"/>
                <a:tab pos="2714524" algn="l"/>
                <a:tab pos="3257430" algn="l"/>
                <a:tab pos="3800334" algn="l"/>
                <a:tab pos="4343239" algn="l"/>
                <a:tab pos="4886143" algn="l"/>
                <a:tab pos="5429049" algn="l"/>
                <a:tab pos="5971954" algn="l"/>
              </a:tabLst>
            </a:pPr>
            <a:r>
              <a:rPr lang="it-IT" altLang="it-IT" b="1" dirty="0">
                <a:latin typeface="Gurmukhi MN" panose="02020600050405020304" pitchFamily="18" charset="0"/>
                <a:cs typeface="Gurmukhi MN" panose="02020600050405020304" pitchFamily="18" charset="0"/>
              </a:rPr>
              <a:t>CIRCUITI FONDAMENTALI</a:t>
            </a:r>
            <a:br>
              <a:rPr lang="it-IT" altLang="it-IT" b="1" dirty="0">
                <a:latin typeface="Gurmukhi MN" panose="02020600050405020304" pitchFamily="18" charset="0"/>
                <a:cs typeface="Gurmukhi MN" panose="02020600050405020304" pitchFamily="18" charset="0"/>
              </a:rPr>
            </a:br>
            <a:r>
              <a:rPr lang="it-IT" altLang="it-IT" b="1" dirty="0">
                <a:latin typeface="Gurmukhi MN" panose="02020600050405020304" pitchFamily="18" charset="0"/>
                <a:cs typeface="Gurmukhi MN" panose="02020600050405020304" pitchFamily="18" charset="0"/>
              </a:rPr>
              <a:t>dei Nuclei della Base</a:t>
            </a:r>
          </a:p>
        </p:txBody>
      </p:sp>
      <p:sp>
        <p:nvSpPr>
          <p:cNvPr id="12290" name="Rectangle 2">
            <a:extLst>
              <a:ext uri="{FF2B5EF4-FFF2-40B4-BE49-F238E27FC236}">
                <a16:creationId xmlns:a16="http://schemas.microsoft.com/office/drawing/2014/main" id="{0E0F70C9-5662-40FF-9B5C-CA1B93DDBA13}"/>
              </a:ext>
            </a:extLst>
          </p:cNvPr>
          <p:cNvSpPr>
            <a:spLocks noGrp="1" noChangeArrowheads="1"/>
          </p:cNvSpPr>
          <p:nvPr>
            <p:ph idx="1"/>
          </p:nvPr>
        </p:nvSpPr>
        <p:spPr>
          <a:xfrm>
            <a:off x="1485900" y="2057401"/>
            <a:ext cx="6172200" cy="3371850"/>
          </a:xfrm>
          <a:ln/>
        </p:spPr>
        <p:txBody>
          <a:bodyPr vert="horz" wrap="square" lIns="67500" tIns="35100" rIns="67500" bIns="35100" numCol="1" rtlCol="0" anchor="t" anchorCtr="0" compatLnSpc="1">
            <a:prstTxWarp prst="textNoShape">
              <a:avLst/>
            </a:prstTxWarp>
            <a:normAutofit/>
          </a:bodyPr>
          <a:lstStyle/>
          <a:p>
            <a:pPr lvl="4" indent="-250022">
              <a:lnSpc>
                <a:spcPct val="100000"/>
              </a:lnSpc>
              <a:spcBef>
                <a:spcPts val="600"/>
              </a:spcBef>
              <a:tabLst>
                <a:tab pos="542905" algn="l"/>
                <a:tab pos="1085811" algn="l"/>
                <a:tab pos="1628715" algn="l"/>
                <a:tab pos="2171619" algn="l"/>
                <a:tab pos="2714524" algn="l"/>
                <a:tab pos="3257430" algn="l"/>
                <a:tab pos="3800334" algn="l"/>
                <a:tab pos="4343239" algn="l"/>
                <a:tab pos="4886143" algn="l"/>
                <a:tab pos="5429049" algn="l"/>
                <a:tab pos="5971954" algn="l"/>
              </a:tabLst>
            </a:pPr>
            <a:r>
              <a:rPr lang="it-IT" altLang="it-IT" dirty="0"/>
              <a:t> </a:t>
            </a:r>
          </a:p>
        </p:txBody>
      </p:sp>
      <p:sp>
        <p:nvSpPr>
          <p:cNvPr id="12291" name="Oval 3">
            <a:extLst>
              <a:ext uri="{FF2B5EF4-FFF2-40B4-BE49-F238E27FC236}">
                <a16:creationId xmlns:a16="http://schemas.microsoft.com/office/drawing/2014/main" id="{7B0B6716-0E57-4753-82CC-6799915A75F2}"/>
              </a:ext>
            </a:extLst>
          </p:cNvPr>
          <p:cNvSpPr>
            <a:spLocks noChangeArrowheads="1"/>
          </p:cNvSpPr>
          <p:nvPr/>
        </p:nvSpPr>
        <p:spPr bwMode="auto">
          <a:xfrm>
            <a:off x="1601391" y="2888457"/>
            <a:ext cx="1404938" cy="919163"/>
          </a:xfrm>
          <a:prstGeom prst="ellipse">
            <a:avLst/>
          </a:prstGeom>
          <a:solidFill>
            <a:srgbClr val="3399FF"/>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sz="1225"/>
          </a:p>
        </p:txBody>
      </p:sp>
      <p:sp>
        <p:nvSpPr>
          <p:cNvPr id="12292" name="Oval 4">
            <a:extLst>
              <a:ext uri="{FF2B5EF4-FFF2-40B4-BE49-F238E27FC236}">
                <a16:creationId xmlns:a16="http://schemas.microsoft.com/office/drawing/2014/main" id="{1663E8AF-47A8-4F09-B04B-BBCA36C4B454}"/>
              </a:ext>
            </a:extLst>
          </p:cNvPr>
          <p:cNvSpPr>
            <a:spLocks noChangeArrowheads="1"/>
          </p:cNvSpPr>
          <p:nvPr/>
        </p:nvSpPr>
        <p:spPr bwMode="auto">
          <a:xfrm>
            <a:off x="6138864" y="2888457"/>
            <a:ext cx="1403747" cy="919163"/>
          </a:xfrm>
          <a:prstGeom prst="ellipse">
            <a:avLst/>
          </a:prstGeom>
          <a:solidFill>
            <a:srgbClr val="3399FF"/>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sz="1225"/>
          </a:p>
        </p:txBody>
      </p:sp>
      <p:sp>
        <p:nvSpPr>
          <p:cNvPr id="12293" name="Rectangle 5">
            <a:extLst>
              <a:ext uri="{FF2B5EF4-FFF2-40B4-BE49-F238E27FC236}">
                <a16:creationId xmlns:a16="http://schemas.microsoft.com/office/drawing/2014/main" id="{0A39CC1D-4862-49F5-9044-1A112736141A}"/>
              </a:ext>
            </a:extLst>
          </p:cNvPr>
          <p:cNvSpPr>
            <a:spLocks noChangeArrowheads="1"/>
          </p:cNvSpPr>
          <p:nvPr/>
        </p:nvSpPr>
        <p:spPr bwMode="auto">
          <a:xfrm>
            <a:off x="3869532" y="3050382"/>
            <a:ext cx="1512094" cy="648891"/>
          </a:xfrm>
          <a:prstGeom prst="rect">
            <a:avLst/>
          </a:prstGeom>
          <a:solidFill>
            <a:srgbClr val="3399FF"/>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sz="1225"/>
          </a:p>
        </p:txBody>
      </p:sp>
      <p:sp>
        <p:nvSpPr>
          <p:cNvPr id="12294" name="Text Box 6">
            <a:extLst>
              <a:ext uri="{FF2B5EF4-FFF2-40B4-BE49-F238E27FC236}">
                <a16:creationId xmlns:a16="http://schemas.microsoft.com/office/drawing/2014/main" id="{C28CDF54-49AD-4DE9-A54D-D3EC5747A74A}"/>
              </a:ext>
            </a:extLst>
          </p:cNvPr>
          <p:cNvSpPr txBox="1">
            <a:spLocks noChangeArrowheads="1"/>
          </p:cNvSpPr>
          <p:nvPr/>
        </p:nvSpPr>
        <p:spPr bwMode="auto">
          <a:xfrm>
            <a:off x="1656162" y="3158729"/>
            <a:ext cx="1350169" cy="5235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9pPr>
          </a:lstStyle>
          <a:p>
            <a:pPr algn="ctr">
              <a:spcBef>
                <a:spcPts val="844"/>
              </a:spcBef>
            </a:pPr>
            <a:r>
              <a:rPr lang="it-IT" altLang="it-IT" sz="1225" b="1" dirty="0">
                <a:solidFill>
                  <a:srgbClr val="000000"/>
                </a:solidFill>
              </a:rPr>
              <a:t>CORTECCIA</a:t>
            </a:r>
          </a:p>
          <a:p>
            <a:pPr algn="ctr">
              <a:spcBef>
                <a:spcPts val="844"/>
              </a:spcBef>
            </a:pPr>
            <a:r>
              <a:rPr lang="it-IT" altLang="it-IT" sz="1050" b="1" dirty="0">
                <a:solidFill>
                  <a:srgbClr val="000000"/>
                </a:solidFill>
              </a:rPr>
              <a:t>Telencefalo</a:t>
            </a:r>
          </a:p>
        </p:txBody>
      </p:sp>
      <p:sp>
        <p:nvSpPr>
          <p:cNvPr id="12295" name="Text Box 7">
            <a:extLst>
              <a:ext uri="{FF2B5EF4-FFF2-40B4-BE49-F238E27FC236}">
                <a16:creationId xmlns:a16="http://schemas.microsoft.com/office/drawing/2014/main" id="{0B2C154B-3435-4C67-8665-6FA50A70B186}"/>
              </a:ext>
            </a:extLst>
          </p:cNvPr>
          <p:cNvSpPr txBox="1">
            <a:spLocks noChangeArrowheads="1"/>
          </p:cNvSpPr>
          <p:nvPr/>
        </p:nvSpPr>
        <p:spPr bwMode="auto">
          <a:xfrm>
            <a:off x="6407945" y="3158729"/>
            <a:ext cx="954881" cy="2593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9pPr>
          </a:lstStyle>
          <a:p>
            <a:pPr>
              <a:spcBef>
                <a:spcPts val="844"/>
              </a:spcBef>
            </a:pPr>
            <a:r>
              <a:rPr lang="it-IT" altLang="it-IT" sz="1225" b="1"/>
              <a:t>TALAMO</a:t>
            </a:r>
          </a:p>
        </p:txBody>
      </p:sp>
      <p:sp>
        <p:nvSpPr>
          <p:cNvPr id="12296" name="Text Box 8">
            <a:extLst>
              <a:ext uri="{FF2B5EF4-FFF2-40B4-BE49-F238E27FC236}">
                <a16:creationId xmlns:a16="http://schemas.microsoft.com/office/drawing/2014/main" id="{1DDE1131-9CDA-4C33-8E50-EF2319B125E9}"/>
              </a:ext>
            </a:extLst>
          </p:cNvPr>
          <p:cNvSpPr txBox="1">
            <a:spLocks noChangeArrowheads="1"/>
          </p:cNvSpPr>
          <p:nvPr/>
        </p:nvSpPr>
        <p:spPr bwMode="auto">
          <a:xfrm>
            <a:off x="3869532" y="3131344"/>
            <a:ext cx="1512094" cy="447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9pPr>
          </a:lstStyle>
          <a:p>
            <a:pPr algn="ctr">
              <a:spcBef>
                <a:spcPts val="844"/>
              </a:spcBef>
            </a:pPr>
            <a:r>
              <a:rPr lang="it-IT" altLang="it-IT" sz="1225" b="1">
                <a:solidFill>
                  <a:srgbClr val="E6FF00"/>
                </a:solidFill>
              </a:rPr>
              <a:t>NUCLEI DELLA BASE</a:t>
            </a:r>
          </a:p>
        </p:txBody>
      </p:sp>
      <p:sp>
        <p:nvSpPr>
          <p:cNvPr id="12297" name="AutoShape 9">
            <a:extLst>
              <a:ext uri="{FF2B5EF4-FFF2-40B4-BE49-F238E27FC236}">
                <a16:creationId xmlns:a16="http://schemas.microsoft.com/office/drawing/2014/main" id="{43D91211-C67F-4667-A2A0-EF7A2CA98D67}"/>
              </a:ext>
            </a:extLst>
          </p:cNvPr>
          <p:cNvSpPr>
            <a:spLocks noChangeArrowheads="1"/>
          </p:cNvSpPr>
          <p:nvPr/>
        </p:nvSpPr>
        <p:spPr bwMode="auto">
          <a:xfrm>
            <a:off x="5489973" y="3158729"/>
            <a:ext cx="540544" cy="323850"/>
          </a:xfrm>
          <a:prstGeom prst="rightArrow">
            <a:avLst>
              <a:gd name="adj1" fmla="val 50000"/>
              <a:gd name="adj2" fmla="val 41728"/>
            </a:avLst>
          </a:prstGeom>
          <a:solidFill>
            <a:srgbClr val="FF9900"/>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sz="1225"/>
          </a:p>
        </p:txBody>
      </p:sp>
      <p:sp>
        <p:nvSpPr>
          <p:cNvPr id="12298" name="AutoShape 10">
            <a:extLst>
              <a:ext uri="{FF2B5EF4-FFF2-40B4-BE49-F238E27FC236}">
                <a16:creationId xmlns:a16="http://schemas.microsoft.com/office/drawing/2014/main" id="{1A4AE93F-49D6-476C-85BE-84003840114C}"/>
              </a:ext>
            </a:extLst>
          </p:cNvPr>
          <p:cNvSpPr>
            <a:spLocks noChangeArrowheads="1"/>
          </p:cNvSpPr>
          <p:nvPr/>
        </p:nvSpPr>
        <p:spPr bwMode="auto">
          <a:xfrm>
            <a:off x="3221832" y="3213497"/>
            <a:ext cx="540544" cy="323850"/>
          </a:xfrm>
          <a:prstGeom prst="rightArrow">
            <a:avLst>
              <a:gd name="adj1" fmla="val 50000"/>
              <a:gd name="adj2" fmla="val 41728"/>
            </a:avLst>
          </a:prstGeom>
          <a:solidFill>
            <a:srgbClr val="FF9900"/>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sz="1225"/>
          </a:p>
        </p:txBody>
      </p:sp>
      <p:sp>
        <p:nvSpPr>
          <p:cNvPr id="12299" name="Line 11">
            <a:extLst>
              <a:ext uri="{FF2B5EF4-FFF2-40B4-BE49-F238E27FC236}">
                <a16:creationId xmlns:a16="http://schemas.microsoft.com/office/drawing/2014/main" id="{FD0D5F45-F7B0-433C-9BC9-D2CA6C084FAB}"/>
              </a:ext>
            </a:extLst>
          </p:cNvPr>
          <p:cNvSpPr>
            <a:spLocks noChangeShapeType="1"/>
          </p:cNvSpPr>
          <p:nvPr/>
        </p:nvSpPr>
        <p:spPr bwMode="auto">
          <a:xfrm>
            <a:off x="2303861" y="4802981"/>
            <a:ext cx="1190" cy="485775"/>
          </a:xfrm>
          <a:prstGeom prst="line">
            <a:avLst/>
          </a:prstGeom>
          <a:noFill/>
          <a:ln w="190440" cap="sq">
            <a:solidFill>
              <a:srgbClr val="3399FF"/>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sz="1225"/>
          </a:p>
        </p:txBody>
      </p:sp>
      <p:sp>
        <p:nvSpPr>
          <p:cNvPr id="12300" name="Line 12">
            <a:extLst>
              <a:ext uri="{FF2B5EF4-FFF2-40B4-BE49-F238E27FC236}">
                <a16:creationId xmlns:a16="http://schemas.microsoft.com/office/drawing/2014/main" id="{E2DACB89-A087-4B1B-B6ED-4003519D9B90}"/>
              </a:ext>
            </a:extLst>
          </p:cNvPr>
          <p:cNvSpPr>
            <a:spLocks noChangeShapeType="1"/>
          </p:cNvSpPr>
          <p:nvPr/>
        </p:nvSpPr>
        <p:spPr bwMode="auto">
          <a:xfrm>
            <a:off x="2496743" y="5157789"/>
            <a:ext cx="4481513" cy="1191"/>
          </a:xfrm>
          <a:prstGeom prst="line">
            <a:avLst/>
          </a:prstGeom>
          <a:noFill/>
          <a:ln w="190440" cap="sq">
            <a:solidFill>
              <a:srgbClr val="FF6600"/>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sz="1225"/>
          </a:p>
        </p:txBody>
      </p:sp>
      <p:sp>
        <p:nvSpPr>
          <p:cNvPr id="12301" name="Line 13">
            <a:extLst>
              <a:ext uri="{FF2B5EF4-FFF2-40B4-BE49-F238E27FC236}">
                <a16:creationId xmlns:a16="http://schemas.microsoft.com/office/drawing/2014/main" id="{2DA41AFC-BDC3-4188-9D96-66DECCE04317}"/>
              </a:ext>
            </a:extLst>
          </p:cNvPr>
          <p:cNvSpPr>
            <a:spLocks noChangeShapeType="1"/>
          </p:cNvSpPr>
          <p:nvPr/>
        </p:nvSpPr>
        <p:spPr bwMode="auto">
          <a:xfrm flipV="1">
            <a:off x="6862764" y="3854055"/>
            <a:ext cx="1191" cy="1202531"/>
          </a:xfrm>
          <a:prstGeom prst="line">
            <a:avLst/>
          </a:prstGeom>
          <a:noFill/>
          <a:ln w="190440" cap="sq">
            <a:solidFill>
              <a:srgbClr val="FF9900"/>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sz="1225"/>
          </a:p>
        </p:txBody>
      </p:sp>
      <p:sp>
        <p:nvSpPr>
          <p:cNvPr id="12302" name="AutoShape 14">
            <a:extLst>
              <a:ext uri="{FF2B5EF4-FFF2-40B4-BE49-F238E27FC236}">
                <a16:creationId xmlns:a16="http://schemas.microsoft.com/office/drawing/2014/main" id="{5BE1DA07-C191-4B60-8F28-64C06EF4426C}"/>
              </a:ext>
            </a:extLst>
          </p:cNvPr>
          <p:cNvSpPr>
            <a:spLocks noChangeArrowheads="1"/>
          </p:cNvSpPr>
          <p:nvPr/>
        </p:nvSpPr>
        <p:spPr bwMode="auto">
          <a:xfrm rot="16200000">
            <a:off x="1818085" y="4185047"/>
            <a:ext cx="971550" cy="32385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9900"/>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sz="1225"/>
          </a:p>
        </p:txBody>
      </p:sp>
    </p:spTree>
    <p:extLst>
      <p:ext uri="{BB962C8B-B14F-4D97-AF65-F5344CB8AC3E}">
        <p14:creationId xmlns:p14="http://schemas.microsoft.com/office/powerpoint/2010/main" val="311103307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a:extLst>
              <a:ext uri="{FF2B5EF4-FFF2-40B4-BE49-F238E27FC236}">
                <a16:creationId xmlns:a16="http://schemas.microsoft.com/office/drawing/2014/main" id="{A8D225F8-64C2-43D0-B8AB-9D6A31CDFEF3}"/>
              </a:ext>
            </a:extLst>
          </p:cNvPr>
          <p:cNvPicPr>
            <a:picLocks noChangeAspect="1" noChangeArrowheads="1"/>
          </p:cNvPicPr>
          <p:nvPr/>
        </p:nvPicPr>
        <p:blipFill>
          <a:blip r:embed="rId3">
            <a:lum bright="-6000" contrast="12000"/>
            <a:extLst>
              <a:ext uri="{28A0092B-C50C-407E-A947-70E740481C1C}">
                <a14:useLocalDpi xmlns:a14="http://schemas.microsoft.com/office/drawing/2010/main"/>
              </a:ext>
            </a:extLst>
          </a:blip>
          <a:srcRect/>
          <a:stretch>
            <a:fillRect/>
          </a:stretch>
        </p:blipFill>
        <p:spPr bwMode="auto">
          <a:xfrm>
            <a:off x="281344" y="1107282"/>
            <a:ext cx="8790700" cy="4366353"/>
          </a:xfrm>
          <a:prstGeom prst="rect">
            <a:avLst/>
          </a:prstGeom>
          <a:noFill/>
          <a:ln>
            <a:noFill/>
          </a:ln>
          <a:effectLst/>
          <a:extLst>
            <a:ext uri="{909E8E84-426E-40DD-AFC4-6F175D3DCCD1}">
              <a14:hiddenFill xmlns:a14="http://schemas.microsoft.com/office/drawing/2010/main">
                <a:blipFill dpi="0" rotWithShape="0">
                  <a:blip>
                    <a:lum bright="-6000" contras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4" name="Text Box 2">
            <a:extLst>
              <a:ext uri="{FF2B5EF4-FFF2-40B4-BE49-F238E27FC236}">
                <a16:creationId xmlns:a16="http://schemas.microsoft.com/office/drawing/2014/main" id="{586DE4C2-B45A-44EC-B22C-D0FEB3AE3C41}"/>
              </a:ext>
            </a:extLst>
          </p:cNvPr>
          <p:cNvSpPr txBox="1">
            <a:spLocks noChangeArrowheads="1"/>
          </p:cNvSpPr>
          <p:nvPr/>
        </p:nvSpPr>
        <p:spPr bwMode="auto">
          <a:xfrm>
            <a:off x="2887103" y="4138317"/>
            <a:ext cx="4105275" cy="317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9pPr>
          </a:lstStyle>
          <a:p>
            <a:pPr>
              <a:spcBef>
                <a:spcPts val="938"/>
              </a:spcBef>
            </a:pPr>
            <a:r>
              <a:rPr lang="it-IT" altLang="it-IT" sz="1600" dirty="0">
                <a:solidFill>
                  <a:srgbClr val="292929"/>
                </a:solidFill>
                <a:latin typeface="Arial Black" panose="020B0A04020102020204" pitchFamily="34" charset="0"/>
              </a:rPr>
              <a:t>pars </a:t>
            </a:r>
            <a:r>
              <a:rPr lang="it-IT" altLang="it-IT" sz="1600" dirty="0" err="1">
                <a:solidFill>
                  <a:srgbClr val="292929"/>
                </a:solidFill>
                <a:latin typeface="Arial Black" panose="020B0A04020102020204" pitchFamily="34" charset="0"/>
              </a:rPr>
              <a:t>compacta</a:t>
            </a:r>
            <a:r>
              <a:rPr lang="it-IT" altLang="it-IT" sz="1600" dirty="0">
                <a:solidFill>
                  <a:srgbClr val="292929"/>
                </a:solidFill>
                <a:latin typeface="Arial Black" panose="020B0A04020102020204" pitchFamily="34" charset="0"/>
              </a:rPr>
              <a:t> e pars </a:t>
            </a:r>
            <a:r>
              <a:rPr lang="it-IT" altLang="it-IT" sz="1600" dirty="0" err="1">
                <a:solidFill>
                  <a:srgbClr val="292929"/>
                </a:solidFill>
                <a:latin typeface="Arial Black" panose="020B0A04020102020204" pitchFamily="34" charset="0"/>
              </a:rPr>
              <a:t>reticulata</a:t>
            </a:r>
            <a:endParaRPr lang="it-IT" altLang="it-IT" sz="1600" dirty="0">
              <a:solidFill>
                <a:srgbClr val="292929"/>
              </a:solidFill>
              <a:latin typeface="Arial Black" panose="020B0A04020102020204" pitchFamily="34" charset="0"/>
            </a:endParaRPr>
          </a:p>
        </p:txBody>
      </p:sp>
      <p:sp>
        <p:nvSpPr>
          <p:cNvPr id="8196" name="Text Box 4">
            <a:extLst>
              <a:ext uri="{FF2B5EF4-FFF2-40B4-BE49-F238E27FC236}">
                <a16:creationId xmlns:a16="http://schemas.microsoft.com/office/drawing/2014/main" id="{AFD5B254-5ECD-401A-A124-CD6606372F37}"/>
              </a:ext>
            </a:extLst>
          </p:cNvPr>
          <p:cNvSpPr txBox="1">
            <a:spLocks noChangeArrowheads="1"/>
          </p:cNvSpPr>
          <p:nvPr/>
        </p:nvSpPr>
        <p:spPr bwMode="auto">
          <a:xfrm>
            <a:off x="1564090" y="2845318"/>
            <a:ext cx="2136866" cy="3478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7500" tIns="35100" rIns="67500" bIns="351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9pPr>
          </a:lstStyle>
          <a:p>
            <a:pPr>
              <a:buClrTx/>
              <a:buFontTx/>
              <a:buNone/>
            </a:pPr>
            <a:r>
              <a:rPr lang="it-IT" altLang="it-IT" sz="1800" dirty="0">
                <a:solidFill>
                  <a:srgbClr val="292929"/>
                </a:solidFill>
                <a:latin typeface="Arial Black" panose="020B0A04020102020204" pitchFamily="34" charset="0"/>
                <a:cs typeface="Arial" panose="020B0604020202020204" pitchFamily="34" charset="0"/>
              </a:rPr>
              <a:t>(LENTICOLARE)</a:t>
            </a:r>
          </a:p>
        </p:txBody>
      </p:sp>
    </p:spTree>
    <p:extLst>
      <p:ext uri="{BB962C8B-B14F-4D97-AF65-F5344CB8AC3E}">
        <p14:creationId xmlns:p14="http://schemas.microsoft.com/office/powerpoint/2010/main" val="86421190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a:extLst>
              <a:ext uri="{FF2B5EF4-FFF2-40B4-BE49-F238E27FC236}">
                <a16:creationId xmlns:a16="http://schemas.microsoft.com/office/drawing/2014/main" id="{C5A690EB-6BC6-4A90-8394-982DC2CD3A65}"/>
              </a:ext>
            </a:extLst>
          </p:cNvPr>
          <p:cNvSpPr>
            <a:spLocks noGrp="1" noChangeArrowheads="1"/>
          </p:cNvSpPr>
          <p:nvPr>
            <p:ph type="title"/>
          </p:nvPr>
        </p:nvSpPr>
        <p:spPr>
          <a:xfrm>
            <a:off x="18789" y="150312"/>
            <a:ext cx="9144000" cy="857250"/>
          </a:xfrm>
          <a:ln/>
        </p:spPr>
        <p:txBody>
          <a:bodyPr vert="horz" wrap="square" lIns="67500" tIns="35100" rIns="67500" bIns="35100" numCol="1" rtlCol="0" anchor="ctr" anchorCtr="0" compatLnSpc="1">
            <a:prstTxWarp prst="textNoShape">
              <a:avLst/>
            </a:prstTxWarp>
            <a:noAutofit/>
          </a:bodyPr>
          <a:lstStyle/>
          <a:p>
            <a:pPr algn="ctr">
              <a:lnSpc>
                <a:spcPct val="100000"/>
              </a:lnSpc>
              <a:tabLst>
                <a:tab pos="542905" algn="l"/>
                <a:tab pos="1085811" algn="l"/>
                <a:tab pos="1628715" algn="l"/>
                <a:tab pos="2171619" algn="l"/>
                <a:tab pos="2714524" algn="l"/>
                <a:tab pos="3257430" algn="l"/>
                <a:tab pos="3800334" algn="l"/>
                <a:tab pos="4343239" algn="l"/>
                <a:tab pos="4886143" algn="l"/>
                <a:tab pos="5429049" algn="l"/>
                <a:tab pos="5971954" algn="l"/>
              </a:tabLst>
            </a:pPr>
            <a:r>
              <a:rPr lang="it-IT" altLang="it-IT" sz="3200" b="1" dirty="0">
                <a:latin typeface="Gurmukhi MN" panose="02020600050405020304" pitchFamily="18" charset="0"/>
                <a:cs typeface="Gurmukhi MN" panose="02020600050405020304" pitchFamily="18" charset="0"/>
              </a:rPr>
              <a:t>CIRCUITI NEURONALI DEI </a:t>
            </a:r>
            <a:br>
              <a:rPr lang="it-IT" altLang="it-IT" sz="3200" b="1" dirty="0">
                <a:latin typeface="Gurmukhi MN" panose="02020600050405020304" pitchFamily="18" charset="0"/>
                <a:cs typeface="Gurmukhi MN" panose="02020600050405020304" pitchFamily="18" charset="0"/>
              </a:rPr>
            </a:br>
            <a:r>
              <a:rPr lang="it-IT" altLang="it-IT" sz="3200" b="1" dirty="0">
                <a:latin typeface="Gurmukhi MN" panose="02020600050405020304" pitchFamily="18" charset="0"/>
                <a:cs typeface="Gurmukhi MN" panose="02020600050405020304" pitchFamily="18" charset="0"/>
              </a:rPr>
              <a:t>NUCLEI DELLA BASE</a:t>
            </a:r>
          </a:p>
        </p:txBody>
      </p:sp>
      <p:sp>
        <p:nvSpPr>
          <p:cNvPr id="13314" name="Rectangle 2">
            <a:extLst>
              <a:ext uri="{FF2B5EF4-FFF2-40B4-BE49-F238E27FC236}">
                <a16:creationId xmlns:a16="http://schemas.microsoft.com/office/drawing/2014/main" id="{F5CE9B89-DB1F-4C5D-B6D9-DB495D27DF2A}"/>
              </a:ext>
            </a:extLst>
          </p:cNvPr>
          <p:cNvSpPr>
            <a:spLocks noGrp="1" noChangeArrowheads="1"/>
          </p:cNvSpPr>
          <p:nvPr>
            <p:ph idx="1"/>
          </p:nvPr>
        </p:nvSpPr>
        <p:spPr>
          <a:xfrm>
            <a:off x="350729" y="1146132"/>
            <a:ext cx="8480120" cy="5711868"/>
          </a:xfrm>
          <a:ln/>
        </p:spPr>
        <p:txBody>
          <a:bodyPr vert="horz" wrap="square" lIns="67500" tIns="35100" rIns="67500" bIns="35100" numCol="1" rtlCol="0" anchor="t" anchorCtr="0" compatLnSpc="1">
            <a:prstTxWarp prst="textNoShape">
              <a:avLst/>
            </a:prstTxWarp>
            <a:normAutofit/>
          </a:bodyPr>
          <a:lstStyle/>
          <a:p>
            <a:pPr marL="0" indent="0" algn="just">
              <a:lnSpc>
                <a:spcPct val="100000"/>
              </a:lnSpc>
              <a:spcBef>
                <a:spcPts val="525"/>
              </a:spcBef>
              <a:buNone/>
              <a:tabLst>
                <a:tab pos="257166" algn="l"/>
                <a:tab pos="678631" algn="l"/>
                <a:tab pos="1364406" algn="l"/>
                <a:tab pos="2050181" algn="l"/>
                <a:tab pos="2735954" algn="l"/>
                <a:tab pos="3421729" algn="l"/>
                <a:tab pos="4107503" algn="l"/>
                <a:tab pos="4793278" algn="l"/>
                <a:tab pos="5479052" algn="l"/>
                <a:tab pos="6164827" algn="l"/>
                <a:tab pos="6850601" algn="l"/>
                <a:tab pos="7536376" algn="l"/>
                <a:tab pos="7743537" algn="l"/>
                <a:tab pos="8080471" algn="l"/>
                <a:tab pos="8081662" algn="l"/>
                <a:tab pos="8082854" algn="l"/>
                <a:tab pos="8084043" algn="l"/>
                <a:tab pos="8085234" algn="l"/>
              </a:tabLst>
            </a:pPr>
            <a:r>
              <a:rPr lang="it-IT" altLang="it-IT" sz="2400" b="1" dirty="0">
                <a:latin typeface="Comic Sans MS" panose="030F0902030302020204" pitchFamily="66" charset="0"/>
              </a:rPr>
              <a:t>Ogni circuito si fonda su 3 aspetti essenziali:</a:t>
            </a:r>
          </a:p>
          <a:p>
            <a:pPr indent="-250022" algn="just">
              <a:lnSpc>
                <a:spcPct val="100000"/>
              </a:lnSpc>
              <a:spcBef>
                <a:spcPts val="525"/>
              </a:spcBef>
              <a:tabLst>
                <a:tab pos="257166" algn="l"/>
                <a:tab pos="678631" algn="l"/>
                <a:tab pos="1364406" algn="l"/>
                <a:tab pos="2050181" algn="l"/>
                <a:tab pos="2735954" algn="l"/>
                <a:tab pos="3421729" algn="l"/>
                <a:tab pos="4107503" algn="l"/>
                <a:tab pos="4793278" algn="l"/>
                <a:tab pos="5479052" algn="l"/>
                <a:tab pos="6164827" algn="l"/>
                <a:tab pos="6850601" algn="l"/>
                <a:tab pos="7536376" algn="l"/>
                <a:tab pos="7743537" algn="l"/>
                <a:tab pos="8080471" algn="l"/>
                <a:tab pos="8081662" algn="l"/>
                <a:tab pos="8082854" algn="l"/>
                <a:tab pos="8084043" algn="l"/>
                <a:tab pos="8085234" algn="l"/>
              </a:tabLst>
            </a:pPr>
            <a:endParaRPr lang="it-IT" altLang="it-IT" sz="2400" b="1" dirty="0">
              <a:latin typeface="Comic Sans MS" panose="030F0902030302020204" pitchFamily="66" charset="0"/>
            </a:endParaRPr>
          </a:p>
          <a:p>
            <a:pPr indent="-250022" algn="just">
              <a:lnSpc>
                <a:spcPct val="100000"/>
              </a:lnSpc>
              <a:spcBef>
                <a:spcPts val="525"/>
              </a:spcBef>
              <a:tabLst>
                <a:tab pos="257166" algn="l"/>
                <a:tab pos="678631" algn="l"/>
                <a:tab pos="1364406" algn="l"/>
                <a:tab pos="2050181" algn="l"/>
                <a:tab pos="2735954" algn="l"/>
                <a:tab pos="3421729" algn="l"/>
                <a:tab pos="4107503" algn="l"/>
                <a:tab pos="4793278" algn="l"/>
                <a:tab pos="5479052" algn="l"/>
                <a:tab pos="6164827" algn="l"/>
                <a:tab pos="6850601" algn="l"/>
                <a:tab pos="7536376" algn="l"/>
                <a:tab pos="7743537" algn="l"/>
                <a:tab pos="8080471" algn="l"/>
                <a:tab pos="8081662" algn="l"/>
                <a:tab pos="8082854" algn="l"/>
                <a:tab pos="8084043" algn="l"/>
                <a:tab pos="8085234" algn="l"/>
              </a:tabLst>
            </a:pPr>
            <a:r>
              <a:rPr lang="it-IT" altLang="it-IT" sz="2400" b="1" dirty="0">
                <a:latin typeface="Comic Sans MS" panose="030F0902030302020204" pitchFamily="66" charset="0"/>
              </a:rPr>
              <a:t>	- avere origine da NUMEROSE AREE CORTICALI TELENCEFALICHE accomunate da funzioni </a:t>
            </a:r>
            <a:r>
              <a:rPr lang="it-IT" altLang="it-IT" sz="2400" b="1" dirty="0" err="1">
                <a:latin typeface="Comic Sans MS" panose="030F0902030302020204" pitchFamily="66" charset="0"/>
              </a:rPr>
              <a:t>neurofunzionali</a:t>
            </a:r>
            <a:r>
              <a:rPr lang="it-IT" altLang="it-IT" sz="2400" b="1" dirty="0">
                <a:latin typeface="Comic Sans MS" panose="030F0902030302020204" pitchFamily="66" charset="0"/>
              </a:rPr>
              <a:t> simili;</a:t>
            </a:r>
          </a:p>
          <a:p>
            <a:pPr marL="0" indent="0" algn="just">
              <a:lnSpc>
                <a:spcPct val="100000"/>
              </a:lnSpc>
              <a:spcBef>
                <a:spcPts val="525"/>
              </a:spcBef>
              <a:buNone/>
              <a:tabLst>
                <a:tab pos="257166" algn="l"/>
                <a:tab pos="678631" algn="l"/>
                <a:tab pos="1364406" algn="l"/>
                <a:tab pos="2050181" algn="l"/>
                <a:tab pos="2735954" algn="l"/>
                <a:tab pos="3421729" algn="l"/>
                <a:tab pos="4107503" algn="l"/>
                <a:tab pos="4793278" algn="l"/>
                <a:tab pos="5479052" algn="l"/>
                <a:tab pos="6164827" algn="l"/>
                <a:tab pos="6850601" algn="l"/>
                <a:tab pos="7536376" algn="l"/>
                <a:tab pos="7743537" algn="l"/>
                <a:tab pos="8080471" algn="l"/>
                <a:tab pos="8081662" algn="l"/>
                <a:tab pos="8082854" algn="l"/>
                <a:tab pos="8084043" algn="l"/>
                <a:tab pos="8085234" algn="l"/>
              </a:tabLst>
            </a:pPr>
            <a:endParaRPr lang="it-IT" altLang="it-IT" sz="2400" b="1" dirty="0">
              <a:latin typeface="Comic Sans MS" panose="030F0902030302020204" pitchFamily="66" charset="0"/>
            </a:endParaRPr>
          </a:p>
          <a:p>
            <a:pPr indent="-250022" algn="just">
              <a:lnSpc>
                <a:spcPct val="100000"/>
              </a:lnSpc>
              <a:spcBef>
                <a:spcPts val="525"/>
              </a:spcBef>
              <a:tabLst>
                <a:tab pos="257166" algn="l"/>
                <a:tab pos="678631" algn="l"/>
                <a:tab pos="1364406" algn="l"/>
                <a:tab pos="2050181" algn="l"/>
                <a:tab pos="2735954" algn="l"/>
                <a:tab pos="3421729" algn="l"/>
                <a:tab pos="4107503" algn="l"/>
                <a:tab pos="4793278" algn="l"/>
                <a:tab pos="5479052" algn="l"/>
                <a:tab pos="6164827" algn="l"/>
                <a:tab pos="6850601" algn="l"/>
                <a:tab pos="7536376" algn="l"/>
                <a:tab pos="7743537" algn="l"/>
                <a:tab pos="8080471" algn="l"/>
                <a:tab pos="8081662" algn="l"/>
                <a:tab pos="8082854" algn="l"/>
                <a:tab pos="8084043" algn="l"/>
                <a:tab pos="8085234" algn="l"/>
              </a:tabLst>
            </a:pPr>
            <a:r>
              <a:rPr lang="it-IT" altLang="it-IT" sz="2400" b="1" dirty="0">
                <a:latin typeface="Comic Sans MS" panose="030F0902030302020204" pitchFamily="66" charset="0"/>
              </a:rPr>
              <a:t>	- raggiungere SPECIFICI NUCLEI DELLA BASE e, successivamente, NUCLEI DI RITRASMISSIONE SPECIFICI DEL TALAMO;</a:t>
            </a:r>
          </a:p>
          <a:p>
            <a:pPr marL="0" indent="0" algn="just">
              <a:lnSpc>
                <a:spcPct val="100000"/>
              </a:lnSpc>
              <a:spcBef>
                <a:spcPts val="525"/>
              </a:spcBef>
              <a:buNone/>
              <a:tabLst>
                <a:tab pos="257166" algn="l"/>
                <a:tab pos="678631" algn="l"/>
                <a:tab pos="1364406" algn="l"/>
                <a:tab pos="2050181" algn="l"/>
                <a:tab pos="2735954" algn="l"/>
                <a:tab pos="3421729" algn="l"/>
                <a:tab pos="4107503" algn="l"/>
                <a:tab pos="4793278" algn="l"/>
                <a:tab pos="5479052" algn="l"/>
                <a:tab pos="6164827" algn="l"/>
                <a:tab pos="6850601" algn="l"/>
                <a:tab pos="7536376" algn="l"/>
                <a:tab pos="7743537" algn="l"/>
                <a:tab pos="8080471" algn="l"/>
                <a:tab pos="8081662" algn="l"/>
                <a:tab pos="8082854" algn="l"/>
                <a:tab pos="8084043" algn="l"/>
                <a:tab pos="8085234" algn="l"/>
              </a:tabLst>
            </a:pPr>
            <a:endParaRPr lang="it-IT" altLang="it-IT" sz="2400" b="1" dirty="0">
              <a:latin typeface="Comic Sans MS" panose="030F0902030302020204" pitchFamily="66" charset="0"/>
            </a:endParaRPr>
          </a:p>
          <a:p>
            <a:pPr indent="-250022" algn="just">
              <a:lnSpc>
                <a:spcPct val="100000"/>
              </a:lnSpc>
              <a:spcBef>
                <a:spcPts val="525"/>
              </a:spcBef>
              <a:tabLst>
                <a:tab pos="257166" algn="l"/>
                <a:tab pos="678631" algn="l"/>
                <a:tab pos="1364406" algn="l"/>
                <a:tab pos="2050181" algn="l"/>
                <a:tab pos="2735954" algn="l"/>
                <a:tab pos="3421729" algn="l"/>
                <a:tab pos="4107503" algn="l"/>
                <a:tab pos="4793278" algn="l"/>
                <a:tab pos="5479052" algn="l"/>
                <a:tab pos="6164827" algn="l"/>
                <a:tab pos="6850601" algn="l"/>
                <a:tab pos="7536376" algn="l"/>
                <a:tab pos="7743537" algn="l"/>
                <a:tab pos="8080471" algn="l"/>
                <a:tab pos="8081662" algn="l"/>
                <a:tab pos="8082854" algn="l"/>
                <a:tab pos="8084043" algn="l"/>
                <a:tab pos="8085234" algn="l"/>
              </a:tabLst>
            </a:pPr>
            <a:r>
              <a:rPr lang="it-IT" altLang="it-IT" sz="2400" b="1" dirty="0">
                <a:latin typeface="Comic Sans MS" panose="030F0902030302020204" pitchFamily="66" charset="0"/>
              </a:rPr>
              <a:t>	- raggiungere, come proiezione finale, aree del LOBO FRONTALE del Telencefalo.</a:t>
            </a:r>
          </a:p>
        </p:txBody>
      </p:sp>
    </p:spTree>
    <p:extLst>
      <p:ext uri="{BB962C8B-B14F-4D97-AF65-F5344CB8AC3E}">
        <p14:creationId xmlns:p14="http://schemas.microsoft.com/office/powerpoint/2010/main" val="200231475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F33E9E-7A75-634B-9594-815026120E19}"/>
              </a:ext>
            </a:extLst>
          </p:cNvPr>
          <p:cNvSpPr>
            <a:spLocks noGrp="1"/>
          </p:cNvSpPr>
          <p:nvPr>
            <p:ph type="title"/>
          </p:nvPr>
        </p:nvSpPr>
        <p:spPr>
          <a:xfrm>
            <a:off x="628650" y="0"/>
            <a:ext cx="7886700" cy="1222513"/>
          </a:xfrm>
        </p:spPr>
        <p:txBody>
          <a:bodyPr>
            <a:normAutofit/>
          </a:bodyPr>
          <a:lstStyle/>
          <a:p>
            <a:pPr algn="ctr"/>
            <a:r>
              <a:rPr lang="it-IT" sz="3200" b="1" dirty="0">
                <a:latin typeface="Gurmukhi MN" panose="02020600050405020304" pitchFamily="18" charset="0"/>
                <a:cs typeface="Gurmukhi MN" panose="02020600050405020304" pitchFamily="18" charset="0"/>
              </a:rPr>
              <a:t>TELENCEFALO</a:t>
            </a:r>
            <a:br>
              <a:rPr lang="it-IT" sz="3200" b="1" dirty="0">
                <a:latin typeface="Gurmukhi MN" panose="02020600050405020304" pitchFamily="18" charset="0"/>
                <a:cs typeface="Gurmukhi MN" panose="02020600050405020304" pitchFamily="18" charset="0"/>
              </a:rPr>
            </a:br>
            <a:r>
              <a:rPr lang="it-IT" sz="3200" b="1" dirty="0">
                <a:latin typeface="Gurmukhi MN" panose="02020600050405020304" pitchFamily="18" charset="0"/>
                <a:cs typeface="Gurmukhi MN" panose="02020600050405020304" pitchFamily="18" charset="0"/>
              </a:rPr>
              <a:t>MORFOLOGIA ESTERNA</a:t>
            </a:r>
          </a:p>
        </p:txBody>
      </p:sp>
      <p:sp>
        <p:nvSpPr>
          <p:cNvPr id="3" name="Segnaposto contenuto 2">
            <a:extLst>
              <a:ext uri="{FF2B5EF4-FFF2-40B4-BE49-F238E27FC236}">
                <a16:creationId xmlns:a16="http://schemas.microsoft.com/office/drawing/2014/main" id="{F6E46A0F-CD33-CA41-AC07-6380D16D46E3}"/>
              </a:ext>
            </a:extLst>
          </p:cNvPr>
          <p:cNvSpPr>
            <a:spLocks noGrp="1"/>
          </p:cNvSpPr>
          <p:nvPr>
            <p:ph idx="1"/>
          </p:nvPr>
        </p:nvSpPr>
        <p:spPr>
          <a:xfrm>
            <a:off x="628649" y="1222513"/>
            <a:ext cx="7971341" cy="5635487"/>
          </a:xfrm>
        </p:spPr>
        <p:txBody>
          <a:bodyPr>
            <a:normAutofit/>
          </a:bodyPr>
          <a:lstStyle/>
          <a:p>
            <a:pPr marL="0" indent="0">
              <a:buNone/>
            </a:pPr>
            <a:r>
              <a:rPr lang="it-IT" sz="2400" b="1" dirty="0">
                <a:latin typeface="Comic Sans MS" panose="030F0902030302020204" pitchFamily="66" charset="0"/>
              </a:rPr>
              <a:t>Il Telencefalo ha una forma ovoidale ed è localizzato nella Cavità del Neurocranio.</a:t>
            </a:r>
          </a:p>
          <a:p>
            <a:pPr marL="0" indent="0">
              <a:buNone/>
            </a:pPr>
            <a:r>
              <a:rPr lang="it-IT" sz="2400" b="1" dirty="0">
                <a:latin typeface="Comic Sans MS" panose="030F0902030302020204" pitchFamily="66" charset="0"/>
              </a:rPr>
              <a:t>La sua SUPERFICIE ESTERNA è caratterizzata dalla presenza di INSOLCATURE più o meno profonde che prendono le denominazioni di:</a:t>
            </a:r>
          </a:p>
          <a:p>
            <a:pPr>
              <a:buFontTx/>
              <a:buChar char="-"/>
            </a:pPr>
            <a:r>
              <a:rPr lang="it-IT" sz="2400" b="1" dirty="0">
                <a:latin typeface="Comic Sans MS" panose="030F0902030302020204" pitchFamily="66" charset="0"/>
              </a:rPr>
              <a:t>SCISSURE, le Insolcature più profonde;</a:t>
            </a:r>
          </a:p>
          <a:p>
            <a:pPr>
              <a:buFontTx/>
              <a:buChar char="-"/>
            </a:pPr>
            <a:r>
              <a:rPr lang="it-IT" sz="2400" b="1" dirty="0">
                <a:latin typeface="Comic Sans MS" panose="030F0902030302020204" pitchFamily="66" charset="0"/>
              </a:rPr>
              <a:t>SOLCHI, le Insolcature meno profonde.</a:t>
            </a:r>
          </a:p>
          <a:p>
            <a:pPr marL="0" indent="0">
              <a:buNone/>
            </a:pPr>
            <a:r>
              <a:rPr lang="it-IT" sz="2400" b="1" dirty="0">
                <a:latin typeface="Comic Sans MS" panose="030F0902030302020204" pitchFamily="66" charset="0"/>
              </a:rPr>
              <a:t>Tra le SCISSURE si ricordino:</a:t>
            </a:r>
          </a:p>
          <a:p>
            <a:pPr marL="0" indent="0">
              <a:buNone/>
            </a:pPr>
            <a:r>
              <a:rPr lang="it-IT" sz="2400" b="1" dirty="0">
                <a:latin typeface="Comic Sans MS" panose="030F0902030302020204" pitchFamily="66" charset="0"/>
              </a:rPr>
              <a:t>-SCISSURA SAGITTALE o MEDIANA</a:t>
            </a:r>
          </a:p>
          <a:p>
            <a:pPr>
              <a:buFontTx/>
              <a:buChar char="-"/>
            </a:pPr>
            <a:r>
              <a:rPr lang="it-IT" sz="2400" b="1" dirty="0">
                <a:latin typeface="Comic Sans MS" panose="030F0902030302020204" pitchFamily="66" charset="0"/>
              </a:rPr>
              <a:t>SCISSURA CENTRALE (o di Rolando)</a:t>
            </a:r>
          </a:p>
          <a:p>
            <a:pPr>
              <a:buFontTx/>
              <a:buChar char="-"/>
            </a:pPr>
            <a:r>
              <a:rPr lang="it-IT" sz="2400" b="1" dirty="0">
                <a:latin typeface="Comic Sans MS" panose="030F0902030302020204" pitchFamily="66" charset="0"/>
              </a:rPr>
              <a:t>SCISSURA LATERALE (o di Silvio)</a:t>
            </a:r>
          </a:p>
          <a:p>
            <a:pPr>
              <a:buFontTx/>
              <a:buChar char="-"/>
            </a:pPr>
            <a:r>
              <a:rPr lang="it-IT" sz="2400" b="1" dirty="0">
                <a:latin typeface="Comic Sans MS" panose="030F0902030302020204" pitchFamily="66" charset="0"/>
              </a:rPr>
              <a:t>SCISSURA PARIETO-OCCIPITALE</a:t>
            </a:r>
          </a:p>
          <a:p>
            <a:pPr>
              <a:buFontTx/>
              <a:buChar char="-"/>
            </a:pPr>
            <a:r>
              <a:rPr lang="it-IT" sz="2400" b="1" dirty="0">
                <a:latin typeface="Comic Sans MS" panose="030F0902030302020204" pitchFamily="66" charset="0"/>
              </a:rPr>
              <a:t>SCISSURA CALCARINA</a:t>
            </a:r>
          </a:p>
        </p:txBody>
      </p:sp>
    </p:spTree>
    <p:extLst>
      <p:ext uri="{BB962C8B-B14F-4D97-AF65-F5344CB8AC3E}">
        <p14:creationId xmlns:p14="http://schemas.microsoft.com/office/powerpoint/2010/main" val="30528961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a:extLst>
              <a:ext uri="{FF2B5EF4-FFF2-40B4-BE49-F238E27FC236}">
                <a16:creationId xmlns:a16="http://schemas.microsoft.com/office/drawing/2014/main" id="{6CEEE8D1-2420-45F2-B52A-373E7ADFFB45}"/>
              </a:ext>
            </a:extLst>
          </p:cNvPr>
          <p:cNvPicPr>
            <a:picLocks noChangeAspect="1" noChangeArrowheads="1"/>
          </p:cNvPicPr>
          <p:nvPr/>
        </p:nvPicPr>
        <p:blipFill>
          <a:blip r:embed="rId3">
            <a:lum contrast="18000"/>
            <a:extLst>
              <a:ext uri="{28A0092B-C50C-407E-A947-70E740481C1C}">
                <a14:useLocalDpi xmlns:a14="http://schemas.microsoft.com/office/drawing/2010/main"/>
              </a:ext>
            </a:extLst>
          </a:blip>
          <a:srcRect/>
          <a:stretch>
            <a:fillRect/>
          </a:stretch>
        </p:blipFill>
        <p:spPr bwMode="auto">
          <a:xfrm>
            <a:off x="4817269" y="1670390"/>
            <a:ext cx="3193256" cy="4330361"/>
          </a:xfrm>
          <a:prstGeom prst="rect">
            <a:avLst/>
          </a:prstGeom>
          <a:noFill/>
          <a:ln>
            <a:noFill/>
          </a:ln>
          <a:effectLst/>
          <a:extLst>
            <a:ext uri="{909E8E84-426E-40DD-AFC4-6F175D3DCCD1}">
              <a14:hiddenFill xmlns:a14="http://schemas.microsoft.com/office/drawing/2010/main">
                <a:blipFill dpi="0" rotWithShape="0">
                  <a:blip>
                    <a:lum contrast="18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54" name="Text Box 2">
            <a:extLst>
              <a:ext uri="{FF2B5EF4-FFF2-40B4-BE49-F238E27FC236}">
                <a16:creationId xmlns:a16="http://schemas.microsoft.com/office/drawing/2014/main" id="{697C549B-F5DA-4305-A62B-35833B2F6292}"/>
              </a:ext>
            </a:extLst>
          </p:cNvPr>
          <p:cNvSpPr txBox="1">
            <a:spLocks noChangeArrowheads="1"/>
          </p:cNvSpPr>
          <p:nvPr/>
        </p:nvSpPr>
        <p:spPr bwMode="auto">
          <a:xfrm>
            <a:off x="87682" y="173145"/>
            <a:ext cx="8931058" cy="776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00" tIns="35100" rIns="67500" bIns="351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9pPr>
          </a:lstStyle>
          <a:p>
            <a:pPr algn="ctr">
              <a:spcBef>
                <a:spcPts val="656"/>
              </a:spcBef>
            </a:pPr>
            <a:r>
              <a:rPr lang="it-IT" altLang="it-IT" sz="2000" b="1" dirty="0">
                <a:solidFill>
                  <a:schemeClr val="tx1"/>
                </a:solidFill>
                <a:latin typeface="Copperplate Gothic Bold" panose="020E0705020206020404" pitchFamily="34" charset="77"/>
              </a:rPr>
              <a:t>Disturbi ipercinetici: Corea o malattia di Huntington</a:t>
            </a:r>
          </a:p>
          <a:p>
            <a:pPr algn="ctr">
              <a:spcBef>
                <a:spcPts val="656"/>
              </a:spcBef>
            </a:pPr>
            <a:r>
              <a:rPr lang="it-IT" altLang="it-IT" sz="2000" b="1" dirty="0">
                <a:solidFill>
                  <a:schemeClr val="tx1"/>
                </a:solidFill>
                <a:latin typeface="Copperplate Gothic Bold" panose="020E0705020206020404" pitchFamily="34" charset="77"/>
              </a:rPr>
              <a:t>Aumento anomalo degli impulsi eccitatori verso la corteccia</a:t>
            </a:r>
          </a:p>
        </p:txBody>
      </p:sp>
      <p:pic>
        <p:nvPicPr>
          <p:cNvPr id="23555" name="Picture 3">
            <a:extLst>
              <a:ext uri="{FF2B5EF4-FFF2-40B4-BE49-F238E27FC236}">
                <a16:creationId xmlns:a16="http://schemas.microsoft.com/office/drawing/2014/main" id="{36F7B700-34C4-41F7-8D7F-E5D8A89B0D0C}"/>
              </a:ext>
            </a:extLst>
          </p:cNvPr>
          <p:cNvPicPr>
            <a:picLocks noChangeAspect="1" noChangeArrowheads="1"/>
          </p:cNvPicPr>
          <p:nvPr/>
        </p:nvPicPr>
        <p:blipFill>
          <a:blip r:embed="rId4">
            <a:lum contrast="12000"/>
            <a:extLst>
              <a:ext uri="{28A0092B-C50C-407E-A947-70E740481C1C}">
                <a14:useLocalDpi xmlns:a14="http://schemas.microsoft.com/office/drawing/2010/main"/>
              </a:ext>
            </a:extLst>
          </a:blip>
          <a:srcRect/>
          <a:stretch>
            <a:fillRect/>
          </a:stretch>
        </p:blipFill>
        <p:spPr bwMode="auto">
          <a:xfrm>
            <a:off x="1331119" y="1808561"/>
            <a:ext cx="3193256" cy="4050506"/>
          </a:xfrm>
          <a:prstGeom prst="rect">
            <a:avLst/>
          </a:prstGeom>
          <a:noFill/>
          <a:ln>
            <a:noFill/>
          </a:ln>
          <a:effectLst/>
          <a:extLst>
            <a:ext uri="{909E8E84-426E-40DD-AFC4-6F175D3DCCD1}">
              <a14:hiddenFill xmlns:a14="http://schemas.microsoft.com/office/drawing/2010/main">
                <a:blipFill dpi="0" rotWithShape="0">
                  <a:blip>
                    <a:lum contras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9876490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a:extLst>
              <a:ext uri="{FF2B5EF4-FFF2-40B4-BE49-F238E27FC236}">
                <a16:creationId xmlns:a16="http://schemas.microsoft.com/office/drawing/2014/main" id="{B579EDEA-2679-4285-AE1B-3C864F9992E8}"/>
              </a:ext>
            </a:extLst>
          </p:cNvPr>
          <p:cNvPicPr>
            <a:picLocks noChangeAspect="1" noChangeArrowheads="1"/>
          </p:cNvPicPr>
          <p:nvPr/>
        </p:nvPicPr>
        <p:blipFill>
          <a:blip r:embed="rId3">
            <a:lum contrast="18000"/>
            <a:extLst>
              <a:ext uri="{28A0092B-C50C-407E-A947-70E740481C1C}">
                <a14:useLocalDpi xmlns:a14="http://schemas.microsoft.com/office/drawing/2010/main"/>
              </a:ext>
            </a:extLst>
          </a:blip>
          <a:srcRect/>
          <a:stretch>
            <a:fillRect/>
          </a:stretch>
        </p:blipFill>
        <p:spPr bwMode="auto">
          <a:xfrm>
            <a:off x="4900614" y="1646637"/>
            <a:ext cx="3074194" cy="4354115"/>
          </a:xfrm>
          <a:prstGeom prst="rect">
            <a:avLst/>
          </a:prstGeom>
          <a:noFill/>
          <a:ln>
            <a:noFill/>
          </a:ln>
          <a:effectLst/>
          <a:extLst>
            <a:ext uri="{909E8E84-426E-40DD-AFC4-6F175D3DCCD1}">
              <a14:hiddenFill xmlns:a14="http://schemas.microsoft.com/office/drawing/2010/main">
                <a:blipFill dpi="0" rotWithShape="0">
                  <a:blip>
                    <a:lum contrast="18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78" name="Text Box 2">
            <a:extLst>
              <a:ext uri="{FF2B5EF4-FFF2-40B4-BE49-F238E27FC236}">
                <a16:creationId xmlns:a16="http://schemas.microsoft.com/office/drawing/2014/main" id="{48EC8D45-17A1-49D9-AD62-D9CD9E1CE052}"/>
              </a:ext>
            </a:extLst>
          </p:cNvPr>
          <p:cNvSpPr txBox="1">
            <a:spLocks noChangeArrowheads="1"/>
          </p:cNvSpPr>
          <p:nvPr/>
        </p:nvSpPr>
        <p:spPr bwMode="auto">
          <a:xfrm>
            <a:off x="263047" y="180355"/>
            <a:ext cx="8630432" cy="12686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00" tIns="35100" rIns="67500" bIns="351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9pPr>
          </a:lstStyle>
          <a:p>
            <a:pPr algn="ctr">
              <a:spcBef>
                <a:spcPts val="750"/>
              </a:spcBef>
            </a:pPr>
            <a:r>
              <a:rPr lang="it-IT" altLang="it-IT" sz="2400" b="1" dirty="0">
                <a:solidFill>
                  <a:schemeClr val="tx1"/>
                </a:solidFill>
                <a:latin typeface="Chalkboard" panose="03050602040202020205" pitchFamily="66" charset="77"/>
              </a:rPr>
              <a:t>Disturbi ipercinetici: </a:t>
            </a:r>
            <a:r>
              <a:rPr lang="it-IT" altLang="it-IT" sz="2400" b="1" dirty="0" err="1">
                <a:solidFill>
                  <a:schemeClr val="tx1"/>
                </a:solidFill>
                <a:latin typeface="Chalkboard" panose="03050602040202020205" pitchFamily="66" charset="77"/>
              </a:rPr>
              <a:t>Emiballismo</a:t>
            </a:r>
            <a:endParaRPr lang="it-IT" altLang="it-IT" sz="2400" b="1" dirty="0">
              <a:solidFill>
                <a:schemeClr val="tx1"/>
              </a:solidFill>
              <a:latin typeface="Chalkboard" panose="03050602040202020205" pitchFamily="66" charset="77"/>
            </a:endParaRPr>
          </a:p>
          <a:p>
            <a:pPr algn="ctr">
              <a:spcBef>
                <a:spcPts val="656"/>
              </a:spcBef>
            </a:pPr>
            <a:r>
              <a:rPr lang="it-IT" altLang="it-IT" sz="2400" b="1" dirty="0">
                <a:solidFill>
                  <a:schemeClr val="tx1"/>
                </a:solidFill>
                <a:latin typeface="Chalkboard" panose="03050602040202020205" pitchFamily="66" charset="77"/>
              </a:rPr>
              <a:t>Aumento anomalo degli impulsi eccitatori verso la corteccia</a:t>
            </a:r>
          </a:p>
        </p:txBody>
      </p:sp>
      <p:pic>
        <p:nvPicPr>
          <p:cNvPr id="24579" name="Picture 3">
            <a:extLst>
              <a:ext uri="{FF2B5EF4-FFF2-40B4-BE49-F238E27FC236}">
                <a16:creationId xmlns:a16="http://schemas.microsoft.com/office/drawing/2014/main" id="{8B7BB1A6-40F5-4C85-A43E-23658BAB83E3}"/>
              </a:ext>
            </a:extLst>
          </p:cNvPr>
          <p:cNvPicPr>
            <a:picLocks noChangeAspect="1" noChangeArrowheads="1"/>
          </p:cNvPicPr>
          <p:nvPr/>
        </p:nvPicPr>
        <p:blipFill>
          <a:blip r:embed="rId4">
            <a:lum contrast="18000"/>
            <a:extLst>
              <a:ext uri="{28A0092B-C50C-407E-A947-70E740481C1C}">
                <a14:useLocalDpi xmlns:a14="http://schemas.microsoft.com/office/drawing/2010/main"/>
              </a:ext>
            </a:extLst>
          </a:blip>
          <a:srcRect/>
          <a:stretch>
            <a:fillRect/>
          </a:stretch>
        </p:blipFill>
        <p:spPr bwMode="auto">
          <a:xfrm>
            <a:off x="1494236" y="2025254"/>
            <a:ext cx="2974181" cy="3780234"/>
          </a:xfrm>
          <a:prstGeom prst="rect">
            <a:avLst/>
          </a:prstGeom>
          <a:noFill/>
          <a:ln>
            <a:noFill/>
          </a:ln>
          <a:effectLst/>
          <a:extLst>
            <a:ext uri="{909E8E84-426E-40DD-AFC4-6F175D3DCCD1}">
              <a14:hiddenFill xmlns:a14="http://schemas.microsoft.com/office/drawing/2010/main">
                <a:blipFill dpi="0" rotWithShape="0">
                  <a:blip>
                    <a:lum contrast="18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04967405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a:extLst>
              <a:ext uri="{FF2B5EF4-FFF2-40B4-BE49-F238E27FC236}">
                <a16:creationId xmlns:a16="http://schemas.microsoft.com/office/drawing/2014/main" id="{654BE694-4E63-45C1-9EE1-438FBA91750A}"/>
              </a:ext>
            </a:extLst>
          </p:cNvPr>
          <p:cNvPicPr>
            <a:picLocks noChangeAspect="1" noChangeArrowheads="1"/>
          </p:cNvPicPr>
          <p:nvPr/>
        </p:nvPicPr>
        <p:blipFill>
          <a:blip r:embed="rId3">
            <a:lum bright="-12000" contrast="24000"/>
            <a:extLst>
              <a:ext uri="{BEBA8EAE-BF5A-486C-A8C5-ECC9F3942E4B}">
                <a14:imgProps xmlns:a14="http://schemas.microsoft.com/office/drawing/2010/main">
                  <a14:imgLayer r:embed="rId4">
                    <a14:imgEffect>
                      <a14:sharpenSoften amount="85000"/>
                    </a14:imgEffect>
                  </a14:imgLayer>
                </a14:imgProps>
              </a:ext>
              <a:ext uri="{28A0092B-C50C-407E-A947-70E740481C1C}">
                <a14:useLocalDpi xmlns:a14="http://schemas.microsoft.com/office/drawing/2010/main"/>
              </a:ext>
            </a:extLst>
          </a:blip>
          <a:srcRect/>
          <a:stretch>
            <a:fillRect/>
          </a:stretch>
        </p:blipFill>
        <p:spPr bwMode="auto">
          <a:xfrm>
            <a:off x="4488659" y="1701404"/>
            <a:ext cx="3431381" cy="4299347"/>
          </a:xfrm>
          <a:prstGeom prst="rect">
            <a:avLst/>
          </a:prstGeom>
          <a:noFill/>
          <a:ln>
            <a:noFill/>
          </a:ln>
          <a:effectLst/>
          <a:extLst>
            <a:ext uri="{909E8E84-426E-40DD-AFC4-6F175D3DCCD1}">
              <a14:hiddenFill xmlns:a14="http://schemas.microsoft.com/office/drawing/2010/main">
                <a:blipFill dpi="0" rotWithShape="0">
                  <a:blip>
                    <a:lum bright="-12000" contrast="24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2" name="Text Box 2">
            <a:extLst>
              <a:ext uri="{FF2B5EF4-FFF2-40B4-BE49-F238E27FC236}">
                <a16:creationId xmlns:a16="http://schemas.microsoft.com/office/drawing/2014/main" id="{B65DFB4D-078E-4A82-906B-A94210B40649}"/>
              </a:ext>
            </a:extLst>
          </p:cNvPr>
          <p:cNvSpPr txBox="1">
            <a:spLocks noChangeArrowheads="1"/>
          </p:cNvSpPr>
          <p:nvPr/>
        </p:nvSpPr>
        <p:spPr bwMode="auto">
          <a:xfrm>
            <a:off x="275573" y="250521"/>
            <a:ext cx="8655485" cy="8993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00" tIns="35100" rIns="67500" bIns="351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9pPr>
          </a:lstStyle>
          <a:p>
            <a:pPr algn="ctr">
              <a:spcBef>
                <a:spcPts val="656"/>
              </a:spcBef>
            </a:pPr>
            <a:r>
              <a:rPr lang="it-IT" altLang="it-IT" sz="2400" b="1" dirty="0">
                <a:solidFill>
                  <a:schemeClr val="tx1"/>
                </a:solidFill>
                <a:latin typeface="Comic Sans MS" panose="030F0902030302020204" pitchFamily="66" charset="0"/>
              </a:rPr>
              <a:t>Disturbi ipocinetici: Morbo di Parkinson</a:t>
            </a:r>
          </a:p>
          <a:p>
            <a:pPr algn="ctr">
              <a:spcBef>
                <a:spcPts val="656"/>
              </a:spcBef>
            </a:pPr>
            <a:r>
              <a:rPr lang="it-IT" altLang="it-IT" sz="2400" b="1" dirty="0">
                <a:solidFill>
                  <a:schemeClr val="tx1"/>
                </a:solidFill>
                <a:latin typeface="Comic Sans MS" panose="030F0902030302020204" pitchFamily="66" charset="0"/>
              </a:rPr>
              <a:t>Riduzione anomala degli impulsi eccitatori verso la corteccia</a:t>
            </a:r>
          </a:p>
        </p:txBody>
      </p:sp>
      <p:pic>
        <p:nvPicPr>
          <p:cNvPr id="25603" name="Picture 3">
            <a:extLst>
              <a:ext uri="{FF2B5EF4-FFF2-40B4-BE49-F238E27FC236}">
                <a16:creationId xmlns:a16="http://schemas.microsoft.com/office/drawing/2014/main" id="{D99DAE7B-B134-4CEF-B52C-B2CE6A8DE37C}"/>
              </a:ext>
            </a:extLst>
          </p:cNvPr>
          <p:cNvPicPr>
            <a:picLocks noChangeAspect="1" noChangeArrowheads="1"/>
          </p:cNvPicPr>
          <p:nvPr/>
        </p:nvPicPr>
        <p:blipFill>
          <a:blip r:embed="rId5">
            <a:lum contrast="24000"/>
            <a:extLst>
              <a:ext uri="{BEBA8EAE-BF5A-486C-A8C5-ECC9F3942E4B}">
                <a14:imgProps xmlns:a14="http://schemas.microsoft.com/office/drawing/2010/main">
                  <a14:imgLayer r:embed="rId6">
                    <a14:imgEffect>
                      <a14:sharpenSoften amount="58000"/>
                    </a14:imgEffect>
                  </a14:imgLayer>
                </a14:imgProps>
              </a:ext>
              <a:ext uri="{28A0092B-C50C-407E-A947-70E740481C1C}">
                <a14:useLocalDpi xmlns:a14="http://schemas.microsoft.com/office/drawing/2010/main"/>
              </a:ext>
            </a:extLst>
          </a:blip>
          <a:srcRect/>
          <a:stretch>
            <a:fillRect/>
          </a:stretch>
        </p:blipFill>
        <p:spPr bwMode="auto">
          <a:xfrm>
            <a:off x="1439467" y="1727694"/>
            <a:ext cx="3003947" cy="4266010"/>
          </a:xfrm>
          <a:prstGeom prst="rect">
            <a:avLst/>
          </a:prstGeom>
          <a:noFill/>
          <a:ln>
            <a:noFill/>
          </a:ln>
          <a:effectLst/>
          <a:extLst>
            <a:ext uri="{909E8E84-426E-40DD-AFC4-6F175D3DCCD1}">
              <a14:hiddenFill xmlns:a14="http://schemas.microsoft.com/office/drawing/2010/main">
                <a:blipFill dpi="0" rotWithShape="0">
                  <a:blip>
                    <a:lum contrast="24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3721474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F33E9E-7A75-634B-9594-815026120E19}"/>
              </a:ext>
            </a:extLst>
          </p:cNvPr>
          <p:cNvSpPr>
            <a:spLocks noGrp="1"/>
          </p:cNvSpPr>
          <p:nvPr>
            <p:ph type="title"/>
          </p:nvPr>
        </p:nvSpPr>
        <p:spPr>
          <a:xfrm>
            <a:off x="628650" y="0"/>
            <a:ext cx="7886700" cy="1222513"/>
          </a:xfrm>
        </p:spPr>
        <p:txBody>
          <a:bodyPr>
            <a:normAutofit/>
          </a:bodyPr>
          <a:lstStyle/>
          <a:p>
            <a:pPr algn="ctr"/>
            <a:r>
              <a:rPr lang="it-IT" sz="3200" b="1" dirty="0">
                <a:latin typeface="Gurmukhi MN" panose="02020600050405020304" pitchFamily="18" charset="0"/>
                <a:cs typeface="Gurmukhi MN" panose="02020600050405020304" pitchFamily="18" charset="0"/>
              </a:rPr>
              <a:t>TELENCEFALO</a:t>
            </a:r>
            <a:br>
              <a:rPr lang="it-IT" sz="3200" b="1" dirty="0">
                <a:latin typeface="Gurmukhi MN" panose="02020600050405020304" pitchFamily="18" charset="0"/>
                <a:cs typeface="Gurmukhi MN" panose="02020600050405020304" pitchFamily="18" charset="0"/>
              </a:rPr>
            </a:br>
            <a:r>
              <a:rPr lang="it-IT" sz="3200" b="1" dirty="0">
                <a:latin typeface="Gurmukhi MN" panose="02020600050405020304" pitchFamily="18" charset="0"/>
                <a:cs typeface="Gurmukhi MN" panose="02020600050405020304" pitchFamily="18" charset="0"/>
              </a:rPr>
              <a:t>MORFOLOGIA ESTERNA</a:t>
            </a:r>
          </a:p>
        </p:txBody>
      </p:sp>
      <p:sp>
        <p:nvSpPr>
          <p:cNvPr id="3" name="Segnaposto contenuto 2">
            <a:extLst>
              <a:ext uri="{FF2B5EF4-FFF2-40B4-BE49-F238E27FC236}">
                <a16:creationId xmlns:a16="http://schemas.microsoft.com/office/drawing/2014/main" id="{F6E46A0F-CD33-CA41-AC07-6380D16D46E3}"/>
              </a:ext>
            </a:extLst>
          </p:cNvPr>
          <p:cNvSpPr>
            <a:spLocks noGrp="1"/>
          </p:cNvSpPr>
          <p:nvPr>
            <p:ph idx="1"/>
          </p:nvPr>
        </p:nvSpPr>
        <p:spPr>
          <a:xfrm>
            <a:off x="277791" y="1222513"/>
            <a:ext cx="8866209" cy="5635487"/>
          </a:xfrm>
        </p:spPr>
        <p:txBody>
          <a:bodyPr>
            <a:normAutofit/>
          </a:bodyPr>
          <a:lstStyle/>
          <a:p>
            <a:pPr marL="0" indent="0">
              <a:buNone/>
            </a:pPr>
            <a:r>
              <a:rPr lang="it-IT" sz="2400" b="1" dirty="0">
                <a:latin typeface="Chalkboard SE" panose="03050602040202020205" pitchFamily="66" charset="77"/>
              </a:rPr>
              <a:t>Il Telencefalo è suddiviso dalla SCISSURA SAGITTALE nei 2 EMISFERI DESTRO e SINISTRO. Nella profondità della Scissura Sagittale si riscontra la formazione commessurale interemisferica del Corpo Calloso (Sostanza Bianca).</a:t>
            </a:r>
          </a:p>
          <a:p>
            <a:pPr marL="0" indent="0">
              <a:buNone/>
            </a:pPr>
            <a:r>
              <a:rPr lang="it-IT" sz="2400" b="1" dirty="0">
                <a:latin typeface="Chalkboard SE" panose="03050602040202020205" pitchFamily="66" charset="77"/>
              </a:rPr>
              <a:t>Nell’ ambito di ciascun Emisfero Telencefalico (o Cerebrale), la SCISSURA CENTRALE (di Rolando) divide un LOBO FRONTALE (anteriormente) ed un LOBO PARIETALE (posteriormente) La SCISSURA LATERALE (di Silvio) separa il Lobi Frontale e Parietale dal LOBO TEMPORALE.</a:t>
            </a:r>
          </a:p>
          <a:p>
            <a:pPr marL="0" indent="0">
              <a:buNone/>
            </a:pPr>
            <a:r>
              <a:rPr lang="it-IT" sz="2400" b="1" dirty="0">
                <a:latin typeface="Chalkboard SE" panose="03050602040202020205" pitchFamily="66" charset="77"/>
              </a:rPr>
              <a:t>Nella profondità della Scissura Laterale, si localizza il LOBO dell’ INSULA.</a:t>
            </a:r>
          </a:p>
          <a:p>
            <a:pPr marL="0" indent="0">
              <a:buNone/>
            </a:pPr>
            <a:r>
              <a:rPr lang="it-IT" sz="2400" b="1" dirty="0">
                <a:latin typeface="Chalkboard SE" panose="03050602040202020205" pitchFamily="66" charset="77"/>
              </a:rPr>
              <a:t>La SCISSURA PARIETO-OCCIPITALE separa il Lobo Parietale dal LOBO OCCIPITALE.</a:t>
            </a:r>
          </a:p>
          <a:p>
            <a:pPr marL="0" indent="0">
              <a:buNone/>
            </a:pPr>
            <a:r>
              <a:rPr lang="it-IT" sz="2400" b="1" dirty="0">
                <a:latin typeface="Chalkboard SE" panose="03050602040202020205" pitchFamily="66" charset="77"/>
              </a:rPr>
              <a:t>La SCISSURA CALCARINA è localizzata nel Lobo Occipitale ed è sede della cosiddetta Area Visiva Primaria</a:t>
            </a:r>
          </a:p>
        </p:txBody>
      </p:sp>
    </p:spTree>
    <p:extLst>
      <p:ext uri="{BB962C8B-B14F-4D97-AF65-F5344CB8AC3E}">
        <p14:creationId xmlns:p14="http://schemas.microsoft.com/office/powerpoint/2010/main" val="3951708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F33E9E-7A75-634B-9594-815026120E19}"/>
              </a:ext>
            </a:extLst>
          </p:cNvPr>
          <p:cNvSpPr>
            <a:spLocks noGrp="1"/>
          </p:cNvSpPr>
          <p:nvPr>
            <p:ph type="title"/>
          </p:nvPr>
        </p:nvSpPr>
        <p:spPr>
          <a:xfrm>
            <a:off x="628649" y="159026"/>
            <a:ext cx="7886700" cy="1222513"/>
          </a:xfrm>
        </p:spPr>
        <p:txBody>
          <a:bodyPr>
            <a:normAutofit/>
          </a:bodyPr>
          <a:lstStyle/>
          <a:p>
            <a:pPr algn="ctr"/>
            <a:r>
              <a:rPr lang="it-IT" sz="3200" b="1" dirty="0">
                <a:latin typeface="Gurmukhi MN" panose="02020600050405020304" pitchFamily="18" charset="0"/>
                <a:cs typeface="Gurmukhi MN" panose="02020600050405020304" pitchFamily="18" charset="0"/>
              </a:rPr>
              <a:t>TELENCEFALO</a:t>
            </a:r>
            <a:br>
              <a:rPr lang="it-IT" sz="3200" b="1" dirty="0">
                <a:latin typeface="Gurmukhi MN" panose="02020600050405020304" pitchFamily="18" charset="0"/>
                <a:cs typeface="Gurmukhi MN" panose="02020600050405020304" pitchFamily="18" charset="0"/>
              </a:rPr>
            </a:br>
            <a:r>
              <a:rPr lang="it-IT" sz="3200" b="1" dirty="0">
                <a:latin typeface="Gurmukhi MN" panose="02020600050405020304" pitchFamily="18" charset="0"/>
                <a:cs typeface="Gurmukhi MN" panose="02020600050405020304" pitchFamily="18" charset="0"/>
              </a:rPr>
              <a:t>MORFOLOGIA ESTERNA</a:t>
            </a:r>
          </a:p>
        </p:txBody>
      </p:sp>
      <p:sp>
        <p:nvSpPr>
          <p:cNvPr id="3" name="Segnaposto contenuto 2">
            <a:extLst>
              <a:ext uri="{FF2B5EF4-FFF2-40B4-BE49-F238E27FC236}">
                <a16:creationId xmlns:a16="http://schemas.microsoft.com/office/drawing/2014/main" id="{F6E46A0F-CD33-CA41-AC07-6380D16D46E3}"/>
              </a:ext>
            </a:extLst>
          </p:cNvPr>
          <p:cNvSpPr>
            <a:spLocks noGrp="1"/>
          </p:cNvSpPr>
          <p:nvPr>
            <p:ph idx="1"/>
          </p:nvPr>
        </p:nvSpPr>
        <p:spPr>
          <a:xfrm>
            <a:off x="557833" y="1381539"/>
            <a:ext cx="8028333" cy="5635487"/>
          </a:xfrm>
        </p:spPr>
        <p:txBody>
          <a:bodyPr>
            <a:normAutofit/>
          </a:bodyPr>
          <a:lstStyle/>
          <a:p>
            <a:pPr marL="0" indent="0">
              <a:buNone/>
            </a:pPr>
            <a:r>
              <a:rPr lang="it-IT" sz="2400" b="1" dirty="0">
                <a:latin typeface="Copperplate Gothic Bold" panose="020E0705020206020404" pitchFamily="34" charset="77"/>
              </a:rPr>
              <a:t>Nell’ ambito dei Lobi Telencefalici (o Cerebrali), i SOLCHI separano ulteriori strutture definite CIRCONVOLUZIONI.</a:t>
            </a:r>
          </a:p>
          <a:p>
            <a:pPr marL="0" indent="0">
              <a:buNone/>
            </a:pPr>
            <a:r>
              <a:rPr lang="it-IT" sz="2400" b="1" dirty="0">
                <a:latin typeface="Copperplate Gothic Bold" panose="020E0705020206020404" pitchFamily="34" charset="77"/>
              </a:rPr>
              <a:t> Queste assumono la denominazione che si riferisce al Lobo nell’ ambito del quale si trovano. Ulteriori indagini di natura funzionale (Neurofisiologia) hanno permesso di identificare specifiche AREE MORFO-FUNZIONALI (secondo </a:t>
            </a:r>
            <a:r>
              <a:rPr lang="it-IT" sz="2400" b="1" dirty="0" err="1">
                <a:latin typeface="Copperplate Gothic Bold" panose="020E0705020206020404" pitchFamily="34" charset="77"/>
              </a:rPr>
              <a:t>Brodmann</a:t>
            </a:r>
            <a:r>
              <a:rPr lang="it-IT" sz="2400" b="1" dirty="0">
                <a:latin typeface="Copperplate Gothic Bold" panose="020E0705020206020404" pitchFamily="34" charset="77"/>
              </a:rPr>
              <a:t>), identificate da NUMERI.</a:t>
            </a:r>
          </a:p>
        </p:txBody>
      </p:sp>
    </p:spTree>
    <p:extLst>
      <p:ext uri="{BB962C8B-B14F-4D97-AF65-F5344CB8AC3E}">
        <p14:creationId xmlns:p14="http://schemas.microsoft.com/office/powerpoint/2010/main" val="3597727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6292" y="28399"/>
            <a:ext cx="9133582" cy="682960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3895872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617"/>
          <p:cNvPicPr>
            <a:picLocks noGrp="1" noChangeAspect="1"/>
          </p:cNvPicPr>
          <p:nvPr isPhoto="1"/>
        </p:nvPicPr>
        <p:blipFill rotWithShape="1">
          <a:blip r:embed="rId2" cstate="screen">
            <a:lum/>
            <a:extLst>
              <a:ext uri="{28A0092B-C50C-407E-A947-70E740481C1C}">
                <a14:useLocalDpi xmlns:a14="http://schemas.microsoft.com/office/drawing/2010/main"/>
              </a:ext>
            </a:extLst>
          </a:blip>
          <a:srcRect/>
          <a:stretch/>
        </p:blipFill>
        <p:spPr>
          <a:xfrm>
            <a:off x="322437" y="1282259"/>
            <a:ext cx="8821563" cy="4949686"/>
          </a:xfrm>
          <a:prstGeom prst="rect">
            <a:avLst/>
          </a:prstGeom>
          <a:noFill/>
          <a:ln>
            <a:noFill/>
          </a:ln>
        </p:spPr>
      </p:pic>
      <p:pic>
        <p:nvPicPr>
          <p:cNvPr id="3" name="Picture 1" descr="1617">
            <a:extLst>
              <a:ext uri="{FF2B5EF4-FFF2-40B4-BE49-F238E27FC236}">
                <a16:creationId xmlns:a16="http://schemas.microsoft.com/office/drawing/2014/main" id="{A9A6B35E-A34E-9547-8B23-E4F821A51F3C}"/>
              </a:ext>
            </a:extLst>
          </p:cNvPr>
          <p:cNvPicPr>
            <a:picLocks noGrp="1" noChangeAspect="1"/>
          </p:cNvPicPr>
          <p:nvPr isPhoto="1"/>
        </p:nvPicPr>
        <p:blipFill rotWithShape="1">
          <a:blip r:embed="rId3" cstate="screen">
            <a:lum/>
            <a:extLst>
              <a:ext uri="{28A0092B-C50C-407E-A947-70E740481C1C}">
                <a14:useLocalDpi xmlns:a14="http://schemas.microsoft.com/office/drawing/2010/main"/>
              </a:ext>
            </a:extLst>
          </a:blip>
          <a:srcRect/>
          <a:stretch/>
        </p:blipFill>
        <p:spPr>
          <a:xfrm>
            <a:off x="5769251" y="1142999"/>
            <a:ext cx="1635401" cy="549965"/>
          </a:xfrm>
          <a:prstGeom prst="rect">
            <a:avLst/>
          </a:prstGeom>
          <a:noFill/>
          <a:ln>
            <a:noFill/>
          </a:ln>
        </p:spPr>
      </p:pic>
      <p:sp>
        <p:nvSpPr>
          <p:cNvPr id="4" name="Rettangolo 3">
            <a:extLst>
              <a:ext uri="{FF2B5EF4-FFF2-40B4-BE49-F238E27FC236}">
                <a16:creationId xmlns:a16="http://schemas.microsoft.com/office/drawing/2014/main" id="{C4D57A60-A1F7-9B44-8672-E3418D8DE99D}"/>
              </a:ext>
            </a:extLst>
          </p:cNvPr>
          <p:cNvSpPr/>
          <p:nvPr/>
        </p:nvSpPr>
        <p:spPr>
          <a:xfrm>
            <a:off x="4234070" y="1692964"/>
            <a:ext cx="308113" cy="1557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a:extLst>
              <a:ext uri="{FF2B5EF4-FFF2-40B4-BE49-F238E27FC236}">
                <a16:creationId xmlns:a16="http://schemas.microsoft.com/office/drawing/2014/main" id="{71BB7BED-B934-9246-ACEE-6474B79F2D07}"/>
              </a:ext>
            </a:extLst>
          </p:cNvPr>
          <p:cNvSpPr/>
          <p:nvPr/>
        </p:nvSpPr>
        <p:spPr>
          <a:xfrm>
            <a:off x="1444488" y="5224669"/>
            <a:ext cx="308113" cy="1557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a:extLst>
              <a:ext uri="{FF2B5EF4-FFF2-40B4-BE49-F238E27FC236}">
                <a16:creationId xmlns:a16="http://schemas.microsoft.com/office/drawing/2014/main" id="{669A878A-985B-4F44-83BD-F94BF4C18577}"/>
              </a:ext>
            </a:extLst>
          </p:cNvPr>
          <p:cNvSpPr txBox="1"/>
          <p:nvPr/>
        </p:nvSpPr>
        <p:spPr>
          <a:xfrm>
            <a:off x="4109277" y="1523845"/>
            <a:ext cx="697627" cy="215444"/>
          </a:xfrm>
          <a:prstGeom prst="rect">
            <a:avLst/>
          </a:prstGeom>
          <a:noFill/>
        </p:spPr>
        <p:txBody>
          <a:bodyPr wrap="none" rtlCol="0">
            <a:spAutoFit/>
          </a:bodyPr>
          <a:lstStyle/>
          <a:p>
            <a:r>
              <a:rPr lang="it-IT" sz="800" dirty="0">
                <a:latin typeface="Copperplate Gothic Bold" panose="020E0705020206020404" pitchFamily="34" charset="77"/>
              </a:rPr>
              <a:t>Scissura</a:t>
            </a:r>
          </a:p>
        </p:txBody>
      </p:sp>
      <p:sp>
        <p:nvSpPr>
          <p:cNvPr id="8" name="CasellaDiTesto 7">
            <a:extLst>
              <a:ext uri="{FF2B5EF4-FFF2-40B4-BE49-F238E27FC236}">
                <a16:creationId xmlns:a16="http://schemas.microsoft.com/office/drawing/2014/main" id="{0B6BCF9A-F753-A347-AE98-0D2E1032A7FD}"/>
              </a:ext>
            </a:extLst>
          </p:cNvPr>
          <p:cNvSpPr txBox="1"/>
          <p:nvPr/>
        </p:nvSpPr>
        <p:spPr>
          <a:xfrm>
            <a:off x="1249730" y="5009225"/>
            <a:ext cx="697627" cy="215444"/>
          </a:xfrm>
          <a:prstGeom prst="rect">
            <a:avLst/>
          </a:prstGeom>
          <a:noFill/>
        </p:spPr>
        <p:txBody>
          <a:bodyPr wrap="none" rtlCol="0">
            <a:spAutoFit/>
          </a:bodyPr>
          <a:lstStyle/>
          <a:p>
            <a:r>
              <a:rPr lang="it-IT" sz="800" dirty="0">
                <a:latin typeface="Copperplate Gothic Bold" panose="020E0705020206020404" pitchFamily="34" charset="77"/>
              </a:rPr>
              <a:t>Scissura</a:t>
            </a:r>
          </a:p>
        </p:txBody>
      </p:sp>
    </p:spTree>
    <p:extLst>
      <p:ext uri="{BB962C8B-B14F-4D97-AF65-F5344CB8AC3E}">
        <p14:creationId xmlns:p14="http://schemas.microsoft.com/office/powerpoint/2010/main" val="880967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a:xfrm>
            <a:off x="641162" y="403833"/>
            <a:ext cx="7348822" cy="857610"/>
          </a:xfrm>
          <a:ln/>
        </p:spPr>
        <p:txBody>
          <a:bodyPr vert="horz" lIns="61235" tIns="31842" rIns="61235" bIns="31842" rtlCol="0" anchor="ctr">
            <a:noAutofit/>
          </a:bodyPr>
          <a:lstStyle/>
          <a:p>
            <a:pPr algn="ctr">
              <a:lnSpc>
                <a:spcPct val="100000"/>
              </a:lnSpc>
              <a:tabLst>
                <a:tab pos="0" algn="l"/>
                <a:tab pos="304584" algn="l"/>
                <a:tab pos="610250" algn="l"/>
                <a:tab pos="915915" algn="l"/>
                <a:tab pos="1221580" algn="l"/>
                <a:tab pos="1527244" algn="l"/>
                <a:tab pos="1832910" algn="l"/>
                <a:tab pos="2138573" algn="l"/>
                <a:tab pos="2444239" algn="l"/>
                <a:tab pos="2749904" algn="l"/>
                <a:tab pos="3055569" algn="l"/>
                <a:tab pos="3361233" algn="l"/>
                <a:tab pos="3666899" algn="l"/>
                <a:tab pos="3972563" algn="l"/>
                <a:tab pos="4278228" algn="l"/>
                <a:tab pos="4583892" algn="l"/>
                <a:tab pos="4889557" algn="l"/>
                <a:tab pos="5195223" algn="l"/>
                <a:tab pos="5500888" algn="l"/>
                <a:tab pos="5806552" algn="l"/>
                <a:tab pos="6112216" algn="l"/>
                <a:tab pos="6402760" algn="l"/>
              </a:tabLst>
            </a:pPr>
            <a:r>
              <a:rPr lang="it-IT" altLang="it-IT" sz="3200" b="1" dirty="0">
                <a:latin typeface="Gurmukhi MN" panose="02020600050405020304" pitchFamily="18" charset="0"/>
                <a:cs typeface="Gurmukhi MN" panose="02020600050405020304" pitchFamily="18" charset="0"/>
              </a:rPr>
              <a:t>SCISSURE TELENCEFALICHE e LOBI TELENCEFALICI </a:t>
            </a:r>
            <a:br>
              <a:rPr lang="it-IT" altLang="it-IT" sz="3200" b="1" dirty="0">
                <a:latin typeface="Gurmukhi MN" panose="02020600050405020304" pitchFamily="18" charset="0"/>
                <a:cs typeface="Gurmukhi MN" panose="02020600050405020304" pitchFamily="18" charset="0"/>
              </a:rPr>
            </a:br>
            <a:r>
              <a:rPr lang="it-IT" altLang="it-IT" sz="3200" b="1" dirty="0">
                <a:latin typeface="Gurmukhi MN" panose="02020600050405020304" pitchFamily="18" charset="0"/>
                <a:cs typeface="Gurmukhi MN" panose="02020600050405020304" pitchFamily="18" charset="0"/>
              </a:rPr>
              <a:t>(superficie laterale)</a:t>
            </a:r>
          </a:p>
        </p:txBody>
      </p:sp>
      <p:sp>
        <p:nvSpPr>
          <p:cNvPr id="22530" name="Rectangle 2"/>
          <p:cNvSpPr>
            <a:spLocks noGrp="1" noChangeArrowheads="1"/>
          </p:cNvSpPr>
          <p:nvPr>
            <p:ph idx="1"/>
          </p:nvPr>
        </p:nvSpPr>
        <p:spPr>
          <a:xfrm>
            <a:off x="1485037" y="2057257"/>
            <a:ext cx="6172848" cy="3889488"/>
          </a:xfrm>
          <a:ln/>
        </p:spPr>
        <p:txBody>
          <a:bodyPr/>
          <a:lstStyle/>
          <a:p>
            <a:endParaRPr lang="it-IT"/>
          </a:p>
        </p:txBody>
      </p:sp>
      <p:pic>
        <p:nvPicPr>
          <p:cNvPr id="2253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42641" y="1585175"/>
            <a:ext cx="6847343" cy="441557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CasellaDiTesto 1">
            <a:extLst>
              <a:ext uri="{FF2B5EF4-FFF2-40B4-BE49-F238E27FC236}">
                <a16:creationId xmlns:a16="http://schemas.microsoft.com/office/drawing/2014/main" id="{17F6972C-0EDB-4C7B-9EA9-2D99AC0DD4E7}"/>
              </a:ext>
            </a:extLst>
          </p:cNvPr>
          <p:cNvSpPr txBox="1"/>
          <p:nvPr/>
        </p:nvSpPr>
        <p:spPr>
          <a:xfrm>
            <a:off x="6090793" y="5272829"/>
            <a:ext cx="1316707" cy="469359"/>
          </a:xfrm>
          <a:prstGeom prst="rect">
            <a:avLst/>
          </a:prstGeom>
          <a:noFill/>
        </p:spPr>
        <p:txBody>
          <a:bodyPr wrap="none" rtlCol="0">
            <a:spAutoFit/>
          </a:bodyPr>
          <a:lstStyle/>
          <a:p>
            <a:r>
              <a:rPr lang="it-IT" sz="1225" dirty="0"/>
              <a:t>Scissura</a:t>
            </a:r>
          </a:p>
          <a:p>
            <a:r>
              <a:rPr lang="it-IT" sz="1225" dirty="0" err="1"/>
              <a:t>Parieto</a:t>
            </a:r>
            <a:r>
              <a:rPr lang="it-IT" sz="1225" dirty="0"/>
              <a:t>-Occipitale</a:t>
            </a:r>
          </a:p>
        </p:txBody>
      </p:sp>
      <p:sp>
        <p:nvSpPr>
          <p:cNvPr id="3" name="Rettangolo 2">
            <a:extLst>
              <a:ext uri="{FF2B5EF4-FFF2-40B4-BE49-F238E27FC236}">
                <a16:creationId xmlns:a16="http://schemas.microsoft.com/office/drawing/2014/main" id="{1EEF983C-2A59-44FA-B68C-7D8451F11A59}"/>
              </a:ext>
            </a:extLst>
          </p:cNvPr>
          <p:cNvSpPr/>
          <p:nvPr/>
        </p:nvSpPr>
        <p:spPr bwMode="auto">
          <a:xfrm>
            <a:off x="6090792" y="4898798"/>
            <a:ext cx="1028858" cy="320024"/>
          </a:xfrm>
          <a:prstGeom prst="rect">
            <a:avLst/>
          </a:prstGeom>
          <a:solidFill>
            <a:schemeClr val="bg1"/>
          </a:solidFill>
          <a:ln w="9525" cap="flat" cmpd="sng" algn="ctr">
            <a:noFill/>
            <a:prstDash val="solid"/>
            <a:round/>
            <a:headEnd type="none" w="med" len="med"/>
            <a:tailEnd type="none" w="med" len="med"/>
          </a:ln>
          <a:effectLst/>
        </p:spPr>
        <p:txBody>
          <a:bodyPr vert="horz" wrap="square" lIns="62215" tIns="31107" rIns="62215" bIns="31107" numCol="1" rtlCol="0" anchor="t" anchorCtr="0" compatLnSpc="1">
            <a:prstTxWarp prst="textNoShape">
              <a:avLst/>
            </a:prstTxWarp>
          </a:bodyPr>
          <a:lstStyle/>
          <a:p>
            <a:pPr defTabSz="305665" fontAlgn="base" hangingPunct="0">
              <a:lnSpc>
                <a:spcPct val="93000"/>
              </a:lnSpc>
              <a:spcBef>
                <a:spcPct val="0"/>
              </a:spcBef>
              <a:spcAft>
                <a:spcPct val="0"/>
              </a:spcAft>
              <a:buClr>
                <a:srgbClr val="000000"/>
              </a:buClr>
              <a:buSzPct val="100000"/>
            </a:pPr>
            <a:endParaRPr lang="it-IT" sz="1225">
              <a:solidFill>
                <a:schemeClr val="bg1"/>
              </a:solidFill>
              <a:latin typeface="Arial" panose="020B0604020202020204" pitchFamily="34" charset="0"/>
              <a:ea typeface="Microsoft YaHei" panose="020B0503020204020204" pitchFamily="34" charset="-122"/>
            </a:endParaRPr>
          </a:p>
        </p:txBody>
      </p:sp>
    </p:spTree>
    <p:extLst>
      <p:ext uri="{BB962C8B-B14F-4D97-AF65-F5344CB8AC3E}">
        <p14:creationId xmlns:p14="http://schemas.microsoft.com/office/powerpoint/2010/main" val="161166923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3316</TotalTime>
  <Words>1338</Words>
  <Application>Microsoft Macintosh PowerPoint</Application>
  <PresentationFormat>Presentazione su schermo (4:3)</PresentationFormat>
  <Paragraphs>147</Paragraphs>
  <Slides>42</Slides>
  <Notes>22</Notes>
  <HiddenSlides>0</HiddenSlides>
  <MMClips>0</MMClips>
  <ScaleCrop>false</ScaleCrop>
  <HeadingPairs>
    <vt:vector size="6" baseType="variant">
      <vt:variant>
        <vt:lpstr>Caratteri utilizzati</vt:lpstr>
      </vt:variant>
      <vt:variant>
        <vt:i4>12</vt:i4>
      </vt:variant>
      <vt:variant>
        <vt:lpstr>Tema</vt:lpstr>
      </vt:variant>
      <vt:variant>
        <vt:i4>1</vt:i4>
      </vt:variant>
      <vt:variant>
        <vt:lpstr>Titoli diapositive</vt:lpstr>
      </vt:variant>
      <vt:variant>
        <vt:i4>42</vt:i4>
      </vt:variant>
    </vt:vector>
  </HeadingPairs>
  <TitlesOfParts>
    <vt:vector size="55" baseType="lpstr">
      <vt:lpstr>Arial</vt:lpstr>
      <vt:lpstr>Arial Black</vt:lpstr>
      <vt:lpstr>Calibri</vt:lpstr>
      <vt:lpstr>Calibri Light</vt:lpstr>
      <vt:lpstr>Chalkboard</vt:lpstr>
      <vt:lpstr>Chalkboard SE</vt:lpstr>
      <vt:lpstr>Chalkduster</vt:lpstr>
      <vt:lpstr>Comic Sans MS</vt:lpstr>
      <vt:lpstr>Cooper Black</vt:lpstr>
      <vt:lpstr>Copperplate Gothic Bold</vt:lpstr>
      <vt:lpstr>Gurmukhi MN</vt:lpstr>
      <vt:lpstr>Times New Roman</vt:lpstr>
      <vt:lpstr>Tema di Office</vt:lpstr>
      <vt:lpstr>C E R V E L L O  T E L E N C E F A L O</vt:lpstr>
      <vt:lpstr>TELENCEFALO </vt:lpstr>
      <vt:lpstr>Presentazione standard di PowerPoint</vt:lpstr>
      <vt:lpstr>TELENCEFALO MORFOLOGIA ESTERNA</vt:lpstr>
      <vt:lpstr>TELENCEFALO MORFOLOGIA ESTERNA</vt:lpstr>
      <vt:lpstr>TELENCEFALO MORFOLOGIA ESTERNA</vt:lpstr>
      <vt:lpstr>Presentazione standard di PowerPoint</vt:lpstr>
      <vt:lpstr>Presentazione standard di PowerPoint</vt:lpstr>
      <vt:lpstr>SCISSURE TELENCEFALICHE e LOBI TELENCEFALICI  (superficie laterale)</vt:lpstr>
      <vt:lpstr>Presentazione standard di PowerPoint</vt:lpstr>
      <vt:lpstr>FUNZIONI PRINCIPALI DEL  LOBO FRONTALE [1] </vt:lpstr>
      <vt:lpstr>FUNZIONI PRINCIPALI DEL  LOBO PARIETALE</vt:lpstr>
      <vt:lpstr>LOBI FRONTALE e PARIETALE e SOMATOTOPIA</vt:lpstr>
      <vt:lpstr>Presentazione standard di PowerPoint</vt:lpstr>
      <vt:lpstr>Presentazione standard di PowerPoint</vt:lpstr>
      <vt:lpstr>Presentazione standard di PowerPoint</vt:lpstr>
      <vt:lpstr>Presentazione standard di PowerPoint</vt:lpstr>
      <vt:lpstr>FUNZIONI PRINCIPALI DEL  LOBO OCCIPITALE </vt:lpstr>
      <vt:lpstr>FUNZIONI PRINCIPALI DEL  LOBO TEMPORALE </vt:lpstr>
      <vt:lpstr>TELENCEFALO SOSTANZA  GRIGIA</vt:lpstr>
      <vt:lpstr>SOSTANZA GRIGIA DEL TELENCEFALO</vt:lpstr>
      <vt:lpstr> </vt:lpstr>
      <vt:lpstr>ASIMMETRIE FUNZIONALI EMISFERICHE</vt:lpstr>
      <vt:lpstr>ASIMMETRIE EMISFERICHE</vt:lpstr>
      <vt:lpstr>TELENCEFALO SOSTANZA  BIANCA</vt:lpstr>
      <vt:lpstr>SOSTANZA BIANCA del TELENCEFALO  </vt:lpstr>
      <vt:lpstr>Presentazione standard di PowerPoint</vt:lpstr>
      <vt:lpstr>Presentazione standard di PowerPoint</vt:lpstr>
      <vt:lpstr>TELENCEFALO NUCLEI PROFONDI di SOSTANZA GRIGIA</vt:lpstr>
      <vt:lpstr>ALTRE FORMAZIONI DI SOSTANZA GRIGIA  DEL TELENCEFALO</vt:lpstr>
      <vt:lpstr>FORMAZIONI GRIGIE SOTTOCORTICALI del PROENCEFALO BASALE</vt:lpstr>
      <vt:lpstr>Presentazione standard di PowerPoint</vt:lpstr>
      <vt:lpstr>Presentazione standard di PowerPoint</vt:lpstr>
      <vt:lpstr>SISTEMA  LIMBICO</vt:lpstr>
      <vt:lpstr>NUCLEI  DELLA  BASE</vt:lpstr>
      <vt:lpstr>Presentazione standard di PowerPoint</vt:lpstr>
      <vt:lpstr>CIRCUITI FONDAMENTALI dei Nuclei della Base</vt:lpstr>
      <vt:lpstr>Presentazione standard di PowerPoint</vt:lpstr>
      <vt:lpstr>CIRCUITI NEURONALI DEI  NUCLEI DELLA BASE</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 di Microsoft Office</dc:creator>
  <cp:lastModifiedBy>Utente di Microsoft Office</cp:lastModifiedBy>
  <cp:revision>148</cp:revision>
  <dcterms:created xsi:type="dcterms:W3CDTF">2019-03-18T10:27:20Z</dcterms:created>
  <dcterms:modified xsi:type="dcterms:W3CDTF">2023-10-14T19:36:30Z</dcterms:modified>
</cp:coreProperties>
</file>