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3"/>
  </p:notesMasterIdLst>
  <p:sldIdLst>
    <p:sldId id="301" r:id="rId3"/>
    <p:sldId id="256" r:id="rId4"/>
    <p:sldId id="257" r:id="rId5"/>
    <p:sldId id="262" r:id="rId6"/>
    <p:sldId id="258" r:id="rId7"/>
    <p:sldId id="261" r:id="rId8"/>
    <p:sldId id="260" r:id="rId9"/>
    <p:sldId id="263" r:id="rId10"/>
    <p:sldId id="264" r:id="rId11"/>
    <p:sldId id="265" r:id="rId12"/>
    <p:sldId id="303" r:id="rId13"/>
    <p:sldId id="266" r:id="rId14"/>
    <p:sldId id="267" r:id="rId15"/>
    <p:sldId id="302" r:id="rId16"/>
    <p:sldId id="269" r:id="rId17"/>
    <p:sldId id="271" r:id="rId18"/>
    <p:sldId id="273" r:id="rId19"/>
    <p:sldId id="274" r:id="rId20"/>
    <p:sldId id="277" r:id="rId21"/>
    <p:sldId id="308" r:id="rId22"/>
    <p:sldId id="279" r:id="rId23"/>
    <p:sldId id="278" r:id="rId24"/>
    <p:sldId id="309" r:id="rId25"/>
    <p:sldId id="283" r:id="rId26"/>
    <p:sldId id="310" r:id="rId27"/>
    <p:sldId id="311" r:id="rId28"/>
    <p:sldId id="272" r:id="rId29"/>
    <p:sldId id="276" r:id="rId30"/>
    <p:sldId id="305" r:id="rId31"/>
    <p:sldId id="312" r:id="rId32"/>
    <p:sldId id="306" r:id="rId33"/>
    <p:sldId id="307" r:id="rId34"/>
    <p:sldId id="291" r:id="rId35"/>
    <p:sldId id="292" r:id="rId36"/>
    <p:sldId id="295" r:id="rId37"/>
    <p:sldId id="293" r:id="rId38"/>
    <p:sldId id="297" r:id="rId39"/>
    <p:sldId id="298" r:id="rId40"/>
    <p:sldId id="299" r:id="rId41"/>
    <p:sldId id="300" r:id="rId42"/>
  </p:sldIdLst>
  <p:sldSz cx="9144000" cy="6858000" type="screen4x3"/>
  <p:notesSz cx="9144000" cy="6858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07"/>
  </p:normalViewPr>
  <p:slideViewPr>
    <p:cSldViewPr>
      <p:cViewPr varScale="1">
        <p:scale>
          <a:sx n="116" d="100"/>
          <a:sy n="116" d="100"/>
        </p:scale>
        <p:origin x="1520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658813"/>
            <a:ext cx="5954713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414463" y="3262313"/>
            <a:ext cx="6308725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89263" y="658813"/>
            <a:ext cx="3159125" cy="2368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676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E11D4F-F883-4B8A-BBDA-0372B12EED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285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EFD9A-C83E-45D4-8527-E4251BD229B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284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F6E195-7BF6-4415-8BBC-B8B74551A0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221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6445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8892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0930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2200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0661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22711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42077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163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9873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FDF2B1-9B5F-460A-B903-D3B7B2A740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5996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36381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924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106363"/>
            <a:ext cx="1997075" cy="6219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43587" cy="62198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76972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02200" y="2017713"/>
            <a:ext cx="3762375" cy="20780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902200" y="4248150"/>
            <a:ext cx="3762375" cy="20780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2116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5752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340E08-7D62-4747-B2BE-2AF089E8EA1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59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35B9F6-AD49-4092-B153-836C020143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420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F06322-E4E3-4AD0-97C8-8581E1CBB4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774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21A3FD-38FE-47E2-A5EC-FBB6B5A99B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661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D6F75E-8E8E-4720-B803-931443A04D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498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CF1102-AD14-4C2A-84CE-386B38F9FE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5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3A2F3E-40BB-4D88-B659-5F29A5A500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683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1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81C31D1-6973-4934-9927-1B4ADDDE92D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796212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7715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50CB3C-6917-0647-9477-646FF8FE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36712"/>
            <a:ext cx="6858000" cy="2387600"/>
          </a:xfrm>
        </p:spPr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8DDB2E-2028-004A-9FBE-3EB2EC61B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4000" dirty="0">
                <a:latin typeface="Copperplate Gothic Bold" panose="020E0705020206020404" pitchFamily="34" charset="77"/>
              </a:rPr>
              <a:t>C U T E</a:t>
            </a:r>
          </a:p>
        </p:txBody>
      </p:sp>
    </p:spTree>
    <p:extLst>
      <p:ext uri="{BB962C8B-B14F-4D97-AF65-F5344CB8AC3E}">
        <p14:creationId xmlns:p14="http://schemas.microsoft.com/office/powerpoint/2010/main" val="242707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t="6973" r="4195" b="21487"/>
          <a:stretch>
            <a:fillRect/>
          </a:stretch>
        </p:blipFill>
        <p:spPr bwMode="auto">
          <a:xfrm>
            <a:off x="0" y="71438"/>
            <a:ext cx="9144000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88" t="6973" r="4195" b="214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</p:spTree>
    <p:extLst>
      <p:ext uri="{BB962C8B-B14F-4D97-AF65-F5344CB8AC3E}">
        <p14:creationId xmlns:p14="http://schemas.microsoft.com/office/powerpoint/2010/main" val="80512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144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Epitelio PAVIMENTOSO PLURISTRATIFICATO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La LINEA CELLULARE costituente è data dai CHERATINOCITI che, spostandosi verso la superficie, vanno incontro alla cosiddetta CITOMORFOSI CORNEA</a:t>
            </a:r>
          </a:p>
          <a:p>
            <a:pPr marL="341313" indent="-328613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Altre CELLULE presenti nell’ epidermide 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MELANOCITI (melanina)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LANGERHANS (DIFESA correlata all’ immunità)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MERKEL (sensibilità,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pressione continua)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4704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CITOTIPI  dell’ EPIDERMIDE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9816"/>
            <a:ext cx="6228184" cy="622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3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2609"/>
          <a:stretch/>
        </p:blipFill>
        <p:spPr>
          <a:xfrm>
            <a:off x="907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81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" y="404664"/>
            <a:ext cx="903801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r="3114" b="9119"/>
          <a:stretch>
            <a:fillRect/>
          </a:stretch>
        </p:blipFill>
        <p:spPr bwMode="auto">
          <a:xfrm>
            <a:off x="12213" y="0"/>
            <a:ext cx="5682988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77" r="3114" b="91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6A8DC3-8C94-2548-99AB-BBEF19D8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58" y="1428328"/>
            <a:ext cx="3760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>
                <a:latin typeface="Arial Black" panose="020B0A04020102020204" pitchFamily="34" charset="0"/>
              </a:rPr>
              <a:t>TIPI DI MELANINE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Eumelanina</a:t>
            </a:r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Feomelanina</a:t>
            </a:r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Neuromelanina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320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57613"/>
            <a:ext cx="3248025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730250"/>
            <a:ext cx="142875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132138" y="1916113"/>
            <a:ext cx="3095625" cy="1587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419475" y="3284538"/>
            <a:ext cx="2592388" cy="647700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GIUNZIONE DERMOEPIDERMICA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0365"/>
            <a:ext cx="7884368" cy="628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SCHEMA DELLA GIUNZIONE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DERMO-EPIDERMICA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788"/>
            <a:ext cx="9144000" cy="53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711950" y="2160588"/>
            <a:ext cx="22971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009999"/>
                </a:solidFill>
                <a:latin typeface="Arial Black" panose="020B0A04020102020204" pitchFamily="34" charset="0"/>
              </a:rPr>
              <a:t>EPIDERMIDE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4114" r="5309" b="15793"/>
          <a:stretch>
            <a:fillRect/>
          </a:stretch>
        </p:blipFill>
        <p:spPr bwMode="auto">
          <a:xfrm>
            <a:off x="0" y="0"/>
            <a:ext cx="907256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69" t="4114" r="5309" b="157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2743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 E </a:t>
            </a:r>
            <a:r>
              <a:rPr lang="it-IT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</a:t>
            </a:r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M A</a:t>
            </a:r>
          </a:p>
        </p:txBody>
      </p:sp>
    </p:spTree>
    <p:extLst>
      <p:ext uri="{BB962C8B-B14F-4D97-AF65-F5344CB8AC3E}">
        <p14:creationId xmlns:p14="http://schemas.microsoft.com/office/powerpoint/2010/main" val="3646391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196" y="62105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EPIDEMIDE e DERMA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(Colorazione AZAN)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5105"/>
            <a:ext cx="8516969" cy="524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Membrana CONNETTIVALE, </a:t>
            </a:r>
            <a:r>
              <a:rPr lang="it-IT" alt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distensibile</a:t>
            </a: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ed elastica di spessore VARIABILE (proprietà che variano con l’età)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TESSUTO CONNETTIVO DENSO a FASCI INTRECCIATI di FIBRE COLLAGENE Tipo Primo (I)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Vi si ritrovano VARI TIPI CELLULARI: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FIBROBLASTI e FIBROCITI (prevalenti)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MASTOCITI (o </a:t>
            </a:r>
            <a:r>
              <a:rPr lang="it-IT" alt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Mastzellen</a:t>
            </a: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MELANOCITI (al limite con l’ Epidermide)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ALTRI LEUCOCITI (Neutrofili, Eosinofili)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MACROFAGI (di derivazione dai Monociti)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Vi si ritrovano FASCETTI MUSCOLARI LISCI e/o STRIATI, VASI, GHIANDOLE</a:t>
            </a:r>
          </a:p>
          <a:p>
            <a:pPr marL="341313" indent="-32861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</a:t>
            </a:r>
          </a:p>
        </p:txBody>
      </p:sp>
    </p:spTree>
    <p:extLst>
      <p:ext uri="{BB962C8B-B14F-4D97-AF65-F5344CB8AC3E}">
        <p14:creationId xmlns:p14="http://schemas.microsoft.com/office/powerpoint/2010/main" val="3988882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 o SOTTOCUTANEO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4139" y="908720"/>
            <a:ext cx="86868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0.5-2 cm di SPESSORE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Attraverso pone il derma soprastante in rapporto con FASCE MUSCOLARI, PERIOSTIO o PERICONDRIO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CONNETTIVO LASSO ricco di FIBRE ELASTICHE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 presenta ricco in TESSUTO ADIPOSO (PANNICOLO ADIPOSO SOTTOCUTANEO)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nel quale si possono distinguere uno STRATO SUPERFICIALE ed uno PROFONDO.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051720" y="2492896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</p:spTree>
    <p:extLst>
      <p:ext uri="{BB962C8B-B14F-4D97-AF65-F5344CB8AC3E}">
        <p14:creationId xmlns:p14="http://schemas.microsoft.com/office/powerpoint/2010/main" val="1205160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6A32619-D3B2-9E4C-A75E-1AA1386729E1}"/>
              </a:ext>
            </a:extLst>
          </p:cNvPr>
          <p:cNvSpPr/>
          <p:nvPr/>
        </p:nvSpPr>
        <p:spPr>
          <a:xfrm>
            <a:off x="2195736" y="332656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F1CC6E-8132-C54C-B934-E5E28675FECA}"/>
              </a:ext>
            </a:extLst>
          </p:cNvPr>
          <p:cNvSpPr txBox="1"/>
          <p:nvPr/>
        </p:nvSpPr>
        <p:spPr>
          <a:xfrm>
            <a:off x="467544" y="1124744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APPARATI PILO-SEBACEI, costituiti da :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PELI: strutture variamente distribuite alla superficie cutanea. Il FOLLICOLO PILIFERO consta di una RADICE, situata profondamente nel Derma; ed un fusto che sporge alla superficie. Il FOLLICOLO PILIFERO è associato a GHIANDOLE SEBACEE (Apparato Pilo-Sebaceo) e ad un MUSCOLO ERETTORE DEL PELO (ORRIPILATORE);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SEBACEE: classificabili come Acinose Composte, producono una sostanza lipidica (SEBO) che svolge funzioni protettive a livello epidermico</a:t>
            </a:r>
          </a:p>
        </p:txBody>
      </p:sp>
    </p:spTree>
    <p:extLst>
      <p:ext uri="{BB962C8B-B14F-4D97-AF65-F5344CB8AC3E}">
        <p14:creationId xmlns:p14="http://schemas.microsoft.com/office/powerpoint/2010/main" val="122887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88"/>
            <a:ext cx="9144000" cy="667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340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200"/>
            <a:ext cx="9144000" cy="416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836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34" r="71100"/>
          <a:stretch/>
        </p:blipFill>
        <p:spPr>
          <a:xfrm>
            <a:off x="395536" y="332656"/>
            <a:ext cx="2168674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0412">
            <a:extLst>
              <a:ext uri="{FF2B5EF4-FFF2-40B4-BE49-F238E27FC236}">
                <a16:creationId xmlns:a16="http://schemas.microsoft.com/office/drawing/2014/main" id="{03709C74-C957-7448-98B2-CD1C6738E70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4" t="20601" r="2010" b="10101"/>
          <a:stretch/>
        </p:blipFill>
        <p:spPr>
          <a:xfrm>
            <a:off x="2771800" y="0"/>
            <a:ext cx="5940152" cy="68780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B159193-D891-3244-AA42-1E7391C9AF51}"/>
              </a:ext>
            </a:extLst>
          </p:cNvPr>
          <p:cNvSpPr/>
          <p:nvPr/>
        </p:nvSpPr>
        <p:spPr bwMode="auto">
          <a:xfrm>
            <a:off x="3707904" y="4221088"/>
            <a:ext cx="504056" cy="1440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8D255D-137C-B446-9584-459F074D8A04}"/>
              </a:ext>
            </a:extLst>
          </p:cNvPr>
          <p:cNvSpPr txBox="1"/>
          <p:nvPr/>
        </p:nvSpPr>
        <p:spPr>
          <a:xfrm>
            <a:off x="2983026" y="4293096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apocrino</a:t>
            </a:r>
          </a:p>
        </p:txBody>
      </p:sp>
    </p:spTree>
    <p:extLst>
      <p:ext uri="{BB962C8B-B14F-4D97-AF65-F5344CB8AC3E}">
        <p14:creationId xmlns:p14="http://schemas.microsoft.com/office/powerpoint/2010/main" val="73003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-63500"/>
            <a:ext cx="8991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214438"/>
            <a:ext cx="8534400" cy="5410200"/>
          </a:xfrm>
          <a:ln/>
        </p:spPr>
        <p:txBody>
          <a:bodyPr lIns="90000" tIns="46800" rIns="90000" bIns="46800"/>
          <a:lstStyle/>
          <a:p>
            <a:pPr marL="0" indent="0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 tale definizione si possono intendere  tutte le strutture di rivestimento della SUPERFICIE ESTERNA del corpo e delle CAVITA' comunicanti con la superficie esterna.</a:t>
            </a:r>
          </a:p>
          <a:p>
            <a:pPr marL="338138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Tuttavia, in questo contesto, si descrivono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CUTE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ANNESSI CUTANEI</a:t>
            </a: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FAD4290-AC7B-5F47-AC1B-299F2934E4AE}"/>
              </a:ext>
            </a:extLst>
          </p:cNvPr>
          <p:cNvSpPr/>
          <p:nvPr/>
        </p:nvSpPr>
        <p:spPr>
          <a:xfrm>
            <a:off x="2195736" y="260648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F17A62-EDD9-654E-9AFF-79EA54148DE1}"/>
              </a:ext>
            </a:extLst>
          </p:cNvPr>
          <p:cNvSpPr txBox="1"/>
          <p:nvPr/>
        </p:nvSpPr>
        <p:spPr>
          <a:xfrm>
            <a:off x="142882" y="906979"/>
            <a:ext cx="90011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SUDORIPARE: sono Tubulari a Gomitolo (o Glomerulari). Possono definirsi ECCRINE, se secernono un SUDORE che provvede alla TERMOREGOLAZIONE ed all’ OMEOSTASI IDRICO-SALINA e ACIDO-BASE; oppure APOCRINE (localizzate nel Cavo Ascellare e alla Regione Inguinale), che sono caratterizzate dal produrre un «caratteristico odore» proprio di ogni individuo.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ALTRE GHIANDOLE APOCRINE: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* GHIANDOLE CERUMINOSE dell’ Orecchio 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 Esterno;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* GHIANDOLA MAMMARIA</a:t>
            </a:r>
          </a:p>
        </p:txBody>
      </p:sp>
    </p:spTree>
    <p:extLst>
      <p:ext uri="{BB962C8B-B14F-4D97-AF65-F5344CB8AC3E}">
        <p14:creationId xmlns:p14="http://schemas.microsoft.com/office/powerpoint/2010/main" val="1232655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275"/>
            <a:ext cx="9144000" cy="4995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882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3" y="0"/>
            <a:ext cx="4446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14610A-1599-3E48-BA04-04D0F10051BE}"/>
              </a:ext>
            </a:extLst>
          </p:cNvPr>
          <p:cNvSpPr txBox="1"/>
          <p:nvPr/>
        </p:nvSpPr>
        <p:spPr>
          <a:xfrm>
            <a:off x="251520" y="1484784"/>
            <a:ext cx="237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UNGHIE: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Specializzazioni dello Strato Corneo</a:t>
            </a:r>
          </a:p>
        </p:txBody>
      </p:sp>
    </p:spTree>
    <p:extLst>
      <p:ext uri="{BB962C8B-B14F-4D97-AF65-F5344CB8AC3E}">
        <p14:creationId xmlns:p14="http://schemas.microsoft.com/office/powerpoint/2010/main" val="1688068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689100"/>
            <a:ext cx="8223250" cy="15573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COINVOLGIMENTO DELLA CUTE NELLE FUNZIONI DEL SISTEMA NERVOSO</a:t>
            </a:r>
            <a:br>
              <a:rPr lang="it-IT" altLang="it-IT" dirty="0">
                <a:latin typeface="Arial Black" panose="020B0A04020102020204" pitchFamily="34" charset="0"/>
              </a:rPr>
            </a:br>
            <a:br>
              <a:rPr lang="it-IT" altLang="it-IT" dirty="0">
                <a:latin typeface="Arial Black" panose="020B0A04020102020204" pitchFamily="34" charset="0"/>
              </a:rPr>
            </a:br>
            <a:r>
              <a:rPr lang="it-IT" altLang="it-IT" sz="3600" dirty="0">
                <a:latin typeface="Chalkboard SE" panose="03050602040202020205" pitchFamily="66" charset="77"/>
              </a:rPr>
              <a:t>RECETTORI NERVOSI CUTANEI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6779" r="4764" b="22466"/>
          <a:stretch>
            <a:fillRect/>
          </a:stretch>
        </p:blipFill>
        <p:spPr bwMode="auto">
          <a:xfrm>
            <a:off x="0" y="0"/>
            <a:ext cx="81359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305" t="6779" r="4764" b="224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1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" t="3253" r="5789" b="14143"/>
          <a:stretch>
            <a:fillRect/>
          </a:stretch>
        </p:blipFill>
        <p:spPr bwMode="auto">
          <a:xfrm>
            <a:off x="863600" y="0"/>
            <a:ext cx="8135938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74" t="3253" r="5789" b="141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body"/>
          </p:nvPr>
        </p:nvSpPr>
        <p:spPr>
          <a:xfrm>
            <a:off x="395536" y="188640"/>
            <a:ext cx="8352928" cy="5513040"/>
          </a:xfrm>
          <a:solidFill>
            <a:schemeClr val="accent3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i="0" dirty="0"/>
              <a:t>   </a:t>
            </a: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DELLE TERMINAZIONI </a:t>
            </a:r>
          </a:p>
          <a:p>
            <a:pPr marL="328613" indent="-30956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SENSITIVE CUTANEE</a:t>
            </a: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-LIBERE (NUDE),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costituiscono una rete e perdono le guaine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	mieliniche o </a:t>
            </a:r>
            <a:r>
              <a:rPr lang="it-IT" altLang="it-IT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perineurali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per disporsi nel derma o nell’epidermide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Ci sono, poi, i MECCANOCETTORI, suddivisi in   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Terminazioni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CAPSULATE O CORPUSCOLATE</a:t>
            </a: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33375" indent="-328613"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1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18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- RECETTORI di MERKEL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28613" indent="-328613" algn="l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-FOLLICOLARI 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SzPct val="45000"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i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93308"/>
            <a:ext cx="8496300" cy="1147459"/>
          </a:xfrm>
          <a:solidFill>
            <a:schemeClr val="bg1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LIBERE 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(o NUDE)</a:t>
            </a: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23850" y="1628800"/>
            <a:ext cx="8496300" cy="4918075"/>
          </a:xfrm>
          <a:prstGeom prst="rect">
            <a:avLst/>
          </a:prstGeom>
          <a:solidFill>
            <a:schemeClr val="bg1"/>
          </a:solidFill>
          <a:ln/>
        </p:spPr>
        <p:txBody>
          <a:bodyPr lIns="90000" tIns="46800" rIns="90000" bIns="46800"/>
          <a:lstStyle/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TERMORECETTORI (o recettori termosensibili, caldo/freddo);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-NOCICETTORI (dolore) sensibili  a deformazioni meccaniche, caldo e freddo intensi, esposizione a sostanze chimiche irritanti, mediatori chimici del dolore (es. istamina). Tra questi, anche i RECETTORI sensibili al </a:t>
            </a:r>
            <a:r>
              <a:rPr lang="it-IT" altLang="it-IT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  <a:cs typeface="Arabic Transparent" panose="020B0604020202020204" pitchFamily="34" charset="0"/>
              </a:rPr>
              <a:t>PRURITO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641350" y="1219200"/>
            <a:ext cx="8107363" cy="5453063"/>
          </a:xfrm>
          <a:solidFill>
            <a:schemeClr val="bg1">
              <a:lumMod val="95000"/>
            </a:schemeClr>
          </a:solidFill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RECETTORI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FOLLICOLARI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(PILIFERI)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posti sulla radice del pelo;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presentano adattamento rapido;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vengono attivati solo quando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IL PELO VIENE PIEGATO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RECETTORI DI MERKEL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posti a contatto con lo strato basale dell’epitelio;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presentano adattamento lento;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vengono attivati da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PRESSIONE CONTINUA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0181" y="188640"/>
            <a:ext cx="9159081" cy="1238491"/>
          </a:xfrm>
          <a:prstGeom prst="rect">
            <a:avLst/>
          </a:prstGeom>
          <a:solidFill>
            <a:schemeClr val="bg1"/>
          </a:solidFill>
          <a:ln/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FOLLICOLARI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MERKEL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69875" y="1484784"/>
            <a:ext cx="8604250" cy="3340100"/>
          </a:xfrm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0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CORPUSCOLI DI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MEISSNER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agiscono come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PRESSOCETTORI (Pressione Non Continua)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-TERMINAZIONI DI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RUFFINI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, sono sensibili allo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SFREGAMENTO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-CORPUSCOLI DI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PACINI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sono sensibili alla </a:t>
            </a:r>
            <a:r>
              <a:rPr lang="it-IT" altLang="it-IT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VIBRAZIONE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(recettori di eventi durante la manipolazione di un oggetto).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6513"/>
            <a:ext cx="9144000" cy="1738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CAPSULATE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CORPUSCOLATE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115" r="2357" b="13126"/>
          <a:stretch>
            <a:fillRect/>
          </a:stretch>
        </p:blipFill>
        <p:spPr bwMode="auto">
          <a:xfrm>
            <a:off x="1295400" y="0"/>
            <a:ext cx="66246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92" t="4115" r="2357" b="13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191250" cy="59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042988" y="5903913"/>
            <a:ext cx="1763712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Meissner Pressione</a:t>
            </a:r>
          </a:p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NON Continua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03575" y="5949950"/>
            <a:ext cx="20891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Ruffini Sfregamento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508625" y="5949950"/>
            <a:ext cx="19446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3DEB3D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Pacini Vibrazione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2268538" y="1182688"/>
            <a:ext cx="2808287" cy="3556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4500563" y="2119313"/>
            <a:ext cx="1223962" cy="24034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6227763" y="3127375"/>
            <a:ext cx="1587" cy="14684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-108520" y="48453"/>
            <a:ext cx="9232631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CUTE: CARATTERISTICHE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ANATOMO-MACROSCOPICHE (1)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410200"/>
          </a:xfrm>
          <a:ln/>
        </p:spPr>
        <p:txBody>
          <a:bodyPr lIns="90000" tIns="46800" rIns="90000" bIns="46800"/>
          <a:lstStyle/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Organo PIU’ ESTESO e PIU’ PESANTE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Superficie di circa 2 metri quadrati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Peso sui 15 Kg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SPESSORE VARIABILE a seconda di differenti PARAMETRI ANATOMO-TOPOGRAFICI e FUNZIONALI (da 0.5 a 4 mm)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 una certa MOBILITA’ rispetto ai piani tissutali sottostanti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COLORE VARIABILE in relazione alla:</a:t>
            </a:r>
          </a:p>
          <a:p>
            <a:pPr marL="471488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RAZZA e CONTENUTO di CAROTENE</a:t>
            </a:r>
          </a:p>
          <a:p>
            <a:pPr marL="471488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GRADO DI OSSIGENAZIONE</a:t>
            </a:r>
          </a:p>
          <a:p>
            <a:pPr marL="471488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DIFFERENTI REGIONI CORPOREE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CUTE: CARATTERISTICHE ANATOMO-MACROSCOPICHE (2)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Prevalentemente LISCIA ma presenta DEPRESSIONI e RILIEVI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DEPRESSIONI PUNTIFORMI all’    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emergenza dei PELI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SUPERFICIALI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PROFONDI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CRESTE («impronte digitali»)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PIEGHE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2780" r="6223" b="13124"/>
          <a:stretch>
            <a:fillRect/>
          </a:stretch>
        </p:blipFill>
        <p:spPr bwMode="auto">
          <a:xfrm>
            <a:off x="71438" y="71438"/>
            <a:ext cx="9072562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13" t="2780" r="6223" b="131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247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STRUTTURA  DELLA  CUTE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Costituita da TRE DIVERSI STRATI, dalla superficie verso la profondità: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EPIDERMIDE, di origine ECTODERMICA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DERMA, di origine MESODERMICA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IPODERMA, pure di origine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MESODERMICA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53975"/>
            <a:ext cx="8704262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 «SOTTILE» e CUTE «SPESSA»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713787" cy="55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03350" y="6237288"/>
            <a:ext cx="300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SPESSA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95963" y="1196975"/>
            <a:ext cx="3087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SOTTILE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Personalizzat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6922</TotalTime>
  <Words>889</Words>
  <Application>Microsoft Macintosh PowerPoint</Application>
  <PresentationFormat>Presentazione su schermo (4:3)</PresentationFormat>
  <Paragraphs>147</Paragraphs>
  <Slides>40</Slides>
  <Notes>27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40</vt:i4>
      </vt:variant>
    </vt:vector>
  </HeadingPairs>
  <TitlesOfParts>
    <vt:vector size="48" baseType="lpstr">
      <vt:lpstr>Arial</vt:lpstr>
      <vt:lpstr>Arial Black</vt:lpstr>
      <vt:lpstr>Chalkboard SE</vt:lpstr>
      <vt:lpstr>Copperplate Gothic Bold</vt:lpstr>
      <vt:lpstr>Gurmukhi MN</vt:lpstr>
      <vt:lpstr>Times New Roman</vt:lpstr>
      <vt:lpstr>Tema di Office</vt:lpstr>
      <vt:lpstr>Tema di Office</vt:lpstr>
      <vt:lpstr>SISTEMA TEGUMENTARIO</vt:lpstr>
      <vt:lpstr>Presentazione standard di PowerPoint</vt:lpstr>
      <vt:lpstr>SISTEMA TEGUMENTARIO</vt:lpstr>
      <vt:lpstr>Presentazione standard di PowerPoint</vt:lpstr>
      <vt:lpstr>CUTE: CARATTERISTICHE  ANATOMO-MACROSCOPICHE (1)</vt:lpstr>
      <vt:lpstr>CUTE: CARATTERISTICHE ANATOMO-MACROSCOPICHE (2)</vt:lpstr>
      <vt:lpstr>Presentazione standard di PowerPoint</vt:lpstr>
      <vt:lpstr>STRUTTURA  DELLA  CUTE</vt:lpstr>
      <vt:lpstr>CUTE «SOTTILE» e CUTE «SPESSA»</vt:lpstr>
      <vt:lpstr>Presentazione standard di PowerPoint</vt:lpstr>
      <vt:lpstr>Presentazione standard di PowerPoint</vt:lpstr>
      <vt:lpstr>EPIDERMIDE</vt:lpstr>
      <vt:lpstr>CITOTIPI  dell’ EPIDERMIDE</vt:lpstr>
      <vt:lpstr>Presentazione standard di PowerPoint</vt:lpstr>
      <vt:lpstr>Presentazione standard di PowerPoint</vt:lpstr>
      <vt:lpstr>Presentazione standard di PowerPoint</vt:lpstr>
      <vt:lpstr>TIPI DI MELANINE</vt:lpstr>
      <vt:lpstr>GIUNZIONE DERMOEPIDERMICA  </vt:lpstr>
      <vt:lpstr>SCHEMA DELLA GIUNZIONE  DERMO-EPIDERMICA </vt:lpstr>
      <vt:lpstr>Presentazione standard di PowerPoint</vt:lpstr>
      <vt:lpstr>EPIDEMIDE e DERMA (Colorazione AZAN)</vt:lpstr>
      <vt:lpstr>DERMA</vt:lpstr>
      <vt:lpstr>Presentazione standard di PowerPoint</vt:lpstr>
      <vt:lpstr>IPODERMA o SOTTOCUTANEO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COINVOLGIMENTO DELLA CUTE NELLE FUNZIONI DEL SISTEMA NERVOSO  RECETTORI NERVOSI CUTANEI</vt:lpstr>
      <vt:lpstr>Presentazione standard di PowerPoint</vt:lpstr>
      <vt:lpstr>Presentazione standard di PowerPoint</vt:lpstr>
      <vt:lpstr>Presentazione standard di PowerPoint</vt:lpstr>
      <vt:lpstr>TERMINAZIONI NERVOSE LIBERE  (o NUDE)</vt:lpstr>
      <vt:lpstr>TERMINAZIONI NERVOSE FOLLICOLARI  E  DI MERKEL</vt:lpstr>
      <vt:lpstr>TERMINAZIONI NERVOSE CAPSULATE  O  CORPUSCOLATE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NERVI TORACICI</dc:title>
  <dc:creator>Vittorio Grill</dc:creator>
  <cp:lastModifiedBy>Utente di Microsoft Office</cp:lastModifiedBy>
  <cp:revision>138</cp:revision>
  <cp:lastPrinted>2020-02-12T17:35:02Z</cp:lastPrinted>
  <dcterms:created xsi:type="dcterms:W3CDTF">2000-11-17T21:13:18Z</dcterms:created>
  <dcterms:modified xsi:type="dcterms:W3CDTF">2023-10-15T14:10:47Z</dcterms:modified>
</cp:coreProperties>
</file>