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37"/>
  </p:notesMasterIdLst>
  <p:sldIdLst>
    <p:sldId id="256" r:id="rId3"/>
    <p:sldId id="280" r:id="rId4"/>
    <p:sldId id="281" r:id="rId5"/>
    <p:sldId id="282" r:id="rId6"/>
    <p:sldId id="283" r:id="rId7"/>
    <p:sldId id="284" r:id="rId8"/>
    <p:sldId id="396" r:id="rId9"/>
    <p:sldId id="286" r:id="rId10"/>
    <p:sldId id="397" r:id="rId11"/>
    <p:sldId id="287" r:id="rId12"/>
    <p:sldId id="409" r:id="rId13"/>
    <p:sldId id="462" r:id="rId14"/>
    <p:sldId id="403" r:id="rId15"/>
    <p:sldId id="290" r:id="rId16"/>
    <p:sldId id="291" r:id="rId17"/>
    <p:sldId id="293" r:id="rId18"/>
    <p:sldId id="406" r:id="rId19"/>
    <p:sldId id="407" r:id="rId20"/>
    <p:sldId id="292" r:id="rId21"/>
    <p:sldId id="294" r:id="rId22"/>
    <p:sldId id="296" r:id="rId23"/>
    <p:sldId id="298" r:id="rId24"/>
    <p:sldId id="408" r:id="rId25"/>
    <p:sldId id="300" r:id="rId26"/>
    <p:sldId id="304" r:id="rId27"/>
    <p:sldId id="305" r:id="rId28"/>
    <p:sldId id="307" r:id="rId29"/>
    <p:sldId id="306" r:id="rId30"/>
    <p:sldId id="411" r:id="rId31"/>
    <p:sldId id="275" r:id="rId32"/>
    <p:sldId id="414" r:id="rId33"/>
    <p:sldId id="416" r:id="rId34"/>
    <p:sldId id="417" r:id="rId35"/>
    <p:sldId id="418" r:id="rId36"/>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icrosoft YaHei" panose="020B0503020204020204" pitchFamily="34"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icrosoft YaHei" panose="020B0503020204020204" pitchFamily="34"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icrosoft YaHei" panose="020B0503020204020204" pitchFamily="34"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icrosoft YaHei" panose="020B0503020204020204" pitchFamily="34"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icrosoft YaHei" panose="020B0503020204020204" pitchFamily="34" charset="-122"/>
        <a:cs typeface="+mn-cs"/>
      </a:defRPr>
    </a:lvl5pPr>
    <a:lvl6pPr marL="22860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6pPr>
    <a:lvl7pPr marL="27432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7pPr>
    <a:lvl8pPr marL="32004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8pPr>
    <a:lvl9pPr marL="36576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51"/>
    <p:restoredTop sz="93662"/>
  </p:normalViewPr>
  <p:slideViewPr>
    <p:cSldViewPr>
      <p:cViewPr varScale="1">
        <p:scale>
          <a:sx n="115" d="100"/>
          <a:sy n="115" d="100"/>
        </p:scale>
        <p:origin x="2080" y="200"/>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 d="1"/>
        <a:sy n="1" d="1"/>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5"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6"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7"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8" name="AutoShape 6"/>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9" name="AutoShape 7"/>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80" name="AutoShape 8"/>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81" name="AutoShape 9"/>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82" name="AutoShape 10"/>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83" name="AutoShape 1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84" name="AutoShape 1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85" name="Rectangle 13"/>
          <p:cNvSpPr>
            <a:spLocks noGrp="1" noChangeArrowheads="1"/>
          </p:cNvSpPr>
          <p:nvPr>
            <p:ph type="hdr"/>
          </p:nvPr>
        </p:nvSpPr>
        <p:spPr bwMode="auto">
          <a:xfrm>
            <a:off x="0" y="0"/>
            <a:ext cx="295275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t" anchorCtr="0" compatLnSpc="1">
            <a:prstTxWarp prst="textNoShape">
              <a:avLst/>
            </a:prstTxWarp>
          </a:bodyPr>
          <a:lstStyle>
            <a:lvl1pPr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cs typeface="Lucida Sans Unicode" panose="020B0602030504020204" pitchFamily="34" charset="0"/>
              </a:defRPr>
            </a:lvl1pPr>
          </a:lstStyle>
          <a:p>
            <a:endParaRPr lang="it-IT" altLang="it-IT"/>
          </a:p>
        </p:txBody>
      </p:sp>
      <p:sp>
        <p:nvSpPr>
          <p:cNvPr id="3086" name="Rectangle 14"/>
          <p:cNvSpPr>
            <a:spLocks noGrp="1" noChangeArrowheads="1"/>
          </p:cNvSpPr>
          <p:nvPr>
            <p:ph type="dt"/>
          </p:nvPr>
        </p:nvSpPr>
        <p:spPr bwMode="auto">
          <a:xfrm>
            <a:off x="3886200" y="0"/>
            <a:ext cx="295275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t" anchorCtr="0" compatLnSpc="1">
            <a:prstTxWarp prst="textNoShape">
              <a:avLst/>
            </a:prstTxWarp>
          </a:bodyPr>
          <a:lstStyle>
            <a:lvl1pPr algn="r"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cs typeface="Lucida Sans Unicode" panose="020B0602030504020204" pitchFamily="34" charset="0"/>
              </a:defRPr>
            </a:lvl1pPr>
          </a:lstStyle>
          <a:p>
            <a:endParaRPr lang="it-IT" altLang="it-IT"/>
          </a:p>
        </p:txBody>
      </p:sp>
      <p:sp>
        <p:nvSpPr>
          <p:cNvPr id="3087" name="Rectangle 15"/>
          <p:cNvSpPr>
            <a:spLocks noGrp="1" noRot="1" noChangeAspect="1" noChangeArrowheads="1"/>
          </p:cNvSpPr>
          <p:nvPr>
            <p:ph type="sldImg"/>
          </p:nvPr>
        </p:nvSpPr>
        <p:spPr bwMode="auto">
          <a:xfrm>
            <a:off x="1144588" y="687388"/>
            <a:ext cx="4549775" cy="3406775"/>
          </a:xfrm>
          <a:prstGeom prst="rect">
            <a:avLst/>
          </a:prstGeom>
          <a:solidFill>
            <a:srgbClr val="FFFFFF"/>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88" name="Rectangle 16"/>
          <p:cNvSpPr>
            <a:spLocks noGrp="1" noChangeArrowheads="1"/>
          </p:cNvSpPr>
          <p:nvPr>
            <p:ph type="body"/>
          </p:nvPr>
        </p:nvSpPr>
        <p:spPr bwMode="auto">
          <a:xfrm>
            <a:off x="914400" y="4343400"/>
            <a:ext cx="5010150" cy="409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t" anchorCtr="0" compatLnSpc="1">
            <a:prstTxWarp prst="textNoShape">
              <a:avLst/>
            </a:prstTxWarp>
          </a:bodyPr>
          <a:lstStyle/>
          <a:p>
            <a:pPr lvl="0"/>
            <a:endParaRPr lang="it-IT" altLang="it-IT"/>
          </a:p>
        </p:txBody>
      </p:sp>
      <p:sp>
        <p:nvSpPr>
          <p:cNvPr id="3089" name="Rectangle 17"/>
          <p:cNvSpPr>
            <a:spLocks noGrp="1" noChangeArrowheads="1"/>
          </p:cNvSpPr>
          <p:nvPr>
            <p:ph type="ftr"/>
          </p:nvPr>
        </p:nvSpPr>
        <p:spPr bwMode="auto">
          <a:xfrm>
            <a:off x="0" y="8686800"/>
            <a:ext cx="295275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b" anchorCtr="0" compatLnSpc="1">
            <a:prstTxWarp prst="textNoShape">
              <a:avLst/>
            </a:prstTxWarp>
          </a:bodyPr>
          <a:lstStyle>
            <a:lvl1pPr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cs typeface="Lucida Sans Unicode" panose="020B0602030504020204" pitchFamily="34" charset="0"/>
              </a:defRPr>
            </a:lvl1pPr>
          </a:lstStyle>
          <a:p>
            <a:endParaRPr lang="it-IT" altLang="it-IT"/>
          </a:p>
        </p:txBody>
      </p:sp>
      <p:sp>
        <p:nvSpPr>
          <p:cNvPr id="3090" name="Rectangle 18"/>
          <p:cNvSpPr>
            <a:spLocks noGrp="1" noChangeArrowheads="1"/>
          </p:cNvSpPr>
          <p:nvPr>
            <p:ph type="sldNum"/>
          </p:nvPr>
        </p:nvSpPr>
        <p:spPr bwMode="auto">
          <a:xfrm>
            <a:off x="3886200" y="8686800"/>
            <a:ext cx="295275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b" anchorCtr="0" compatLnSpc="1">
            <a:prstTxWarp prst="textNoShape">
              <a:avLst/>
            </a:prstTxWarp>
          </a:bodyPr>
          <a:lstStyle>
            <a:lvl1pPr algn="r"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cs typeface="Lucida Sans Unicode" panose="020B0602030504020204" pitchFamily="34" charset="0"/>
              </a:defRPr>
            </a:lvl1pPr>
          </a:lstStyle>
          <a:p>
            <a:fld id="{42AB79C2-C74D-4F6B-A705-7BDC5E117FA9}"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C3487A39-0A95-4820-B8CE-145728E2A3B7}" type="slidenum">
              <a:rPr lang="it-IT" altLang="it-IT"/>
              <a:pPr/>
              <a:t>1</a:t>
            </a:fld>
            <a:endParaRPr lang="it-IT" altLang="it-IT"/>
          </a:p>
        </p:txBody>
      </p:sp>
      <p:sp>
        <p:nvSpPr>
          <p:cNvPr id="130049" name="Rectangle 1"/>
          <p:cNvSpPr txBox="1">
            <a:spLocks noGrp="1" noRot="1" noChangeAspect="1" noChangeArrowheads="1"/>
          </p:cNvSpPr>
          <p:nvPr>
            <p:ph type="sldImg"/>
          </p:nvPr>
        </p:nvSpPr>
        <p:spPr bwMode="auto">
          <a:xfrm>
            <a:off x="1144588" y="687388"/>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005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9A2D502E-0537-4FE5-8533-64175BD009EE}" type="slidenum">
              <a:rPr lang="it-IT" altLang="it-IT"/>
              <a:pPr/>
              <a:t>14</a:t>
            </a:fld>
            <a:endParaRPr lang="it-IT" altLang="it-IT"/>
          </a:p>
        </p:txBody>
      </p:sp>
      <p:sp>
        <p:nvSpPr>
          <p:cNvPr id="1648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486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58656F77-9B1A-486D-AAC3-BC2E2021864F}" type="slidenum">
              <a:rPr lang="it-IT" altLang="it-IT"/>
              <a:pPr/>
              <a:t>15</a:t>
            </a:fld>
            <a:endParaRPr lang="it-IT" altLang="it-IT"/>
          </a:p>
        </p:txBody>
      </p:sp>
      <p:sp>
        <p:nvSpPr>
          <p:cNvPr id="1658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589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7F9EECDF-2DBA-43CD-8318-564540E3E5A0}" type="slidenum">
              <a:rPr lang="it-IT" altLang="it-IT"/>
              <a:pPr/>
              <a:t>16</a:t>
            </a:fld>
            <a:endParaRPr lang="it-IT" altLang="it-IT"/>
          </a:p>
        </p:txBody>
      </p:sp>
      <p:sp>
        <p:nvSpPr>
          <p:cNvPr id="1679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793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391E99B3-02D0-4A66-8E81-F72AB2E13A75}" type="slidenum">
              <a:rPr lang="it-IT" altLang="it-IT"/>
              <a:pPr/>
              <a:t>19</a:t>
            </a:fld>
            <a:endParaRPr lang="it-IT" altLang="it-IT"/>
          </a:p>
        </p:txBody>
      </p:sp>
      <p:sp>
        <p:nvSpPr>
          <p:cNvPr id="1669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691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2AD1E812-2E86-4B92-8000-00E96F27F5D0}" type="slidenum">
              <a:rPr lang="it-IT" altLang="it-IT"/>
              <a:pPr/>
              <a:t>20</a:t>
            </a:fld>
            <a:endParaRPr lang="it-IT" altLang="it-IT"/>
          </a:p>
        </p:txBody>
      </p:sp>
      <p:sp>
        <p:nvSpPr>
          <p:cNvPr id="1689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896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C6E4557D-FD3F-4AC7-A279-8F824A0AD035}" type="slidenum">
              <a:rPr lang="it-IT" altLang="it-IT"/>
              <a:pPr/>
              <a:t>21</a:t>
            </a:fld>
            <a:endParaRPr lang="it-IT" altLang="it-IT"/>
          </a:p>
        </p:txBody>
      </p:sp>
      <p:sp>
        <p:nvSpPr>
          <p:cNvPr id="1710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10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B347A737-B672-48D8-B6AE-22701EC0C749}" type="slidenum">
              <a:rPr lang="it-IT" altLang="it-IT"/>
              <a:pPr/>
              <a:t>22</a:t>
            </a:fld>
            <a:endParaRPr lang="it-IT" altLang="it-IT"/>
          </a:p>
        </p:txBody>
      </p:sp>
      <p:sp>
        <p:nvSpPr>
          <p:cNvPr id="173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305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DD383FD5-66E4-4587-B88C-305336576161}" type="slidenum">
              <a:rPr lang="it-IT" altLang="it-IT"/>
              <a:pPr/>
              <a:t>24</a:t>
            </a:fld>
            <a:endParaRPr lang="it-IT" altLang="it-IT"/>
          </a:p>
        </p:txBody>
      </p:sp>
      <p:sp>
        <p:nvSpPr>
          <p:cNvPr id="1751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510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8E15A170-58B5-4680-AC37-28E3B19D7889}" type="slidenum">
              <a:rPr lang="it-IT" altLang="it-IT"/>
              <a:pPr/>
              <a:t>25</a:t>
            </a:fld>
            <a:endParaRPr lang="it-IT" altLang="it-IT"/>
          </a:p>
        </p:txBody>
      </p:sp>
      <p:sp>
        <p:nvSpPr>
          <p:cNvPr id="1792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920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561EABC4-319B-4487-AADE-BEE165FAD7F9}" type="slidenum">
              <a:rPr lang="it-IT" altLang="it-IT"/>
              <a:pPr/>
              <a:t>26</a:t>
            </a:fld>
            <a:endParaRPr lang="it-IT" altLang="it-IT"/>
          </a:p>
        </p:txBody>
      </p:sp>
      <p:sp>
        <p:nvSpPr>
          <p:cNvPr id="1802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022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30466EF3-3FFC-4156-BC9A-9806FF887C4A}" type="slidenum">
              <a:rPr lang="it-IT" altLang="it-IT"/>
              <a:pPr/>
              <a:t>2</a:t>
            </a:fld>
            <a:endParaRPr lang="it-IT" altLang="it-IT"/>
          </a:p>
        </p:txBody>
      </p:sp>
      <p:sp>
        <p:nvSpPr>
          <p:cNvPr id="1546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10E5AD51-5C46-47B8-930A-7BB3AB0F2E68}" type="slidenum">
              <a:rPr lang="it-IT" altLang="it-IT"/>
              <a:pPr/>
              <a:t>27</a:t>
            </a:fld>
            <a:endParaRPr lang="it-IT" altLang="it-IT"/>
          </a:p>
        </p:txBody>
      </p:sp>
      <p:sp>
        <p:nvSpPr>
          <p:cNvPr id="182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227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FF08F65B-5511-4B99-B18F-E55D387EEB00}" type="slidenum">
              <a:rPr lang="it-IT" altLang="it-IT"/>
              <a:pPr/>
              <a:t>28</a:t>
            </a:fld>
            <a:endParaRPr lang="it-IT" altLang="it-IT"/>
          </a:p>
        </p:txBody>
      </p:sp>
      <p:sp>
        <p:nvSpPr>
          <p:cNvPr id="1812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125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7763" y="687388"/>
            <a:ext cx="4543425" cy="340677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p:nvPr>
        </p:nvSpPr>
        <p:spPr/>
        <p:txBody>
          <a:bodyPr/>
          <a:lstStyle/>
          <a:p>
            <a:fld id="{42AB79C2-C74D-4F6B-A705-7BDC5E117FA9}" type="slidenum">
              <a:rPr lang="it-IT" altLang="it-IT" smtClean="0"/>
              <a:pPr/>
              <a:t>34</a:t>
            </a:fld>
            <a:endParaRPr lang="it-IT" altLang="it-IT"/>
          </a:p>
        </p:txBody>
      </p:sp>
    </p:spTree>
    <p:extLst>
      <p:ext uri="{BB962C8B-B14F-4D97-AF65-F5344CB8AC3E}">
        <p14:creationId xmlns:p14="http://schemas.microsoft.com/office/powerpoint/2010/main" val="398889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721C3044-DE1C-4660-8651-DB3F5D6CFE07}" type="slidenum">
              <a:rPr lang="it-IT" altLang="it-IT"/>
              <a:pPr/>
              <a:t>3</a:t>
            </a:fld>
            <a:endParaRPr lang="it-IT" altLang="it-IT"/>
          </a:p>
        </p:txBody>
      </p:sp>
      <p:sp>
        <p:nvSpPr>
          <p:cNvPr id="1556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565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47FBFF75-D0CE-4491-92D1-7987E1ADFCB1}" type="slidenum">
              <a:rPr lang="it-IT" altLang="it-IT"/>
              <a:pPr/>
              <a:t>4</a:t>
            </a:fld>
            <a:endParaRPr lang="it-IT" altLang="it-IT"/>
          </a:p>
        </p:txBody>
      </p:sp>
      <p:sp>
        <p:nvSpPr>
          <p:cNvPr id="1566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66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0CB0ABDA-74D3-49CE-BD34-BCED04A5616E}" type="slidenum">
              <a:rPr lang="it-IT" altLang="it-IT"/>
              <a:pPr/>
              <a:t>5</a:t>
            </a:fld>
            <a:endParaRPr lang="it-IT" altLang="it-IT"/>
          </a:p>
        </p:txBody>
      </p:sp>
      <p:sp>
        <p:nvSpPr>
          <p:cNvPr id="1576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769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DF0843C7-921E-491B-83FE-2BDEBC07DCA8}" type="slidenum">
              <a:rPr lang="it-IT" altLang="it-IT"/>
              <a:pPr/>
              <a:t>6</a:t>
            </a:fld>
            <a:endParaRPr lang="it-IT" altLang="it-IT"/>
          </a:p>
        </p:txBody>
      </p:sp>
      <p:sp>
        <p:nvSpPr>
          <p:cNvPr id="1587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872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2CCAC110-8BF0-46E9-9947-86F8450191F3}" type="slidenum">
              <a:rPr lang="it-IT" altLang="it-IT"/>
              <a:pPr/>
              <a:t>8</a:t>
            </a:fld>
            <a:endParaRPr lang="it-IT" altLang="it-IT"/>
          </a:p>
        </p:txBody>
      </p:sp>
      <p:sp>
        <p:nvSpPr>
          <p:cNvPr id="1607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077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AEB4A996-0E0F-4C8A-8E5D-D99FC5AE6329}" type="slidenum">
              <a:rPr lang="it-IT" altLang="it-IT"/>
              <a:pPr/>
              <a:t>10</a:t>
            </a:fld>
            <a:endParaRPr lang="it-IT" altLang="it-IT"/>
          </a:p>
        </p:txBody>
      </p:sp>
      <p:sp>
        <p:nvSpPr>
          <p:cNvPr id="1617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179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DF0843C7-921E-491B-83FE-2BDEBC07DCA8}" type="slidenum">
              <a:rPr lang="it-IT" altLang="it-IT"/>
              <a:pPr/>
              <a:t>12</a:t>
            </a:fld>
            <a:endParaRPr lang="it-IT" altLang="it-IT"/>
          </a:p>
        </p:txBody>
      </p:sp>
      <p:sp>
        <p:nvSpPr>
          <p:cNvPr id="1587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872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758611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0894C404-B3EC-430A-B760-0742F0EAC69A}" type="slidenum">
              <a:rPr lang="it-IT" altLang="it-IT"/>
              <a:pPr/>
              <a:t>‹N›</a:t>
            </a:fld>
            <a:endParaRPr lang="it-IT" altLang="it-IT"/>
          </a:p>
        </p:txBody>
      </p:sp>
    </p:spTree>
    <p:extLst>
      <p:ext uri="{BB962C8B-B14F-4D97-AF65-F5344CB8AC3E}">
        <p14:creationId xmlns:p14="http://schemas.microsoft.com/office/powerpoint/2010/main" val="271624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E6540097-7C0E-4DAB-BBE2-45AE9A6FAE46}" type="slidenum">
              <a:rPr lang="it-IT" altLang="it-IT"/>
              <a:pPr/>
              <a:t>‹N›</a:t>
            </a:fld>
            <a:endParaRPr lang="it-IT" altLang="it-IT"/>
          </a:p>
        </p:txBody>
      </p:sp>
    </p:spTree>
    <p:extLst>
      <p:ext uri="{BB962C8B-B14F-4D97-AF65-F5344CB8AC3E}">
        <p14:creationId xmlns:p14="http://schemas.microsoft.com/office/powerpoint/2010/main" val="109436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00813" y="609600"/>
            <a:ext cx="1938337" cy="546735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62613" cy="546735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20FED3FA-4308-4BC3-A877-2FB3C9F701E7}" type="slidenum">
              <a:rPr lang="it-IT" altLang="it-IT"/>
              <a:pPr/>
              <a:t>‹N›</a:t>
            </a:fld>
            <a:endParaRPr lang="it-IT" altLang="it-IT"/>
          </a:p>
        </p:txBody>
      </p:sp>
    </p:spTree>
    <p:extLst>
      <p:ext uri="{BB962C8B-B14F-4D97-AF65-F5344CB8AC3E}">
        <p14:creationId xmlns:p14="http://schemas.microsoft.com/office/powerpoint/2010/main" val="245063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B766F1-7DE8-4F0C-8E94-0CFCC24A56AB}" type="datetimeFigureOut">
              <a:rPr lang="en-US" smtClean="0"/>
              <a:t>10/15/23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4C99-CCC0-40D5-AFFF-9DF41CD6262D}" type="slidenum">
              <a:rPr lang="en-US" smtClean="0"/>
              <a:t>‹N›</a:t>
            </a:fld>
            <a:endParaRPr lang="en-US"/>
          </a:p>
        </p:txBody>
      </p:sp>
    </p:spTree>
    <p:extLst>
      <p:ext uri="{BB962C8B-B14F-4D97-AF65-F5344CB8AC3E}">
        <p14:creationId xmlns:p14="http://schemas.microsoft.com/office/powerpoint/2010/main" val="2610977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B766F1-7DE8-4F0C-8E94-0CFCC24A56AB}" type="datetimeFigureOut">
              <a:rPr lang="en-US" smtClean="0"/>
              <a:t>10/15/23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4C99-CCC0-40D5-AFFF-9DF41CD6262D}" type="slidenum">
              <a:rPr lang="en-US" smtClean="0"/>
              <a:t>‹N›</a:t>
            </a:fld>
            <a:endParaRPr lang="en-US"/>
          </a:p>
        </p:txBody>
      </p:sp>
    </p:spTree>
    <p:extLst>
      <p:ext uri="{BB962C8B-B14F-4D97-AF65-F5344CB8AC3E}">
        <p14:creationId xmlns:p14="http://schemas.microsoft.com/office/powerpoint/2010/main" val="129987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766F1-7DE8-4F0C-8E94-0CFCC24A56AB}" type="datetimeFigureOut">
              <a:rPr lang="en-US" smtClean="0"/>
              <a:t>10/15/23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4C99-CCC0-40D5-AFFF-9DF41CD6262D}" type="slidenum">
              <a:rPr lang="en-US" smtClean="0"/>
              <a:t>‹N›</a:t>
            </a:fld>
            <a:endParaRPr lang="en-US"/>
          </a:p>
        </p:txBody>
      </p:sp>
    </p:spTree>
    <p:extLst>
      <p:ext uri="{BB962C8B-B14F-4D97-AF65-F5344CB8AC3E}">
        <p14:creationId xmlns:p14="http://schemas.microsoft.com/office/powerpoint/2010/main" val="2150528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B766F1-7DE8-4F0C-8E94-0CFCC24A56AB}" type="datetimeFigureOut">
              <a:rPr lang="en-US" smtClean="0"/>
              <a:t>10/15/23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4C99-CCC0-40D5-AFFF-9DF41CD6262D}" type="slidenum">
              <a:rPr lang="en-US" smtClean="0"/>
              <a:t>‹N›</a:t>
            </a:fld>
            <a:endParaRPr lang="en-US"/>
          </a:p>
        </p:txBody>
      </p:sp>
    </p:spTree>
    <p:extLst>
      <p:ext uri="{BB962C8B-B14F-4D97-AF65-F5344CB8AC3E}">
        <p14:creationId xmlns:p14="http://schemas.microsoft.com/office/powerpoint/2010/main" val="3912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B766F1-7DE8-4F0C-8E94-0CFCC24A56AB}" type="datetimeFigureOut">
              <a:rPr lang="en-US" smtClean="0"/>
              <a:t>10/15/23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D4C99-CCC0-40D5-AFFF-9DF41CD6262D}" type="slidenum">
              <a:rPr lang="en-US" smtClean="0"/>
              <a:t>‹N›</a:t>
            </a:fld>
            <a:endParaRPr lang="en-US"/>
          </a:p>
        </p:txBody>
      </p:sp>
    </p:spTree>
    <p:extLst>
      <p:ext uri="{BB962C8B-B14F-4D97-AF65-F5344CB8AC3E}">
        <p14:creationId xmlns:p14="http://schemas.microsoft.com/office/powerpoint/2010/main" val="3422572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B766F1-7DE8-4F0C-8E94-0CFCC24A56AB}" type="datetimeFigureOut">
              <a:rPr lang="en-US" smtClean="0"/>
              <a:t>10/15/23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3D4C99-CCC0-40D5-AFFF-9DF41CD6262D}" type="slidenum">
              <a:rPr lang="en-US" smtClean="0"/>
              <a:t>‹N›</a:t>
            </a:fld>
            <a:endParaRPr lang="en-US"/>
          </a:p>
        </p:txBody>
      </p:sp>
    </p:spTree>
    <p:extLst>
      <p:ext uri="{BB962C8B-B14F-4D97-AF65-F5344CB8AC3E}">
        <p14:creationId xmlns:p14="http://schemas.microsoft.com/office/powerpoint/2010/main" val="3281501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766F1-7DE8-4F0C-8E94-0CFCC24A56AB}" type="datetimeFigureOut">
              <a:rPr lang="en-US" smtClean="0"/>
              <a:t>10/15/23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3D4C99-CCC0-40D5-AFFF-9DF41CD6262D}" type="slidenum">
              <a:rPr lang="en-US" smtClean="0"/>
              <a:t>‹N›</a:t>
            </a:fld>
            <a:endParaRPr lang="en-US"/>
          </a:p>
        </p:txBody>
      </p:sp>
    </p:spTree>
    <p:extLst>
      <p:ext uri="{BB962C8B-B14F-4D97-AF65-F5344CB8AC3E}">
        <p14:creationId xmlns:p14="http://schemas.microsoft.com/office/powerpoint/2010/main" val="2926563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766F1-7DE8-4F0C-8E94-0CFCC24A56AB}" type="datetimeFigureOut">
              <a:rPr lang="en-US" smtClean="0"/>
              <a:t>10/15/23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4C99-CCC0-40D5-AFFF-9DF41CD6262D}" type="slidenum">
              <a:rPr lang="en-US" smtClean="0"/>
              <a:t>‹N›</a:t>
            </a:fld>
            <a:endParaRPr lang="en-US"/>
          </a:p>
        </p:txBody>
      </p:sp>
    </p:spTree>
    <p:extLst>
      <p:ext uri="{BB962C8B-B14F-4D97-AF65-F5344CB8AC3E}">
        <p14:creationId xmlns:p14="http://schemas.microsoft.com/office/powerpoint/2010/main" val="1022586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140E67F1-91CE-42EE-A3D8-689E5FAB48EB}" type="slidenum">
              <a:rPr lang="it-IT" altLang="it-IT"/>
              <a:pPr/>
              <a:t>‹N›</a:t>
            </a:fld>
            <a:endParaRPr lang="it-IT" altLang="it-IT"/>
          </a:p>
        </p:txBody>
      </p:sp>
    </p:spTree>
    <p:extLst>
      <p:ext uri="{BB962C8B-B14F-4D97-AF65-F5344CB8AC3E}">
        <p14:creationId xmlns:p14="http://schemas.microsoft.com/office/powerpoint/2010/main" val="3495382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766F1-7DE8-4F0C-8E94-0CFCC24A56AB}" type="datetimeFigureOut">
              <a:rPr lang="en-US" smtClean="0"/>
              <a:t>10/15/23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4C99-CCC0-40D5-AFFF-9DF41CD6262D}" type="slidenum">
              <a:rPr lang="en-US" smtClean="0"/>
              <a:t>‹N›</a:t>
            </a:fld>
            <a:endParaRPr lang="en-US"/>
          </a:p>
        </p:txBody>
      </p:sp>
    </p:spTree>
    <p:extLst>
      <p:ext uri="{BB962C8B-B14F-4D97-AF65-F5344CB8AC3E}">
        <p14:creationId xmlns:p14="http://schemas.microsoft.com/office/powerpoint/2010/main" val="345374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B766F1-7DE8-4F0C-8E94-0CFCC24A56AB}" type="datetimeFigureOut">
              <a:rPr lang="en-US" smtClean="0"/>
              <a:t>10/15/23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4C99-CCC0-40D5-AFFF-9DF41CD6262D}" type="slidenum">
              <a:rPr lang="en-US" smtClean="0"/>
              <a:t>‹N›</a:t>
            </a:fld>
            <a:endParaRPr lang="en-US"/>
          </a:p>
        </p:txBody>
      </p:sp>
    </p:spTree>
    <p:extLst>
      <p:ext uri="{BB962C8B-B14F-4D97-AF65-F5344CB8AC3E}">
        <p14:creationId xmlns:p14="http://schemas.microsoft.com/office/powerpoint/2010/main" val="1420571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B766F1-7DE8-4F0C-8E94-0CFCC24A56AB}" type="datetimeFigureOut">
              <a:rPr lang="en-US" smtClean="0"/>
              <a:t>10/15/23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4C99-CCC0-40D5-AFFF-9DF41CD6262D}" type="slidenum">
              <a:rPr lang="en-US" smtClean="0"/>
              <a:t>‹N›</a:t>
            </a:fld>
            <a:endParaRPr lang="en-US"/>
          </a:p>
        </p:txBody>
      </p:sp>
    </p:spTree>
    <p:extLst>
      <p:ext uri="{BB962C8B-B14F-4D97-AF65-F5344CB8AC3E}">
        <p14:creationId xmlns:p14="http://schemas.microsoft.com/office/powerpoint/2010/main" val="4061913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A75ED584-2EB8-4C84-83CA-746F4CC6CF37}" type="slidenum">
              <a:rPr lang="it-IT" altLang="it-IT"/>
              <a:pPr/>
              <a:t>‹N›</a:t>
            </a:fld>
            <a:endParaRPr lang="it-IT" altLang="it-IT"/>
          </a:p>
        </p:txBody>
      </p:sp>
    </p:spTree>
    <p:extLst>
      <p:ext uri="{BB962C8B-B14F-4D97-AF65-F5344CB8AC3E}">
        <p14:creationId xmlns:p14="http://schemas.microsoft.com/office/powerpoint/2010/main" val="93535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00475" cy="409575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38675" y="1981200"/>
            <a:ext cx="3800475" cy="409575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451EF8A9-91D8-4012-AA98-B5104800BBF1}" type="slidenum">
              <a:rPr lang="it-IT" altLang="it-IT"/>
              <a:pPr/>
              <a:t>‹N›</a:t>
            </a:fld>
            <a:endParaRPr lang="it-IT" altLang="it-IT"/>
          </a:p>
        </p:txBody>
      </p:sp>
    </p:spTree>
    <p:extLst>
      <p:ext uri="{BB962C8B-B14F-4D97-AF65-F5344CB8AC3E}">
        <p14:creationId xmlns:p14="http://schemas.microsoft.com/office/powerpoint/2010/main" val="1738042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A34D4195-2605-44DE-A01B-78B8B78BEF05}" type="slidenum">
              <a:rPr lang="it-IT" altLang="it-IT"/>
              <a:pPr/>
              <a:t>‹N›</a:t>
            </a:fld>
            <a:endParaRPr lang="it-IT" altLang="it-IT"/>
          </a:p>
        </p:txBody>
      </p:sp>
    </p:spTree>
    <p:extLst>
      <p:ext uri="{BB962C8B-B14F-4D97-AF65-F5344CB8AC3E}">
        <p14:creationId xmlns:p14="http://schemas.microsoft.com/office/powerpoint/2010/main" val="4105387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9FF750A4-287D-48BA-84AC-57F1FF39E3B0}" type="slidenum">
              <a:rPr lang="it-IT" altLang="it-IT"/>
              <a:pPr/>
              <a:t>‹N›</a:t>
            </a:fld>
            <a:endParaRPr lang="it-IT" altLang="it-IT"/>
          </a:p>
        </p:txBody>
      </p:sp>
    </p:spTree>
    <p:extLst>
      <p:ext uri="{BB962C8B-B14F-4D97-AF65-F5344CB8AC3E}">
        <p14:creationId xmlns:p14="http://schemas.microsoft.com/office/powerpoint/2010/main" val="2052086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8C3ED25B-1B29-40F4-B0D4-09923094A10E}" type="slidenum">
              <a:rPr lang="it-IT" altLang="it-IT"/>
              <a:pPr/>
              <a:t>‹N›</a:t>
            </a:fld>
            <a:endParaRPr lang="it-IT" altLang="it-IT"/>
          </a:p>
        </p:txBody>
      </p:sp>
    </p:spTree>
    <p:extLst>
      <p:ext uri="{BB962C8B-B14F-4D97-AF65-F5344CB8AC3E}">
        <p14:creationId xmlns:p14="http://schemas.microsoft.com/office/powerpoint/2010/main" val="1437852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6AD1D4CE-CD84-4A15-B65F-35EF23EF5A85}" type="slidenum">
              <a:rPr lang="it-IT" altLang="it-IT"/>
              <a:pPr/>
              <a:t>‹N›</a:t>
            </a:fld>
            <a:endParaRPr lang="it-IT" altLang="it-IT"/>
          </a:p>
        </p:txBody>
      </p:sp>
    </p:spTree>
    <p:extLst>
      <p:ext uri="{BB962C8B-B14F-4D97-AF65-F5344CB8AC3E}">
        <p14:creationId xmlns:p14="http://schemas.microsoft.com/office/powerpoint/2010/main" val="33261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12B31D11-D265-4F5B-B41F-10DFC62ECE71}" type="slidenum">
              <a:rPr lang="it-IT" altLang="it-IT"/>
              <a:pPr/>
              <a:t>‹N›</a:t>
            </a:fld>
            <a:endParaRPr lang="it-IT" altLang="it-IT"/>
          </a:p>
        </p:txBody>
      </p:sp>
    </p:spTree>
    <p:extLst>
      <p:ext uri="{BB962C8B-B14F-4D97-AF65-F5344CB8AC3E}">
        <p14:creationId xmlns:p14="http://schemas.microsoft.com/office/powerpoint/2010/main" val="833693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8410575" y="3175"/>
            <a:ext cx="17524413" cy="13671550"/>
            <a:chOff x="-5298" y="2"/>
            <a:chExt cx="11039" cy="8612"/>
          </a:xfrm>
        </p:grpSpPr>
        <p:sp>
          <p:nvSpPr>
            <p:cNvPr id="1026" name="Freeform 2"/>
            <p:cNvSpPr>
              <a:spLocks noChangeArrowheads="1"/>
            </p:cNvSpPr>
            <p:nvPr/>
          </p:nvSpPr>
          <p:spPr bwMode="auto">
            <a:xfrm>
              <a:off x="3394" y="999"/>
              <a:ext cx="2347" cy="3302"/>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19327E"/>
                </a:gs>
                <a:gs pos="100000">
                  <a:srgbClr val="3366FF"/>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7" name="AutoShape 3"/>
            <p:cNvSpPr>
              <a:spLocks noChangeArrowheads="1"/>
            </p:cNvSpPr>
            <p:nvPr/>
          </p:nvSpPr>
          <p:spPr bwMode="auto">
            <a:xfrm>
              <a:off x="-5298" y="2"/>
              <a:ext cx="10584" cy="8612"/>
            </a:xfrm>
            <a:custGeom>
              <a:avLst/>
              <a:gdLst>
                <a:gd name="G0" fmla="sin 10800 17698264"/>
                <a:gd name="G1" fmla="+- G0 10800 0"/>
                <a:gd name="G2" fmla="cos 10800 17698264"/>
                <a:gd name="G3" fmla="+- G2 10800 0"/>
                <a:gd name="G4" fmla="sin 10800 0"/>
                <a:gd name="G5" fmla="+- G4 10800 0"/>
                <a:gd name="G6" fmla="cos 10800 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0799 w 21600"/>
                <a:gd name="T13" fmla="*/ 0 h 21600"/>
                <a:gd name="T14" fmla="*/ 21599 w 21600"/>
                <a:gd name="T15" fmla="*/ 107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0809" y="0"/>
                  </a:moveTo>
                  <a:cubicBezTo>
                    <a:pt x="16770" y="5"/>
                    <a:pt x="21600" y="4839"/>
                    <a:pt x="21600" y="10800"/>
                  </a:cubicBezTo>
                  <a:lnTo>
                    <a:pt x="10800" y="10800"/>
                  </a:lnTo>
                  <a:close/>
                </a:path>
                <a:path w="21600" h="21600" fill="none">
                  <a:moveTo>
                    <a:pt x="10809" y="0"/>
                  </a:moveTo>
                  <a:cubicBezTo>
                    <a:pt x="16770" y="5"/>
                    <a:pt x="21600" y="4839"/>
                    <a:pt x="21600" y="10800"/>
                  </a:cubicBezTo>
                </a:path>
              </a:pathLst>
            </a:custGeom>
            <a:noFill/>
            <a:ln w="12600" cap="rnd">
              <a:solidFill>
                <a:srgbClr val="3366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28" name="Rectangle 4"/>
          <p:cNvSpPr>
            <a:spLocks noGrp="1" noChangeArrowheads="1"/>
          </p:cNvSpPr>
          <p:nvPr>
            <p:ph type="title"/>
          </p:nvPr>
        </p:nvSpPr>
        <p:spPr bwMode="auto">
          <a:xfrm>
            <a:off x="685800" y="609600"/>
            <a:ext cx="7753350" cy="1123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ctr" anchorCtr="0" compatLnSpc="1">
            <a:prstTxWarp prst="textNoShape">
              <a:avLst/>
            </a:prstTxWarp>
          </a:bodyPr>
          <a:lstStyle/>
          <a:p>
            <a:pPr lvl="0"/>
            <a:r>
              <a:rPr lang="en-GB" altLang="it-IT"/>
              <a:t>Fate clic per modificare il formato del testo del titolo</a:t>
            </a:r>
          </a:p>
        </p:txBody>
      </p:sp>
      <p:sp>
        <p:nvSpPr>
          <p:cNvPr id="1029" name="Rectangle 5"/>
          <p:cNvSpPr>
            <a:spLocks noGrp="1" noChangeArrowheads="1"/>
          </p:cNvSpPr>
          <p:nvPr>
            <p:ph type="dt"/>
          </p:nvPr>
        </p:nvSpPr>
        <p:spPr bwMode="auto">
          <a:xfrm>
            <a:off x="685800" y="6248400"/>
            <a:ext cx="188595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00"/>
                </a:solidFill>
              </a:defRPr>
            </a:lvl1pPr>
          </a:lstStyle>
          <a:p>
            <a:endParaRPr lang="it-IT" altLang="it-IT"/>
          </a:p>
        </p:txBody>
      </p:sp>
      <p:sp>
        <p:nvSpPr>
          <p:cNvPr id="1030" name="Rectangle 6"/>
          <p:cNvSpPr>
            <a:spLocks noGrp="1" noChangeArrowheads="1"/>
          </p:cNvSpPr>
          <p:nvPr>
            <p:ph type="ftr"/>
          </p:nvPr>
        </p:nvSpPr>
        <p:spPr bwMode="auto">
          <a:xfrm>
            <a:off x="3124200" y="6248400"/>
            <a:ext cx="287655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00"/>
                </a:solidFill>
              </a:defRPr>
            </a:lvl1pPr>
          </a:lstStyle>
          <a:p>
            <a:endParaRPr lang="it-IT" altLang="it-IT"/>
          </a:p>
        </p:txBody>
      </p:sp>
      <p:sp>
        <p:nvSpPr>
          <p:cNvPr id="1031" name="Rectangle 7"/>
          <p:cNvSpPr>
            <a:spLocks noGrp="1" noChangeArrowheads="1"/>
          </p:cNvSpPr>
          <p:nvPr>
            <p:ph type="sldNum"/>
          </p:nvPr>
        </p:nvSpPr>
        <p:spPr bwMode="auto">
          <a:xfrm>
            <a:off x="6553200" y="6248400"/>
            <a:ext cx="188595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00"/>
                </a:solidFill>
              </a:defRPr>
            </a:lvl1pPr>
          </a:lstStyle>
          <a:p>
            <a:fld id="{6538250D-AACA-4AB6-870C-23623FF247D8}" type="slidenum">
              <a:rPr lang="it-IT" altLang="it-IT"/>
              <a:pPr/>
              <a:t>‹N›</a:t>
            </a:fld>
            <a:endParaRPr lang="it-IT" altLang="it-IT"/>
          </a:p>
        </p:txBody>
      </p:sp>
      <p:sp>
        <p:nvSpPr>
          <p:cNvPr id="1032" name="Rectangle 8"/>
          <p:cNvSpPr>
            <a:spLocks noGrp="1" noChangeArrowheads="1"/>
          </p:cNvSpPr>
          <p:nvPr>
            <p:ph type="body" idx="1"/>
          </p:nvPr>
        </p:nvSpPr>
        <p:spPr bwMode="auto">
          <a:xfrm>
            <a:off x="685800" y="1981200"/>
            <a:ext cx="7753350" cy="409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FFFF00"/>
          </a:solidFill>
          <a:effectLst>
            <a:outerShdw blurRad="38100" dist="38100" dir="2700000" algn="tl">
              <a:srgbClr val="000000"/>
            </a:outerShdw>
          </a:effectLst>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effectLst>
            <a:outerShdw blurRad="38100" dist="38100" dir="2700000" algn="tl">
              <a:srgbClr val="000000"/>
            </a:outerShdw>
          </a:effectLst>
          <a:latin typeface="Arial" panose="020B0604020202020204" pitchFamily="34" charset="0"/>
          <a:ea typeface="Microsoft YaHei" panose="020B0503020204020204" pitchFamily="34" charset="-122"/>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effectLst>
            <a:outerShdw blurRad="38100" dist="38100" dir="2700000" algn="tl">
              <a:srgbClr val="000000"/>
            </a:outerShdw>
          </a:effectLst>
          <a:latin typeface="Arial" panose="020B0604020202020204" pitchFamily="34" charset="0"/>
          <a:ea typeface="Microsoft YaHei" panose="020B0503020204020204" pitchFamily="34" charset="-122"/>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effectLst>
            <a:outerShdw blurRad="38100" dist="38100" dir="2700000" algn="tl">
              <a:srgbClr val="000000"/>
            </a:outerShdw>
          </a:effectLst>
          <a:latin typeface="Arial" panose="020B0604020202020204" pitchFamily="34" charset="0"/>
          <a:ea typeface="Microsoft YaHei" panose="020B0503020204020204" pitchFamily="34" charset="-122"/>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effectLst>
            <a:outerShdw blurRad="38100" dist="38100" dir="2700000" algn="tl">
              <a:srgbClr val="000000"/>
            </a:outerShdw>
          </a:effectLst>
          <a:latin typeface="Arial" panose="020B0604020202020204" pitchFamily="34" charset="0"/>
          <a:ea typeface="Microsoft YaHei" panose="020B0503020204020204" pitchFamily="34"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effectLst>
            <a:outerShdw blurRad="38100" dist="38100" dir="2700000" algn="tl">
              <a:srgbClr val="000000"/>
            </a:outerShdw>
          </a:effectLst>
          <a:latin typeface="Arial" panose="020B0604020202020204" pitchFamily="34" charset="0"/>
          <a:ea typeface="Microsoft YaHei" panose="020B0503020204020204" pitchFamily="34"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effectLst>
            <a:outerShdw blurRad="38100" dist="38100" dir="2700000" algn="tl">
              <a:srgbClr val="000000"/>
            </a:outerShdw>
          </a:effectLst>
          <a:latin typeface="Arial" panose="020B0604020202020204" pitchFamily="34" charset="0"/>
          <a:ea typeface="Microsoft YaHei" panose="020B0503020204020204" pitchFamily="34"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effectLst>
            <a:outerShdw blurRad="38100" dist="38100" dir="2700000" algn="tl">
              <a:srgbClr val="000000"/>
            </a:outerShdw>
          </a:effectLst>
          <a:latin typeface="Arial" panose="020B0604020202020204" pitchFamily="34" charset="0"/>
          <a:ea typeface="Microsoft YaHei" panose="020B0503020204020204" pitchFamily="34"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effectLst>
            <a:outerShdw blurRad="38100" dist="38100" dir="2700000" algn="tl">
              <a:srgbClr val="000000"/>
            </a:outerShdw>
          </a:effectLst>
          <a:latin typeface="Arial" panose="020B0604020202020204" pitchFamily="34" charset="0"/>
          <a:ea typeface="Microsoft YaHei" panose="020B0503020204020204" pitchFamily="34" charset="-122"/>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FFFF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766F1-7DE8-4F0C-8E94-0CFCC24A56AB}" type="datetimeFigureOut">
              <a:rPr lang="en-US" smtClean="0"/>
              <a:t>10/15/23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D4C99-CCC0-40D5-AFFF-9DF41CD6262D}" type="slidenum">
              <a:rPr lang="en-US" smtClean="0"/>
              <a:t>‹N›</a:t>
            </a:fld>
            <a:endParaRPr lang="en-US"/>
          </a:p>
        </p:txBody>
      </p:sp>
    </p:spTree>
    <p:extLst>
      <p:ext uri="{BB962C8B-B14F-4D97-AF65-F5344CB8AC3E}">
        <p14:creationId xmlns:p14="http://schemas.microsoft.com/office/powerpoint/2010/main" val="3126428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684213" y="2708275"/>
            <a:ext cx="77724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br>
              <a:rPr lang="it-IT" altLang="it-IT" sz="5400" dirty="0">
                <a:solidFill>
                  <a:schemeClr val="tx1"/>
                </a:solidFill>
                <a:latin typeface="Arial Black" panose="020B0A04020102020204" pitchFamily="34" charset="0"/>
              </a:rPr>
            </a:br>
            <a:endParaRPr lang="it-IT" altLang="it-IT" sz="5400" dirty="0">
              <a:solidFill>
                <a:schemeClr val="tx1"/>
              </a:solidFill>
              <a:latin typeface="Arial Black" panose="020B0A04020102020204" pitchFamily="34" charset="0"/>
            </a:endParaRPr>
          </a:p>
        </p:txBody>
      </p:sp>
      <p:sp>
        <p:nvSpPr>
          <p:cNvPr id="2" name="Rettangolo 1">
            <a:extLst>
              <a:ext uri="{FF2B5EF4-FFF2-40B4-BE49-F238E27FC236}">
                <a16:creationId xmlns:a16="http://schemas.microsoft.com/office/drawing/2014/main" id="{FBF7596B-E45F-D740-86AC-09122689C424}"/>
              </a:ext>
            </a:extLst>
          </p:cNvPr>
          <p:cNvSpPr/>
          <p:nvPr/>
        </p:nvSpPr>
        <p:spPr>
          <a:xfrm>
            <a:off x="1907704" y="2385109"/>
            <a:ext cx="6179897" cy="646331"/>
          </a:xfrm>
          <a:prstGeom prst="rect">
            <a:avLst/>
          </a:prstGeom>
        </p:spPr>
        <p:txBody>
          <a:bodyPr wrap="none">
            <a:spAutoFit/>
          </a:bodyPr>
          <a:lstStyle/>
          <a:p>
            <a:r>
              <a:rPr lang="it-IT" altLang="it-IT" sz="3600" b="1" dirty="0">
                <a:solidFill>
                  <a:schemeClr val="tx1"/>
                </a:solidFill>
                <a:latin typeface="Gurmukhi MN" panose="02020600050405020304" pitchFamily="18" charset="0"/>
                <a:cs typeface="Gurmukhi MN" panose="02020600050405020304" pitchFamily="18" charset="0"/>
              </a:rPr>
              <a:t>SISTEMA CIRCOLATORIO</a:t>
            </a:r>
            <a:endParaRPr lang="it-IT" sz="3600" b="1"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a:extLst>
              <a:ext uri="{28A0092B-C50C-407E-A947-70E740481C1C}">
                <a14:useLocalDpi xmlns:a14="http://schemas.microsoft.com/office/drawing/2010/main" val="0"/>
              </a:ext>
            </a:extLst>
          </a:blip>
          <a:srcRect l="4062" t="5617" r="2448" b="14302"/>
          <a:stretch>
            <a:fillRect/>
          </a:stretch>
        </p:blipFill>
        <p:spPr bwMode="auto">
          <a:xfrm>
            <a:off x="71438" y="1295400"/>
            <a:ext cx="8999537" cy="5184775"/>
          </a:xfrm>
          <a:prstGeom prst="rect">
            <a:avLst/>
          </a:prstGeom>
          <a:noFill/>
          <a:ln>
            <a:noFill/>
          </a:ln>
          <a:effectLst/>
          <a:extLst>
            <a:ext uri="{909E8E84-426E-40DD-AFC4-6F175D3DCCD1}">
              <a14:hiddenFill xmlns:a14="http://schemas.microsoft.com/office/drawing/2010/main">
                <a:blipFill dpi="0" rotWithShape="0">
                  <a:blip/>
                  <a:srcRect l="4062" t="5617" r="2448" b="1430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2" name="Text Box 2"/>
          <p:cNvSpPr txBox="1">
            <a:spLocks noChangeArrowheads="1"/>
          </p:cNvSpPr>
          <p:nvPr/>
        </p:nvSpPr>
        <p:spPr bwMode="auto">
          <a:xfrm>
            <a:off x="0" y="98425"/>
            <a:ext cx="91440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Microsoft YaHei" panose="020B0503020204020204" pitchFamily="34" charset="-122"/>
              </a:defRPr>
            </a:lvl9pPr>
          </a:lstStyle>
          <a:p>
            <a:pPr algn="ctr">
              <a:buClrTx/>
              <a:buFontTx/>
              <a:buNone/>
            </a:pPr>
            <a:r>
              <a:rPr lang="it-IT" altLang="it-IT" sz="3200" dirty="0">
                <a:solidFill>
                  <a:schemeClr val="tx1"/>
                </a:solidFill>
                <a:effectLst>
                  <a:outerShdw blurRad="38100" dist="38100" dir="2700000" algn="tl">
                    <a:srgbClr val="C0C0C0"/>
                  </a:outerShdw>
                </a:effectLst>
                <a:latin typeface="Gurmukhi MN" panose="02020600050405020304" pitchFamily="18" charset="0"/>
                <a:cs typeface="Gurmukhi MN" panose="02020600050405020304" pitchFamily="18" charset="0"/>
              </a:rPr>
              <a:t>CUORE:  CONFORMAZIONE ESTERNA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B6A4A9-C438-7A46-87D9-CB2B970EF4E3}"/>
              </a:ext>
            </a:extLst>
          </p:cNvPr>
          <p:cNvSpPr>
            <a:spLocks noGrp="1"/>
          </p:cNvSpPr>
          <p:nvPr>
            <p:ph type="title"/>
          </p:nvPr>
        </p:nvSpPr>
        <p:spPr>
          <a:xfrm>
            <a:off x="695325" y="-315416"/>
            <a:ext cx="7753350" cy="1123950"/>
          </a:xfrm>
        </p:spPr>
        <p:txBody>
          <a:bodyPr/>
          <a:lstStyle/>
          <a:p>
            <a:r>
              <a:rPr lang="it-IT" sz="3200" dirty="0">
                <a:solidFill>
                  <a:schemeClr val="tx1"/>
                </a:solidFill>
                <a:latin typeface="Gurmukhi MN" panose="02020600050405020304" pitchFamily="18" charset="0"/>
                <a:cs typeface="Gurmukhi MN" panose="02020600050405020304" pitchFamily="18" charset="0"/>
              </a:rPr>
              <a:t>RAPPORTI PRINCIPALI del CUORE</a:t>
            </a:r>
          </a:p>
        </p:txBody>
      </p:sp>
      <p:sp>
        <p:nvSpPr>
          <p:cNvPr id="3" name="Segnaposto contenuto 2">
            <a:extLst>
              <a:ext uri="{FF2B5EF4-FFF2-40B4-BE49-F238E27FC236}">
                <a16:creationId xmlns:a16="http://schemas.microsoft.com/office/drawing/2014/main" id="{1011BC38-1C8B-DB45-9C29-25B0D7563304}"/>
              </a:ext>
            </a:extLst>
          </p:cNvPr>
          <p:cNvSpPr>
            <a:spLocks noGrp="1"/>
          </p:cNvSpPr>
          <p:nvPr>
            <p:ph idx="1"/>
          </p:nvPr>
        </p:nvSpPr>
        <p:spPr>
          <a:xfrm>
            <a:off x="0" y="620688"/>
            <a:ext cx="9144000" cy="5445224"/>
          </a:xfrm>
        </p:spPr>
        <p:txBody>
          <a:bodyPr/>
          <a:lstStyle/>
          <a:p>
            <a:r>
              <a:rPr lang="it-IT" sz="2400" b="1" dirty="0">
                <a:solidFill>
                  <a:schemeClr val="tx1"/>
                </a:solidFill>
                <a:latin typeface="Chalkboard" panose="03050602040202020205" pitchFamily="66" charset="77"/>
              </a:rPr>
              <a:t>Anteriormente: con la Parete Toracica Anteriore e con la formazione linfoide del TIMO</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Lateralmente: con le CAVITA’ PLEURICHE contenenti i POLMONI.</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Posteriormente: con la Biforcazione della Trachea nei 2 BRONCHI EXTRAPOLMONARI, l’ ESOFAGO e l’AORTA DISCENDENTE TORACICA</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Superiormente: con i Grossi Vasi del Peduncolo Vascolare.</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Inferiormente: Muscolo DIAFRAMMA</a:t>
            </a:r>
          </a:p>
        </p:txBody>
      </p:sp>
    </p:spTree>
    <p:extLst>
      <p:ext uri="{BB962C8B-B14F-4D97-AF65-F5344CB8AC3E}">
        <p14:creationId xmlns:p14="http://schemas.microsoft.com/office/powerpoint/2010/main" val="819165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3">
            <a:lum bright="-36000" contrast="30000"/>
            <a:extLst>
              <a:ext uri="{28A0092B-C50C-407E-A947-70E740481C1C}">
                <a14:useLocalDpi xmlns:a14="http://schemas.microsoft.com/office/drawing/2010/main" val="0"/>
              </a:ext>
            </a:extLst>
          </a:blip>
          <a:srcRect l="8231" t="3207" b="2992"/>
          <a:stretch>
            <a:fillRect/>
          </a:stretch>
        </p:blipFill>
        <p:spPr bwMode="auto">
          <a:xfrm>
            <a:off x="0" y="720725"/>
            <a:ext cx="4824413" cy="5327650"/>
          </a:xfrm>
          <a:prstGeom prst="rect">
            <a:avLst/>
          </a:prstGeom>
          <a:noFill/>
          <a:ln>
            <a:noFill/>
          </a:ln>
          <a:effectLst/>
          <a:extLst>
            <a:ext uri="{909E8E84-426E-40DD-AFC4-6F175D3DCCD1}">
              <a14:hiddenFill xmlns:a14="http://schemas.microsoft.com/office/drawing/2010/main">
                <a:blipFill dpi="0" rotWithShape="0">
                  <a:blip>
                    <a:lum bright="-36000" contrast="30000"/>
                  </a:blip>
                  <a:srcRect l="8231" t="3207" b="299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0" name="Picture 2"/>
          <p:cNvPicPr>
            <a:picLocks noChangeAspect="1" noChangeArrowheads="1"/>
          </p:cNvPicPr>
          <p:nvPr/>
        </p:nvPicPr>
        <p:blipFill>
          <a:blip r:embed="rId4">
            <a:lum bright="-30000" contrast="30000"/>
            <a:extLst>
              <a:ext uri="{28A0092B-C50C-407E-A947-70E740481C1C}">
                <a14:useLocalDpi xmlns:a14="http://schemas.microsoft.com/office/drawing/2010/main" val="0"/>
              </a:ext>
            </a:extLst>
          </a:blip>
          <a:srcRect t="1230"/>
          <a:stretch>
            <a:fillRect/>
          </a:stretch>
        </p:blipFill>
        <p:spPr bwMode="auto">
          <a:xfrm>
            <a:off x="4824413" y="863600"/>
            <a:ext cx="4319587" cy="4967288"/>
          </a:xfrm>
          <a:prstGeom prst="rect">
            <a:avLst/>
          </a:prstGeom>
          <a:noFill/>
          <a:ln>
            <a:noFill/>
          </a:ln>
          <a:effectLst/>
          <a:extLst>
            <a:ext uri="{909E8E84-426E-40DD-AFC4-6F175D3DCCD1}">
              <a14:hiddenFill xmlns:a14="http://schemas.microsoft.com/office/drawing/2010/main">
                <a:blipFill dpi="0" rotWithShape="0">
                  <a:blip>
                    <a:lum bright="-30000" contrast="30000"/>
                  </a:blip>
                  <a:srcRect t="1230"/>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869325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005B1A-F7CE-6840-97B5-40C0703E53EF}"/>
              </a:ext>
            </a:extLst>
          </p:cNvPr>
          <p:cNvSpPr>
            <a:spLocks noGrp="1"/>
          </p:cNvSpPr>
          <p:nvPr>
            <p:ph type="title"/>
          </p:nvPr>
        </p:nvSpPr>
        <p:spPr>
          <a:xfrm>
            <a:off x="0" y="25265"/>
            <a:ext cx="9144000" cy="883455"/>
          </a:xfrm>
        </p:spPr>
        <p:txBody>
          <a:bodyPr/>
          <a:lstStyle/>
          <a:p>
            <a:r>
              <a:rPr lang="it-IT" sz="3200" dirty="0">
                <a:solidFill>
                  <a:schemeClr val="tx1"/>
                </a:solidFill>
                <a:latin typeface="Gurmukhi MN" panose="02020600050405020304" pitchFamily="18" charset="0"/>
                <a:cs typeface="Gurmukhi MN" panose="02020600050405020304" pitchFamily="18" charset="0"/>
              </a:rPr>
              <a:t>CONFORMAZIONE INTERNA del CUORE</a:t>
            </a:r>
          </a:p>
        </p:txBody>
      </p:sp>
      <p:sp>
        <p:nvSpPr>
          <p:cNvPr id="3" name="Segnaposto contenuto 2">
            <a:extLst>
              <a:ext uri="{FF2B5EF4-FFF2-40B4-BE49-F238E27FC236}">
                <a16:creationId xmlns:a16="http://schemas.microsoft.com/office/drawing/2014/main" id="{97B8F056-A37B-0545-9EDB-E7ECE4E19C52}"/>
              </a:ext>
            </a:extLst>
          </p:cNvPr>
          <p:cNvSpPr>
            <a:spLocks noGrp="1"/>
          </p:cNvSpPr>
          <p:nvPr>
            <p:ph idx="1"/>
          </p:nvPr>
        </p:nvSpPr>
        <p:spPr>
          <a:xfrm>
            <a:off x="251520" y="908720"/>
            <a:ext cx="8784976" cy="5949280"/>
          </a:xfrm>
        </p:spPr>
        <p:txBody>
          <a:bodyPr/>
          <a:lstStyle/>
          <a:p>
            <a:r>
              <a:rPr lang="it-IT" sz="2400" b="1" dirty="0" err="1">
                <a:solidFill>
                  <a:schemeClr val="tx1"/>
                </a:solidFill>
                <a:latin typeface="Comic Sans MS" panose="030F0902030302020204" pitchFamily="66" charset="0"/>
              </a:rPr>
              <a:t>Puo’</a:t>
            </a:r>
            <a:r>
              <a:rPr lang="it-IT" sz="2400" b="1" dirty="0">
                <a:solidFill>
                  <a:schemeClr val="tx1"/>
                </a:solidFill>
                <a:latin typeface="Comic Sans MS" panose="030F0902030302020204" pitchFamily="66" charset="0"/>
              </a:rPr>
              <a:t> essere apprezzata mediante un piano di sezione OBLIQUO secondo un piano che segua l’ asse maggiore dell’ organo</a:t>
            </a:r>
          </a:p>
          <a:p>
            <a:r>
              <a:rPr lang="it-IT" sz="2400" b="1" dirty="0">
                <a:solidFill>
                  <a:schemeClr val="tx1"/>
                </a:solidFill>
                <a:latin typeface="Comic Sans MS" panose="030F0902030302020204" pitchFamily="66" charset="0"/>
              </a:rPr>
              <a:t>Tale sezione permette di osservare:</a:t>
            </a:r>
          </a:p>
          <a:p>
            <a:pPr marL="457200" indent="-457200">
              <a:buFontTx/>
              <a:buChar char="-"/>
            </a:pPr>
            <a:r>
              <a:rPr lang="it-IT" sz="2400" b="1" dirty="0">
                <a:solidFill>
                  <a:schemeClr val="tx1"/>
                </a:solidFill>
                <a:latin typeface="Comic Sans MS" panose="030F0902030302020204" pitchFamily="66" charset="0"/>
              </a:rPr>
              <a:t>2 CAVITA’ SUPERIORI: ATRII con AURICOLE</a:t>
            </a:r>
          </a:p>
          <a:p>
            <a:pPr marL="457200" indent="-457200">
              <a:buFontTx/>
              <a:buChar char="-"/>
            </a:pPr>
            <a:r>
              <a:rPr lang="it-IT" sz="2400" b="1" dirty="0">
                <a:solidFill>
                  <a:schemeClr val="tx1"/>
                </a:solidFill>
                <a:latin typeface="Comic Sans MS" panose="030F0902030302020204" pitchFamily="66" charset="0"/>
              </a:rPr>
              <a:t>2 CAVITA’ INFERIORI: VENTRICOLI</a:t>
            </a:r>
          </a:p>
          <a:p>
            <a:pPr marL="457200" indent="-457200">
              <a:buFontTx/>
              <a:buChar char="-"/>
            </a:pPr>
            <a:r>
              <a:rPr lang="it-IT" sz="2400" b="1" dirty="0">
                <a:solidFill>
                  <a:schemeClr val="tx1"/>
                </a:solidFill>
                <a:latin typeface="Comic Sans MS" panose="030F0902030302020204" pitchFamily="66" charset="0"/>
              </a:rPr>
              <a:t>2 ORIFIZI (OSTII) ATRIO-VENTRICOLARI o VENOSI, con relative VALVOLE VENOSE (CUSPIDALI)</a:t>
            </a:r>
          </a:p>
          <a:p>
            <a:pPr marL="457200" indent="-457200">
              <a:buFontTx/>
              <a:buChar char="-"/>
            </a:pPr>
            <a:r>
              <a:rPr lang="it-IT" sz="2400" b="1" dirty="0">
                <a:solidFill>
                  <a:schemeClr val="tx1"/>
                </a:solidFill>
                <a:latin typeface="Comic Sans MS" panose="030F0902030302020204" pitchFamily="66" charset="0"/>
              </a:rPr>
              <a:t>2 ORIFIZI ARTERIOSI (POLMONARE e AORTICO), con relative VALVOLE ARTERIOSE.</a:t>
            </a:r>
          </a:p>
          <a:p>
            <a:pPr marL="0" indent="0"/>
            <a:r>
              <a:rPr lang="it-IT" sz="2400" b="1" dirty="0">
                <a:solidFill>
                  <a:schemeClr val="tx1"/>
                </a:solidFill>
                <a:latin typeface="Comic Sans MS" panose="030F0902030302020204" pitchFamily="66" charset="0"/>
              </a:rPr>
              <a:t>Le CAVITA’ DESTRE e SINISTRE NON COMUNICANO FRA LORO nella vita postnatale. </a:t>
            </a:r>
          </a:p>
        </p:txBody>
      </p:sp>
    </p:spTree>
    <p:extLst>
      <p:ext uri="{BB962C8B-B14F-4D97-AF65-F5344CB8AC3E}">
        <p14:creationId xmlns:p14="http://schemas.microsoft.com/office/powerpoint/2010/main" val="3813398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extLst>
              <a:ext uri="{28A0092B-C50C-407E-A947-70E740481C1C}">
                <a14:useLocalDpi xmlns:a14="http://schemas.microsoft.com/office/drawing/2010/main" val="0"/>
              </a:ext>
            </a:extLst>
          </a:blip>
          <a:srcRect l="6224" t="4659" r="5373" b="11829"/>
          <a:stretch>
            <a:fillRect/>
          </a:stretch>
        </p:blipFill>
        <p:spPr bwMode="auto">
          <a:xfrm>
            <a:off x="0" y="431800"/>
            <a:ext cx="9072563" cy="6264275"/>
          </a:xfrm>
          <a:prstGeom prst="rect">
            <a:avLst/>
          </a:prstGeom>
          <a:noFill/>
          <a:ln>
            <a:noFill/>
          </a:ln>
          <a:effectLst/>
          <a:extLst>
            <a:ext uri="{909E8E84-426E-40DD-AFC4-6F175D3DCCD1}">
              <a14:hiddenFill xmlns:a14="http://schemas.microsoft.com/office/drawing/2010/main">
                <a:blipFill dpi="0" rotWithShape="0">
                  <a:blip/>
                  <a:srcRect l="6224" t="4659" r="5373" b="1182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1"/>
          <p:cNvSpPr>
            <a:spLocks noGrp="1" noChangeArrowheads="1"/>
          </p:cNvSpPr>
          <p:nvPr>
            <p:ph type="title" idx="4294967295"/>
          </p:nvPr>
        </p:nvSpPr>
        <p:spPr>
          <a:xfrm>
            <a:off x="0" y="103188"/>
            <a:ext cx="88392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ATRIO DESTRO </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CONFORMAZIONE INTERNA</a:t>
            </a:r>
          </a:p>
        </p:txBody>
      </p:sp>
      <p:pic>
        <p:nvPicPr>
          <p:cNvPr id="39938" name="Picture 2"/>
          <p:cNvPicPr>
            <a:picLocks noChangeAspect="1" noChangeArrowheads="1"/>
          </p:cNvPicPr>
          <p:nvPr/>
        </p:nvPicPr>
        <p:blipFill>
          <a:blip r:embed="rId3">
            <a:lum bright="-36000" contrast="30000"/>
            <a:extLst>
              <a:ext uri="{28A0092B-C50C-407E-A947-70E740481C1C}">
                <a14:useLocalDpi xmlns:a14="http://schemas.microsoft.com/office/drawing/2010/main" val="0"/>
              </a:ext>
            </a:extLst>
          </a:blip>
          <a:srcRect l="1573" t="2531" r="784"/>
          <a:stretch>
            <a:fillRect/>
          </a:stretch>
        </p:blipFill>
        <p:spPr bwMode="auto">
          <a:xfrm>
            <a:off x="144463" y="1511300"/>
            <a:ext cx="8928100" cy="5346700"/>
          </a:xfrm>
          <a:prstGeom prst="rect">
            <a:avLst/>
          </a:prstGeom>
          <a:noFill/>
          <a:ln>
            <a:noFill/>
          </a:ln>
          <a:effectLst/>
          <a:extLst>
            <a:ext uri="{909E8E84-426E-40DD-AFC4-6F175D3DCCD1}">
              <a14:hiddenFill xmlns:a14="http://schemas.microsoft.com/office/drawing/2010/main">
                <a:blipFill dpi="0" rotWithShape="0">
                  <a:blip>
                    <a:lum bright="-36000" contrast="30000"/>
                  </a:blip>
                  <a:srcRect l="1573" t="2531" r="78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1"/>
          <p:cNvSpPr>
            <a:spLocks noGrp="1" noChangeArrowheads="1"/>
          </p:cNvSpPr>
          <p:nvPr>
            <p:ph type="title" idx="4294967295"/>
          </p:nvPr>
        </p:nvSpPr>
        <p:spPr>
          <a:xfrm>
            <a:off x="0" y="152400"/>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CUORE SINISTRO</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CONFORMAZIONE INTERNA </a:t>
            </a:r>
          </a:p>
        </p:txBody>
      </p:sp>
      <p:pic>
        <p:nvPicPr>
          <p:cNvPr id="41986" name="Picture 2"/>
          <p:cNvPicPr>
            <a:picLocks noChangeAspect="1" noChangeArrowheads="1"/>
          </p:cNvPicPr>
          <p:nvPr/>
        </p:nvPicPr>
        <p:blipFill>
          <a:blip r:embed="rId3">
            <a:lum bright="-36000" contrast="42000"/>
            <a:extLst>
              <a:ext uri="{28A0092B-C50C-407E-A947-70E740481C1C}">
                <a14:useLocalDpi xmlns:a14="http://schemas.microsoft.com/office/drawing/2010/main" val="0"/>
              </a:ext>
            </a:extLst>
          </a:blip>
          <a:srcRect/>
          <a:stretch>
            <a:fillRect/>
          </a:stretch>
        </p:blipFill>
        <p:spPr bwMode="auto">
          <a:xfrm>
            <a:off x="0" y="1711325"/>
            <a:ext cx="9144000" cy="5146675"/>
          </a:xfrm>
          <a:prstGeom prst="rect">
            <a:avLst/>
          </a:prstGeom>
          <a:noFill/>
          <a:ln>
            <a:noFill/>
          </a:ln>
          <a:effectLst/>
          <a:extLst>
            <a:ext uri="{909E8E84-426E-40DD-AFC4-6F175D3DCCD1}">
              <a14:hiddenFill xmlns:a14="http://schemas.microsoft.com/office/drawing/2010/main">
                <a:blipFill dpi="0" rotWithShape="0">
                  <a:blip>
                    <a:lum bright="-36000" contrast="4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1AD5DB-B5AF-E342-8796-DBD1555008D7}"/>
              </a:ext>
            </a:extLst>
          </p:cNvPr>
          <p:cNvSpPr>
            <a:spLocks noGrp="1"/>
          </p:cNvSpPr>
          <p:nvPr>
            <p:ph type="title"/>
          </p:nvPr>
        </p:nvSpPr>
        <p:spPr>
          <a:xfrm>
            <a:off x="0" y="-315416"/>
            <a:ext cx="9144000" cy="1123950"/>
          </a:xfrm>
        </p:spPr>
        <p:txBody>
          <a:bodyPr/>
          <a:lstStyle/>
          <a:p>
            <a:r>
              <a:rPr lang="it-IT" sz="3200" dirty="0">
                <a:solidFill>
                  <a:schemeClr val="tx1"/>
                </a:solidFill>
                <a:latin typeface="Gurmukhi MN" panose="02020600050405020304" pitchFamily="18" charset="0"/>
                <a:cs typeface="Gurmukhi MN" panose="02020600050405020304" pitchFamily="18" charset="0"/>
              </a:rPr>
              <a:t>VALVOLE ATRIO-VENTRICOLARI (o VENOSE)</a:t>
            </a:r>
          </a:p>
        </p:txBody>
      </p:sp>
      <p:sp>
        <p:nvSpPr>
          <p:cNvPr id="3" name="Segnaposto contenuto 2">
            <a:extLst>
              <a:ext uri="{FF2B5EF4-FFF2-40B4-BE49-F238E27FC236}">
                <a16:creationId xmlns:a16="http://schemas.microsoft.com/office/drawing/2014/main" id="{251EAF5C-17FC-6546-8630-AD00C4B59CB1}"/>
              </a:ext>
            </a:extLst>
          </p:cNvPr>
          <p:cNvSpPr>
            <a:spLocks noGrp="1"/>
          </p:cNvSpPr>
          <p:nvPr>
            <p:ph idx="1"/>
          </p:nvPr>
        </p:nvSpPr>
        <p:spPr>
          <a:xfrm>
            <a:off x="107504" y="620688"/>
            <a:ext cx="8928992" cy="5805264"/>
          </a:xfrm>
        </p:spPr>
        <p:txBody>
          <a:bodyPr/>
          <a:lstStyle/>
          <a:p>
            <a:r>
              <a:rPr lang="it-IT" sz="2500" b="1" dirty="0">
                <a:solidFill>
                  <a:schemeClr val="tx1"/>
                </a:solidFill>
                <a:latin typeface="Chalkboard" panose="03050602040202020205" pitchFamily="66" charset="77"/>
              </a:rPr>
              <a:t>Fanno comunicare ciascun Atrio con il rispettivo Ventricolo.</a:t>
            </a:r>
          </a:p>
          <a:p>
            <a:r>
              <a:rPr lang="it-IT" sz="2500" b="1" dirty="0">
                <a:solidFill>
                  <a:schemeClr val="tx1"/>
                </a:solidFill>
                <a:latin typeface="Chalkboard" panose="03050602040202020205" pitchFamily="66" charset="77"/>
              </a:rPr>
              <a:t>Sono controllate dalle VALVOLE CUSPIDALI.</a:t>
            </a:r>
          </a:p>
          <a:p>
            <a:r>
              <a:rPr lang="it-IT" sz="2500" b="1" dirty="0">
                <a:solidFill>
                  <a:schemeClr val="tx1"/>
                </a:solidFill>
                <a:latin typeface="Chalkboard" panose="03050602040202020205" pitchFamily="66" charset="77"/>
              </a:rPr>
              <a:t>A DESTRA presenta 3 CUSPIDI (Valvola TRICUSPIDE).</a:t>
            </a:r>
          </a:p>
          <a:p>
            <a:r>
              <a:rPr lang="it-IT" sz="2500" b="1" dirty="0">
                <a:solidFill>
                  <a:schemeClr val="tx1"/>
                </a:solidFill>
                <a:latin typeface="Chalkboard" panose="03050602040202020205" pitchFamily="66" charset="77"/>
              </a:rPr>
              <a:t>A SINISTRA ci sono 2 CUSPIDI (Valvola BICUSPIDE o MITRALE).</a:t>
            </a:r>
          </a:p>
          <a:p>
            <a:r>
              <a:rPr lang="it-IT" sz="2500" b="1" dirty="0">
                <a:solidFill>
                  <a:schemeClr val="tx1"/>
                </a:solidFill>
                <a:latin typeface="Chalkboard" panose="03050602040202020205" pitchFamily="66" charset="77"/>
              </a:rPr>
              <a:t>Gli Apici delle Cuspidi Atrio-Ventricolari sono connesse ai Muscoli Papillari del rispettivo Ventricolo tramite le CORDE TENDINEE.</a:t>
            </a:r>
          </a:p>
          <a:p>
            <a:r>
              <a:rPr lang="it-IT" sz="2500" b="1" dirty="0">
                <a:solidFill>
                  <a:schemeClr val="tx1"/>
                </a:solidFill>
                <a:latin typeface="Chalkboard" panose="03050602040202020205" pitchFamily="66" charset="77"/>
              </a:rPr>
              <a:t>Le VALVOLE CUSPIDALI si aprono nella SISTOLE ATRIALE e si chiudono nella SISTOLE VENTRICOLARE e chiuse sono mantenute dall’ azione di «trattenimento» dei Muscoli Papillari tramite le Corde Tendinee.</a:t>
            </a:r>
          </a:p>
        </p:txBody>
      </p:sp>
    </p:spTree>
    <p:extLst>
      <p:ext uri="{BB962C8B-B14F-4D97-AF65-F5344CB8AC3E}">
        <p14:creationId xmlns:p14="http://schemas.microsoft.com/office/powerpoint/2010/main" val="1454976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1AD5DB-B5AF-E342-8796-DBD1555008D7}"/>
              </a:ext>
            </a:extLst>
          </p:cNvPr>
          <p:cNvSpPr>
            <a:spLocks noGrp="1"/>
          </p:cNvSpPr>
          <p:nvPr>
            <p:ph type="title"/>
          </p:nvPr>
        </p:nvSpPr>
        <p:spPr>
          <a:xfrm>
            <a:off x="0" y="-315416"/>
            <a:ext cx="9144000" cy="1123950"/>
          </a:xfrm>
        </p:spPr>
        <p:txBody>
          <a:bodyPr/>
          <a:lstStyle/>
          <a:p>
            <a:r>
              <a:rPr lang="it-IT" sz="3200" dirty="0">
                <a:solidFill>
                  <a:schemeClr val="tx1"/>
                </a:solidFill>
                <a:latin typeface="Gurmukhi MN" panose="02020600050405020304" pitchFamily="18" charset="0"/>
                <a:cs typeface="Gurmukhi MN" panose="02020600050405020304" pitchFamily="18" charset="0"/>
              </a:rPr>
              <a:t>VALVOLE ARTERIOSE </a:t>
            </a:r>
          </a:p>
        </p:txBody>
      </p:sp>
      <p:sp>
        <p:nvSpPr>
          <p:cNvPr id="3" name="Segnaposto contenuto 2">
            <a:extLst>
              <a:ext uri="{FF2B5EF4-FFF2-40B4-BE49-F238E27FC236}">
                <a16:creationId xmlns:a16="http://schemas.microsoft.com/office/drawing/2014/main" id="{251EAF5C-17FC-6546-8630-AD00C4B59CB1}"/>
              </a:ext>
            </a:extLst>
          </p:cNvPr>
          <p:cNvSpPr>
            <a:spLocks noGrp="1"/>
          </p:cNvSpPr>
          <p:nvPr>
            <p:ph idx="1"/>
          </p:nvPr>
        </p:nvSpPr>
        <p:spPr>
          <a:xfrm>
            <a:off x="107504" y="620688"/>
            <a:ext cx="8928992" cy="5805264"/>
          </a:xfrm>
        </p:spPr>
        <p:txBody>
          <a:bodyPr/>
          <a:lstStyle/>
          <a:p>
            <a:r>
              <a:rPr lang="it-IT" sz="2600" b="1" dirty="0">
                <a:solidFill>
                  <a:schemeClr val="tx1"/>
                </a:solidFill>
                <a:latin typeface="Copperplate" panose="02000504000000020004" pitchFamily="2" charset="77"/>
              </a:rPr>
              <a:t>Hanno forma SEMILUNARE (o A NIDO DI RONDINE).</a:t>
            </a:r>
          </a:p>
          <a:p>
            <a:r>
              <a:rPr lang="it-IT" sz="2600" b="1" dirty="0">
                <a:solidFill>
                  <a:schemeClr val="tx1"/>
                </a:solidFill>
                <a:latin typeface="Copperplate" panose="02000504000000020004" pitchFamily="2" charset="77"/>
              </a:rPr>
              <a:t>Controllano, rispettivamente, l’ ORIFZIO ARTERIOSO POLMONARE (VENTRICOLO DESTRO) e l’ ORIFIZIO AORTICO (VENTRICOLO SINISTRO).</a:t>
            </a:r>
          </a:p>
          <a:p>
            <a:r>
              <a:rPr lang="it-IT" sz="2600" b="1" dirty="0">
                <a:solidFill>
                  <a:schemeClr val="tx1"/>
                </a:solidFill>
                <a:latin typeface="Copperplate" panose="02000504000000020004" pitchFamily="2" charset="77"/>
              </a:rPr>
              <a:t>Sono 3 per ciascun orifizio e si denominano sulla base della loro collocazione topografica.</a:t>
            </a:r>
          </a:p>
          <a:p>
            <a:r>
              <a:rPr lang="it-IT" sz="2600" b="1" dirty="0">
                <a:solidFill>
                  <a:schemeClr val="tx1"/>
                </a:solidFill>
                <a:latin typeface="Copperplate" panose="02000504000000020004" pitchFamily="2" charset="77"/>
              </a:rPr>
              <a:t>Esse si aprono nella SISTOLE VENTRICOLARE, lasciano passare il sangue nel Tronco Arterioso Polmonare e, successivamente, per aumento di pressione nelle arterie, si chiudono, impedendo il reflusso del sangue nel rispettivo ventricolo.</a:t>
            </a:r>
          </a:p>
          <a:p>
            <a:r>
              <a:rPr lang="it-IT" sz="2600" b="1" dirty="0">
                <a:solidFill>
                  <a:schemeClr val="tx1"/>
                </a:solidFill>
                <a:latin typeface="Copperplate" panose="02000504000000020004" pitchFamily="2" charset="77"/>
              </a:rPr>
              <a:t> </a:t>
            </a:r>
          </a:p>
        </p:txBody>
      </p:sp>
    </p:spTree>
    <p:extLst>
      <p:ext uri="{BB962C8B-B14F-4D97-AF65-F5344CB8AC3E}">
        <p14:creationId xmlns:p14="http://schemas.microsoft.com/office/powerpoint/2010/main" val="168668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1"/>
          <p:cNvSpPr>
            <a:spLocks noGrp="1" noChangeArrowheads="1"/>
          </p:cNvSpPr>
          <p:nvPr>
            <p:ph type="title" idx="4294967295"/>
          </p:nvPr>
        </p:nvSpPr>
        <p:spPr>
          <a:xfrm>
            <a:off x="685800" y="125413"/>
            <a:ext cx="77724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VENTRICOLO DESTRO</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CONFORMAZIONE INTERNA</a:t>
            </a:r>
          </a:p>
        </p:txBody>
      </p:sp>
      <p:pic>
        <p:nvPicPr>
          <p:cNvPr id="40962" name="Picture 2"/>
          <p:cNvPicPr>
            <a:picLocks noChangeAspect="1" noChangeArrowheads="1"/>
          </p:cNvPicPr>
          <p:nvPr/>
        </p:nvPicPr>
        <p:blipFill>
          <a:blip r:embed="rId3">
            <a:lum bright="-36000" contrast="30000"/>
            <a:extLst>
              <a:ext uri="{28A0092B-C50C-407E-A947-70E740481C1C}">
                <a14:useLocalDpi xmlns:a14="http://schemas.microsoft.com/office/drawing/2010/main" val="0"/>
              </a:ext>
            </a:extLst>
          </a:blip>
          <a:srcRect b="4179"/>
          <a:stretch>
            <a:fillRect/>
          </a:stretch>
        </p:blipFill>
        <p:spPr bwMode="auto">
          <a:xfrm>
            <a:off x="179388" y="1268413"/>
            <a:ext cx="8713787" cy="5356225"/>
          </a:xfrm>
          <a:prstGeom prst="rect">
            <a:avLst/>
          </a:prstGeom>
          <a:noFill/>
          <a:ln>
            <a:noFill/>
          </a:ln>
          <a:effectLst/>
          <a:extLst>
            <a:ext uri="{909E8E84-426E-40DD-AFC4-6F175D3DCCD1}">
              <a14:hiddenFill xmlns:a14="http://schemas.microsoft.com/office/drawing/2010/main">
                <a:blipFill dpi="0" rotWithShape="0">
                  <a:blip>
                    <a:lum bright="-36000" contrast="30000"/>
                  </a:blip>
                  <a:srcRect b="417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755650" y="3500438"/>
            <a:ext cx="77724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000" dirty="0"/>
              <a:t> </a:t>
            </a:r>
            <a:r>
              <a:rPr lang="it-IT" altLang="it-IT" sz="3600" dirty="0">
                <a:solidFill>
                  <a:schemeClr val="tx1"/>
                </a:solidFill>
                <a:latin typeface="Gurmukhi MN" panose="02020600050405020304" pitchFamily="18" charset="0"/>
                <a:cs typeface="Gurmukhi MN" panose="02020600050405020304" pitchFamily="18" charset="0"/>
              </a:rPr>
              <a:t>C U O </a:t>
            </a:r>
            <a:r>
              <a:rPr lang="it-IT" altLang="it-IT" sz="3600" dirty="0" err="1">
                <a:solidFill>
                  <a:schemeClr val="tx1"/>
                </a:solidFill>
                <a:latin typeface="Gurmukhi MN" panose="02020600050405020304" pitchFamily="18" charset="0"/>
                <a:cs typeface="Gurmukhi MN" panose="02020600050405020304" pitchFamily="18" charset="0"/>
              </a:rPr>
              <a:t>R</a:t>
            </a:r>
            <a:r>
              <a:rPr lang="it-IT" altLang="it-IT" sz="3600" dirty="0">
                <a:solidFill>
                  <a:schemeClr val="tx1"/>
                </a:solidFill>
                <a:latin typeface="Gurmukhi MN" panose="02020600050405020304" pitchFamily="18" charset="0"/>
                <a:cs typeface="Gurmukhi MN" panose="02020600050405020304" pitchFamily="18" charset="0"/>
              </a:rPr>
              <a:t> E</a:t>
            </a: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61938"/>
            <a:ext cx="2879725" cy="287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9" name="Rectangle 1"/>
          <p:cNvSpPr>
            <a:spLocks noGrp="1" noChangeArrowheads="1"/>
          </p:cNvSpPr>
          <p:nvPr>
            <p:ph type="title" idx="4294967295"/>
          </p:nvPr>
        </p:nvSpPr>
        <p:spPr>
          <a:xfrm>
            <a:off x="685800" y="-315416"/>
            <a:ext cx="77724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VENTRICOLO SINISTRO</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CONFORMAZIONE  INTERNA</a:t>
            </a:r>
          </a:p>
        </p:txBody>
      </p:sp>
      <p:pic>
        <p:nvPicPr>
          <p:cNvPr id="43010" name="Picture 2"/>
          <p:cNvPicPr>
            <a:picLocks noChangeAspect="1" noChangeArrowheads="1"/>
          </p:cNvPicPr>
          <p:nvPr/>
        </p:nvPicPr>
        <p:blipFill>
          <a:blip r:embed="rId3">
            <a:lum bright="-30000" contrast="30000"/>
            <a:extLst>
              <a:ext uri="{28A0092B-C50C-407E-A947-70E740481C1C}">
                <a14:useLocalDpi xmlns:a14="http://schemas.microsoft.com/office/drawing/2010/main" val="0"/>
              </a:ext>
            </a:extLst>
          </a:blip>
          <a:srcRect/>
          <a:stretch>
            <a:fillRect/>
          </a:stretch>
        </p:blipFill>
        <p:spPr bwMode="auto">
          <a:xfrm>
            <a:off x="0" y="1557338"/>
            <a:ext cx="9144000" cy="5300662"/>
          </a:xfrm>
          <a:prstGeom prst="rect">
            <a:avLst/>
          </a:prstGeom>
          <a:noFill/>
          <a:ln>
            <a:noFill/>
          </a:ln>
          <a:effectLst/>
          <a:extLst>
            <a:ext uri="{909E8E84-426E-40DD-AFC4-6F175D3DCCD1}">
              <a14:hiddenFill xmlns:a14="http://schemas.microsoft.com/office/drawing/2010/main">
                <a:blipFill dpi="0" rotWithShape="0">
                  <a:blip>
                    <a:lum bright="-30000" contrast="30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3">
            <a:extLst>
              <a:ext uri="{28A0092B-C50C-407E-A947-70E740481C1C}">
                <a14:useLocalDpi xmlns:a14="http://schemas.microsoft.com/office/drawing/2010/main" val="0"/>
              </a:ext>
            </a:extLst>
          </a:blip>
          <a:srcRect l="6905" t="1447" r="5527" b="13126"/>
          <a:stretch>
            <a:fillRect/>
          </a:stretch>
        </p:blipFill>
        <p:spPr bwMode="auto">
          <a:xfrm>
            <a:off x="2016125" y="360363"/>
            <a:ext cx="6119813" cy="6408737"/>
          </a:xfrm>
          <a:prstGeom prst="rect">
            <a:avLst/>
          </a:prstGeom>
          <a:noFill/>
          <a:ln>
            <a:noFill/>
          </a:ln>
          <a:effectLst/>
          <a:extLst>
            <a:ext uri="{909E8E84-426E-40DD-AFC4-6F175D3DCCD1}">
              <a14:hiddenFill xmlns:a14="http://schemas.microsoft.com/office/drawing/2010/main">
                <a:blipFill dpi="0" rotWithShape="0">
                  <a:blip/>
                  <a:srcRect l="6905" t="1447" r="5527" b="13126"/>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Rectangle 1"/>
          <p:cNvSpPr>
            <a:spLocks noGrp="1" noChangeArrowheads="1"/>
          </p:cNvSpPr>
          <p:nvPr>
            <p:ph type="title" idx="4294967295"/>
          </p:nvPr>
        </p:nvSpPr>
        <p:spPr>
          <a:xfrm>
            <a:off x="0" y="0"/>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CUORE: SCHEMA STRUTTURALE</a:t>
            </a:r>
          </a:p>
        </p:txBody>
      </p:sp>
      <p:pic>
        <p:nvPicPr>
          <p:cNvPr id="47106" name="Picture 2"/>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1381" t="10898" r="1671"/>
          <a:stretch>
            <a:fillRect/>
          </a:stretch>
        </p:blipFill>
        <p:spPr bwMode="auto">
          <a:xfrm>
            <a:off x="4176713" y="1584325"/>
            <a:ext cx="5040312" cy="5295900"/>
          </a:xfrm>
          <a:prstGeom prst="rect">
            <a:avLst/>
          </a:prstGeom>
          <a:noFill/>
          <a:ln>
            <a:noFill/>
          </a:ln>
          <a:effectLst/>
          <a:extLst>
            <a:ext uri="{909E8E84-426E-40DD-AFC4-6F175D3DCCD1}">
              <a14:hiddenFill xmlns:a14="http://schemas.microsoft.com/office/drawing/2010/main">
                <a:blipFill dpi="0" rotWithShape="0">
                  <a:blip>
                    <a:lum bright="-6000" contrast="-24000"/>
                  </a:blip>
                  <a:srcRect l="1381" t="10898" r="1671"/>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107" name="Picture 3"/>
          <p:cNvPicPr>
            <a:picLocks noChangeAspect="1" noChangeArrowheads="1"/>
          </p:cNvPicPr>
          <p:nvPr/>
        </p:nvPicPr>
        <p:blipFill>
          <a:blip r:embed="rId4">
            <a:lum bright="-42000" contrast="24000"/>
            <a:extLst>
              <a:ext uri="{28A0092B-C50C-407E-A947-70E740481C1C}">
                <a14:useLocalDpi xmlns:a14="http://schemas.microsoft.com/office/drawing/2010/main" val="0"/>
              </a:ext>
            </a:extLst>
          </a:blip>
          <a:srcRect l="7361" t="16508" r="3221"/>
          <a:stretch>
            <a:fillRect/>
          </a:stretch>
        </p:blipFill>
        <p:spPr bwMode="auto">
          <a:xfrm>
            <a:off x="71438" y="863600"/>
            <a:ext cx="3959225" cy="3311525"/>
          </a:xfrm>
          <a:prstGeom prst="rect">
            <a:avLst/>
          </a:prstGeom>
          <a:noFill/>
          <a:ln>
            <a:noFill/>
          </a:ln>
          <a:effectLst/>
          <a:extLst>
            <a:ext uri="{909E8E84-426E-40DD-AFC4-6F175D3DCCD1}">
              <a14:hiddenFill xmlns:a14="http://schemas.microsoft.com/office/drawing/2010/main">
                <a:blipFill dpi="0" rotWithShape="0">
                  <a:blip>
                    <a:lum bright="-42000" contrast="24000"/>
                  </a:blip>
                  <a:srcRect l="7361" t="16508" r="3221"/>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7660FF-3496-0646-B37C-1A3F1196EE72}"/>
              </a:ext>
            </a:extLst>
          </p:cNvPr>
          <p:cNvSpPr>
            <a:spLocks noGrp="1"/>
          </p:cNvSpPr>
          <p:nvPr>
            <p:ph type="title"/>
          </p:nvPr>
        </p:nvSpPr>
        <p:spPr>
          <a:xfrm>
            <a:off x="0" y="25265"/>
            <a:ext cx="9144000" cy="1123950"/>
          </a:xfrm>
        </p:spPr>
        <p:txBody>
          <a:bodyPr/>
          <a:lstStyle/>
          <a:p>
            <a:r>
              <a:rPr lang="it-IT" sz="3200" dirty="0">
                <a:solidFill>
                  <a:schemeClr val="tx1"/>
                </a:solidFill>
                <a:latin typeface="Gurmukhi MN" panose="02020600050405020304" pitchFamily="18" charset="0"/>
                <a:cs typeface="Gurmukhi MN" panose="02020600050405020304" pitchFamily="18" charset="0"/>
              </a:rPr>
              <a:t>STRUTTURA ANATOMO-MICROSCOPICA del CUORE</a:t>
            </a:r>
          </a:p>
        </p:txBody>
      </p:sp>
      <p:sp>
        <p:nvSpPr>
          <p:cNvPr id="3" name="Segnaposto contenuto 2">
            <a:extLst>
              <a:ext uri="{FF2B5EF4-FFF2-40B4-BE49-F238E27FC236}">
                <a16:creationId xmlns:a16="http://schemas.microsoft.com/office/drawing/2014/main" id="{57B2894B-868C-1A43-84E9-9018F078DF7E}"/>
              </a:ext>
            </a:extLst>
          </p:cNvPr>
          <p:cNvSpPr>
            <a:spLocks noGrp="1"/>
          </p:cNvSpPr>
          <p:nvPr>
            <p:ph idx="1"/>
          </p:nvPr>
        </p:nvSpPr>
        <p:spPr>
          <a:xfrm>
            <a:off x="0" y="1052736"/>
            <a:ext cx="9144000" cy="5805264"/>
          </a:xfrm>
        </p:spPr>
        <p:txBody>
          <a:bodyPr/>
          <a:lstStyle/>
          <a:p>
            <a:r>
              <a:rPr lang="it-IT" sz="2800" b="1" dirty="0">
                <a:solidFill>
                  <a:schemeClr val="tx1"/>
                </a:solidFill>
                <a:latin typeface="Chalkboard" panose="03050602040202020205" pitchFamily="66" charset="77"/>
              </a:rPr>
              <a:t>La Tonaca Intima del Cuore riveste le 4 Cavità e viene definita ENDOCARDIO (cellule appiattite).</a:t>
            </a:r>
          </a:p>
          <a:p>
            <a:r>
              <a:rPr lang="it-IT" sz="2800" b="1" dirty="0">
                <a:solidFill>
                  <a:schemeClr val="tx1"/>
                </a:solidFill>
                <a:latin typeface="Chalkboard" panose="03050602040202020205" pitchFamily="66" charset="77"/>
              </a:rPr>
              <a:t>Profondamente allo Strato </a:t>
            </a:r>
            <a:r>
              <a:rPr lang="it-IT" sz="2800" b="1" dirty="0" err="1">
                <a:solidFill>
                  <a:schemeClr val="tx1"/>
                </a:solidFill>
                <a:latin typeface="Chalkboard" panose="03050602040202020205" pitchFamily="66" charset="77"/>
              </a:rPr>
              <a:t>Sottoendocardico</a:t>
            </a:r>
            <a:r>
              <a:rPr lang="it-IT" sz="2800" b="1" dirty="0">
                <a:solidFill>
                  <a:schemeClr val="tx1"/>
                </a:solidFill>
                <a:latin typeface="Chalkboard" panose="03050602040202020205" pitchFamily="66" charset="77"/>
              </a:rPr>
              <a:t> si localizza la Tonaca Media (molto spessa) del MIOCARDIO.</a:t>
            </a:r>
          </a:p>
          <a:p>
            <a:r>
              <a:rPr lang="it-IT" sz="2800" b="1" dirty="0">
                <a:solidFill>
                  <a:schemeClr val="tx1"/>
                </a:solidFill>
                <a:latin typeface="Chalkboard" panose="03050602040202020205" pitchFamily="66" charset="77"/>
              </a:rPr>
              <a:t>La Tonaca </a:t>
            </a:r>
            <a:r>
              <a:rPr lang="it-IT" sz="2800" b="1" dirty="0" err="1">
                <a:solidFill>
                  <a:schemeClr val="tx1"/>
                </a:solidFill>
                <a:latin typeface="Chalkboard" panose="03050602040202020205" pitchFamily="66" charset="77"/>
              </a:rPr>
              <a:t>piu’</a:t>
            </a:r>
            <a:r>
              <a:rPr lang="it-IT" sz="2800" b="1" dirty="0">
                <a:solidFill>
                  <a:schemeClr val="tx1"/>
                </a:solidFill>
                <a:latin typeface="Chalkboard" panose="03050602040202020205" pitchFamily="66" charset="77"/>
              </a:rPr>
              <a:t> esterna è la SIEROSA PERICARDICA con la porzione che aderisce al miocardio, denominata EPICARDIO. L’ Epicardio si «riflette» sul PERICARDIO FIBROSO e fra queste 2 porzioni sierose si delimita uno spazio, con una minima quantità di liquido (Cavità Pericardica), che garantisce l’ottimale attività contrattile del cuore.</a:t>
            </a:r>
          </a:p>
        </p:txBody>
      </p:sp>
    </p:spTree>
    <p:extLst>
      <p:ext uri="{BB962C8B-B14F-4D97-AF65-F5344CB8AC3E}">
        <p14:creationId xmlns:p14="http://schemas.microsoft.com/office/powerpoint/2010/main" val="3904611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Rectangle 1"/>
          <p:cNvSpPr>
            <a:spLocks noGrp="1" noChangeArrowheads="1"/>
          </p:cNvSpPr>
          <p:nvPr>
            <p:ph type="title" idx="4294967295"/>
          </p:nvPr>
        </p:nvSpPr>
        <p:spPr>
          <a:xfrm>
            <a:off x="685800" y="-315416"/>
            <a:ext cx="77724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MIOCARDIO </a:t>
            </a:r>
          </a:p>
        </p:txBody>
      </p:sp>
      <p:sp>
        <p:nvSpPr>
          <p:cNvPr id="49154" name="Rectangle 2"/>
          <p:cNvSpPr>
            <a:spLocks noGrp="1" noChangeArrowheads="1"/>
          </p:cNvSpPr>
          <p:nvPr>
            <p:ph type="body" idx="1"/>
          </p:nvPr>
        </p:nvSpPr>
        <p:spPr>
          <a:xfrm>
            <a:off x="539552" y="620688"/>
            <a:ext cx="8424936" cy="5867400"/>
          </a:xfrm>
          <a:ln/>
        </p:spPr>
        <p:txBody>
          <a:bodyPr/>
          <a:lstStyle/>
          <a:p>
            <a:pPr marL="323850" indent="-304800">
              <a:spcBef>
                <a:spcPts val="700"/>
              </a:spcBef>
              <a:buClrTx/>
              <a:buSzPct val="80000"/>
              <a:buFontTx/>
              <a:buNone/>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it-IT" altLang="it-IT" sz="2200" b="1" dirty="0">
                <a:solidFill>
                  <a:schemeClr val="tx1"/>
                </a:solidFill>
                <a:latin typeface="Comic Sans MS" panose="030F0902030302020204" pitchFamily="66" charset="0"/>
              </a:rPr>
              <a:t>Il MIOCARDIO è un Tessuto Muscolare Striato caratterizzato dal possedere CELLULE MONONUCLEATE (FIBROCELLULE), che prende inserzione sul cosiddetto SCHELETRO FIBROSO del Cuore.</a:t>
            </a:r>
          </a:p>
          <a:p>
            <a:pPr marL="323850" indent="-304800">
              <a:spcBef>
                <a:spcPts val="700"/>
              </a:spcBef>
              <a:buClrTx/>
              <a:buSzPct val="80000"/>
              <a:buFontTx/>
              <a:buNone/>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endParaRPr lang="it-IT" altLang="it-IT" sz="2200" b="1" dirty="0">
              <a:solidFill>
                <a:schemeClr val="tx1"/>
              </a:solidFill>
              <a:latin typeface="Comic Sans MS" panose="030F0902030302020204" pitchFamily="66" charset="0"/>
            </a:endParaRPr>
          </a:p>
          <a:p>
            <a:pPr marL="323850" indent="-304800">
              <a:spcBef>
                <a:spcPts val="700"/>
              </a:spcBef>
              <a:buClrTx/>
              <a:buSzPct val="80000"/>
              <a:buFontTx/>
              <a:buNone/>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it-IT" altLang="it-IT" sz="2200" b="1" dirty="0">
                <a:solidFill>
                  <a:schemeClr val="tx1"/>
                </a:solidFill>
                <a:latin typeface="Comic Sans MS" panose="030F0902030302020204" pitchFamily="66" charset="0"/>
              </a:rPr>
              <a:t>Morfo-Funzionalmente si suddivide in :</a:t>
            </a:r>
          </a:p>
          <a:p>
            <a:pPr marL="323850" indent="-304800">
              <a:spcBef>
                <a:spcPts val="700"/>
              </a:spcBef>
              <a:buClrTx/>
              <a:buSzPct val="80000"/>
              <a:buFontTx/>
              <a:buNone/>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endParaRPr lang="it-IT" altLang="it-IT" sz="2200" b="1" dirty="0">
              <a:solidFill>
                <a:schemeClr val="tx1"/>
              </a:solidFill>
              <a:latin typeface="Comic Sans MS" panose="030F0902030302020204" pitchFamily="66" charset="0"/>
            </a:endParaRPr>
          </a:p>
          <a:p>
            <a:pPr marL="323850" indent="-304800">
              <a:spcBef>
                <a:spcPts val="700"/>
              </a:spcBef>
              <a:buClrTx/>
              <a:buSzPct val="80000"/>
              <a:buFontTx/>
              <a:buNone/>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it-IT" altLang="it-IT" sz="2200" b="1" dirty="0">
                <a:solidFill>
                  <a:schemeClr val="tx1"/>
                </a:solidFill>
                <a:latin typeface="Comic Sans MS" panose="030F0902030302020204" pitchFamily="66" charset="0"/>
              </a:rPr>
              <a:t>MIOCARDIO COMUNE o DI LAVORO : la componente prevalente, che provvede alla effettiva attività contrattile del Cuore.</a:t>
            </a:r>
          </a:p>
          <a:p>
            <a:pPr marL="323850" indent="-304800">
              <a:spcBef>
                <a:spcPts val="700"/>
              </a:spcBef>
              <a:buClrTx/>
              <a:buSzPct val="80000"/>
              <a:buFontTx/>
              <a:buNone/>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it-IT" altLang="it-IT" sz="2200" b="1" dirty="0">
                <a:solidFill>
                  <a:schemeClr val="tx1"/>
                </a:solidFill>
                <a:latin typeface="Comic Sans MS" panose="030F0902030302020204" pitchFamily="66" charset="0"/>
              </a:rPr>
              <a:t>MIOCARDIO SPECIFICO o TESSUTO DI CONDUZIONE: «sostituisce» nel Cuore l’attività diretta del Sistema Nervoso per indurre la contrazione del Miocardio Comune. Tuttavia, esiste un controllo del Sistema Nervoso sul Tessuto di Conduzione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Rectangle 1"/>
          <p:cNvSpPr>
            <a:spLocks noGrp="1" noChangeArrowheads="1"/>
          </p:cNvSpPr>
          <p:nvPr>
            <p:ph type="title" idx="4294967295"/>
          </p:nvPr>
        </p:nvSpPr>
        <p:spPr>
          <a:xfrm>
            <a:off x="0" y="-8238"/>
            <a:ext cx="9144000" cy="10668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MIOCARDIO SPECIFICO </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SISTEMA DI CONDUZIONE</a:t>
            </a:r>
          </a:p>
        </p:txBody>
      </p:sp>
      <p:sp>
        <p:nvSpPr>
          <p:cNvPr id="53250" name="Rectangle 2"/>
          <p:cNvSpPr>
            <a:spLocks noGrp="1" noChangeArrowheads="1"/>
          </p:cNvSpPr>
          <p:nvPr>
            <p:ph type="body" idx="1"/>
          </p:nvPr>
        </p:nvSpPr>
        <p:spPr>
          <a:xfrm>
            <a:off x="323528" y="1058562"/>
            <a:ext cx="8496944" cy="5334000"/>
          </a:xfrm>
          <a:ln/>
        </p:spPr>
        <p:txBody>
          <a:bodyPr/>
          <a:lstStyle/>
          <a:p>
            <a:pPr marL="0" indent="0">
              <a:spcBef>
                <a:spcPts val="700"/>
              </a:spcBef>
              <a:buClr>
                <a:srgbClr val="00FFFF"/>
              </a:buClr>
              <a:buSzPct val="80000"/>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it-IT" altLang="it-IT" sz="2300" b="1" dirty="0">
                <a:solidFill>
                  <a:schemeClr val="tx1"/>
                </a:solidFill>
                <a:latin typeface="Comic Sans MS" panose="030F0902030302020204" pitchFamily="66" charset="0"/>
              </a:rPr>
              <a:t>Le cellule del MIOCARDIO SPECIFICO sono SPROVVISTE della Striatura e sono distinguibili al microscopio come cellule decisamente più chiare.</a:t>
            </a:r>
          </a:p>
          <a:p>
            <a:pPr marL="0" indent="0">
              <a:spcBef>
                <a:spcPts val="700"/>
              </a:spcBef>
              <a:buClr>
                <a:srgbClr val="00FFFF"/>
              </a:buClr>
              <a:buSzPct val="80000"/>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endParaRPr lang="it-IT" altLang="it-IT" sz="2300" b="1" dirty="0">
              <a:solidFill>
                <a:schemeClr val="tx1"/>
              </a:solidFill>
              <a:latin typeface="Comic Sans MS" panose="030F0902030302020204" pitchFamily="66" charset="0"/>
            </a:endParaRPr>
          </a:p>
          <a:p>
            <a:pPr marL="0" indent="0">
              <a:spcBef>
                <a:spcPts val="700"/>
              </a:spcBef>
              <a:buClr>
                <a:srgbClr val="00FFFF"/>
              </a:buClr>
              <a:buSzPct val="80000"/>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it-IT" altLang="it-IT" sz="2300" b="1" dirty="0">
                <a:solidFill>
                  <a:schemeClr val="tx1"/>
                </a:solidFill>
                <a:latin typeface="Comic Sans MS" panose="030F0902030302020204" pitchFamily="66" charset="0"/>
              </a:rPr>
              <a:t>Il Miocardio Specifico si organizza in raggruppamenti cellulari costituenti il cosiddetto</a:t>
            </a:r>
          </a:p>
          <a:p>
            <a:pPr marL="0" indent="0">
              <a:spcBef>
                <a:spcPts val="700"/>
              </a:spcBef>
              <a:buClr>
                <a:srgbClr val="00FFFF"/>
              </a:buClr>
              <a:buSzPct val="80000"/>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it-IT" altLang="it-IT" sz="2300" b="1" dirty="0">
                <a:solidFill>
                  <a:schemeClr val="tx1"/>
                </a:solidFill>
                <a:latin typeface="Comic Sans MS" panose="030F0902030302020204" pitchFamily="66" charset="0"/>
              </a:rPr>
              <a:t> SISTEMA di CONDUZIONE del CUORE:</a:t>
            </a:r>
          </a:p>
          <a:p>
            <a:pPr marL="0" indent="0">
              <a:spcBef>
                <a:spcPts val="700"/>
              </a:spcBef>
              <a:buClr>
                <a:srgbClr val="00FFFF"/>
              </a:buClr>
              <a:buSzPct val="80000"/>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endParaRPr lang="it-IT" altLang="it-IT" sz="2300" b="1" dirty="0">
              <a:solidFill>
                <a:schemeClr val="tx1"/>
              </a:solidFill>
              <a:latin typeface="Comic Sans MS" panose="030F0902030302020204" pitchFamily="66" charset="0"/>
            </a:endParaRPr>
          </a:p>
          <a:p>
            <a:pPr>
              <a:spcBef>
                <a:spcPts val="700"/>
              </a:spcBef>
              <a:buClr>
                <a:schemeClr val="tx1"/>
              </a:buClr>
              <a:buSzPct val="80000"/>
              <a:buFont typeface="Arial" panose="020B0604020202020204" pitchFamily="34" charset="0"/>
              <a:buChar char="•"/>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it-IT" altLang="it-IT" sz="2300" b="1" dirty="0">
                <a:solidFill>
                  <a:schemeClr val="tx1"/>
                </a:solidFill>
                <a:latin typeface="Comic Sans MS" panose="030F0902030302020204" pitchFamily="66" charset="0"/>
              </a:rPr>
              <a:t>SISTEMA NODALE: </a:t>
            </a:r>
          </a:p>
          <a:p>
            <a:pPr>
              <a:spcBef>
                <a:spcPts val="700"/>
              </a:spcBef>
              <a:buClr>
                <a:schemeClr val="tx1"/>
              </a:buClr>
              <a:buSzPct val="80000"/>
              <a:buFont typeface="Arial" panose="020B0604020202020204" pitchFamily="34" charset="0"/>
              <a:buChar char="•"/>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it-IT" altLang="it-IT" sz="2300" b="1" dirty="0">
                <a:solidFill>
                  <a:schemeClr val="tx1"/>
                </a:solidFill>
                <a:latin typeface="Comic Sans MS" panose="030F0902030302020204" pitchFamily="66" charset="0"/>
              </a:rPr>
              <a:t>NODO SENO-ATRIALE e NODO ATRIO-VENTRICOLARE</a:t>
            </a:r>
          </a:p>
          <a:p>
            <a:pPr>
              <a:spcBef>
                <a:spcPts val="700"/>
              </a:spcBef>
              <a:buClr>
                <a:schemeClr val="tx1"/>
              </a:buClr>
              <a:buSzPct val="80000"/>
              <a:buFont typeface="Arial" panose="020B0604020202020204" pitchFamily="34" charset="0"/>
              <a:buChar char="•"/>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it-IT" altLang="it-IT" sz="2300" b="1" dirty="0">
                <a:solidFill>
                  <a:schemeClr val="tx1"/>
                </a:solidFill>
                <a:latin typeface="Comic Sans MS" panose="030F0902030302020204" pitchFamily="66" charset="0"/>
              </a:rPr>
              <a:t>SISTEMA ATRIO-VENTRICOLARE con FASCIO di HIS e BRANCHE VENTRICOLARI DESTRA e SINISTRA</a:t>
            </a:r>
          </a:p>
          <a:p>
            <a:pPr marL="457200" indent="-457200">
              <a:spcBef>
                <a:spcPts val="700"/>
              </a:spcBef>
              <a:buClr>
                <a:srgbClr val="00FFFF"/>
              </a:buClr>
              <a:buSzPct val="80000"/>
              <a:buFontTx/>
              <a:buChar char="-"/>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endParaRPr lang="it-IT" altLang="it-IT" sz="2800" b="1" dirty="0">
              <a:solidFill>
                <a:schemeClr val="tx1"/>
              </a:solidFill>
              <a:latin typeface="Comic Sans MS" panose="030F0902030302020204" pitchFamily="66"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Rectangle 1"/>
          <p:cNvSpPr>
            <a:spLocks noGrp="1" noChangeArrowheads="1"/>
          </p:cNvSpPr>
          <p:nvPr>
            <p:ph type="title" idx="4294967295"/>
          </p:nvPr>
        </p:nvSpPr>
        <p:spPr>
          <a:xfrm>
            <a:off x="683568" y="-171400"/>
            <a:ext cx="7772400" cy="9144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MIOCARDIO  SPECIFICO</a:t>
            </a:r>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740981"/>
            <a:ext cx="4614664" cy="60948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1" name="Rectangle 1"/>
          <p:cNvSpPr>
            <a:spLocks noGrp="1" noChangeArrowheads="1"/>
          </p:cNvSpPr>
          <p:nvPr>
            <p:ph type="title" idx="4294967295"/>
          </p:nvPr>
        </p:nvSpPr>
        <p:spPr>
          <a:xfrm>
            <a:off x="0" y="152400"/>
            <a:ext cx="9144000" cy="609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SISTEMA DI CONDUZIONE DEL CUORE</a:t>
            </a:r>
          </a:p>
        </p:txBody>
      </p:sp>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90575"/>
            <a:ext cx="8153400" cy="5991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Rectangle 1"/>
          <p:cNvSpPr>
            <a:spLocks noGrp="1" noChangeArrowheads="1"/>
          </p:cNvSpPr>
          <p:nvPr>
            <p:ph type="title" idx="4294967295"/>
          </p:nvPr>
        </p:nvSpPr>
        <p:spPr>
          <a:xfrm>
            <a:off x="609600" y="0"/>
            <a:ext cx="7772400" cy="476672"/>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latin typeface="Arial Black" panose="020B0A04020102020204" pitchFamily="34" charset="0"/>
              </a:rPr>
              <a:t> </a:t>
            </a:r>
            <a:r>
              <a:rPr lang="it-IT" altLang="it-IT" sz="3200" dirty="0">
                <a:solidFill>
                  <a:schemeClr val="tx1"/>
                </a:solidFill>
                <a:latin typeface="Gurmukhi MN" panose="02020600050405020304" pitchFamily="18" charset="0"/>
                <a:cs typeface="Gurmukhi MN" panose="02020600050405020304" pitchFamily="18" charset="0"/>
              </a:rPr>
              <a:t>SISTEMA NODALE</a:t>
            </a:r>
          </a:p>
        </p:txBody>
      </p:sp>
      <p:sp>
        <p:nvSpPr>
          <p:cNvPr id="55298" name="Rectangle 2"/>
          <p:cNvSpPr>
            <a:spLocks noGrp="1" noChangeArrowheads="1"/>
          </p:cNvSpPr>
          <p:nvPr>
            <p:ph type="body" idx="1"/>
          </p:nvPr>
        </p:nvSpPr>
        <p:spPr>
          <a:xfrm>
            <a:off x="609600" y="620688"/>
            <a:ext cx="8305800" cy="5715000"/>
          </a:xfrm>
          <a:ln/>
        </p:spPr>
        <p:txBody>
          <a:bodyPr/>
          <a:lstStyle/>
          <a:p>
            <a:pPr marL="0" indent="0">
              <a:lnSpc>
                <a:spcPct val="90000"/>
              </a:lnSpc>
              <a:spcBef>
                <a:spcPts val="700"/>
              </a:spcBef>
              <a:buClr>
                <a:srgbClr val="66FF33"/>
              </a:buClr>
              <a:buSzPct val="80000"/>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it-IT" altLang="it-IT" sz="2600" b="1" dirty="0">
                <a:solidFill>
                  <a:schemeClr val="tx1"/>
                </a:solidFill>
                <a:latin typeface="Chalkboard" panose="03050602040202020205" pitchFamily="66" charset="77"/>
              </a:rPr>
              <a:t>NODO SENO-ATRIALE è situato in prossimità dello sbocco della VENA CAVA SUPERIORE nell’ ATRIO DESTRO.</a:t>
            </a:r>
          </a:p>
          <a:p>
            <a:pPr marL="0" indent="0">
              <a:lnSpc>
                <a:spcPct val="90000"/>
              </a:lnSpc>
              <a:spcBef>
                <a:spcPts val="700"/>
              </a:spcBef>
              <a:buClr>
                <a:srgbClr val="66FF33"/>
              </a:buClr>
              <a:buSzPct val="80000"/>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it-IT" altLang="it-IT" sz="2600" b="1" dirty="0">
                <a:solidFill>
                  <a:schemeClr val="tx1"/>
                </a:solidFill>
                <a:latin typeface="Chalkboard" panose="03050602040202020205" pitchFamily="66" charset="77"/>
              </a:rPr>
              <a:t>È definito il SEGNAPASSO («Pace Maker»), determinando l’ avvio e il ritmo della Frequenza Cardiaca (numero di battiti al minuto). Dal Nodo Seno-Atriale si dipartono Fibre di Miocardio Specifico che lo collegano al NODO ATRIO-VENTRICOLARE ed al Miocardio Comune dell’ Atrio Sinistro.</a:t>
            </a:r>
          </a:p>
          <a:p>
            <a:pPr marL="0" indent="0">
              <a:lnSpc>
                <a:spcPct val="90000"/>
              </a:lnSpc>
              <a:spcBef>
                <a:spcPts val="700"/>
              </a:spcBef>
              <a:buClr>
                <a:srgbClr val="66FF33"/>
              </a:buClr>
              <a:buSzPct val="80000"/>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endParaRPr lang="it-IT" altLang="it-IT" sz="2600" b="1" dirty="0">
              <a:solidFill>
                <a:schemeClr val="tx1"/>
              </a:solidFill>
              <a:latin typeface="Chalkboard" panose="03050602040202020205" pitchFamily="66" charset="77"/>
            </a:endParaRPr>
          </a:p>
          <a:p>
            <a:pPr marL="0" indent="0">
              <a:lnSpc>
                <a:spcPct val="90000"/>
              </a:lnSpc>
              <a:spcBef>
                <a:spcPts val="700"/>
              </a:spcBef>
              <a:buClr>
                <a:srgbClr val="66FF33"/>
              </a:buClr>
              <a:buSzPct val="80000"/>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it-IT" altLang="it-IT" sz="2600" b="1" dirty="0">
                <a:solidFill>
                  <a:schemeClr val="tx1"/>
                </a:solidFill>
                <a:latin typeface="Chalkboard" panose="03050602040202020205" pitchFamily="66" charset="77"/>
              </a:rPr>
              <a:t>NODO ATRIO-VENTRICOLARE è situato in Atrio Destro in prossimità del Setto Interatriale. Provvede a rallentare la Frequenza Cardiaca per garantire la completa contrazione degli Atrii</a:t>
            </a:r>
          </a:p>
          <a:p>
            <a:pPr marL="0" indent="0">
              <a:lnSpc>
                <a:spcPct val="90000"/>
              </a:lnSpc>
              <a:spcBef>
                <a:spcPts val="700"/>
              </a:spcBef>
              <a:buClr>
                <a:srgbClr val="66FF33"/>
              </a:buClr>
              <a:buSzPct val="80000"/>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endParaRPr lang="it-IT" altLang="it-IT" sz="2800" dirty="0">
              <a:solidFill>
                <a:schemeClr val="tx1"/>
              </a:solidFill>
              <a:latin typeface="Chalkboard" panose="03050602040202020205" pitchFamily="66" charset="77"/>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DE5768-DA3E-004D-93C8-04694CC1F08E}"/>
              </a:ext>
            </a:extLst>
          </p:cNvPr>
          <p:cNvSpPr>
            <a:spLocks noGrp="1"/>
          </p:cNvSpPr>
          <p:nvPr>
            <p:ph type="title"/>
          </p:nvPr>
        </p:nvSpPr>
        <p:spPr>
          <a:xfrm>
            <a:off x="685800" y="35897"/>
            <a:ext cx="7753350" cy="728807"/>
          </a:xfrm>
        </p:spPr>
        <p:txBody>
          <a:bodyPr/>
          <a:lstStyle/>
          <a:p>
            <a:r>
              <a:rPr lang="it-IT" sz="3200" dirty="0">
                <a:solidFill>
                  <a:schemeClr val="tx1"/>
                </a:solidFill>
                <a:latin typeface="Gurmukhi MN" panose="02020600050405020304" pitchFamily="18" charset="0"/>
                <a:cs typeface="Gurmukhi MN" panose="02020600050405020304" pitchFamily="18" charset="0"/>
              </a:rPr>
              <a:t>SISTEMA   ATRIOVENTRICOLARE</a:t>
            </a:r>
          </a:p>
        </p:txBody>
      </p:sp>
      <p:sp>
        <p:nvSpPr>
          <p:cNvPr id="3" name="Segnaposto contenuto 2">
            <a:extLst>
              <a:ext uri="{FF2B5EF4-FFF2-40B4-BE49-F238E27FC236}">
                <a16:creationId xmlns:a16="http://schemas.microsoft.com/office/drawing/2014/main" id="{75657DA7-8255-3448-959A-163543897EC8}"/>
              </a:ext>
            </a:extLst>
          </p:cNvPr>
          <p:cNvSpPr>
            <a:spLocks noGrp="1"/>
          </p:cNvSpPr>
          <p:nvPr>
            <p:ph idx="1"/>
          </p:nvPr>
        </p:nvSpPr>
        <p:spPr>
          <a:xfrm>
            <a:off x="611560" y="1052736"/>
            <a:ext cx="8208912" cy="5805264"/>
          </a:xfrm>
        </p:spPr>
        <p:txBody>
          <a:bodyPr/>
          <a:lstStyle/>
          <a:p>
            <a:r>
              <a:rPr lang="it-IT" sz="3000" b="1" dirty="0">
                <a:solidFill>
                  <a:schemeClr val="tx1"/>
                </a:solidFill>
                <a:latin typeface="Bradley Hand" pitchFamily="2" charset="77"/>
              </a:rPr>
              <a:t>Nel SETTO INTERATRIALE si origina a partire dal Nodo </a:t>
            </a:r>
            <a:r>
              <a:rPr lang="it-IT" sz="3000" b="1" dirty="0" err="1">
                <a:solidFill>
                  <a:schemeClr val="tx1"/>
                </a:solidFill>
                <a:latin typeface="Bradley Hand" pitchFamily="2" charset="77"/>
              </a:rPr>
              <a:t>AtrioVentricolare</a:t>
            </a:r>
            <a:r>
              <a:rPr lang="it-IT" sz="3000" b="1" dirty="0">
                <a:solidFill>
                  <a:schemeClr val="tx1"/>
                </a:solidFill>
                <a:latin typeface="Bradley Hand" pitchFamily="2" charset="77"/>
              </a:rPr>
              <a:t> per proseguire per un breve tratto nel SETTO INTERVENTRICOLARE.</a:t>
            </a:r>
          </a:p>
          <a:p>
            <a:endParaRPr lang="it-IT" sz="3000" b="1" dirty="0">
              <a:solidFill>
                <a:schemeClr val="tx1"/>
              </a:solidFill>
              <a:latin typeface="Bradley Hand" pitchFamily="2" charset="77"/>
            </a:endParaRPr>
          </a:p>
          <a:p>
            <a:r>
              <a:rPr lang="it-IT" sz="3000" b="1" dirty="0">
                <a:solidFill>
                  <a:schemeClr val="tx1"/>
                </a:solidFill>
                <a:latin typeface="Bradley Hand" pitchFamily="2" charset="77"/>
              </a:rPr>
              <a:t>Vi si dipartono le 2 BRANCHE DESTRA e SINISTRA che distribuiscono l’ impulso contrattile ai Ventricoli, tramite le cosiddette FIBRE di PURKINJE</a:t>
            </a:r>
          </a:p>
        </p:txBody>
      </p:sp>
    </p:spTree>
    <p:extLst>
      <p:ext uri="{BB962C8B-B14F-4D97-AF65-F5344CB8AC3E}">
        <p14:creationId xmlns:p14="http://schemas.microsoft.com/office/powerpoint/2010/main" val="3398619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762000" y="304800"/>
            <a:ext cx="7772400" cy="762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CUORE</a:t>
            </a:r>
          </a:p>
        </p:txBody>
      </p:sp>
      <p:sp>
        <p:nvSpPr>
          <p:cNvPr id="29698" name="Rectangle 2"/>
          <p:cNvSpPr>
            <a:spLocks noGrp="1" noChangeArrowheads="1"/>
          </p:cNvSpPr>
          <p:nvPr>
            <p:ph type="body" idx="1"/>
          </p:nvPr>
        </p:nvSpPr>
        <p:spPr>
          <a:xfrm>
            <a:off x="0" y="1196752"/>
            <a:ext cx="9144000" cy="5867400"/>
          </a:xfrm>
          <a:ln/>
        </p:spPr>
        <p:txBody>
          <a:bodyPr/>
          <a:lstStyle/>
          <a:p>
            <a:pPr marL="323850" indent="-323850">
              <a:spcBef>
                <a:spcPts val="700"/>
              </a:spcBef>
              <a:buClr>
                <a:srgbClr val="FFFFFF"/>
              </a:buClr>
              <a:buSzPct val="80000"/>
              <a:buFont typeface="Wingdings" panose="05000000000000000000" pitchFamily="2" charset="2"/>
              <a:buChar char=""/>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it-IT" altLang="it-IT" sz="2800" dirty="0">
                <a:solidFill>
                  <a:schemeClr val="tx1"/>
                </a:solidFill>
                <a:latin typeface="Chalkboard" panose="03050602040202020205" pitchFamily="66" charset="77"/>
              </a:rPr>
              <a:t>È un Organo CAVO, impari e mediano, prevalentemente MUSCOLARE (Tessuto Muscolare Striato Cardiaco o MIOCARDIO), localizzato nella regione MEDIANA della Cavità Toracica (MEDIASTINO), compreso tra le due Cavità Pleuriche.</a:t>
            </a:r>
          </a:p>
          <a:p>
            <a:pPr marL="323850" indent="-323850">
              <a:spcBef>
                <a:spcPts val="700"/>
              </a:spcBef>
              <a:buClr>
                <a:srgbClr val="FFFFFF"/>
              </a:buClr>
              <a:buSzPct val="80000"/>
              <a:buFont typeface="Wingdings" panose="05000000000000000000" pitchFamily="2" charset="2"/>
              <a:buChar char=""/>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it-IT" altLang="it-IT" sz="2800" dirty="0">
                <a:solidFill>
                  <a:schemeClr val="tx1"/>
                </a:solidFill>
                <a:latin typeface="Copperplate" panose="02000504000000020004" pitchFamily="2" charset="77"/>
              </a:rPr>
              <a:t>Ha una forma assimilabile ad un CONO, con una BASE localizzata in Alto, Indietro e a Destra, ed il suo APICE (decisamente smusso, arrotondato) localizzato in Basso, in Avanti ed a Sinistra.</a:t>
            </a:r>
          </a:p>
          <a:p>
            <a:pPr marL="323850" indent="-323850">
              <a:spcBef>
                <a:spcPts val="700"/>
              </a:spcBef>
              <a:buClr>
                <a:srgbClr val="FFFFFF"/>
              </a:buClr>
              <a:buSzPct val="80000"/>
              <a:buFont typeface="Wingdings" panose="05000000000000000000" pitchFamily="2" charset="2"/>
              <a:buChar char=""/>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it-IT" altLang="it-IT" sz="2800" dirty="0">
                <a:solidFill>
                  <a:schemeClr val="tx1"/>
                </a:solidFill>
                <a:latin typeface="Chalkduster" panose="03050602040202020205" pitchFamily="66" charset="77"/>
              </a:rPr>
              <a:t>Ha un peso variabile sui 300 g nel Maschio e i 250 g nella Femmina.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112"/>
          <p:cNvPicPr>
            <a:picLocks noGrp="1" noChangeAspect="1"/>
          </p:cNvPicPr>
          <p:nvPr isPhoto="1"/>
        </p:nvPicPr>
        <p:blipFill>
          <a:blip r:embed="rId2">
            <a:extLst>
              <a:ext uri="{BEBA8EAE-BF5A-486C-A8C5-ECC9F3942E4B}">
                <a14:imgProps xmlns:a14="http://schemas.microsoft.com/office/drawing/2010/main">
                  <a14:imgLayer>
                    <a14:imgEffect>
                      <a14:sharpenSoften amount="43000"/>
                    </a14:imgEffect>
                    <a14:imgEffect>
                      <a14:brightnessContrast contrast="18000"/>
                    </a14:imgEffect>
                  </a14:imgLayer>
                </a14:imgProps>
              </a:ext>
              <a:ext uri="{28A0092B-C50C-407E-A947-70E740481C1C}">
                <a14:useLocalDpi xmlns:a14="http://schemas.microsoft.com/office/drawing/2010/main" val="0"/>
              </a:ext>
            </a:extLst>
          </a:blip>
          <a:stretch>
            <a:fillRect/>
          </a:stretch>
        </p:blipFill>
        <p:spPr>
          <a:xfrm>
            <a:off x="2259013" y="0"/>
            <a:ext cx="4625975" cy="6858000"/>
          </a:xfrm>
          <a:prstGeom prst="rect">
            <a:avLst/>
          </a:prstGeom>
          <a:noFill/>
          <a:ln>
            <a:noFill/>
          </a:ln>
        </p:spPr>
      </p:pic>
    </p:spTree>
    <p:extLst>
      <p:ext uri="{BB962C8B-B14F-4D97-AF65-F5344CB8AC3E}">
        <p14:creationId xmlns:p14="http://schemas.microsoft.com/office/powerpoint/2010/main" val="2158388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89D828-0CEB-9648-9AE2-170F94BE20FB}"/>
              </a:ext>
            </a:extLst>
          </p:cNvPr>
          <p:cNvSpPr>
            <a:spLocks noGrp="1"/>
          </p:cNvSpPr>
          <p:nvPr>
            <p:ph type="title"/>
          </p:nvPr>
        </p:nvSpPr>
        <p:spPr>
          <a:xfrm>
            <a:off x="0" y="-99392"/>
            <a:ext cx="9144000" cy="1123950"/>
          </a:xfrm>
        </p:spPr>
        <p:txBody>
          <a:bodyPr/>
          <a:lstStyle/>
          <a:p>
            <a:r>
              <a:rPr lang="it-IT" sz="3200" dirty="0">
                <a:solidFill>
                  <a:schemeClr val="tx1"/>
                </a:solidFill>
                <a:latin typeface="Gurmukhi MN" panose="02020600050405020304" pitchFamily="18" charset="0"/>
                <a:cs typeface="Gurmukhi MN" panose="02020600050405020304" pitchFamily="18" charset="0"/>
              </a:rPr>
              <a:t>INNERVAZIONE AUTONOMA del CUORE</a:t>
            </a:r>
          </a:p>
        </p:txBody>
      </p:sp>
      <p:sp>
        <p:nvSpPr>
          <p:cNvPr id="3" name="Segnaposto contenuto 2">
            <a:extLst>
              <a:ext uri="{FF2B5EF4-FFF2-40B4-BE49-F238E27FC236}">
                <a16:creationId xmlns:a16="http://schemas.microsoft.com/office/drawing/2014/main" id="{0D3EC063-2099-AA40-8C1C-5C6340662D88}"/>
              </a:ext>
            </a:extLst>
          </p:cNvPr>
          <p:cNvSpPr>
            <a:spLocks noGrp="1"/>
          </p:cNvSpPr>
          <p:nvPr>
            <p:ph idx="1"/>
          </p:nvPr>
        </p:nvSpPr>
        <p:spPr>
          <a:xfrm>
            <a:off x="0" y="764704"/>
            <a:ext cx="9144000" cy="6093296"/>
          </a:xfrm>
        </p:spPr>
        <p:txBody>
          <a:bodyPr/>
          <a:lstStyle/>
          <a:p>
            <a:r>
              <a:rPr lang="it-IT" sz="2800" b="1" dirty="0">
                <a:solidFill>
                  <a:schemeClr val="tx1"/>
                </a:solidFill>
                <a:latin typeface="Copperplate" panose="02000504000000020004" pitchFamily="2" charset="77"/>
              </a:rPr>
              <a:t>Il Sistema Nervoso Autonomo influenza il SISTEMA DI CONDUZIONE DEL CUORE modulandone l’attività.</a:t>
            </a:r>
          </a:p>
          <a:p>
            <a:r>
              <a:rPr lang="it-IT" sz="2800" b="1" dirty="0">
                <a:solidFill>
                  <a:schemeClr val="tx1"/>
                </a:solidFill>
                <a:latin typeface="Copperplate" panose="02000504000000020004" pitchFamily="2" charset="77"/>
              </a:rPr>
              <a:t>Il CENTRO CARDIOACCELERATORE del BULBO influenza il SISTEMA NERVOSO ORTOSIMPATICO (</a:t>
            </a:r>
            <a:r>
              <a:rPr lang="it-IT" sz="2800" b="1" dirty="0" err="1">
                <a:solidFill>
                  <a:schemeClr val="tx1"/>
                </a:solidFill>
                <a:latin typeface="Copperplate" panose="02000504000000020004" pitchFamily="2" charset="77"/>
              </a:rPr>
              <a:t>mielomeri</a:t>
            </a:r>
            <a:r>
              <a:rPr lang="it-IT" sz="2800" b="1" dirty="0">
                <a:solidFill>
                  <a:schemeClr val="tx1"/>
                </a:solidFill>
                <a:latin typeface="Copperplate" panose="02000504000000020004" pitchFamily="2" charset="77"/>
              </a:rPr>
              <a:t> T1-T4), incrementando la Frequenza Cardiaca;</a:t>
            </a:r>
          </a:p>
          <a:p>
            <a:r>
              <a:rPr lang="it-IT" sz="2800" b="1" dirty="0">
                <a:solidFill>
                  <a:schemeClr val="tx1"/>
                </a:solidFill>
                <a:latin typeface="Copperplate" panose="02000504000000020004" pitchFamily="2" charset="77"/>
              </a:rPr>
              <a:t>Il centro CARDIOINIBITORE, stimolando il Nucleo Motore Dorsale del NERVO VAGO (X paio), attiva il Sistema Nervoso PARASIMPATICO che provvede a rallentare l’attività cardiaca.</a:t>
            </a:r>
          </a:p>
        </p:txBody>
      </p:sp>
    </p:spTree>
    <p:extLst>
      <p:ext uri="{BB962C8B-B14F-4D97-AF65-F5344CB8AC3E}">
        <p14:creationId xmlns:p14="http://schemas.microsoft.com/office/powerpoint/2010/main" val="1170319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9541DC-D5DE-D84B-926A-2D692E95777D}"/>
              </a:ext>
            </a:extLst>
          </p:cNvPr>
          <p:cNvSpPr>
            <a:spLocks noGrp="1"/>
          </p:cNvSpPr>
          <p:nvPr>
            <p:ph type="title"/>
          </p:nvPr>
        </p:nvSpPr>
        <p:spPr>
          <a:xfrm>
            <a:off x="106551" y="2276872"/>
            <a:ext cx="9036496" cy="1123950"/>
          </a:xfrm>
        </p:spPr>
        <p:txBody>
          <a:bodyPr/>
          <a:lstStyle/>
          <a:p>
            <a:r>
              <a:rPr lang="it-IT" sz="3200" dirty="0">
                <a:solidFill>
                  <a:schemeClr val="tx1"/>
                </a:solidFill>
                <a:latin typeface="Gurmukhi MN" panose="02020600050405020304" pitchFamily="18" charset="0"/>
                <a:cs typeface="Gurmukhi MN" panose="02020600050405020304" pitchFamily="18" charset="0"/>
              </a:rPr>
              <a:t>CIRCOLAZIONE  CORONARICA</a:t>
            </a:r>
            <a:br>
              <a:rPr lang="it-IT" sz="3200" dirty="0">
                <a:solidFill>
                  <a:schemeClr val="tx1"/>
                </a:solidFill>
                <a:latin typeface="Gurmukhi MN" panose="02020600050405020304" pitchFamily="18" charset="0"/>
                <a:cs typeface="Gurmukhi MN" panose="02020600050405020304" pitchFamily="18" charset="0"/>
              </a:rPr>
            </a:br>
            <a:r>
              <a:rPr lang="it-IT" sz="3200" dirty="0">
                <a:solidFill>
                  <a:schemeClr val="tx1"/>
                </a:solidFill>
                <a:latin typeface="Gurmukhi MN" panose="02020600050405020304" pitchFamily="18" charset="0"/>
                <a:cs typeface="Gurmukhi MN" panose="02020600050405020304" pitchFamily="18" charset="0"/>
              </a:rPr>
              <a:t>- Vascolarizzazione Sanguifera del Cuore</a:t>
            </a:r>
          </a:p>
        </p:txBody>
      </p:sp>
    </p:spTree>
    <p:extLst>
      <p:ext uri="{BB962C8B-B14F-4D97-AF65-F5344CB8AC3E}">
        <p14:creationId xmlns:p14="http://schemas.microsoft.com/office/powerpoint/2010/main" val="1168397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BFF55AEB-C077-304F-8DC8-96A951BEB8C1}"/>
              </a:ext>
            </a:extLst>
          </p:cNvPr>
          <p:cNvSpPr>
            <a:spLocks noGrp="1"/>
          </p:cNvSpPr>
          <p:nvPr>
            <p:ph type="title"/>
          </p:nvPr>
        </p:nvSpPr>
        <p:spPr>
          <a:xfrm>
            <a:off x="0" y="21892"/>
            <a:ext cx="9144000" cy="814820"/>
          </a:xfrm>
        </p:spPr>
        <p:txBody>
          <a:bodyPr/>
          <a:lstStyle/>
          <a:p>
            <a:r>
              <a:rPr lang="it-IT" sz="3200" dirty="0">
                <a:solidFill>
                  <a:schemeClr val="tx1"/>
                </a:solidFill>
                <a:latin typeface="Gurmukhi MN" panose="02020600050405020304" pitchFamily="18" charset="0"/>
                <a:cs typeface="Gurmukhi MN" panose="02020600050405020304" pitchFamily="18" charset="0"/>
              </a:rPr>
              <a:t>CIRCOLAZIONE  CORONARIA</a:t>
            </a:r>
          </a:p>
        </p:txBody>
      </p:sp>
      <p:sp>
        <p:nvSpPr>
          <p:cNvPr id="4" name="Segnaposto contenuto 3">
            <a:extLst>
              <a:ext uri="{FF2B5EF4-FFF2-40B4-BE49-F238E27FC236}">
                <a16:creationId xmlns:a16="http://schemas.microsoft.com/office/drawing/2014/main" id="{CABCFE7A-7B0A-0B4F-9756-33C94BB3860C}"/>
              </a:ext>
            </a:extLst>
          </p:cNvPr>
          <p:cNvSpPr>
            <a:spLocks noGrp="1"/>
          </p:cNvSpPr>
          <p:nvPr>
            <p:ph idx="1"/>
          </p:nvPr>
        </p:nvSpPr>
        <p:spPr>
          <a:xfrm>
            <a:off x="107504" y="1052736"/>
            <a:ext cx="9036496" cy="5805264"/>
          </a:xfrm>
        </p:spPr>
        <p:txBody>
          <a:bodyPr/>
          <a:lstStyle/>
          <a:p>
            <a:r>
              <a:rPr lang="it-IT" sz="2400" dirty="0">
                <a:solidFill>
                  <a:schemeClr val="tx1"/>
                </a:solidFill>
                <a:latin typeface="Comic Sans MS" panose="030F0902030302020204" pitchFamily="66" charset="0"/>
              </a:rPr>
              <a:t>Costituisce la Circolazione Sanguifera che provvede alla irrorazione del Miocardio</a:t>
            </a:r>
          </a:p>
          <a:p>
            <a:endParaRPr lang="it-IT" sz="2400" dirty="0">
              <a:solidFill>
                <a:schemeClr val="tx1"/>
              </a:solidFill>
              <a:latin typeface="Comic Sans MS" panose="030F0902030302020204" pitchFamily="66" charset="0"/>
            </a:endParaRPr>
          </a:p>
          <a:p>
            <a:r>
              <a:rPr lang="it-IT" sz="2400" dirty="0">
                <a:solidFill>
                  <a:schemeClr val="tx1"/>
                </a:solidFill>
                <a:latin typeface="Comic Sans MS" panose="030F0902030302020204" pitchFamily="66" charset="0"/>
              </a:rPr>
              <a:t>Consta delle 2 ARTERIE CORONARIE (Destra e Sinistra), che originano dalla Aorta Ascendente e si dispongono nei 2 Solchi Atrioventricolari Posteriore ed Anteriore, per emettere ulteriori rami nei Solchi Interventricolari Posteriore ed Anteriore.</a:t>
            </a:r>
          </a:p>
          <a:p>
            <a:endParaRPr lang="it-IT" sz="2400" dirty="0">
              <a:solidFill>
                <a:schemeClr val="tx1"/>
              </a:solidFill>
              <a:latin typeface="Comic Sans MS" panose="030F0902030302020204" pitchFamily="66" charset="0"/>
            </a:endParaRPr>
          </a:p>
          <a:p>
            <a:r>
              <a:rPr lang="it-IT" sz="2400" dirty="0">
                <a:solidFill>
                  <a:schemeClr val="tx1"/>
                </a:solidFill>
                <a:latin typeface="Comic Sans MS" panose="030F0902030302020204" pitchFamily="66" charset="0"/>
              </a:rPr>
              <a:t>I Microcircoli drenano in una Rete Venosa che confluisce nel SENO VENOSO CORONARIO e, in minore misura, nella Vena Cardiaca Magna, che affluiscono all’ Atrio Destro</a:t>
            </a:r>
          </a:p>
        </p:txBody>
      </p:sp>
    </p:spTree>
    <p:extLst>
      <p:ext uri="{BB962C8B-B14F-4D97-AF65-F5344CB8AC3E}">
        <p14:creationId xmlns:p14="http://schemas.microsoft.com/office/powerpoint/2010/main" val="1027769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2110">
            <a:extLst>
              <a:ext uri="{FF2B5EF4-FFF2-40B4-BE49-F238E27FC236}">
                <a16:creationId xmlns:a16="http://schemas.microsoft.com/office/drawing/2014/main" id="{5499740C-4996-3D4B-B3C0-4EE79DE3D13C}"/>
              </a:ext>
            </a:extLst>
          </p:cNvPr>
          <p:cNvPicPr>
            <a:picLocks noGrp="1" noChangeAspect="1"/>
          </p:cNvPicPr>
          <p:nvPr isPhoto="1"/>
        </p:nvPicPr>
        <p:blipFill rotWithShape="1">
          <a:blip r:embed="rId3">
            <a:lum/>
            <a:extLst>
              <a:ext uri="{28A0092B-C50C-407E-A947-70E740481C1C}">
                <a14:useLocalDpi xmlns:a14="http://schemas.microsoft.com/office/drawing/2010/main" val="0"/>
              </a:ext>
            </a:extLst>
          </a:blip>
          <a:srcRect r="46734"/>
          <a:stretch/>
        </p:blipFill>
        <p:spPr>
          <a:xfrm>
            <a:off x="1907704" y="0"/>
            <a:ext cx="4824536" cy="6857998"/>
          </a:xfrm>
          <a:prstGeom prst="rect">
            <a:avLst/>
          </a:prstGeom>
          <a:noFill/>
          <a:ln>
            <a:noFill/>
          </a:ln>
        </p:spPr>
      </p:pic>
    </p:spTree>
    <p:extLst>
      <p:ext uri="{BB962C8B-B14F-4D97-AF65-F5344CB8AC3E}">
        <p14:creationId xmlns:p14="http://schemas.microsoft.com/office/powerpoint/2010/main" val="3185085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a:extLst>
              <a:ext uri="{28A0092B-C50C-407E-A947-70E740481C1C}">
                <a14:useLocalDpi xmlns:a14="http://schemas.microsoft.com/office/drawing/2010/main" val="0"/>
              </a:ext>
            </a:extLst>
          </a:blip>
          <a:srcRect l="4935" t="2036" r="9438" b="12491"/>
          <a:stretch>
            <a:fillRect/>
          </a:stretch>
        </p:blipFill>
        <p:spPr bwMode="auto">
          <a:xfrm>
            <a:off x="71438" y="576263"/>
            <a:ext cx="8999537" cy="5111750"/>
          </a:xfrm>
          <a:prstGeom prst="rect">
            <a:avLst/>
          </a:prstGeom>
          <a:noFill/>
          <a:ln>
            <a:noFill/>
          </a:ln>
          <a:effectLst/>
          <a:extLst>
            <a:ext uri="{909E8E84-426E-40DD-AFC4-6F175D3DCCD1}">
              <a14:hiddenFill xmlns:a14="http://schemas.microsoft.com/office/drawing/2010/main">
                <a:blipFill dpi="0" rotWithShape="0">
                  <a:blip/>
                  <a:srcRect l="4935" t="2036" r="9438" b="12491"/>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179512" y="188640"/>
            <a:ext cx="8763000" cy="609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effectLst/>
                <a:latin typeface="Gurmukhi MN" panose="02020600050405020304" pitchFamily="18" charset="0"/>
                <a:cs typeface="Gurmukhi MN" panose="02020600050405020304" pitchFamily="18" charset="0"/>
              </a:rPr>
              <a:t>VALVOLE CARDIACHE: </a:t>
            </a:r>
            <a:br>
              <a:rPr lang="it-IT" altLang="it-IT" sz="3200" b="1" dirty="0">
                <a:solidFill>
                  <a:schemeClr val="tx1"/>
                </a:solidFill>
                <a:effectLst/>
                <a:latin typeface="Gurmukhi MN" panose="02020600050405020304" pitchFamily="18" charset="0"/>
                <a:cs typeface="Gurmukhi MN" panose="02020600050405020304" pitchFamily="18" charset="0"/>
              </a:rPr>
            </a:br>
            <a:r>
              <a:rPr lang="it-IT" altLang="it-IT" sz="3200" b="1" dirty="0">
                <a:solidFill>
                  <a:schemeClr val="tx1"/>
                </a:solidFill>
                <a:effectLst/>
                <a:latin typeface="Gurmukhi MN" panose="02020600050405020304" pitchFamily="18" charset="0"/>
                <a:cs typeface="Gurmukhi MN" panose="02020600050405020304" pitchFamily="18" charset="0"/>
              </a:rPr>
              <a:t>PUNTI DI AUSCULTAZIONE </a:t>
            </a: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980728"/>
            <a:ext cx="6248400" cy="5802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3">
            <a:lum bright="-36000" contrast="30000"/>
            <a:extLst>
              <a:ext uri="{28A0092B-C50C-407E-A947-70E740481C1C}">
                <a14:useLocalDpi xmlns:a14="http://schemas.microsoft.com/office/drawing/2010/main" val="0"/>
              </a:ext>
            </a:extLst>
          </a:blip>
          <a:srcRect l="8231" t="3207" b="2992"/>
          <a:stretch>
            <a:fillRect/>
          </a:stretch>
        </p:blipFill>
        <p:spPr bwMode="auto">
          <a:xfrm>
            <a:off x="0" y="720725"/>
            <a:ext cx="4824413" cy="5327650"/>
          </a:xfrm>
          <a:prstGeom prst="rect">
            <a:avLst/>
          </a:prstGeom>
          <a:noFill/>
          <a:ln>
            <a:noFill/>
          </a:ln>
          <a:effectLst/>
          <a:extLst>
            <a:ext uri="{909E8E84-426E-40DD-AFC4-6F175D3DCCD1}">
              <a14:hiddenFill xmlns:a14="http://schemas.microsoft.com/office/drawing/2010/main">
                <a:blipFill dpi="0" rotWithShape="0">
                  <a:blip>
                    <a:lum bright="-36000" contrast="30000"/>
                  </a:blip>
                  <a:srcRect l="8231" t="3207" b="299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0" name="Picture 2"/>
          <p:cNvPicPr>
            <a:picLocks noChangeAspect="1" noChangeArrowheads="1"/>
          </p:cNvPicPr>
          <p:nvPr/>
        </p:nvPicPr>
        <p:blipFill>
          <a:blip r:embed="rId4">
            <a:lum bright="-30000" contrast="30000"/>
            <a:extLst>
              <a:ext uri="{28A0092B-C50C-407E-A947-70E740481C1C}">
                <a14:useLocalDpi xmlns:a14="http://schemas.microsoft.com/office/drawing/2010/main" val="0"/>
              </a:ext>
            </a:extLst>
          </a:blip>
          <a:srcRect t="1230"/>
          <a:stretch>
            <a:fillRect/>
          </a:stretch>
        </p:blipFill>
        <p:spPr bwMode="auto">
          <a:xfrm>
            <a:off x="4824413" y="863600"/>
            <a:ext cx="4319587" cy="4967288"/>
          </a:xfrm>
          <a:prstGeom prst="rect">
            <a:avLst/>
          </a:prstGeom>
          <a:noFill/>
          <a:ln>
            <a:noFill/>
          </a:ln>
          <a:effectLst/>
          <a:extLst>
            <a:ext uri="{909E8E84-426E-40DD-AFC4-6F175D3DCCD1}">
              <a14:hiddenFill xmlns:a14="http://schemas.microsoft.com/office/drawing/2010/main">
                <a:blipFill dpi="0" rotWithShape="0">
                  <a:blip>
                    <a:lum bright="-30000" contrast="30000"/>
                  </a:blip>
                  <a:srcRect t="1230"/>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44F5DA-60AF-C94F-970A-4CB037818F22}"/>
              </a:ext>
            </a:extLst>
          </p:cNvPr>
          <p:cNvSpPr>
            <a:spLocks noGrp="1"/>
          </p:cNvSpPr>
          <p:nvPr>
            <p:ph type="title"/>
          </p:nvPr>
        </p:nvSpPr>
        <p:spPr>
          <a:xfrm>
            <a:off x="0" y="25265"/>
            <a:ext cx="9144000" cy="739439"/>
          </a:xfrm>
        </p:spPr>
        <p:txBody>
          <a:bodyPr/>
          <a:lstStyle/>
          <a:p>
            <a:r>
              <a:rPr lang="it-IT" sz="3200" dirty="0">
                <a:solidFill>
                  <a:schemeClr val="tx1"/>
                </a:solidFill>
                <a:latin typeface="Gurmukhi MN" panose="02020600050405020304" pitchFamily="18" charset="0"/>
                <a:cs typeface="Gurmukhi MN" panose="02020600050405020304" pitchFamily="18" charset="0"/>
              </a:rPr>
              <a:t>PERICARDIO</a:t>
            </a:r>
          </a:p>
        </p:txBody>
      </p:sp>
      <p:sp>
        <p:nvSpPr>
          <p:cNvPr id="3" name="Segnaposto contenuto 2">
            <a:extLst>
              <a:ext uri="{FF2B5EF4-FFF2-40B4-BE49-F238E27FC236}">
                <a16:creationId xmlns:a16="http://schemas.microsoft.com/office/drawing/2014/main" id="{DE7F3E21-1698-6743-965F-79C26E692C0B}"/>
              </a:ext>
            </a:extLst>
          </p:cNvPr>
          <p:cNvSpPr>
            <a:spLocks noGrp="1"/>
          </p:cNvSpPr>
          <p:nvPr>
            <p:ph idx="1"/>
          </p:nvPr>
        </p:nvSpPr>
        <p:spPr>
          <a:xfrm>
            <a:off x="107504" y="777869"/>
            <a:ext cx="9036496" cy="5328592"/>
          </a:xfrm>
        </p:spPr>
        <p:txBody>
          <a:bodyPr/>
          <a:lstStyle/>
          <a:p>
            <a:r>
              <a:rPr lang="it-IT" sz="2600" b="1" dirty="0">
                <a:solidFill>
                  <a:schemeClr val="tx1"/>
                </a:solidFill>
                <a:latin typeface="Comic Sans MS" panose="030F0902030302020204" pitchFamily="66" charset="0"/>
              </a:rPr>
              <a:t>Macroscopicamente, asportata la parete toracica anteriore, il Cuore non appare immediatamente nella sua intima struttura, ma si presenta rivestito da una formazione biancastra che costituisce il PERICARDIO FIBROSO.</a:t>
            </a:r>
          </a:p>
          <a:p>
            <a:r>
              <a:rPr lang="it-IT" sz="2600" b="1" dirty="0">
                <a:solidFill>
                  <a:schemeClr val="tx1"/>
                </a:solidFill>
                <a:latin typeface="Comic Sans MS" panose="030F0902030302020204" pitchFamily="66" charset="0"/>
              </a:rPr>
              <a:t>Esso è rivestito, internamente, da MESOTELIO, che ne costituisce il PERICARDIO SIEROSO, che dalla struttura fibrosa si «riflette» (ossia, trapassa) direttamente sulla componente muscolare o MIOCARDIO</a:t>
            </a:r>
          </a:p>
          <a:p>
            <a:endParaRPr lang="it-IT" sz="2600" b="1" dirty="0">
              <a:solidFill>
                <a:schemeClr val="tx1"/>
              </a:solidFill>
              <a:latin typeface="Comic Sans MS" panose="030F0902030302020204" pitchFamily="66" charset="0"/>
            </a:endParaRPr>
          </a:p>
          <a:p>
            <a:r>
              <a:rPr lang="it-IT" sz="2600" b="1" dirty="0">
                <a:solidFill>
                  <a:schemeClr val="tx1"/>
                </a:solidFill>
                <a:latin typeface="Comic Sans MS" panose="030F0902030302020204" pitchFamily="66" charset="0"/>
              </a:rPr>
              <a:t>Il Pericardio riveste, inoltre, le porzioni più prossime al cuore dei Grossi Vasi Sanguiferi (PEDUNCOLO VASCOLARE)</a:t>
            </a:r>
          </a:p>
        </p:txBody>
      </p:sp>
    </p:spTree>
    <p:extLst>
      <p:ext uri="{BB962C8B-B14F-4D97-AF65-F5344CB8AC3E}">
        <p14:creationId xmlns:p14="http://schemas.microsoft.com/office/powerpoint/2010/main" val="3974492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69" y="548680"/>
            <a:ext cx="9206498" cy="6145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192234-8EB9-764A-8C99-CD55D8DF4DEE}"/>
              </a:ext>
            </a:extLst>
          </p:cNvPr>
          <p:cNvSpPr>
            <a:spLocks noGrp="1"/>
          </p:cNvSpPr>
          <p:nvPr>
            <p:ph type="title"/>
          </p:nvPr>
        </p:nvSpPr>
        <p:spPr>
          <a:xfrm>
            <a:off x="-9525" y="-99392"/>
            <a:ext cx="9144000" cy="864096"/>
          </a:xfrm>
        </p:spPr>
        <p:txBody>
          <a:bodyPr/>
          <a:lstStyle/>
          <a:p>
            <a:r>
              <a:rPr lang="it-IT" sz="3200" dirty="0">
                <a:solidFill>
                  <a:schemeClr val="tx1"/>
                </a:solidFill>
                <a:latin typeface="Gurmukhi MN" panose="02020600050405020304" pitchFamily="18" charset="0"/>
                <a:cs typeface="Gurmukhi MN" panose="02020600050405020304" pitchFamily="18" charset="0"/>
              </a:rPr>
              <a:t>CONFORMAZIONE ESTERNA DEL CUORE</a:t>
            </a:r>
          </a:p>
        </p:txBody>
      </p:sp>
      <p:sp>
        <p:nvSpPr>
          <p:cNvPr id="3" name="Segnaposto contenuto 2">
            <a:extLst>
              <a:ext uri="{FF2B5EF4-FFF2-40B4-BE49-F238E27FC236}">
                <a16:creationId xmlns:a16="http://schemas.microsoft.com/office/drawing/2014/main" id="{E342EB9F-AEB0-E04D-9F30-F818CAC66DDE}"/>
              </a:ext>
            </a:extLst>
          </p:cNvPr>
          <p:cNvSpPr>
            <a:spLocks noGrp="1"/>
          </p:cNvSpPr>
          <p:nvPr>
            <p:ph idx="1"/>
          </p:nvPr>
        </p:nvSpPr>
        <p:spPr>
          <a:xfrm>
            <a:off x="179511" y="980728"/>
            <a:ext cx="8954963" cy="5877272"/>
          </a:xfrm>
        </p:spPr>
        <p:txBody>
          <a:bodyPr/>
          <a:lstStyle/>
          <a:p>
            <a:r>
              <a:rPr lang="it-IT" b="1" dirty="0">
                <a:solidFill>
                  <a:schemeClr val="tx1"/>
                </a:solidFill>
                <a:latin typeface="Bradley Hand" pitchFamily="2" charset="77"/>
              </a:rPr>
              <a:t>Si possono descrivere:</a:t>
            </a:r>
          </a:p>
          <a:p>
            <a:pPr marL="457200" indent="-457200">
              <a:buFontTx/>
              <a:buChar char="-"/>
            </a:pPr>
            <a:r>
              <a:rPr lang="it-IT" b="1" dirty="0">
                <a:solidFill>
                  <a:schemeClr val="tx1"/>
                </a:solidFill>
                <a:latin typeface="Bradley Hand" pitchFamily="2" charset="77"/>
              </a:rPr>
              <a:t>BASE, diretta postero-superiormente e verso destra;</a:t>
            </a:r>
          </a:p>
          <a:p>
            <a:pPr marL="457200" indent="-457200">
              <a:buFontTx/>
              <a:buChar char="-"/>
            </a:pPr>
            <a:r>
              <a:rPr lang="it-IT" b="1" dirty="0">
                <a:solidFill>
                  <a:schemeClr val="tx1"/>
                </a:solidFill>
                <a:latin typeface="Bradley Hand" pitchFamily="2" charset="77"/>
              </a:rPr>
              <a:t>APICE, infero-anteriormente e verso sinistra;</a:t>
            </a:r>
          </a:p>
          <a:p>
            <a:pPr marL="457200" indent="-457200">
              <a:buFontTx/>
              <a:buChar char="-"/>
            </a:pPr>
            <a:r>
              <a:rPr lang="it-IT" b="1" dirty="0">
                <a:solidFill>
                  <a:schemeClr val="tx1"/>
                </a:solidFill>
                <a:latin typeface="Bradley Hand" pitchFamily="2" charset="77"/>
              </a:rPr>
              <a:t>FACCIA STERNO-COSTALE, supero-anteriormente;</a:t>
            </a:r>
          </a:p>
          <a:p>
            <a:pPr marL="457200" indent="-457200">
              <a:buFontTx/>
              <a:buChar char="-"/>
            </a:pPr>
            <a:r>
              <a:rPr lang="it-IT" b="1" dirty="0">
                <a:solidFill>
                  <a:schemeClr val="tx1"/>
                </a:solidFill>
                <a:latin typeface="Bradley Hand" pitchFamily="2" charset="77"/>
              </a:rPr>
              <a:t>FACCIA DIAFRAMMATICA, postero-inferiormente.</a:t>
            </a:r>
          </a:p>
        </p:txBody>
      </p:sp>
    </p:spTree>
    <p:extLst>
      <p:ext uri="{BB962C8B-B14F-4D97-AF65-F5344CB8AC3E}">
        <p14:creationId xmlns:p14="http://schemas.microsoft.com/office/powerpoint/2010/main" val="778057396"/>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Times New Roman" panose="02020603050405020304" pitchFamily="18"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Times New Roman" panose="02020603050405020304" pitchFamily="18"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6217</TotalTime>
  <Words>1160</Words>
  <Application>Microsoft Macintosh PowerPoint</Application>
  <PresentationFormat>Presentazione su schermo (4:3)</PresentationFormat>
  <Paragraphs>120</Paragraphs>
  <Slides>34</Slides>
  <Notes>22</Notes>
  <HiddenSlides>0</HiddenSlides>
  <MMClips>0</MMClips>
  <ScaleCrop>false</ScaleCrop>
  <HeadingPairs>
    <vt:vector size="6" baseType="variant">
      <vt:variant>
        <vt:lpstr>Caratteri utilizzati</vt:lpstr>
      </vt:variant>
      <vt:variant>
        <vt:i4>11</vt:i4>
      </vt:variant>
      <vt:variant>
        <vt:lpstr>Tema</vt:lpstr>
      </vt:variant>
      <vt:variant>
        <vt:i4>2</vt:i4>
      </vt:variant>
      <vt:variant>
        <vt:lpstr>Titoli diapositive</vt:lpstr>
      </vt:variant>
      <vt:variant>
        <vt:i4>34</vt:i4>
      </vt:variant>
    </vt:vector>
  </HeadingPairs>
  <TitlesOfParts>
    <vt:vector size="47" baseType="lpstr">
      <vt:lpstr>Arial</vt:lpstr>
      <vt:lpstr>Arial Black</vt:lpstr>
      <vt:lpstr>Bradley Hand</vt:lpstr>
      <vt:lpstr>Calibri</vt:lpstr>
      <vt:lpstr>Chalkboard</vt:lpstr>
      <vt:lpstr>Chalkduster</vt:lpstr>
      <vt:lpstr>Comic Sans MS</vt:lpstr>
      <vt:lpstr>Copperplate</vt:lpstr>
      <vt:lpstr>Gurmukhi MN</vt:lpstr>
      <vt:lpstr>Times New Roman</vt:lpstr>
      <vt:lpstr>Wingdings</vt:lpstr>
      <vt:lpstr>Tema di Office</vt:lpstr>
      <vt:lpstr>Office Theme</vt:lpstr>
      <vt:lpstr> </vt:lpstr>
      <vt:lpstr> C U O R E</vt:lpstr>
      <vt:lpstr>CUORE</vt:lpstr>
      <vt:lpstr>Presentazione standard di PowerPoint</vt:lpstr>
      <vt:lpstr>VALVOLE CARDIACHE:  PUNTI DI AUSCULTAZIONE </vt:lpstr>
      <vt:lpstr>Presentazione standard di PowerPoint</vt:lpstr>
      <vt:lpstr>PERICARDIO</vt:lpstr>
      <vt:lpstr>Presentazione standard di PowerPoint</vt:lpstr>
      <vt:lpstr>CONFORMAZIONE ESTERNA DEL CUORE</vt:lpstr>
      <vt:lpstr>Presentazione standard di PowerPoint</vt:lpstr>
      <vt:lpstr>RAPPORTI PRINCIPALI del CUORE</vt:lpstr>
      <vt:lpstr>Presentazione standard di PowerPoint</vt:lpstr>
      <vt:lpstr>CONFORMAZIONE INTERNA del CUORE</vt:lpstr>
      <vt:lpstr>Presentazione standard di PowerPoint</vt:lpstr>
      <vt:lpstr>ATRIO DESTRO  CONFORMAZIONE INTERNA</vt:lpstr>
      <vt:lpstr>CUORE SINISTRO CONFORMAZIONE INTERNA </vt:lpstr>
      <vt:lpstr>VALVOLE ATRIO-VENTRICOLARI (o VENOSE)</vt:lpstr>
      <vt:lpstr>VALVOLE ARTERIOSE </vt:lpstr>
      <vt:lpstr>VENTRICOLO DESTRO CONFORMAZIONE INTERNA</vt:lpstr>
      <vt:lpstr> VENTRICOLO SINISTRO CONFORMAZIONE  INTERNA</vt:lpstr>
      <vt:lpstr>Presentazione standard di PowerPoint</vt:lpstr>
      <vt:lpstr>CUORE: SCHEMA STRUTTURALE</vt:lpstr>
      <vt:lpstr>STRUTTURA ANATOMO-MICROSCOPICA del CUORE</vt:lpstr>
      <vt:lpstr>MIOCARDIO </vt:lpstr>
      <vt:lpstr>MIOCARDIO SPECIFICO  SISTEMA DI CONDUZIONE</vt:lpstr>
      <vt:lpstr>MIOCARDIO  SPECIFICO</vt:lpstr>
      <vt:lpstr>SISTEMA DI CONDUZIONE DEL CUORE</vt:lpstr>
      <vt:lpstr> SISTEMA NODALE</vt:lpstr>
      <vt:lpstr>SISTEMA   ATRIOVENTRICOLARE</vt:lpstr>
      <vt:lpstr>Presentazione standard di PowerPoint</vt:lpstr>
      <vt:lpstr>INNERVAZIONE AUTONOMA del CUORE</vt:lpstr>
      <vt:lpstr>CIRCOLAZIONE  CORONARICA - Vascolarizzazione Sanguifera del Cuore</vt:lpstr>
      <vt:lpstr>CIRCOLAZIONE  CORONARIA</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MUSCOLI MASTICATORI (1)</dc:title>
  <dc:creator>Pallette</dc:creator>
  <cp:lastModifiedBy>Utente di Microsoft Office</cp:lastModifiedBy>
  <cp:revision>441</cp:revision>
  <cp:lastPrinted>2020-02-13T11:48:13Z</cp:lastPrinted>
  <dcterms:created xsi:type="dcterms:W3CDTF">2000-11-30T12:44:42Z</dcterms:created>
  <dcterms:modified xsi:type="dcterms:W3CDTF">2023-10-15T14:24:13Z</dcterms:modified>
</cp:coreProperties>
</file>