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1"/>
  </p:notesMasterIdLst>
  <p:sldIdLst>
    <p:sldId id="311" r:id="rId2"/>
    <p:sldId id="312" r:id="rId3"/>
    <p:sldId id="313" r:id="rId4"/>
    <p:sldId id="316" r:id="rId5"/>
    <p:sldId id="427" r:id="rId6"/>
    <p:sldId id="420" r:id="rId7"/>
    <p:sldId id="322" r:id="rId8"/>
    <p:sldId id="317" r:id="rId9"/>
    <p:sldId id="421" r:id="rId10"/>
    <p:sldId id="422" r:id="rId11"/>
    <p:sldId id="423" r:id="rId12"/>
    <p:sldId id="321" r:id="rId13"/>
    <p:sldId id="424" r:id="rId14"/>
    <p:sldId id="426" r:id="rId15"/>
    <p:sldId id="425" r:id="rId16"/>
    <p:sldId id="428" r:id="rId17"/>
    <p:sldId id="324" r:id="rId18"/>
    <p:sldId id="326" r:id="rId19"/>
    <p:sldId id="429" r:id="rId20"/>
    <p:sldId id="430" r:id="rId21"/>
    <p:sldId id="327" r:id="rId22"/>
    <p:sldId id="431" r:id="rId23"/>
    <p:sldId id="330" r:id="rId24"/>
    <p:sldId id="432" r:id="rId25"/>
    <p:sldId id="329" r:id="rId26"/>
    <p:sldId id="433" r:id="rId27"/>
    <p:sldId id="331" r:id="rId28"/>
    <p:sldId id="434" r:id="rId29"/>
    <p:sldId id="437" r:id="rId30"/>
    <p:sldId id="332" r:id="rId31"/>
    <p:sldId id="333" r:id="rId32"/>
    <p:sldId id="435" r:id="rId33"/>
    <p:sldId id="436" r:id="rId34"/>
    <p:sldId id="334" r:id="rId35"/>
    <p:sldId id="438" r:id="rId36"/>
    <p:sldId id="336" r:id="rId37"/>
    <p:sldId id="335" r:id="rId38"/>
    <p:sldId id="439" r:id="rId39"/>
    <p:sldId id="337" r:id="rId40"/>
    <p:sldId id="338" r:id="rId41"/>
    <p:sldId id="440" r:id="rId42"/>
    <p:sldId id="339" r:id="rId43"/>
    <p:sldId id="342" r:id="rId44"/>
    <p:sldId id="441" r:id="rId45"/>
    <p:sldId id="341" r:id="rId46"/>
    <p:sldId id="442" r:id="rId47"/>
    <p:sldId id="344" r:id="rId48"/>
    <p:sldId id="443" r:id="rId49"/>
    <p:sldId id="349" r:id="rId50"/>
    <p:sldId id="444" r:id="rId51"/>
    <p:sldId id="355" r:id="rId52"/>
    <p:sldId id="350" r:id="rId53"/>
    <p:sldId id="352" r:id="rId54"/>
    <p:sldId id="446" r:id="rId55"/>
    <p:sldId id="354" r:id="rId56"/>
    <p:sldId id="348" r:id="rId57"/>
    <p:sldId id="448" r:id="rId58"/>
    <p:sldId id="451" r:id="rId59"/>
    <p:sldId id="452" r:id="rId60"/>
    <p:sldId id="357" r:id="rId61"/>
    <p:sldId id="450" r:id="rId62"/>
    <p:sldId id="364" r:id="rId63"/>
    <p:sldId id="362" r:id="rId64"/>
    <p:sldId id="363" r:id="rId65"/>
    <p:sldId id="449" r:id="rId66"/>
    <p:sldId id="453" r:id="rId67"/>
    <p:sldId id="369" r:id="rId68"/>
    <p:sldId id="370" r:id="rId69"/>
    <p:sldId id="372" r:id="rId7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20"/>
    <p:restoredTop sz="93662"/>
  </p:normalViewPr>
  <p:slideViewPr>
    <p:cSldViewPr>
      <p:cViewPr varScale="1">
        <p:scale>
          <a:sx n="115" d="100"/>
          <a:sy n="115" d="100"/>
        </p:scale>
        <p:origin x="2080" y="200"/>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57C37B-7868-4073-8305-FA31D4F88AEB}" type="slidenum">
              <a:rPr lang="it-IT" altLang="it-IT"/>
              <a:pPr/>
              <a:t>21</a:t>
            </a:fld>
            <a:endParaRPr lang="it-IT" altLang="it-IT"/>
          </a:p>
        </p:txBody>
      </p:sp>
      <p:sp>
        <p:nvSpPr>
          <p:cNvPr id="202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2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3F8CBE0-648E-41E2-B44A-FDF79FCEA803}" type="slidenum">
              <a:rPr lang="it-IT" altLang="it-IT"/>
              <a:pPr/>
              <a:t>23</a:t>
            </a:fld>
            <a:endParaRPr lang="it-IT" altLang="it-IT"/>
          </a:p>
        </p:txBody>
      </p:sp>
      <p:sp>
        <p:nvSpPr>
          <p:cNvPr id="205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7FB8763-B2D8-4BAE-9230-0650CA6E2FAA}" type="slidenum">
              <a:rPr lang="it-IT" altLang="it-IT"/>
              <a:pPr/>
              <a:t>25</a:t>
            </a:fld>
            <a:endParaRPr lang="it-IT" altLang="it-IT"/>
          </a:p>
        </p:txBody>
      </p:sp>
      <p:sp>
        <p:nvSpPr>
          <p:cNvPr id="204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DFC1168-65BD-4C52-995D-44EFC894A400}" type="slidenum">
              <a:rPr lang="it-IT" altLang="it-IT"/>
              <a:pPr/>
              <a:t>27</a:t>
            </a:fld>
            <a:endParaRPr lang="it-IT" altLang="it-IT"/>
          </a:p>
        </p:txBody>
      </p:sp>
      <p:sp>
        <p:nvSpPr>
          <p:cNvPr id="206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6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E06A48-CE77-43CF-AB01-00933920D852}" type="slidenum">
              <a:rPr lang="it-IT" altLang="it-IT"/>
              <a:pPr/>
              <a:t>30</a:t>
            </a:fld>
            <a:endParaRPr lang="it-IT" altLang="it-IT"/>
          </a:p>
        </p:txBody>
      </p:sp>
      <p:sp>
        <p:nvSpPr>
          <p:cNvPr id="207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7465691-133A-424B-9E09-76F99F90022A}" type="slidenum">
              <a:rPr lang="it-IT" altLang="it-IT"/>
              <a:pPr/>
              <a:t>31</a:t>
            </a:fld>
            <a:endParaRPr lang="it-IT" altLang="it-IT"/>
          </a:p>
        </p:txBody>
      </p:sp>
      <p:sp>
        <p:nvSpPr>
          <p:cNvPr id="208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8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D1C8A34-E18D-431F-98DC-B1D0367DBD3E}" type="slidenum">
              <a:rPr lang="it-IT" altLang="it-IT"/>
              <a:pPr/>
              <a:t>34</a:t>
            </a:fld>
            <a:endParaRPr lang="it-IT" altLang="it-IT"/>
          </a:p>
        </p:txBody>
      </p:sp>
      <p:sp>
        <p:nvSpPr>
          <p:cNvPr id="209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35</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ABE790-6C5A-460A-8CF8-4F33242C31A3}" type="slidenum">
              <a:rPr lang="it-IT" altLang="it-IT"/>
              <a:pPr/>
              <a:t>36</a:t>
            </a:fld>
            <a:endParaRPr lang="it-IT" altLang="it-IT"/>
          </a:p>
        </p:txBody>
      </p:sp>
      <p:sp>
        <p:nvSpPr>
          <p:cNvPr id="211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37</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2</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39</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890B4DC-DEEF-40E4-8262-DB0B817F4D76}" type="slidenum">
              <a:rPr lang="it-IT" altLang="it-IT"/>
              <a:pPr/>
              <a:t>40</a:t>
            </a:fld>
            <a:endParaRPr lang="it-IT" altLang="it-IT"/>
          </a:p>
        </p:txBody>
      </p:sp>
      <p:sp>
        <p:nvSpPr>
          <p:cNvPr id="214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41</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42</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9BCB07E-2E26-4FAC-A663-B0220540DF5A}" type="slidenum">
              <a:rPr lang="it-IT" altLang="it-IT"/>
              <a:pPr/>
              <a:t>43</a:t>
            </a:fld>
            <a:endParaRPr lang="it-IT" altLang="it-IT"/>
          </a:p>
        </p:txBody>
      </p:sp>
      <p:sp>
        <p:nvSpPr>
          <p:cNvPr id="218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45</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E2884F6-DA64-4561-831D-E88ACC5AC1F4}" type="slidenum">
              <a:rPr lang="it-IT" altLang="it-IT"/>
              <a:pPr/>
              <a:t>47</a:t>
            </a:fld>
            <a:endParaRPr lang="it-IT" altLang="it-IT"/>
          </a:p>
        </p:txBody>
      </p:sp>
      <p:sp>
        <p:nvSpPr>
          <p:cNvPr id="220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C2FD6C-54F5-446F-A7F6-7EE2B0474D7D}" type="slidenum">
              <a:rPr lang="it-IT" altLang="it-IT"/>
              <a:pPr/>
              <a:t>49</a:t>
            </a:fld>
            <a:endParaRPr lang="it-IT" altLang="it-IT"/>
          </a:p>
        </p:txBody>
      </p:sp>
      <p:sp>
        <p:nvSpPr>
          <p:cNvPr id="225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CE2B93-33DA-4729-ACEC-19AD8EABCE52}" type="slidenum">
              <a:rPr lang="it-IT" altLang="it-IT"/>
              <a:pPr/>
              <a:t>51</a:t>
            </a:fld>
            <a:endParaRPr lang="it-IT" altLang="it-IT"/>
          </a:p>
        </p:txBody>
      </p:sp>
      <p:sp>
        <p:nvSpPr>
          <p:cNvPr id="231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5136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42C35D-050A-485F-8521-E5CEB899BFC1}" type="slidenum">
              <a:rPr lang="it-IT" altLang="it-IT"/>
              <a:pPr/>
              <a:t>52</a:t>
            </a:fld>
            <a:endParaRPr lang="it-IT" altLang="it-IT"/>
          </a:p>
        </p:txBody>
      </p:sp>
      <p:sp>
        <p:nvSpPr>
          <p:cNvPr id="226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3</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4AB17DE-6C04-44E6-83B0-15CF082DD713}" type="slidenum">
              <a:rPr lang="it-IT" altLang="it-IT"/>
              <a:pPr/>
              <a:t>53</a:t>
            </a:fld>
            <a:endParaRPr lang="it-IT" altLang="it-IT"/>
          </a:p>
        </p:txBody>
      </p:sp>
      <p:sp>
        <p:nvSpPr>
          <p:cNvPr id="228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7B0B17F-0A93-42B1-8DA6-FB9CC75F9875}" type="slidenum">
              <a:rPr lang="it-IT" altLang="it-IT"/>
              <a:pPr/>
              <a:t>55</a:t>
            </a:fld>
            <a:endParaRPr lang="it-IT" altLang="it-IT"/>
          </a:p>
        </p:txBody>
      </p:sp>
      <p:sp>
        <p:nvSpPr>
          <p:cNvPr id="230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9249F7-9CD0-45ED-BB8C-ADDE566C733E}" type="slidenum">
              <a:rPr lang="it-IT" altLang="it-IT"/>
              <a:pPr/>
              <a:t>56</a:t>
            </a:fld>
            <a:endParaRPr lang="it-IT" altLang="it-IT"/>
          </a:p>
        </p:txBody>
      </p:sp>
      <p:sp>
        <p:nvSpPr>
          <p:cNvPr id="224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60</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62</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9E11C06-4769-4FBD-BB86-0E3D3EC9D5DC}" type="slidenum">
              <a:rPr lang="it-IT" altLang="it-IT"/>
              <a:pPr/>
              <a:t>63</a:t>
            </a:fld>
            <a:endParaRPr lang="it-IT" altLang="it-IT"/>
          </a:p>
        </p:txBody>
      </p:sp>
      <p:sp>
        <p:nvSpPr>
          <p:cNvPr id="2385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64</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984F7-1D98-498F-B5A1-5D272C03862D}" type="slidenum">
              <a:rPr lang="it-IT" altLang="it-IT"/>
              <a:pPr/>
              <a:t>67</a:t>
            </a:fld>
            <a:endParaRPr lang="it-IT" altLang="it-IT"/>
          </a:p>
        </p:txBody>
      </p:sp>
      <p:sp>
        <p:nvSpPr>
          <p:cNvPr id="2457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872636C-FD8C-4B10-B63D-5AD1F36FA198}" type="slidenum">
              <a:rPr lang="it-IT" altLang="it-IT"/>
              <a:pPr/>
              <a:t>68</a:t>
            </a:fld>
            <a:endParaRPr lang="it-IT" altLang="it-IT"/>
          </a:p>
        </p:txBody>
      </p:sp>
      <p:sp>
        <p:nvSpPr>
          <p:cNvPr id="246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6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7AB66ED-17E4-41EA-9107-5CBEE163F9D9}" type="slidenum">
              <a:rPr lang="it-IT" altLang="it-IT"/>
              <a:pPr/>
              <a:t>69</a:t>
            </a:fld>
            <a:endParaRPr lang="it-IT" altLang="it-IT"/>
          </a:p>
        </p:txBody>
      </p:sp>
      <p:sp>
        <p:nvSpPr>
          <p:cNvPr id="248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4</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C17AC92-481D-436B-ADF1-7B896F0845AE}" type="slidenum">
              <a:rPr lang="it-IT" altLang="it-IT"/>
              <a:pPr/>
              <a:t>7</a:t>
            </a:fld>
            <a:endParaRPr lang="it-IT" altLang="it-IT"/>
          </a:p>
        </p:txBody>
      </p:sp>
      <p:sp>
        <p:nvSpPr>
          <p:cNvPr id="197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394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8</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12</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2E94BF-0C5F-40F0-BD05-4CBFC8819C4F}" type="slidenum">
              <a:rPr lang="it-IT" altLang="it-IT"/>
              <a:pPr/>
              <a:t>17</a:t>
            </a:fld>
            <a:endParaRPr lang="it-IT" altLang="it-IT"/>
          </a:p>
        </p:txBody>
      </p:sp>
      <p:sp>
        <p:nvSpPr>
          <p:cNvPr id="199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077E9E2-4CE1-44AB-809A-70D81BF6CC33}" type="slidenum">
              <a:rPr lang="it-IT" altLang="it-IT"/>
              <a:pPr/>
              <a:t>18</a:t>
            </a:fld>
            <a:endParaRPr lang="it-IT" altLang="it-IT"/>
          </a:p>
        </p:txBody>
      </p:sp>
      <p:sp>
        <p:nvSpPr>
          <p:cNvPr id="201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2927" r="67548" b="773"/>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b="45010"/>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extLst>
              <a:ext uri="{28A0092B-C50C-407E-A947-70E740481C1C}">
                <a14:useLocalDpi xmlns:a14="http://schemas.microsoft.com/office/drawing/2010/main" val="0"/>
              </a:ext>
            </a:extLst>
          </a:blip>
          <a:srcRect l="2881" t="1443" r="1591" b="6448"/>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b="1" dirty="0">
                <a:solidFill>
                  <a:schemeClr val="tx1"/>
                </a:solidFill>
                <a:latin typeface="Comic Sans MS" panose="030F0902030302020204" pitchFamily="66" charset="0"/>
              </a:rPr>
              <a:t>Risale nel collo e penetra nella Fossa </a:t>
            </a:r>
            <a:r>
              <a:rPr lang="it-IT" b="1" dirty="0" err="1">
                <a:solidFill>
                  <a:schemeClr val="tx1"/>
                </a:solidFill>
                <a:latin typeface="Comic Sans MS" panose="030F0902030302020204" pitchFamily="66" charset="0"/>
              </a:rPr>
              <a:t>Neurocranica</a:t>
            </a:r>
            <a:r>
              <a:rPr lang="it-IT" b="1" dirty="0">
                <a:solidFill>
                  <a:schemeClr val="tx1"/>
                </a:solidFill>
                <a:latin typeface="Comic Sans MS" panose="030F0902030302020204" pitchFamily="66" charset="0"/>
              </a:rPr>
              <a:t> Media, dove contribuisce al POLIGONO ARTERIOSO ENCEFALICO di WILLIS con l’ARTERIA CEREBRALE MEDIA ed ANTERIORE.</a:t>
            </a:r>
          </a:p>
          <a:p>
            <a:endParaRPr lang="it-IT" b="1" dirty="0">
              <a:solidFill>
                <a:schemeClr val="tx1"/>
              </a:solidFill>
              <a:latin typeface="Comic Sans MS" panose="030F0902030302020204" pitchFamily="66" charset="0"/>
            </a:endParaRPr>
          </a:p>
          <a:p>
            <a:r>
              <a:rPr lang="it-IT"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107504" y="764704"/>
            <a:ext cx="8856984" cy="5616624"/>
          </a:xfrm>
        </p:spPr>
        <p:txBody>
          <a:bodyPr/>
          <a:lstStyle/>
          <a:p>
            <a:r>
              <a:rPr lang="it-IT" sz="235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35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35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7050" y="0"/>
            <a:ext cx="5548313" cy="6858000"/>
          </a:xfrm>
          <a:prstGeom prst="rect">
            <a:avLst/>
          </a:prstGeom>
          <a:noFill/>
          <a:ln>
            <a:noFill/>
          </a:ln>
        </p:spPr>
      </p:pic>
    </p:spTree>
    <p:extLst>
      <p:ext uri="{BB962C8B-B14F-4D97-AF65-F5344CB8AC3E}">
        <p14:creationId xmlns:p14="http://schemas.microsoft.com/office/powerpoint/2010/main" val="9033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2241-D69F-6247-910A-62B73851104B}"/>
              </a:ext>
            </a:extLst>
          </p:cNvPr>
          <p:cNvSpPr>
            <a:spLocks noGrp="1"/>
          </p:cNvSpPr>
          <p:nvPr>
            <p:ph type="title"/>
          </p:nvPr>
        </p:nvSpPr>
        <p:spPr>
          <a:xfrm>
            <a:off x="611560" y="249289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a:t>
            </a:r>
          </a:p>
        </p:txBody>
      </p:sp>
    </p:spTree>
    <p:extLst>
      <p:ext uri="{BB962C8B-B14F-4D97-AF65-F5344CB8AC3E}">
        <p14:creationId xmlns:p14="http://schemas.microsoft.com/office/powerpoint/2010/main" val="362245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250825" y="2349500"/>
            <a:ext cx="39243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SCHEMA DELLE RAMIFICAZIONI DELL’ AORTA DISCENDENTE</a:t>
            </a:r>
          </a:p>
        </p:txBody>
      </p:sp>
      <p:pic>
        <p:nvPicPr>
          <p:cNvPr id="7373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10188" y="0"/>
            <a:ext cx="3833812"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l="4153" t="2782" r="4399" b="8789"/>
          <a:stretch>
            <a:fillRect/>
          </a:stretch>
        </p:blipFill>
        <p:spPr bwMode="auto">
          <a:xfrm>
            <a:off x="2592388" y="0"/>
            <a:ext cx="5543550" cy="6840538"/>
          </a:xfrm>
          <a:prstGeom prst="rect">
            <a:avLst/>
          </a:prstGeom>
          <a:noFill/>
          <a:ln>
            <a:noFill/>
          </a:ln>
          <a:effectLst/>
          <a:extLst>
            <a:ext uri="{909E8E84-426E-40DD-AFC4-6F175D3DCCD1}">
              <a14:hiddenFill xmlns:a14="http://schemas.microsoft.com/office/drawing/2010/main">
                <a:blipFill dpi="0" rotWithShape="0">
                  <a:blip/>
                  <a:srcRect l="4153" t="2782" r="4399" b="87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TORACICA</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omic Sans MS" panose="030F0902030302020204" pitchFamily="66" charset="0"/>
              </a:rPr>
              <a:t>Prosegue dall’ Arco Aortico dirigendosi posteriormente e a sinistra, contraendo rapporto con la Colonna Toracica e l’ Esofago.</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Emette rami PARIETALI (Arterie INTERCOSTALI) e rami VISCERALI per Organi Toracici: Arterie ESOFAGEE, PERICARDICHE, BRONCHIALI (per irrorare i Polmoni).</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Prosegue in direzione caudale, oltrepassa il proprio ORIFIZIO DIAFRAMMATICO e diviene AORTA ADDOMINALE. </a:t>
            </a:r>
          </a:p>
        </p:txBody>
      </p:sp>
    </p:spTree>
    <p:extLst>
      <p:ext uri="{BB962C8B-B14F-4D97-AF65-F5344CB8AC3E}">
        <p14:creationId xmlns:p14="http://schemas.microsoft.com/office/powerpoint/2010/main" val="2666088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575556" y="1196752"/>
            <a:ext cx="7992888"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E5A0606-EFCA-5748-BFF4-FA9059E48E52}"/>
              </a:ext>
            </a:extLst>
          </p:cNvPr>
          <p:cNvSpPr>
            <a:spLocks noGrp="1"/>
          </p:cNvSpPr>
          <p:nvPr>
            <p:ph type="title"/>
          </p:nvPr>
        </p:nvSpPr>
        <p:spPr>
          <a:xfrm>
            <a:off x="-9525"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AORTA  DISCENDENTE  ADDOMINALE</a:t>
            </a:r>
          </a:p>
        </p:txBody>
      </p:sp>
      <p:sp>
        <p:nvSpPr>
          <p:cNvPr id="4" name="Segnaposto contenuto 3">
            <a:extLst>
              <a:ext uri="{FF2B5EF4-FFF2-40B4-BE49-F238E27FC236}">
                <a16:creationId xmlns:a16="http://schemas.microsoft.com/office/drawing/2014/main" id="{020F1326-2D25-5744-BD25-61FF0D1DCC86}"/>
              </a:ext>
            </a:extLst>
          </p:cNvPr>
          <p:cNvSpPr>
            <a:spLocks noGrp="1"/>
          </p:cNvSpPr>
          <p:nvPr>
            <p:ph idx="1"/>
          </p:nvPr>
        </p:nvSpPr>
        <p:spPr>
          <a:xfrm>
            <a:off x="1" y="908720"/>
            <a:ext cx="9134474" cy="5949280"/>
          </a:xfrm>
        </p:spPr>
        <p:txBody>
          <a:bodyPr/>
          <a:lstStyle/>
          <a:p>
            <a:r>
              <a:rPr lang="it-IT" sz="2800" b="1" dirty="0">
                <a:solidFill>
                  <a:schemeClr val="tx1"/>
                </a:solidFill>
                <a:latin typeface="Chalkboard" panose="03050602040202020205" pitchFamily="66" charset="77"/>
              </a:rPr>
              <a:t>Anche l’ AORTA ADDOMINALE presenta RAMI PARIETALI (Arterie LOMBARI) e RAMI VISCERALI che, cranio-</a:t>
            </a:r>
            <a:r>
              <a:rPr lang="it-IT" sz="2800" b="1" dirty="0" err="1">
                <a:solidFill>
                  <a:schemeClr val="tx1"/>
                </a:solidFill>
                <a:latin typeface="Chalkboard" panose="03050602040202020205" pitchFamily="66" charset="77"/>
              </a:rPr>
              <a:t>caudalmente</a:t>
            </a:r>
            <a:r>
              <a:rPr lang="it-IT" sz="2800" b="1" dirty="0">
                <a:solidFill>
                  <a:schemeClr val="tx1"/>
                </a:solidFill>
                <a:latin typeface="Chalkboard" panose="03050602040202020205" pitchFamily="66" charset="77"/>
              </a:rPr>
              <a:t>, sono:</a:t>
            </a:r>
          </a:p>
          <a:p>
            <a:endParaRPr lang="it-IT" sz="2800" b="1" dirty="0">
              <a:solidFill>
                <a:schemeClr val="tx1"/>
              </a:solidFill>
              <a:latin typeface="Chalkboard" panose="03050602040202020205" pitchFamily="66" charset="77"/>
            </a:endParaRPr>
          </a:p>
          <a:p>
            <a:r>
              <a:rPr lang="it-IT" sz="2800" b="1" dirty="0">
                <a:solidFill>
                  <a:schemeClr val="tx1"/>
                </a:solidFill>
                <a:latin typeface="Chalkboard" panose="03050602040202020205" pitchFamily="66" charset="77"/>
              </a:rPr>
              <a:t>-ARTERIE FRENICHE INFERIORI (per il Diaframma)</a:t>
            </a:r>
          </a:p>
          <a:p>
            <a:r>
              <a:rPr lang="it-IT" sz="2800" b="1" dirty="0">
                <a:solidFill>
                  <a:schemeClr val="tx1"/>
                </a:solidFill>
                <a:latin typeface="Chalkboard" panose="03050602040202020205" pitchFamily="66" charset="77"/>
              </a:rPr>
              <a:t>-ARTERIA CELIACA</a:t>
            </a:r>
          </a:p>
          <a:p>
            <a:r>
              <a:rPr lang="it-IT" sz="2800" b="1" dirty="0">
                <a:solidFill>
                  <a:schemeClr val="tx1"/>
                </a:solidFill>
                <a:latin typeface="Chalkboard" panose="03050602040202020205" pitchFamily="66" charset="77"/>
              </a:rPr>
              <a:t>-ARTERIE RENALI (per i Reni)</a:t>
            </a:r>
          </a:p>
          <a:p>
            <a:r>
              <a:rPr lang="it-IT" sz="2800" b="1" dirty="0">
                <a:solidFill>
                  <a:schemeClr val="tx1"/>
                </a:solidFill>
                <a:latin typeface="Chalkboard" panose="03050602040202020205" pitchFamily="66" charset="77"/>
              </a:rPr>
              <a:t>-ARTERIA MESENTERICA SUPERIORE e INFERIORE</a:t>
            </a:r>
          </a:p>
          <a:p>
            <a:r>
              <a:rPr lang="it-IT" sz="2800" b="1" dirty="0">
                <a:solidFill>
                  <a:schemeClr val="tx1"/>
                </a:solidFill>
                <a:latin typeface="Chalkboard" panose="03050602040202020205" pitchFamily="66" charset="77"/>
              </a:rPr>
              <a:t>-ARTERIE GONADICHE (per l’ OVAIO o per il TESTICOLO)</a:t>
            </a:r>
          </a:p>
        </p:txBody>
      </p:sp>
    </p:spTree>
    <p:extLst>
      <p:ext uri="{BB962C8B-B14F-4D97-AF65-F5344CB8AC3E}">
        <p14:creationId xmlns:p14="http://schemas.microsoft.com/office/powerpoint/2010/main" val="61241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idx="4294967295"/>
          </p:nvPr>
        </p:nvSpPr>
        <p:spPr>
          <a:xfrm>
            <a:off x="68500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TRIPODE  CELIACO</a:t>
            </a:r>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6" y="1143000"/>
            <a:ext cx="8892921" cy="5526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106A86-D3D6-684C-8EAF-C1083D07D446}"/>
              </a:ext>
            </a:extLst>
          </p:cNvPr>
          <p:cNvSpPr>
            <a:spLocks noGrp="1"/>
          </p:cNvSpPr>
          <p:nvPr>
            <p:ph type="title"/>
          </p:nvPr>
        </p:nvSpPr>
        <p:spPr>
          <a:xfrm>
            <a:off x="687267" y="25265"/>
            <a:ext cx="7753350" cy="811447"/>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CELIACA</a:t>
            </a:r>
          </a:p>
        </p:txBody>
      </p:sp>
      <p:sp>
        <p:nvSpPr>
          <p:cNvPr id="3" name="Segnaposto contenuto 2">
            <a:extLst>
              <a:ext uri="{FF2B5EF4-FFF2-40B4-BE49-F238E27FC236}">
                <a16:creationId xmlns:a16="http://schemas.microsoft.com/office/drawing/2014/main" id="{D0E4AABC-EC3C-9143-B547-50A767587EF8}"/>
              </a:ext>
            </a:extLst>
          </p:cNvPr>
          <p:cNvSpPr>
            <a:spLocks noGrp="1"/>
          </p:cNvSpPr>
          <p:nvPr>
            <p:ph idx="1"/>
          </p:nvPr>
        </p:nvSpPr>
        <p:spPr>
          <a:xfrm>
            <a:off x="0" y="836712"/>
            <a:ext cx="9124783" cy="5445224"/>
          </a:xfrm>
        </p:spPr>
        <p:txBody>
          <a:bodyPr/>
          <a:lstStyle/>
          <a:p>
            <a:r>
              <a:rPr lang="it-IT" sz="2800" b="1" dirty="0">
                <a:solidFill>
                  <a:schemeClr val="tx1"/>
                </a:solidFill>
                <a:latin typeface="Copperplate" panose="02000504000000020004" pitchFamily="2" charset="77"/>
              </a:rPr>
              <a:t>Detta anche TRIPODE CELIACO. Consta delle ARTERIE: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GASTRICA SINISTRA</a:t>
            </a:r>
          </a:p>
          <a:p>
            <a:pPr marL="457200" indent="-457200">
              <a:buFontTx/>
              <a:buChar char="-"/>
            </a:pPr>
            <a:r>
              <a:rPr lang="it-IT" sz="2800" b="1" dirty="0">
                <a:solidFill>
                  <a:schemeClr val="tx1"/>
                </a:solidFill>
                <a:latin typeface="Copperplate" panose="02000504000000020004" pitchFamily="2" charset="77"/>
              </a:rPr>
              <a:t>SPLENICA o LIENALE (per la MILZA)</a:t>
            </a:r>
          </a:p>
          <a:p>
            <a:pPr marL="457200" indent="-457200">
              <a:buFontTx/>
              <a:buChar char="-"/>
            </a:pPr>
            <a:r>
              <a:rPr lang="it-IT" sz="2800" b="1" dirty="0">
                <a:solidFill>
                  <a:schemeClr val="tx1"/>
                </a:solidFill>
                <a:latin typeface="Copperplate" panose="02000504000000020004" pitchFamily="2" charset="77"/>
              </a:rPr>
              <a:t>GASTROEPATICA, da cui originano l’ARTERIA GASTRODUODENALE e l’ EPATICA PROPRIA.</a:t>
            </a:r>
          </a:p>
          <a:p>
            <a:pPr marL="0" indent="0"/>
            <a:endParaRPr lang="it-IT" sz="2800" b="1" dirty="0">
              <a:solidFill>
                <a:schemeClr val="tx1"/>
              </a:solidFill>
              <a:latin typeface="Copperplate" panose="02000504000000020004" pitchFamily="2" charset="77"/>
            </a:endParaRPr>
          </a:p>
          <a:p>
            <a:pPr marL="0" indent="0"/>
            <a:r>
              <a:rPr lang="it-IT" sz="2800" b="1" dirty="0">
                <a:solidFill>
                  <a:schemeClr val="tx1"/>
                </a:solidFill>
                <a:latin typeface="Copperplate" panose="02000504000000020004" pitchFamily="2" charset="77"/>
              </a:rPr>
              <a:t>In sintesi, vengono irrorati lo STOMACO, il DUODENO, la MILZA, il FEGATO, il PANCREAS. </a:t>
            </a:r>
          </a:p>
        </p:txBody>
      </p:sp>
    </p:spTree>
    <p:extLst>
      <p:ext uri="{BB962C8B-B14F-4D97-AF65-F5344CB8AC3E}">
        <p14:creationId xmlns:p14="http://schemas.microsoft.com/office/powerpoint/2010/main" val="199657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MESENTERICHE SUPERIORE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ed INFERIORE</a:t>
            </a:r>
          </a:p>
        </p:txBody>
      </p:sp>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96975"/>
            <a:ext cx="4586288" cy="4789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473825" y="2057400"/>
            <a:ext cx="25019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FFFFFF"/>
                </a:solidFill>
                <a:latin typeface="Arial Black" panose="020B0A04020102020204" pitchFamily="34" charset="0"/>
              </a:rPr>
              <a:t>ARCATA</a:t>
            </a:r>
          </a:p>
          <a:p>
            <a:pPr algn="ctr">
              <a:buClrTx/>
              <a:buFontTx/>
              <a:buNone/>
            </a:pPr>
            <a:r>
              <a:rPr lang="it-IT" altLang="it-IT" sz="2000">
                <a:solidFill>
                  <a:srgbClr val="FFFFFF"/>
                </a:solidFill>
                <a:latin typeface="Arial Black" panose="020B0A04020102020204" pitchFamily="34" charset="0"/>
              </a:rPr>
              <a:t>ANASTOMOTICA</a:t>
            </a:r>
          </a:p>
          <a:p>
            <a:pPr algn="ctr">
              <a:buClrTx/>
              <a:buFontTx/>
              <a:buNone/>
            </a:pPr>
            <a:r>
              <a:rPr lang="it-IT" altLang="it-IT" sz="2000">
                <a:solidFill>
                  <a:srgbClr val="FFFFFF"/>
                </a:solidFill>
                <a:latin typeface="Arial Black" panose="020B0A04020102020204" pitchFamily="34" charset="0"/>
              </a:rPr>
              <a:t>Di</a:t>
            </a:r>
          </a:p>
          <a:p>
            <a:pPr algn="ctr">
              <a:buClrTx/>
              <a:buFontTx/>
              <a:buNone/>
            </a:pPr>
            <a:r>
              <a:rPr lang="it-IT" altLang="it-IT" sz="2000">
                <a:solidFill>
                  <a:srgbClr val="FFFFFF"/>
                </a:solidFill>
                <a:latin typeface="Arial Black" panose="020B0A04020102020204" pitchFamily="34" charset="0"/>
              </a:rPr>
              <a:t>RIOLANO</a:t>
            </a:r>
          </a:p>
        </p:txBody>
      </p:sp>
      <p:sp>
        <p:nvSpPr>
          <p:cNvPr id="79876" name="Line 4"/>
          <p:cNvSpPr>
            <a:spLocks noChangeShapeType="1"/>
          </p:cNvSpPr>
          <p:nvPr/>
        </p:nvSpPr>
        <p:spPr bwMode="auto">
          <a:xfrm flipH="1" flipV="1">
            <a:off x="4324350" y="2038350"/>
            <a:ext cx="2552700" cy="266700"/>
          </a:xfrm>
          <a:prstGeom prst="line">
            <a:avLst/>
          </a:prstGeom>
          <a:noFill/>
          <a:ln w="76320" cap="sq">
            <a:solidFill>
              <a:srgbClr val="66FF33"/>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5486400"/>
            <a:ext cx="2733675" cy="137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8" name="Line 6"/>
          <p:cNvSpPr>
            <a:spLocks noChangeShapeType="1"/>
          </p:cNvSpPr>
          <p:nvPr/>
        </p:nvSpPr>
        <p:spPr bwMode="auto">
          <a:xfrm>
            <a:off x="7667625" y="3357563"/>
            <a:ext cx="144463" cy="287972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24926E-9E9D-E249-B333-846FB907A8CE}"/>
              </a:ext>
            </a:extLst>
          </p:cNvPr>
          <p:cNvSpPr>
            <a:spLocks noGrp="1"/>
          </p:cNvSpPr>
          <p:nvPr>
            <p:ph type="title"/>
          </p:nvPr>
        </p:nvSpPr>
        <p:spPr>
          <a:xfrm>
            <a:off x="215008" y="0"/>
            <a:ext cx="8928992"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SUPERIORE</a:t>
            </a:r>
          </a:p>
        </p:txBody>
      </p:sp>
      <p:sp>
        <p:nvSpPr>
          <p:cNvPr id="3" name="Segnaposto contenuto 2">
            <a:extLst>
              <a:ext uri="{FF2B5EF4-FFF2-40B4-BE49-F238E27FC236}">
                <a16:creationId xmlns:a16="http://schemas.microsoft.com/office/drawing/2014/main" id="{83276EDC-99CB-0940-B8C5-61B1D119B4D6}"/>
              </a:ext>
            </a:extLst>
          </p:cNvPr>
          <p:cNvSpPr>
            <a:spLocks noGrp="1"/>
          </p:cNvSpPr>
          <p:nvPr>
            <p:ph idx="1"/>
          </p:nvPr>
        </p:nvSpPr>
        <p:spPr>
          <a:xfrm>
            <a:off x="0" y="1123950"/>
            <a:ext cx="9144000" cy="5734050"/>
          </a:xfrm>
        </p:spPr>
        <p:txBody>
          <a:bodyPr/>
          <a:lstStyle/>
          <a:p>
            <a:r>
              <a:rPr lang="it-IT" sz="2800" b="1" dirty="0">
                <a:solidFill>
                  <a:schemeClr val="tx1"/>
                </a:solidFill>
                <a:latin typeface="Chalkduster" panose="03050602040202020205" pitchFamily="66" charset="77"/>
              </a:rPr>
              <a:t>Ramo Impari, provvede alla irrorazione di PARTE del DUODENO, di TUTTO l’ INTESTINO TENUE MESENTERIALE e dell’ INTESTINO CRASSO comprendente il CECO con l’ APPENDICE CECALE, COLON ASCENDENTE ed un terzo del COLON TRASVERSO.</a:t>
            </a:r>
          </a:p>
          <a:p>
            <a:endParaRPr lang="it-IT" sz="2800" b="1" dirty="0">
              <a:solidFill>
                <a:schemeClr val="tx1"/>
              </a:solidFill>
              <a:latin typeface="Chalkduster" panose="03050602040202020205" pitchFamily="66" charset="77"/>
            </a:endParaRPr>
          </a:p>
          <a:p>
            <a:r>
              <a:rPr lang="it-IT" sz="2800" b="1" dirty="0">
                <a:solidFill>
                  <a:schemeClr val="tx1"/>
                </a:solidFill>
                <a:latin typeface="Chalkduster" panose="03050602040202020205" pitchFamily="66" charset="77"/>
              </a:rPr>
              <a:t>Si divide in numerosi RAMI nell’ ambito del peritoneo del MESENTERE, formando caratteristiche Arcate Anastomotiche</a:t>
            </a:r>
          </a:p>
        </p:txBody>
      </p:sp>
    </p:spTree>
    <p:extLst>
      <p:ext uri="{BB962C8B-B14F-4D97-AF65-F5344CB8AC3E}">
        <p14:creationId xmlns:p14="http://schemas.microsoft.com/office/powerpoint/2010/main" val="3832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1"/>
          <p:cNvSpPr>
            <a:spLocks noGrp="1" noChangeArrowheads="1"/>
          </p:cNvSpPr>
          <p:nvPr>
            <p:ph type="title" idx="4294967295"/>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ARTERIA MESENTERICA SUPERIORE</a:t>
            </a:r>
          </a:p>
        </p:txBody>
      </p:sp>
      <p:pic>
        <p:nvPicPr>
          <p:cNvPr id="78850"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2339975" y="765175"/>
            <a:ext cx="5308600" cy="6092825"/>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3F1AB-55C7-6D44-8B9A-2676AC357D58}"/>
              </a:ext>
            </a:extLst>
          </p:cNvPr>
          <p:cNvSpPr>
            <a:spLocks noGrp="1"/>
          </p:cNvSpPr>
          <p:nvPr>
            <p:ph type="title"/>
          </p:nvPr>
        </p:nvSpPr>
        <p:spPr>
          <a:xfrm>
            <a:off x="685800" y="0"/>
            <a:ext cx="775335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ARTERIA MESENTERICA INFERIORE</a:t>
            </a:r>
          </a:p>
        </p:txBody>
      </p:sp>
      <p:sp>
        <p:nvSpPr>
          <p:cNvPr id="3" name="Segnaposto contenuto 2">
            <a:extLst>
              <a:ext uri="{FF2B5EF4-FFF2-40B4-BE49-F238E27FC236}">
                <a16:creationId xmlns:a16="http://schemas.microsoft.com/office/drawing/2014/main" id="{8B19F250-5460-E649-8FF8-DBF4B07E82A3}"/>
              </a:ext>
            </a:extLst>
          </p:cNvPr>
          <p:cNvSpPr>
            <a:spLocks noGrp="1"/>
          </p:cNvSpPr>
          <p:nvPr>
            <p:ph idx="1"/>
          </p:nvPr>
        </p:nvSpPr>
        <p:spPr>
          <a:xfrm>
            <a:off x="107504" y="1124744"/>
            <a:ext cx="9036496" cy="5733256"/>
          </a:xfrm>
        </p:spPr>
        <p:txBody>
          <a:bodyPr/>
          <a:lstStyle/>
          <a:p>
            <a:r>
              <a:rPr lang="it-IT" sz="2800" dirty="0">
                <a:solidFill>
                  <a:schemeClr val="tx1"/>
                </a:solidFill>
                <a:latin typeface="Chalkboard" panose="03050602040202020205" pitchFamily="66" charset="77"/>
              </a:rPr>
              <a:t>Provvede alla irrorazione dell’ INTESTINO CRASSO a partire dai due terzi restanti del COLON TRASVERSO, COLON DISCENDENTE, COLON SIGMOIDEO (o SIGMA o COLON ILEO-PELVICO), porzione </a:t>
            </a:r>
            <a:r>
              <a:rPr lang="it-IT" sz="2800" dirty="0" err="1">
                <a:solidFill>
                  <a:schemeClr val="tx1"/>
                </a:solidFill>
                <a:latin typeface="Chalkboard" panose="03050602040202020205" pitchFamily="66" charset="77"/>
              </a:rPr>
              <a:t>piu’</a:t>
            </a:r>
            <a:r>
              <a:rPr lang="it-IT" sz="2800" dirty="0">
                <a:solidFill>
                  <a:schemeClr val="tx1"/>
                </a:solidFill>
                <a:latin typeface="Chalkboard" panose="03050602040202020205" pitchFamily="66" charset="77"/>
              </a:rPr>
              <a:t> craniale dell’ INTESTINO RETTO mediante l’ Arteria RETTALE (EMORROIDARIA) SUPERIORE.</a:t>
            </a:r>
          </a:p>
          <a:p>
            <a:r>
              <a:rPr lang="it-IT" sz="2800" dirty="0">
                <a:solidFill>
                  <a:schemeClr val="tx1"/>
                </a:solidFill>
                <a:latin typeface="Chalkboard" panose="03050602040202020205" pitchFamily="66" charset="77"/>
              </a:rPr>
              <a:t>Si anastomizza con l’ Arteria Mesenterica Superiore a livello del Colon Trasverso nella ARCATA ARTERIOSA ANASTOMOTICA di RIOLANO.</a:t>
            </a:r>
          </a:p>
        </p:txBody>
      </p:sp>
    </p:spTree>
    <p:extLst>
      <p:ext uri="{BB962C8B-B14F-4D97-AF65-F5344CB8AC3E}">
        <p14:creationId xmlns:p14="http://schemas.microsoft.com/office/powerpoint/2010/main" val="148354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idx="4294967295"/>
          </p:nvPr>
        </p:nvSpPr>
        <p:spPr>
          <a:xfrm>
            <a:off x="0" y="0"/>
            <a:ext cx="885698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ARTERIE ILIACHE COMUNE, ESTERNA ed INTERNA (o Ipogastrica)</a:t>
            </a: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684"/>
            <a:ext cx="7848872" cy="56502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19AC-F95E-5847-8355-5E6B8D615046}"/>
              </a:ext>
            </a:extLst>
          </p:cNvPr>
          <p:cNvSpPr>
            <a:spLocks noGrp="1"/>
          </p:cNvSpPr>
          <p:nvPr>
            <p:ph type="title"/>
          </p:nvPr>
        </p:nvSpPr>
        <p:spPr>
          <a:xfrm>
            <a:off x="664822" y="0"/>
            <a:ext cx="775335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COMUNE</a:t>
            </a:r>
          </a:p>
        </p:txBody>
      </p:sp>
      <p:sp>
        <p:nvSpPr>
          <p:cNvPr id="3" name="Segnaposto contenuto 2">
            <a:extLst>
              <a:ext uri="{FF2B5EF4-FFF2-40B4-BE49-F238E27FC236}">
                <a16:creationId xmlns:a16="http://schemas.microsoft.com/office/drawing/2014/main" id="{9F0E8B26-931E-A443-9817-0BCA7512B50C}"/>
              </a:ext>
            </a:extLst>
          </p:cNvPr>
          <p:cNvSpPr>
            <a:spLocks noGrp="1"/>
          </p:cNvSpPr>
          <p:nvPr>
            <p:ph idx="1"/>
          </p:nvPr>
        </p:nvSpPr>
        <p:spPr>
          <a:xfrm>
            <a:off x="77001" y="1052736"/>
            <a:ext cx="8928992" cy="5400600"/>
          </a:xfrm>
        </p:spPr>
        <p:txBody>
          <a:bodyPr/>
          <a:lstStyle/>
          <a:p>
            <a:r>
              <a:rPr lang="it-IT" dirty="0">
                <a:solidFill>
                  <a:schemeClr val="tx1"/>
                </a:solidFill>
                <a:latin typeface="Chalkboard SE" panose="03050602040202020205" pitchFamily="66" charset="77"/>
              </a:rPr>
              <a:t>A livello della Vertebra L4, l’ Aorta emette il suo Ramo Terminale (Arteria SACRALE MEDIA o MEDIANA) e le 2 collaterali (pari) Arterie ILIACHE COMUNI.</a:t>
            </a:r>
          </a:p>
          <a:p>
            <a:endParaRPr lang="it-IT" dirty="0">
              <a:solidFill>
                <a:schemeClr val="tx1"/>
              </a:solidFill>
              <a:latin typeface="Chalkboard SE" panose="03050602040202020205" pitchFamily="66" charset="77"/>
            </a:endParaRPr>
          </a:p>
          <a:p>
            <a:r>
              <a:rPr lang="it-IT" dirty="0">
                <a:solidFill>
                  <a:schemeClr val="tx1"/>
                </a:solidFill>
                <a:latin typeface="Chalkboard SE" panose="03050602040202020205" pitchFamily="66" charset="77"/>
              </a:rPr>
              <a:t>A livello dell’ </a:t>
            </a:r>
            <a:r>
              <a:rPr lang="it-IT" dirty="0" err="1">
                <a:solidFill>
                  <a:schemeClr val="tx1"/>
                </a:solidFill>
                <a:latin typeface="Chalkboard SE" panose="03050602040202020205" pitchFamily="66" charset="77"/>
              </a:rPr>
              <a:t>Amfiartrosi</a:t>
            </a:r>
            <a:r>
              <a:rPr lang="it-IT" dirty="0">
                <a:solidFill>
                  <a:schemeClr val="tx1"/>
                </a:solidFill>
                <a:latin typeface="Chalkboard SE" panose="03050602040202020205" pitchFamily="66" charset="77"/>
              </a:rPr>
              <a:t> SACRO-ILIACA, l’ Arteria Iliaca Comune si biforca nell’ ARTERIA ILIACA ESTERNA ed ARTERIA ILIACA INTERNA (o IPOGASTRICA)</a:t>
            </a:r>
          </a:p>
        </p:txBody>
      </p:sp>
    </p:spTree>
    <p:extLst>
      <p:ext uri="{BB962C8B-B14F-4D97-AF65-F5344CB8AC3E}">
        <p14:creationId xmlns:p14="http://schemas.microsoft.com/office/powerpoint/2010/main" val="1832482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E7682E-7EB2-ED4D-8A7B-40BC10CE998B}"/>
              </a:ext>
            </a:extLst>
          </p:cNvPr>
          <p:cNvSpPr>
            <a:spLocks noGrp="1"/>
          </p:cNvSpPr>
          <p:nvPr>
            <p:ph type="title"/>
          </p:nvPr>
        </p:nvSpPr>
        <p:spPr>
          <a:xfrm>
            <a:off x="685800" y="707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SACRALE MEDIA (MEDIANA)</a:t>
            </a:r>
          </a:p>
        </p:txBody>
      </p:sp>
      <p:sp>
        <p:nvSpPr>
          <p:cNvPr id="3" name="Segnaposto contenuto 2">
            <a:extLst>
              <a:ext uri="{FF2B5EF4-FFF2-40B4-BE49-F238E27FC236}">
                <a16:creationId xmlns:a16="http://schemas.microsoft.com/office/drawing/2014/main" id="{F189FB99-444D-3140-828A-0B38B0F3BA59}"/>
              </a:ext>
            </a:extLst>
          </p:cNvPr>
          <p:cNvSpPr>
            <a:spLocks noGrp="1"/>
          </p:cNvSpPr>
          <p:nvPr>
            <p:ph idx="1"/>
          </p:nvPr>
        </p:nvSpPr>
        <p:spPr>
          <a:xfrm>
            <a:off x="0" y="1089684"/>
            <a:ext cx="9144000" cy="2843372"/>
          </a:xfrm>
        </p:spPr>
        <p:txBody>
          <a:bodyPr/>
          <a:lstStyle/>
          <a:p>
            <a:r>
              <a:rPr lang="it-IT" sz="2800" dirty="0">
                <a:solidFill>
                  <a:schemeClr val="tx1"/>
                </a:solidFill>
                <a:latin typeface="Chalkboard SE" panose="03050602040202020205" pitchFamily="66" charset="77"/>
              </a:rPr>
              <a:t>Decorre posteriormente all’ Intestino Retto ed anteriormente all’ Osso Sacro.</a:t>
            </a:r>
          </a:p>
          <a:p>
            <a:r>
              <a:rPr lang="it-IT" sz="2800" dirty="0">
                <a:solidFill>
                  <a:schemeClr val="tx1"/>
                </a:solidFill>
                <a:latin typeface="Chalkboard SE" panose="03050602040202020205" pitchFamily="66" charset="77"/>
              </a:rPr>
              <a:t>Contribuisce all’ irrorazione sanguifera dell’ Intestino Retto.</a:t>
            </a:r>
          </a:p>
        </p:txBody>
      </p:sp>
      <p:pic>
        <p:nvPicPr>
          <p:cNvPr id="4" name="Picture 2">
            <a:extLst>
              <a:ext uri="{FF2B5EF4-FFF2-40B4-BE49-F238E27FC236}">
                <a16:creationId xmlns:a16="http://schemas.microsoft.com/office/drawing/2014/main" id="{E84B21AC-DAE5-924C-8EFB-7A4D9A8B60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76"/>
          <a:stretch/>
        </p:blipFill>
        <p:spPr bwMode="auto">
          <a:xfrm>
            <a:off x="3237430" y="2511370"/>
            <a:ext cx="2650090" cy="39234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51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a:extLst>
              <a:ext uri="{28A0092B-C50C-407E-A947-70E740481C1C}">
                <a14:useLocalDpi xmlns:a14="http://schemas.microsoft.com/office/drawing/2010/main" val="0"/>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142" t="1443" r="56361" b="3781"/>
          <a:stretch/>
        </p:blipFill>
        <p:spPr bwMode="auto">
          <a:xfrm>
            <a:off x="1876877" y="1633"/>
            <a:ext cx="2376264" cy="676751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A2628EFB-05B6-2544-8475-E658364CF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33" t="85321" r="3865" b="7620"/>
          <a:stretch/>
        </p:blipFill>
        <p:spPr bwMode="auto">
          <a:xfrm>
            <a:off x="323528" y="5085184"/>
            <a:ext cx="1574146" cy="504056"/>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C7E94D1B-8CCC-AD4A-A1E6-4FC6C776C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04" t="5267" r="3865" b="29184"/>
          <a:stretch/>
        </p:blipFill>
        <p:spPr bwMode="auto">
          <a:xfrm>
            <a:off x="4283968" y="301142"/>
            <a:ext cx="4328815" cy="6236692"/>
          </a:xfrm>
          <a:prstGeom prst="rect">
            <a:avLst/>
          </a:prstGeom>
          <a:noFill/>
          <a:ln>
            <a:noFill/>
          </a:ln>
          <a:effectLst/>
          <a:extLst>
            <a:ext uri="{909E8E84-426E-40DD-AFC4-6F175D3DCCD1}">
              <a14:hiddenFill xmlns:a14="http://schemas.microsoft.com/office/drawing/2010/main">
                <a:blipFill dpi="0" rotWithShape="0">
                  <a:blip/>
                  <a:srcRect l="5142" t="1443" r="3865"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62964" t="1445" r="7211" b="87640"/>
          <a:stretch/>
        </p:blipFill>
        <p:spPr bwMode="auto">
          <a:xfrm>
            <a:off x="361679" y="172380"/>
            <a:ext cx="1799705" cy="77941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39F1F65B-74A4-4C46-82B5-5250A317AD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101" t="48347" r="7211" b="3781"/>
          <a:stretch/>
        </p:blipFill>
        <p:spPr bwMode="auto">
          <a:xfrm>
            <a:off x="1475656" y="764704"/>
            <a:ext cx="4320480" cy="5602285"/>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DF05877F-B983-8644-8403-390EABDC7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 t="1445" r="50302" b="3781"/>
          <a:stretch/>
        </p:blipFill>
        <p:spPr bwMode="auto">
          <a:xfrm>
            <a:off x="6012160" y="56934"/>
            <a:ext cx="2871936" cy="6767512"/>
          </a:xfrm>
          <a:prstGeom prst="rect">
            <a:avLst/>
          </a:prstGeom>
          <a:noFill/>
          <a:ln>
            <a:noFill/>
          </a:ln>
          <a:effectLst/>
          <a:extLst>
            <a:ext uri="{909E8E84-426E-40DD-AFC4-6F175D3DCCD1}">
              <a14:hiddenFill xmlns:a14="http://schemas.microsoft.com/office/drawing/2010/main">
                <a:blipFill dpi="0" rotWithShape="0">
                  <a:blip/>
                  <a:srcRect l="2103" t="1445" r="7211"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ESTERNA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i="1" dirty="0">
                <a:solidFill>
                  <a:schemeClr val="tx1"/>
                </a:solidFill>
                <a:latin typeface="Century Schoolbook" panose="02040604050505020304" pitchFamily="18" charset="0"/>
              </a:rPr>
              <a:t>Provvede alla irrorazione dell’ Arto Inferiore, proseguendo inferiormente al Legamento Inguinale con l’ ARTERIA FEMORALE (nel cosiddetto Triangolo Femorale di Scarpa). Quest’ultima decorre nel cosiddetto Canale (muscolare) degli Adduttori (nella coscia), per diventare ARTERIA POPLITEA nell’ omonima </a:t>
            </a:r>
            <a:r>
              <a:rPr lang="it-IT" sz="2800" b="1" i="1" dirty="0" err="1">
                <a:solidFill>
                  <a:schemeClr val="tx1"/>
                </a:solidFill>
                <a:latin typeface="Century Schoolbook" panose="02040604050505020304" pitchFamily="18" charset="0"/>
              </a:rPr>
              <a:t>cavità.Prosegue</a:t>
            </a:r>
            <a:r>
              <a:rPr lang="it-IT" sz="2800" b="1" i="1" dirty="0">
                <a:solidFill>
                  <a:schemeClr val="tx1"/>
                </a:solidFill>
                <a:latin typeface="Century Schoolbook" panose="02040604050505020304" pitchFamily="18" charset="0"/>
              </a:rPr>
              <a:t> dividendosi in ARTERIE TIBIALI (Anteriore e Posteriore) e FIBULARE, per raggiungere il Piede con le ARCATE ARTERIOSE PLANTARE e DORSALE</a:t>
            </a:r>
          </a:p>
        </p:txBody>
      </p:sp>
    </p:spTree>
    <p:extLst>
      <p:ext uri="{BB962C8B-B14F-4D97-AF65-F5344CB8AC3E}">
        <p14:creationId xmlns:p14="http://schemas.microsoft.com/office/powerpoint/2010/main" val="289097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541F2C-A19F-0B4B-8E55-1B5E134B1865}"/>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ILIACA INTERNA</a:t>
            </a:r>
          </a:p>
        </p:txBody>
      </p:sp>
      <p:sp>
        <p:nvSpPr>
          <p:cNvPr id="3" name="Segnaposto contenuto 2">
            <a:extLst>
              <a:ext uri="{FF2B5EF4-FFF2-40B4-BE49-F238E27FC236}">
                <a16:creationId xmlns:a16="http://schemas.microsoft.com/office/drawing/2014/main" id="{97C68AEF-F74D-5C44-81D9-267523EC50E9}"/>
              </a:ext>
            </a:extLst>
          </p:cNvPr>
          <p:cNvSpPr>
            <a:spLocks noGrp="1"/>
          </p:cNvSpPr>
          <p:nvPr>
            <p:ph idx="1"/>
          </p:nvPr>
        </p:nvSpPr>
        <p:spPr>
          <a:xfrm>
            <a:off x="0" y="1196752"/>
            <a:ext cx="9144000" cy="5544616"/>
          </a:xfrm>
        </p:spPr>
        <p:txBody>
          <a:bodyPr/>
          <a:lstStyle/>
          <a:p>
            <a:r>
              <a:rPr lang="it-IT" sz="2800" b="1" dirty="0">
                <a:solidFill>
                  <a:schemeClr val="tx1"/>
                </a:solidFill>
                <a:latin typeface="Copperplate Gothic Bold" panose="020E0705020206020404" pitchFamily="34" charset="77"/>
              </a:rPr>
              <a:t>Emette RAMI PARIETALI per le formazioni muscolo-scheletriche del bacino.</a:t>
            </a:r>
          </a:p>
          <a:p>
            <a:r>
              <a:rPr lang="it-IT" sz="2800" b="1" dirty="0">
                <a:solidFill>
                  <a:schemeClr val="tx1"/>
                </a:solidFill>
                <a:latin typeface="Copperplate Gothic Bold" panose="020E0705020206020404" pitchFamily="34" charset="77"/>
              </a:rPr>
              <a:t>I RAMI VISCERALI si dirigono, invece, ad organi pelvici:</a:t>
            </a:r>
          </a:p>
          <a:p>
            <a:pPr marL="457200" indent="-457200">
              <a:buFontTx/>
              <a:buChar char="-"/>
            </a:pPr>
            <a:r>
              <a:rPr lang="it-IT" sz="2800" b="1" dirty="0">
                <a:solidFill>
                  <a:schemeClr val="tx1"/>
                </a:solidFill>
                <a:latin typeface="Copperplate Gothic Bold" panose="020E0705020206020404" pitchFamily="34" charset="77"/>
              </a:rPr>
              <a:t>ARTERIE RETTALI MEDIA e INFERIORE</a:t>
            </a:r>
          </a:p>
          <a:p>
            <a:pPr marL="457200" indent="-457200">
              <a:buFontTx/>
              <a:buChar char="-"/>
            </a:pPr>
            <a:r>
              <a:rPr lang="it-IT" sz="2800" b="1" dirty="0">
                <a:solidFill>
                  <a:schemeClr val="tx1"/>
                </a:solidFill>
                <a:latin typeface="Copperplate Gothic Bold" panose="020E0705020206020404" pitchFamily="34" charset="77"/>
              </a:rPr>
              <a:t>ARTERIE VESCICALI SUPERIORE ed INFERIORE</a:t>
            </a:r>
          </a:p>
          <a:p>
            <a:pPr marL="457200" indent="-457200">
              <a:buFontTx/>
              <a:buChar char="-"/>
            </a:pPr>
            <a:r>
              <a:rPr lang="it-IT" sz="2800" b="1" dirty="0">
                <a:solidFill>
                  <a:schemeClr val="tx1"/>
                </a:solidFill>
                <a:latin typeface="Copperplate Gothic Bold" panose="020E0705020206020404" pitchFamily="34" charset="77"/>
              </a:rPr>
              <a:t>ARTERIA UTERINA (nella femmina)</a:t>
            </a:r>
          </a:p>
          <a:p>
            <a:pPr marL="457200" indent="-457200">
              <a:buFontTx/>
              <a:buChar char="-"/>
            </a:pPr>
            <a:r>
              <a:rPr lang="it-IT" sz="2800" b="1" dirty="0">
                <a:solidFill>
                  <a:schemeClr val="tx1"/>
                </a:solidFill>
                <a:latin typeface="Copperplate Gothic Bold" panose="020E0705020206020404" pitchFamily="34" charset="77"/>
              </a:rPr>
              <a:t>RAMI PROSTATICI dell’Arteria Vescicale Inferiore (nel maschio)</a:t>
            </a:r>
          </a:p>
        </p:txBody>
      </p:sp>
    </p:spTree>
    <p:extLst>
      <p:ext uri="{BB962C8B-B14F-4D97-AF65-F5344CB8AC3E}">
        <p14:creationId xmlns:p14="http://schemas.microsoft.com/office/powerpoint/2010/main" val="3717461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extLst>
              <a:ext uri="{28A0092B-C50C-407E-A947-70E740481C1C}">
                <a14:useLocalDpi xmlns:a14="http://schemas.microsoft.com/office/drawing/2010/main" val="0"/>
              </a:ext>
            </a:extLst>
          </a:blip>
          <a:srcRect l="10399" t="3738" r="8348" b="7787"/>
          <a:stretch>
            <a:fillRect/>
          </a:stretch>
        </p:blipFill>
        <p:spPr bwMode="auto">
          <a:xfrm>
            <a:off x="2879725" y="71438"/>
            <a:ext cx="3959225" cy="6767512"/>
          </a:xfrm>
          <a:prstGeom prst="rect">
            <a:avLst/>
          </a:prstGeom>
          <a:noFill/>
          <a:ln>
            <a:noFill/>
          </a:ln>
          <a:effectLst/>
          <a:extLst>
            <a:ext uri="{909E8E84-426E-40DD-AFC4-6F175D3DCCD1}">
              <a14:hiddenFill xmlns:a14="http://schemas.microsoft.com/office/drawing/2010/main">
                <a:blipFill dpi="0" rotWithShape="0">
                  <a:blip/>
                  <a:srcRect l="10399" t="3738" r="834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a:extLst>
              <a:ext uri="{28A0092B-C50C-407E-A947-70E740481C1C}">
                <a14:useLocalDpi xmlns:a14="http://schemas.microsoft.com/office/drawing/2010/main" val="0"/>
              </a:ext>
            </a:extLst>
          </a:blip>
          <a:srcRect l="5959" t="2782" r="3302" b="3781"/>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5959" t="2782" r="3302" b="378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0" y="692696"/>
            <a:ext cx="9144000"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179512" y="1268760"/>
            <a:ext cx="8964488" cy="5589240"/>
          </a:xfrm>
        </p:spPr>
        <p:txBody>
          <a:bodyPr/>
          <a:lstStyle/>
          <a:p>
            <a:r>
              <a:rPr lang="it-IT" sz="28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800" b="1" dirty="0">
                <a:solidFill>
                  <a:schemeClr val="tx1"/>
                </a:solidFill>
                <a:latin typeface="Chalkboard SE" panose="03050602040202020205" pitchFamily="66" charset="77"/>
                <a:cs typeface="Gurmukhi MN" panose="02020600050405020304" pitchFamily="18" charset="0"/>
              </a:rPr>
              <a:t>Il SENO VENOSO CORONARIO (già visto). </a:t>
            </a:r>
          </a:p>
        </p:txBody>
      </p:sp>
    </p:spTree>
    <p:extLst>
      <p:ext uri="{BB962C8B-B14F-4D97-AF65-F5344CB8AC3E}">
        <p14:creationId xmlns:p14="http://schemas.microsoft.com/office/powerpoint/2010/main" val="2429463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 </a:t>
            </a:r>
          </a:p>
          <a:p>
            <a:pPr>
              <a:buClrTx/>
              <a:buFontTx/>
              <a:buNone/>
            </a:pPr>
            <a:r>
              <a:rPr lang="it-IT" altLang="it-IT" dirty="0">
                <a:solidFill>
                  <a:srgbClr val="00B0F0"/>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rgbClr val="00B0F0"/>
                </a:solidFill>
                <a:latin typeface="Arial Black" panose="020B0A04020102020204" pitchFamily="34" charset="0"/>
              </a:rPr>
              <a:t>V. CAVA</a:t>
            </a:r>
          </a:p>
          <a:p>
            <a:pPr>
              <a:buClrTx/>
              <a:buFontTx/>
              <a:buNone/>
            </a:pPr>
            <a:r>
              <a:rPr lang="it-IT" altLang="it-IT" dirty="0">
                <a:solidFill>
                  <a:srgbClr val="00B0F0"/>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a:extLst>
              <a:ext uri="{28A0092B-C50C-407E-A947-70E740481C1C}">
                <a14:useLocalDpi xmlns:a14="http://schemas.microsoft.com/office/drawing/2010/main" val="0"/>
              </a:ext>
            </a:extLst>
          </a:blip>
          <a:srcRect l="3186" t="2632" r="5800" b="20216"/>
          <a:stretch>
            <a:fillRect/>
          </a:stretch>
        </p:blipFill>
        <p:spPr bwMode="auto">
          <a:xfrm>
            <a:off x="0" y="360363"/>
            <a:ext cx="9144000" cy="6408737"/>
          </a:xfrm>
          <a:prstGeom prst="rect">
            <a:avLst/>
          </a:prstGeom>
          <a:noFill/>
          <a:ln>
            <a:noFill/>
          </a:ln>
          <a:effectLst/>
          <a:extLst>
            <a:ext uri="{909E8E84-426E-40DD-AFC4-6F175D3DCCD1}">
              <a14:hiddenFill xmlns:a14="http://schemas.microsoft.com/office/drawing/2010/main">
                <a:blipFill dpi="0" rotWithShape="0">
                  <a:blip/>
                  <a:srcRect l="3186" t="2632" r="5800" b="202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SENI VENOSI della DURA MADRE</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0" y="1268760"/>
            <a:ext cx="9144000" cy="5472608"/>
          </a:xfrm>
        </p:spPr>
        <p:txBody>
          <a:bodyPr/>
          <a:lstStyle/>
          <a:p>
            <a:r>
              <a:rPr lang="it-IT" sz="24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400" dirty="0">
              <a:solidFill>
                <a:schemeClr val="tx1"/>
              </a:solidFill>
              <a:latin typeface="Chalkduster" panose="03050602040202020205" pitchFamily="66" charset="77"/>
            </a:endParaRPr>
          </a:p>
          <a:p>
            <a:r>
              <a:rPr lang="it-IT" sz="24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a:extLst>
              <a:ext uri="{28A0092B-C50C-407E-A947-70E740481C1C}">
                <a14:useLocalDpi xmlns:a14="http://schemas.microsoft.com/office/drawing/2010/main" val="0"/>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SUPERIORE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1123950"/>
            <a:ext cx="9036496" cy="5617418"/>
          </a:xfrm>
        </p:spPr>
        <p:txBody>
          <a:bodyPr/>
          <a:lstStyle/>
          <a:p>
            <a:r>
              <a:rPr lang="it-IT" sz="2600" dirty="0">
                <a:solidFill>
                  <a:schemeClr val="tx1"/>
                </a:solidFill>
                <a:latin typeface="Copperplate Gothic Bold" panose="020E0705020206020404" pitchFamily="34" charset="77"/>
              </a:rPr>
              <a:t>A partire dalle arcate PROFONDA e SUPERFICIALE della MANO si organizzano:</a:t>
            </a:r>
          </a:p>
          <a:p>
            <a:pPr marL="457200" indent="-457200">
              <a:buFontTx/>
              <a:buChar char="-"/>
            </a:pPr>
            <a:r>
              <a:rPr lang="it-IT" sz="2600" dirty="0">
                <a:solidFill>
                  <a:schemeClr val="tx1"/>
                </a:solidFill>
                <a:latin typeface="Copperplate Gothic Bold" panose="020E0705020206020404" pitchFamily="34" charset="77"/>
              </a:rPr>
              <a:t>CIRCOLO PROFONDO con le VENE (di solito 2 Vene «COMITES» accompagnano la rispettiva arteria) ULNARI e RADIALI, BRACHIALI, per confluire nella VENA ASCELLARE.</a:t>
            </a:r>
          </a:p>
          <a:p>
            <a:pPr marL="457200" indent="-457200">
              <a:buFontTx/>
              <a:buChar char="-"/>
            </a:pPr>
            <a:r>
              <a:rPr lang="it-IT" sz="2600" dirty="0">
                <a:solidFill>
                  <a:schemeClr val="tx1"/>
                </a:solidFill>
                <a:latin typeface="Copperplate Gothic Bold" panose="020E0705020206020404" pitchFamily="34" charset="77"/>
              </a:rPr>
              <a:t>CIRCOLO SUPERFICIALE, con le VENE BASILICA (medialmente) e CEFALICA (lateralmente), che confluiscono nella Vena Ascellare e da qui nella VENA SUCCLAVIA.</a:t>
            </a:r>
          </a:p>
        </p:txBody>
      </p:sp>
    </p:spTree>
    <p:extLst>
      <p:ext uri="{BB962C8B-B14F-4D97-AF65-F5344CB8AC3E}">
        <p14:creationId xmlns:p14="http://schemas.microsoft.com/office/powerpoint/2010/main" val="4135347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l="3635" t="2782" r="2431" b="5748"/>
          <a:stretch>
            <a:fillRect/>
          </a:stretch>
        </p:blipFill>
        <p:spPr bwMode="auto">
          <a:xfrm>
            <a:off x="2087563" y="71438"/>
            <a:ext cx="5975350" cy="6767512"/>
          </a:xfrm>
          <a:prstGeom prst="rect">
            <a:avLst/>
          </a:prstGeom>
          <a:noFill/>
          <a:ln>
            <a:noFill/>
          </a:ln>
          <a:effectLst/>
          <a:extLst>
            <a:ext uri="{909E8E84-426E-40DD-AFC4-6F175D3DCCD1}">
              <a14:hiddenFill xmlns:a14="http://schemas.microsoft.com/office/drawing/2010/main">
                <a:blipFill dpi="0" rotWithShape="0">
                  <a:blip/>
                  <a:srcRect l="3635" t="2782" r="2431" b="57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30E6C9-41D6-D243-B0A8-828E9CB8F0C8}"/>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 TORACE</a:t>
            </a:r>
          </a:p>
        </p:txBody>
      </p:sp>
      <p:sp>
        <p:nvSpPr>
          <p:cNvPr id="3" name="Segnaposto contenuto 2">
            <a:extLst>
              <a:ext uri="{FF2B5EF4-FFF2-40B4-BE49-F238E27FC236}">
                <a16:creationId xmlns:a16="http://schemas.microsoft.com/office/drawing/2014/main" id="{9F253000-D411-0B4A-A783-6DBC0EFE0ECC}"/>
              </a:ext>
            </a:extLst>
          </p:cNvPr>
          <p:cNvSpPr>
            <a:spLocks noGrp="1"/>
          </p:cNvSpPr>
          <p:nvPr>
            <p:ph idx="1"/>
          </p:nvPr>
        </p:nvSpPr>
        <p:spPr>
          <a:xfrm>
            <a:off x="755576" y="764704"/>
            <a:ext cx="7920880" cy="5589240"/>
          </a:xfrm>
        </p:spPr>
        <p:txBody>
          <a:bodyPr/>
          <a:lstStyle/>
          <a:p>
            <a:r>
              <a:rPr lang="it-IT" sz="2600" dirty="0">
                <a:solidFill>
                  <a:schemeClr val="tx1"/>
                </a:solidFill>
                <a:latin typeface="Chalkboard SE" panose="03050602040202020205" pitchFamily="66" charset="77"/>
              </a:rPr>
              <a:t>Rami PARIETALI e VISCERALI della Regione TORACICA afferiscono:</a:t>
            </a:r>
          </a:p>
          <a:p>
            <a:pPr marL="457200" indent="-457200">
              <a:buFontTx/>
              <a:buChar char="-"/>
            </a:pPr>
            <a:r>
              <a:rPr lang="it-IT" sz="2600" dirty="0">
                <a:solidFill>
                  <a:schemeClr val="tx1"/>
                </a:solidFill>
                <a:latin typeface="Chalkboard SE" panose="03050602040202020205" pitchFamily="66" charset="77"/>
              </a:rPr>
              <a:t>Nella Vena Succlavia</a:t>
            </a:r>
          </a:p>
          <a:p>
            <a:pPr marL="457200" indent="-457200">
              <a:buFontTx/>
              <a:buChar char="-"/>
            </a:pPr>
            <a:r>
              <a:rPr lang="it-IT" sz="2600" dirty="0">
                <a:solidFill>
                  <a:schemeClr val="tx1"/>
                </a:solidFill>
                <a:latin typeface="Chalkboard SE" panose="03050602040202020205" pitchFamily="66" charset="77"/>
              </a:rPr>
              <a:t>Nel SISTEMA AZYGOS: VENA AZYGOS a destra e Sistema </a:t>
            </a:r>
            <a:r>
              <a:rPr lang="it-IT" sz="2600" dirty="0" err="1">
                <a:solidFill>
                  <a:schemeClr val="tx1"/>
                </a:solidFill>
                <a:latin typeface="Chalkboard SE" panose="03050602040202020205" pitchFamily="66" charset="77"/>
              </a:rPr>
              <a:t>Emiazygos</a:t>
            </a:r>
            <a:r>
              <a:rPr lang="it-IT" sz="2600" dirty="0">
                <a:solidFill>
                  <a:schemeClr val="tx1"/>
                </a:solidFill>
                <a:latin typeface="Chalkboard SE" panose="03050602040202020205" pitchFamily="66" charset="77"/>
              </a:rPr>
              <a:t> a sinistra (quest’ultimo poi confluisce a destra nell’ Azygos). La Vena AZYGOS confluisce poi nella Vena CAVA SUPERIORE. </a:t>
            </a:r>
          </a:p>
          <a:p>
            <a:pPr marL="0" indent="0"/>
            <a:r>
              <a:rPr lang="it-IT" sz="2600" dirty="0">
                <a:solidFill>
                  <a:schemeClr val="tx1"/>
                </a:solidFill>
                <a:latin typeface="Chalkboard SE" panose="03050602040202020205" pitchFamily="66" charset="77"/>
              </a:rPr>
              <a:t>La VENA AZYGOS proviene dalla Regione Sottodiaframmatica (L2), risale nel Torace a destra della Colonna Vertebrale. Tra le Vene Tributarie, si possono ricordare le INTERCOSTALI, BRONCHIALI, ESOFAGEE, PERICARDICHE. </a:t>
            </a:r>
          </a:p>
        </p:txBody>
      </p:sp>
    </p:spTree>
    <p:extLst>
      <p:ext uri="{BB962C8B-B14F-4D97-AF65-F5344CB8AC3E}">
        <p14:creationId xmlns:p14="http://schemas.microsoft.com/office/powerpoint/2010/main" val="2091311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
          <p:cNvSpPr>
            <a:spLocks noGrp="1" noChangeArrowheads="1"/>
          </p:cNvSpPr>
          <p:nvPr>
            <p:ph type="title" idx="4294967295"/>
          </p:nvPr>
        </p:nvSpPr>
        <p:spPr>
          <a:xfrm>
            <a:off x="6588224" y="2781300"/>
            <a:ext cx="208823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VENA CAVA INFERIORE</a:t>
            </a:r>
            <a:endParaRPr lang="it-IT" altLang="it-IT" sz="2800" dirty="0">
              <a:latin typeface="Gurmukhi MN" panose="02020600050405020304" pitchFamily="18" charset="0"/>
              <a:cs typeface="Gurmukhi MN" panose="02020600050405020304" pitchFamily="18" charset="0"/>
            </a:endParaRPr>
          </a:p>
        </p:txBody>
      </p:sp>
      <p:pic>
        <p:nvPicPr>
          <p:cNvPr id="99330"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55576" y="-60183"/>
            <a:ext cx="5040560" cy="6918183"/>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stretch>
            <a:fillRect/>
          </a:stretch>
        </p:blipFill>
        <p:spPr>
          <a:xfrm>
            <a:off x="1834240" y="1029587"/>
            <a:ext cx="5471815" cy="4796568"/>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DCCF6-8518-6342-9479-856BDC2D5037}"/>
              </a:ext>
            </a:extLst>
          </p:cNvPr>
          <p:cNvSpPr>
            <a:spLocks noGrp="1"/>
          </p:cNvSpPr>
          <p:nvPr>
            <p:ph type="title"/>
          </p:nvPr>
        </p:nvSpPr>
        <p:spPr>
          <a:xfrm>
            <a:off x="0" y="19109"/>
            <a:ext cx="914400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TRIBUTARIE DELLA VENA CAVA INFERIORE</a:t>
            </a:r>
          </a:p>
        </p:txBody>
      </p:sp>
      <p:sp>
        <p:nvSpPr>
          <p:cNvPr id="3" name="Segnaposto contenuto 2">
            <a:extLst>
              <a:ext uri="{FF2B5EF4-FFF2-40B4-BE49-F238E27FC236}">
                <a16:creationId xmlns:a16="http://schemas.microsoft.com/office/drawing/2014/main" id="{6FF1B33D-05B1-C242-813A-D0A6DEF2460D}"/>
              </a:ext>
            </a:extLst>
          </p:cNvPr>
          <p:cNvSpPr>
            <a:spLocks noGrp="1"/>
          </p:cNvSpPr>
          <p:nvPr>
            <p:ph idx="1"/>
          </p:nvPr>
        </p:nvSpPr>
        <p:spPr>
          <a:xfrm>
            <a:off x="0" y="980728"/>
            <a:ext cx="9144000" cy="5877272"/>
          </a:xfrm>
        </p:spPr>
        <p:txBody>
          <a:bodyPr/>
          <a:lstStyle/>
          <a:p>
            <a:r>
              <a:rPr lang="it-IT" sz="2800" b="1" dirty="0">
                <a:solidFill>
                  <a:schemeClr val="tx1"/>
                </a:solidFill>
                <a:latin typeface="Comic Sans MS" panose="030F0902030302020204" pitchFamily="66" charset="0"/>
              </a:rPr>
              <a:t>Origina a livello di L4 dalla confluenza delle Vene Iliache Comuni, che, a loro volta, si formano dalla confluenza delle Vene ILIACA ESTERNA ed INTERNA (o Ipogastrica). Nella Vena Cava Inferiore confluiscono le Vene PARIETALI (3-4 Vene Lombari) e Vene VISCERALI (GONADICHE, RENALI), nonché le VENE SOVRAEPATICHE, drenanti il sangue refluo dal FEGATO. Quest’ultimo riceve un ulteriore APPORTO SANGUIFERO dalla VENA PORTA che si forma dalla confluenza delle VENE MESENTERICHE SUPERIORE (che drena anche dallo stomaco), INFERIORE e SPLENICA</a:t>
            </a:r>
          </a:p>
        </p:txBody>
      </p:sp>
    </p:spTree>
    <p:extLst>
      <p:ext uri="{BB962C8B-B14F-4D97-AF65-F5344CB8AC3E}">
        <p14:creationId xmlns:p14="http://schemas.microsoft.com/office/powerpoint/2010/main" val="1963376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idx="4294967295"/>
          </p:nvPr>
        </p:nvSpPr>
        <p:spPr>
          <a:xfrm>
            <a:off x="609600" y="54941"/>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VENA  PORTA</a:t>
            </a: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95432"/>
            <a:ext cx="8640960" cy="59339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586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val="0"/>
              </a:ext>
            </a:extLst>
          </a:blip>
          <a:srcRect l="5904" t="2782" r="6116" b="10454"/>
          <a:stretch>
            <a:fillRect/>
          </a:stretch>
        </p:blipFill>
        <p:spPr bwMode="auto">
          <a:xfrm>
            <a:off x="1871663" y="431800"/>
            <a:ext cx="6264275" cy="6335713"/>
          </a:xfrm>
          <a:prstGeom prst="rect">
            <a:avLst/>
          </a:prstGeom>
          <a:noFill/>
          <a:ln>
            <a:noFill/>
          </a:ln>
          <a:effectLst/>
          <a:extLst>
            <a:ext uri="{909E8E84-426E-40DD-AFC4-6F175D3DCCD1}">
              <a14:hiddenFill xmlns:a14="http://schemas.microsoft.com/office/drawing/2010/main">
                <a:blipFill dpi="0" rotWithShape="0">
                  <a:blip/>
                  <a:srcRect l="5904" t="2782" r="6116"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1"/>
          <p:cNvSpPr>
            <a:spLocks noGrp="1" noChangeArrowheads="1"/>
          </p:cNvSpPr>
          <p:nvPr>
            <p:ph type="title" idx="4294967295"/>
          </p:nvPr>
        </p:nvSpPr>
        <p:spPr>
          <a:xfrm>
            <a:off x="228600" y="152400"/>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SAFENE</a:t>
            </a: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81100"/>
            <a:ext cx="8915400" cy="548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57672-133C-B54C-8E90-3FF6619E7DAF}"/>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 ARTO INFERIORE</a:t>
            </a:r>
          </a:p>
        </p:txBody>
      </p:sp>
      <p:sp>
        <p:nvSpPr>
          <p:cNvPr id="3" name="Segnaposto contenuto 2">
            <a:extLst>
              <a:ext uri="{FF2B5EF4-FFF2-40B4-BE49-F238E27FC236}">
                <a16:creationId xmlns:a16="http://schemas.microsoft.com/office/drawing/2014/main" id="{FD5B0C75-AAD8-9D49-8FF1-05989BF3621C}"/>
              </a:ext>
            </a:extLst>
          </p:cNvPr>
          <p:cNvSpPr>
            <a:spLocks noGrp="1"/>
          </p:cNvSpPr>
          <p:nvPr>
            <p:ph idx="1"/>
          </p:nvPr>
        </p:nvSpPr>
        <p:spPr>
          <a:xfrm>
            <a:off x="107504" y="908720"/>
            <a:ext cx="9036496" cy="5617418"/>
          </a:xfrm>
        </p:spPr>
        <p:txBody>
          <a:bodyPr/>
          <a:lstStyle/>
          <a:p>
            <a:r>
              <a:rPr lang="it-IT" sz="2400" dirty="0">
                <a:solidFill>
                  <a:schemeClr val="tx1"/>
                </a:solidFill>
                <a:latin typeface="Copperplate Gothic Bold" panose="020E0705020206020404" pitchFamily="34" charset="77"/>
              </a:rPr>
              <a:t>A partire dalle arcate DORSALE e PLANTARE del PIEDE si originano:</a:t>
            </a:r>
          </a:p>
          <a:p>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PROFONDO con VENE TIBIALI e FIBULARI, POPLITEE, FEMORALI, che poi confluiscono nelle VENE ILIACHE ESTERNE;</a:t>
            </a:r>
          </a:p>
          <a:p>
            <a:pPr marL="0" indent="0"/>
            <a:endParaRPr lang="it-IT" sz="2400" dirty="0">
              <a:solidFill>
                <a:schemeClr val="tx1"/>
              </a:solidFill>
              <a:latin typeface="Copperplate Gothic Bold" panose="020E0705020206020404" pitchFamily="34" charset="77"/>
            </a:endParaRPr>
          </a:p>
          <a:p>
            <a:pPr marL="457200" indent="-457200">
              <a:buFontTx/>
              <a:buChar char="-"/>
            </a:pPr>
            <a:r>
              <a:rPr lang="it-IT" sz="2400" dirty="0">
                <a:solidFill>
                  <a:schemeClr val="tx1"/>
                </a:solidFill>
                <a:latin typeface="Copperplate Gothic Bold" panose="020E0705020206020404" pitchFamily="34" charset="77"/>
              </a:rPr>
              <a:t>CIRCOLO VENOSO SUPERFICIALE: LATERALMENTE VENA SAFENA PICCOLA, che, a livello del Cavo Popliteo, confluisce nella VENA POPLITEA; MEDIALMENTE c’è la VENA SAFENA GRANDE, che risale la coscia fino al Triangolo Femorale, dove confluisce nella Vena Femorale.</a:t>
            </a:r>
          </a:p>
        </p:txBody>
      </p:sp>
    </p:spTree>
    <p:extLst>
      <p:ext uri="{BB962C8B-B14F-4D97-AF65-F5344CB8AC3E}">
        <p14:creationId xmlns:p14="http://schemas.microsoft.com/office/powerpoint/2010/main" val="3200973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a:extLst>
              <a:ext uri="{28A0092B-C50C-407E-A947-70E740481C1C}">
                <a14:useLocalDpi xmlns:a14="http://schemas.microsoft.com/office/drawing/2010/main" val="0"/>
              </a:ext>
            </a:extLst>
          </a:blip>
          <a:srcRect l="6647" t="6784" r="11119" b="25134"/>
          <a:stretch>
            <a:fillRect/>
          </a:stretch>
        </p:blipFill>
        <p:spPr bwMode="auto">
          <a:xfrm>
            <a:off x="1655763" y="576263"/>
            <a:ext cx="6408737" cy="6191250"/>
          </a:xfrm>
          <a:prstGeom prst="rect">
            <a:avLst/>
          </a:prstGeom>
          <a:noFill/>
          <a:ln>
            <a:noFill/>
          </a:ln>
          <a:effectLst/>
          <a:extLst>
            <a:ext uri="{909E8E84-426E-40DD-AFC4-6F175D3DCCD1}">
              <a14:hiddenFill xmlns:a14="http://schemas.microsoft.com/office/drawing/2010/main">
                <a:blipFill dpi="0" rotWithShape="0">
                  <a:blip/>
                  <a:srcRect l="6647" t="6784" r="11119" b="2513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val="0"/>
              </a:ext>
            </a:extLst>
          </a:blip>
          <a:srcRect l="9355" t="5447" r="7959" b="13126"/>
          <a:stretch>
            <a:fillRect/>
          </a:stretch>
        </p:blipFill>
        <p:spPr bwMode="auto">
          <a:xfrm>
            <a:off x="2087563" y="431800"/>
            <a:ext cx="6048375" cy="6335713"/>
          </a:xfrm>
          <a:prstGeom prst="rect">
            <a:avLst/>
          </a:prstGeom>
          <a:noFill/>
          <a:ln>
            <a:noFill/>
          </a:ln>
          <a:effectLst/>
          <a:extLst>
            <a:ext uri="{909E8E84-426E-40DD-AFC4-6F175D3DCCD1}">
              <a14:hiddenFill xmlns:a14="http://schemas.microsoft.com/office/drawing/2010/main">
                <a:blipFill dpi="0" rotWithShape="0">
                  <a:blip/>
                  <a:srcRect l="9355" t="5447" r="7959" b="1312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241300"/>
            <a:ext cx="3079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DBBF2AAC-7331-6E41-886A-8CA3300F2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89000"/>
            <a:ext cx="8928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08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0" y="1123950"/>
            <a:ext cx="9144000" cy="5734050"/>
          </a:xfrm>
        </p:spPr>
        <p:txBody>
          <a:bodyPr/>
          <a:lstStyle/>
          <a:p>
            <a:r>
              <a:rPr lang="it-IT" sz="28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CAROTIDE COMUNE SINISTRA</a:t>
            </a:r>
          </a:p>
          <a:p>
            <a:pPr marL="457200" indent="-457200">
              <a:buFontTx/>
              <a:buChar char="-"/>
            </a:pPr>
            <a:r>
              <a:rPr lang="it-IT" sz="28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extLst>
              <a:ext uri="{28A0092B-C50C-407E-A947-70E740481C1C}">
                <a14:useLocalDpi xmlns:a14="http://schemas.microsoft.com/office/drawing/2010/main" val="0"/>
              </a:ext>
            </a:extLst>
          </a:blip>
          <a:srcRect l="5794" t="1334" r="11539" b="7785"/>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a:extLst>
              <a:ext uri="{FF2B5EF4-FFF2-40B4-BE49-F238E27FC236}">
                <a16:creationId xmlns:a16="http://schemas.microsoft.com/office/drawing/2014/main" id="{DAFE13BB-8ED4-9442-A797-6F95CD856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50" y="241300"/>
            <a:ext cx="77089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10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a:extLst>
              <a:ext uri="{28A0092B-C50C-407E-A947-70E740481C1C}">
                <a14:useLocalDpi xmlns:a14="http://schemas.microsoft.com/office/drawing/2010/main" val="0"/>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PERCORSO SCHEMATICO DELLA LINFA</a:t>
            </a:r>
          </a:p>
        </p:txBody>
      </p:sp>
      <p:grpSp>
        <p:nvGrpSpPr>
          <p:cNvPr id="112642" name="Group 2"/>
          <p:cNvGrpSpPr>
            <a:grpSpLocks/>
          </p:cNvGrpSpPr>
          <p:nvPr/>
        </p:nvGrpSpPr>
        <p:grpSpPr bwMode="auto">
          <a:xfrm>
            <a:off x="3879850" y="1295400"/>
            <a:ext cx="5257800" cy="5556250"/>
            <a:chOff x="2444" y="816"/>
            <a:chExt cx="3312" cy="3500"/>
          </a:xfrm>
        </p:grpSpPr>
        <p:pic>
          <p:nvPicPr>
            <p:cNvPr id="112643" name="Picture 3"/>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444" y="816"/>
              <a:ext cx="3312" cy="35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4" name="Rectangle 4"/>
            <p:cNvSpPr>
              <a:spLocks noChangeArrowheads="1"/>
            </p:cNvSpPr>
            <p:nvPr/>
          </p:nvSpPr>
          <p:spPr bwMode="auto">
            <a:xfrm>
              <a:off x="2502" y="845"/>
              <a:ext cx="3188"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12645" name="Rectangle 5"/>
          <p:cNvSpPr>
            <a:spLocks noChangeArrowheads="1"/>
          </p:cNvSpPr>
          <p:nvPr/>
        </p:nvSpPr>
        <p:spPr bwMode="auto">
          <a:xfrm>
            <a:off x="120305" y="1447800"/>
            <a:ext cx="3802751" cy="45250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Arial" panose="020B0604020202020204" pitchFamily="34" charset="0"/>
              </a:rPr>
              <a:t>CAPILLARI LINFATICI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PRECOLLETTORI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COLLETTORI</a:t>
            </a:r>
          </a:p>
          <a:p>
            <a:pPr algn="ctr">
              <a:buClrTx/>
              <a:buFontTx/>
              <a:buNone/>
            </a:pPr>
            <a:r>
              <a:rPr lang="it-IT" altLang="it-IT" b="1" dirty="0">
                <a:solidFill>
                  <a:schemeClr val="tx1"/>
                </a:solidFill>
                <a:latin typeface="Arial" panose="020B0604020202020204" pitchFamily="34" charset="0"/>
              </a:rPr>
              <a:t>(SUPERFICIALI e </a:t>
            </a:r>
          </a:p>
          <a:p>
            <a:pPr algn="ctr">
              <a:buClrTx/>
              <a:buFontTx/>
              <a:buNone/>
            </a:pPr>
            <a:r>
              <a:rPr lang="it-IT" altLang="it-IT" b="1" dirty="0">
                <a:solidFill>
                  <a:schemeClr val="tx1"/>
                </a:solidFill>
                <a:latin typeface="Arial" panose="020B0604020202020204" pitchFamily="34" charset="0"/>
              </a:rPr>
              <a:t>PROFONDI)</a:t>
            </a:r>
          </a:p>
          <a:p>
            <a:pPr algn="ctr">
              <a:buClrTx/>
              <a:buFontTx/>
              <a:buNone/>
            </a:pPr>
            <a:r>
              <a:rPr lang="it-IT" altLang="it-IT" b="1" dirty="0">
                <a:solidFill>
                  <a:schemeClr val="tx1"/>
                </a:solidFill>
                <a:latin typeface="Wingdings" panose="05000000000000000000" pitchFamily="2" charset="2"/>
              </a:rPr>
              <a:t></a:t>
            </a:r>
          </a:p>
          <a:p>
            <a:pPr algn="ctr">
              <a:buClrTx/>
              <a:buFontTx/>
              <a:buNone/>
            </a:pPr>
            <a:r>
              <a:rPr lang="it-IT" altLang="it-IT" b="1" dirty="0">
                <a:solidFill>
                  <a:schemeClr val="tx1"/>
                </a:solidFill>
                <a:latin typeface="Arial" panose="020B0604020202020204" pitchFamily="34" charset="0"/>
              </a:rPr>
              <a:t>TRONCHI LINFATICI</a:t>
            </a:r>
          </a:p>
          <a:p>
            <a:pPr algn="ctr">
              <a:buClrTx/>
              <a:buFontTx/>
              <a:buNone/>
            </a:pPr>
            <a:r>
              <a:rPr lang="it-IT" altLang="it-IT" b="1" dirty="0">
                <a:solidFill>
                  <a:schemeClr val="tx1"/>
                </a:solidFill>
                <a:latin typeface="Arial" panose="020B0604020202020204" pitchFamily="34" charset="0"/>
              </a:rPr>
              <a:t>PRINCIPALI</a:t>
            </a:r>
          </a:p>
          <a:p>
            <a:pPr algn="ctr">
              <a:buClrTx/>
              <a:buFontTx/>
              <a:buNone/>
            </a:pPr>
            <a:r>
              <a:rPr lang="it-IT" altLang="it-IT" b="1" dirty="0">
                <a:solidFill>
                  <a:schemeClr val="tx1"/>
                </a:solidFill>
                <a:latin typeface="Arial" panose="020B0604020202020204" pitchFamily="34" charset="0"/>
              </a:rPr>
              <a:t>(Dotto Toracico e Tronco</a:t>
            </a:r>
          </a:p>
          <a:p>
            <a:pPr algn="ctr">
              <a:buClrTx/>
              <a:buFontTx/>
              <a:buNone/>
            </a:pPr>
            <a:r>
              <a:rPr lang="it-IT" altLang="it-IT" b="1" dirty="0">
                <a:solidFill>
                  <a:schemeClr val="tx1"/>
                </a:solidFill>
                <a:latin typeface="Arial" panose="020B0604020202020204" pitchFamily="34" charset="0"/>
              </a:rPr>
              <a:t>Linfatico Destro)</a:t>
            </a:r>
          </a:p>
        </p:txBody>
      </p:sp>
      <p:sp>
        <p:nvSpPr>
          <p:cNvPr id="112646" name="Line 6"/>
          <p:cNvSpPr>
            <a:spLocks noChangeShapeType="1"/>
          </p:cNvSpPr>
          <p:nvPr/>
        </p:nvSpPr>
        <p:spPr bwMode="auto">
          <a:xfrm flipV="1">
            <a:off x="3505200" y="2266950"/>
            <a:ext cx="2438400" cy="21717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12647" name="Line 7"/>
          <p:cNvSpPr>
            <a:spLocks noChangeShapeType="1"/>
          </p:cNvSpPr>
          <p:nvPr/>
        </p:nvSpPr>
        <p:spPr bwMode="auto">
          <a:xfrm flipV="1">
            <a:off x="2971800" y="3790950"/>
            <a:ext cx="3352800" cy="1257300"/>
          </a:xfrm>
          <a:prstGeom prst="line">
            <a:avLst/>
          </a:prstGeom>
          <a:noFill/>
          <a:ln w="25560" cap="sq">
            <a:solidFill>
              <a:srgbClr val="99FF33"/>
            </a:solidFill>
            <a:miter lim="800000"/>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0" y="1052513"/>
            <a:ext cx="9144000"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5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BF7D0C-5BBF-DF40-8C27-3E0393DBFFAC}"/>
              </a:ext>
            </a:extLst>
          </p:cNvPr>
          <p:cNvSpPr>
            <a:spLocks noGrp="1"/>
          </p:cNvSpPr>
          <p:nvPr>
            <p:ph type="title"/>
          </p:nvPr>
        </p:nvSpPr>
        <p:spPr>
          <a:xfrm>
            <a:off x="665729" y="0"/>
            <a:ext cx="7753350" cy="620688"/>
          </a:xfrm>
        </p:spPr>
        <p:txBody>
          <a:bodyPr/>
          <a:lstStyle/>
          <a:p>
            <a:r>
              <a:rPr lang="it-IT" sz="3200" dirty="0">
                <a:solidFill>
                  <a:schemeClr val="tx1"/>
                </a:solidFill>
                <a:latin typeface="Gurmukhi MN" panose="02020600050405020304" pitchFamily="18" charset="0"/>
                <a:cs typeface="Gurmukhi MN" panose="02020600050405020304" pitchFamily="18" charset="0"/>
              </a:rPr>
              <a:t>LINFONODI</a:t>
            </a:r>
          </a:p>
        </p:txBody>
      </p:sp>
      <p:sp>
        <p:nvSpPr>
          <p:cNvPr id="3" name="Segnaposto contenuto 2">
            <a:extLst>
              <a:ext uri="{FF2B5EF4-FFF2-40B4-BE49-F238E27FC236}">
                <a16:creationId xmlns:a16="http://schemas.microsoft.com/office/drawing/2014/main" id="{BA2140B7-EF21-304F-9AE2-8D10059CC2D3}"/>
              </a:ext>
            </a:extLst>
          </p:cNvPr>
          <p:cNvSpPr>
            <a:spLocks noGrp="1"/>
          </p:cNvSpPr>
          <p:nvPr>
            <p:ph idx="1"/>
          </p:nvPr>
        </p:nvSpPr>
        <p:spPr>
          <a:xfrm>
            <a:off x="102005" y="764704"/>
            <a:ext cx="9036496" cy="5544616"/>
          </a:xfrm>
        </p:spPr>
        <p:txBody>
          <a:bodyPr/>
          <a:lstStyle/>
          <a:p>
            <a:r>
              <a:rPr lang="it-IT" sz="2600" b="1" dirty="0">
                <a:solidFill>
                  <a:schemeClr val="tx1"/>
                </a:solidFill>
                <a:latin typeface="Comic Sans MS" panose="030F0902030302020204" pitchFamily="66" charset="0"/>
              </a:rPr>
              <a:t>Sono Organi Pieni intercalati sul decorso dei Collettori Linfatici.</a:t>
            </a:r>
          </a:p>
          <a:p>
            <a:r>
              <a:rPr lang="it-IT" sz="2600" b="1" dirty="0">
                <a:solidFill>
                  <a:schemeClr val="tx1"/>
                </a:solidFill>
                <a:latin typeface="Comic Sans MS" panose="030F0902030302020204" pitchFamily="66" charset="0"/>
              </a:rPr>
              <a:t>Si classificano tra gli ORGANI LINFOIDI</a:t>
            </a:r>
          </a:p>
          <a:p>
            <a:r>
              <a:rPr lang="it-IT" sz="2600" b="1" dirty="0">
                <a:solidFill>
                  <a:schemeClr val="tx1"/>
                </a:solidFill>
                <a:latin typeface="Comic Sans MS" panose="030F0902030302020204" pitchFamily="66" charset="0"/>
              </a:rPr>
              <a:t>Si raggruppano in Stazioni a Collocazione Regionale, Profonda e/o Superficiale, per provvedere al «setaccio/filtraggio» della Linfa, rallentandone il decorso nell’ ambito della loro specifica struttura.</a:t>
            </a:r>
          </a:p>
          <a:p>
            <a:r>
              <a:rPr lang="it-IT" sz="2600" b="1" dirty="0">
                <a:solidFill>
                  <a:schemeClr val="tx1"/>
                </a:solidFill>
                <a:latin typeface="Comic Sans MS" panose="030F0902030302020204" pitchFamily="66" charset="0"/>
              </a:rPr>
              <a:t>Hanno forma definita RENIFORME, con un margine convesso, dove la linfa afferisce tramite i Collettori Afferenti, ed un margine opposto con una depressione concava, detta ILO,  dove si localizzano i Collettori Efferenti e Vasi Sanguiferi per l’ irrorazione nutritizia del linfonodo stesso</a:t>
            </a:r>
          </a:p>
        </p:txBody>
      </p:sp>
    </p:spTree>
    <p:extLst>
      <p:ext uri="{BB962C8B-B14F-4D97-AF65-F5344CB8AC3E}">
        <p14:creationId xmlns:p14="http://schemas.microsoft.com/office/powerpoint/2010/main" val="2895007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4F6AF471-D037-C545-AEF1-A5C192D19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488" y="241300"/>
            <a:ext cx="8455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96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09" name="Picture 1"/>
          <p:cNvPicPr>
            <a:picLocks noChangeAspect="1" noChangeArrowheads="1"/>
          </p:cNvPicPr>
          <p:nvPr/>
        </p:nvPicPr>
        <p:blipFill>
          <a:blip r:embed="rId3">
            <a:extLst>
              <a:ext uri="{28A0092B-C50C-407E-A947-70E740481C1C}">
                <a14:useLocalDpi xmlns:a14="http://schemas.microsoft.com/office/drawing/2010/main" val="0"/>
              </a:ext>
            </a:extLst>
          </a:blip>
          <a:srcRect l="4292" t="2780" r="2986" b="6451"/>
          <a:stretch>
            <a:fillRect/>
          </a:stretch>
        </p:blipFill>
        <p:spPr bwMode="auto">
          <a:xfrm>
            <a:off x="1944688" y="0"/>
            <a:ext cx="6124575" cy="6767513"/>
          </a:xfrm>
          <a:prstGeom prst="rect">
            <a:avLst/>
          </a:prstGeom>
          <a:noFill/>
          <a:ln>
            <a:noFill/>
          </a:ln>
          <a:effectLst/>
          <a:extLst>
            <a:ext uri="{909E8E84-426E-40DD-AFC4-6F175D3DCCD1}">
              <a14:hiddenFill xmlns:a14="http://schemas.microsoft.com/office/drawing/2010/main">
                <a:blipFill dpi="0" rotWithShape="0">
                  <a:blip/>
                  <a:srcRect l="4292" t="2780" r="2986" b="64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extLst>
              <a:ext uri="{28A0092B-C50C-407E-A947-70E740481C1C}">
                <a14:useLocalDpi xmlns:a14="http://schemas.microsoft.com/office/drawing/2010/main" val="0"/>
              </a:ext>
            </a:extLst>
          </a:blip>
          <a:srcRect l="3886" r="2237" b="7784"/>
          <a:stretch>
            <a:fillRect/>
          </a:stretch>
        </p:blipFill>
        <p:spPr bwMode="auto">
          <a:xfrm>
            <a:off x="2376488" y="431800"/>
            <a:ext cx="5184775" cy="6342063"/>
          </a:xfrm>
          <a:prstGeom prst="rect">
            <a:avLst/>
          </a:prstGeom>
          <a:noFill/>
          <a:ln>
            <a:noFill/>
          </a:ln>
          <a:effectLst/>
          <a:extLst>
            <a:ext uri="{909E8E84-426E-40DD-AFC4-6F175D3DCCD1}">
              <a14:hiddenFill xmlns:a14="http://schemas.microsoft.com/office/drawing/2010/main">
                <a:blipFill dpi="0" rotWithShape="0">
                  <a:blip/>
                  <a:srcRect l="3886" r="2237" b="7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2780" r="6921" b="11790"/>
          <a:stretch>
            <a:fillRect/>
          </a:stretch>
        </p:blipFill>
        <p:spPr bwMode="auto">
          <a:xfrm>
            <a:off x="0" y="720725"/>
            <a:ext cx="8999538" cy="6048375"/>
          </a:xfrm>
          <a:prstGeom prst="rect">
            <a:avLst/>
          </a:prstGeom>
          <a:noFill/>
          <a:ln>
            <a:noFill/>
          </a:ln>
          <a:effectLst/>
          <a:extLst>
            <a:ext uri="{909E8E84-426E-40DD-AFC4-6F175D3DCCD1}">
              <a14:hiddenFill xmlns:a14="http://schemas.microsoft.com/office/drawing/2010/main">
                <a:blipFill dpi="0" rotWithShape="0">
                  <a:blip/>
                  <a:srcRect l="4831" t="2780" r="6921" b="117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l="4831" t="1443" b="10455"/>
          <a:stretch>
            <a:fillRect/>
          </a:stretch>
        </p:blipFill>
        <p:spPr bwMode="auto">
          <a:xfrm>
            <a:off x="2160588" y="0"/>
            <a:ext cx="5908675" cy="6767513"/>
          </a:xfrm>
          <a:prstGeom prst="rect">
            <a:avLst/>
          </a:prstGeom>
          <a:noFill/>
          <a:ln>
            <a:noFill/>
          </a:ln>
          <a:effectLst/>
          <a:extLst>
            <a:ext uri="{909E8E84-426E-40DD-AFC4-6F175D3DCCD1}">
              <a14:hiddenFill xmlns:a14="http://schemas.microsoft.com/office/drawing/2010/main">
                <a:blipFill dpi="0" rotWithShape="0">
                  <a:blip/>
                  <a:srcRect l="4831" t="1443"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2155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107504" y="1124744"/>
            <a:ext cx="8928992" cy="5733256"/>
          </a:xfrm>
        </p:spPr>
        <p:txBody>
          <a:bodyPr/>
          <a:lstStyle/>
          <a:p>
            <a:r>
              <a:rPr lang="it-IT" sz="28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8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5978</TotalTime>
  <Words>1957</Words>
  <Application>Microsoft Macintosh PowerPoint</Application>
  <PresentationFormat>Presentazione su schermo (4:3)</PresentationFormat>
  <Paragraphs>203</Paragraphs>
  <Slides>69</Slides>
  <Notes>39</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69</vt:i4>
      </vt:variant>
    </vt:vector>
  </HeadingPairs>
  <TitlesOfParts>
    <vt:vector size="82" baseType="lpstr">
      <vt:lpstr>Arial</vt:lpstr>
      <vt:lpstr>Arial Black</vt:lpstr>
      <vt:lpstr>Century Schoolbook</vt:lpstr>
      <vt:lpstr>Chalkboard</vt:lpstr>
      <vt:lpstr>Chalkboard SE</vt:lpstr>
      <vt:lpstr>Chalkduster</vt:lpstr>
      <vt:lpstr>Comic Sans MS</vt:lpstr>
      <vt:lpstr>Copperplate</vt:lpstr>
      <vt:lpstr>Copperplate Gothic Bold</vt:lpstr>
      <vt:lpstr>Gurmukhi MN</vt:lpstr>
      <vt:lpstr>Times New Roman</vt:lpstr>
      <vt:lpstr>Wingdings</vt:lpstr>
      <vt:lpstr>Tema di Office</vt:lpstr>
      <vt:lpstr>ARTERIE  della  GRANDE CIRCOLAZIONE</vt:lpstr>
      <vt:lpstr>SISTEMA ARTERIOSO  DELLA GRANDE CIRCOLAZIONE</vt:lpstr>
      <vt:lpstr>Presentazione standard di PowerPoint</vt:lpstr>
      <vt:lpstr>ARCO AORTICO e DIRAMAZIONI</vt:lpstr>
      <vt:lpstr>Presentazione standard di PowerPoint</vt:lpstr>
      <vt:lpstr>ARCO DELL’ AORTA</vt:lpstr>
      <vt:lpstr>Presentazione standard di PowerPoint</vt:lpstr>
      <vt:lpstr>Presentazione standard di PowerPoint</vt:lpstr>
      <vt:lpstr>SISTEMA ARTERIOSO CAROTIDEO</vt:lpstr>
      <vt:lpstr>Presentazione standard di PowerPoint</vt:lpstr>
      <vt:lpstr>ARTERIA CAROTIDE ESTERNA</vt:lpstr>
      <vt:lpstr>Presentazione standard di PowerPoint</vt:lpstr>
      <vt:lpstr>ARTERIA CAROTIDE INTERNA</vt:lpstr>
      <vt:lpstr>ARTERIA SUCCLAVIA</vt:lpstr>
      <vt:lpstr>Presentazione standard di PowerPoint</vt:lpstr>
      <vt:lpstr>AORTA  DISCENDENTE</vt:lpstr>
      <vt:lpstr>SCHEMA DELLE RAMIFICAZIONI DELL’ AORTA DISCENDENTE</vt:lpstr>
      <vt:lpstr>Presentazione standard di PowerPoint</vt:lpstr>
      <vt:lpstr>AORTA  DISCENDENTE  TORACICA</vt:lpstr>
      <vt:lpstr>AORTA  DISCENDENTE  ADDOMINALE</vt:lpstr>
      <vt:lpstr>TRIPODE  CELIACO</vt:lpstr>
      <vt:lpstr>ARTERIA  CELIACA</vt:lpstr>
      <vt:lpstr>ARTERIE MESENTERICHE SUPERIORE  ed INFERIORE</vt:lpstr>
      <vt:lpstr>ARTERIA MESENTERICA SUPERIORE</vt:lpstr>
      <vt:lpstr>ARTERIA MESENTERICA SUPERIORE</vt:lpstr>
      <vt:lpstr>ARTERIA MESENTERICA INFERIORE</vt:lpstr>
      <vt:lpstr>ARTERIE ILIACHE COMUNE, ESTERNA ed INTERNA (o Ipogastrica)</vt:lpstr>
      <vt:lpstr>ARTERIA ILIACA COMUNE</vt:lpstr>
      <vt:lpstr>ARTERIA SACRALE MEDIA (MEDIANA)</vt:lpstr>
      <vt:lpstr>Presentazione standard di PowerPoint</vt:lpstr>
      <vt:lpstr>Presentazione standard di PowerPoint</vt:lpstr>
      <vt:lpstr>ARTERIA ILIACA ESTERNA</vt:lpstr>
      <vt:lpstr>ARTERIA ILIACA INTERNA</vt:lpstr>
      <vt:lpstr>Presentazione standard di PowerPoint</vt:lpstr>
      <vt:lpstr>VENE  della  GRANDE CIRCOLAZIONE</vt:lpstr>
      <vt:lpstr>Presentazione standard di PowerPoint</vt:lpstr>
      <vt:lpstr>CIRCOLAZIONE VENOSA SISTEMICA</vt:lpstr>
      <vt:lpstr>SISTEMI  VENOSI della GRANDE CIRCOLAZIONE</vt:lpstr>
      <vt:lpstr>SISTEMI VENOSI della GRANDE CIRCOLA- ZIONE</vt:lpstr>
      <vt:lpstr>Presentazione standard di PowerPoint</vt:lpstr>
      <vt:lpstr>VENE afferenti  alla  VENA CAVA SUPERIORE</vt:lpstr>
      <vt:lpstr>VENE CAVA SUPERIORE ed ANONIME </vt:lpstr>
      <vt:lpstr>SENI VENOSI della DURA MADRE</vt:lpstr>
      <vt:lpstr>DRENAGGIO VENOSO DELLA REGIONE DEL CRANIO</vt:lpstr>
      <vt:lpstr>Presentazione standard di PowerPoint</vt:lpstr>
      <vt:lpstr>DRENAGGIO VENOSO dell’ ARTO SUPERIORE</vt:lpstr>
      <vt:lpstr>Presentazione standard di PowerPoint</vt:lpstr>
      <vt:lpstr>DRENAGGIO VENOSO DEL TORACE</vt:lpstr>
      <vt:lpstr>VENA CAVA INFERIORE</vt:lpstr>
      <vt:lpstr>TRIBUTARIE DELLA VENA CAVA INFERIORE</vt:lpstr>
      <vt:lpstr>VENA  PORTA</vt:lpstr>
      <vt:lpstr>Presentazione standard di PowerPoint</vt:lpstr>
      <vt:lpstr>VENE  SAFENE</vt:lpstr>
      <vt:lpstr>DRENAGGIO VENOSO dell’ ARTO INFERIORE</vt:lpstr>
      <vt:lpstr>Presentazione standard di PowerPoint</vt:lpstr>
      <vt:lpstr>Presentazione standard di PowerPoint</vt:lpstr>
      <vt:lpstr>SISTEMA CIRCOLATORIO LINFATICO (sintesi)</vt:lpstr>
      <vt:lpstr>Presentazione standard di PowerPoint</vt:lpstr>
      <vt:lpstr>Presentazione standard di PowerPoint</vt:lpstr>
      <vt:lpstr>Presentazione standard di PowerPoint</vt:lpstr>
      <vt:lpstr>Presentazione standard di PowerPoint</vt:lpstr>
      <vt:lpstr>Presentazione standard di PowerPoint</vt:lpstr>
      <vt:lpstr>PERCORSO SCHEMATICO DELLA LINFA</vt:lpstr>
      <vt:lpstr>SCHEMA  MORFO-FUNZIONALE DEL SISTEMA  CIRCOLATORIO LINFATICO</vt:lpstr>
      <vt:lpstr>LINFONODI</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438</cp:revision>
  <cp:lastPrinted>2020-02-13T11:48:13Z</cp:lastPrinted>
  <dcterms:created xsi:type="dcterms:W3CDTF">2000-11-30T12:44:42Z</dcterms:created>
  <dcterms:modified xsi:type="dcterms:W3CDTF">2023-10-15T14:27:38Z</dcterms:modified>
</cp:coreProperties>
</file>