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83" r:id="rId2"/>
    <p:sldId id="284" r:id="rId3"/>
    <p:sldId id="289" r:id="rId4"/>
    <p:sldId id="288" r:id="rId5"/>
    <p:sldId id="315" r:id="rId6"/>
    <p:sldId id="276" r:id="rId7"/>
    <p:sldId id="285" r:id="rId8"/>
    <p:sldId id="275" r:id="rId9"/>
    <p:sldId id="287" r:id="rId10"/>
    <p:sldId id="278" r:id="rId11"/>
    <p:sldId id="296" r:id="rId12"/>
    <p:sldId id="297" r:id="rId13"/>
    <p:sldId id="279" r:id="rId14"/>
    <p:sldId id="298" r:id="rId15"/>
    <p:sldId id="299" r:id="rId16"/>
    <p:sldId id="280" r:id="rId17"/>
    <p:sldId id="306" r:id="rId18"/>
    <p:sldId id="307" r:id="rId19"/>
    <p:sldId id="300" r:id="rId20"/>
    <p:sldId id="281" r:id="rId21"/>
    <p:sldId id="316" r:id="rId22"/>
    <p:sldId id="259" r:id="rId23"/>
    <p:sldId id="301" r:id="rId24"/>
    <p:sldId id="317" r:id="rId25"/>
    <p:sldId id="302" r:id="rId26"/>
    <p:sldId id="268" r:id="rId27"/>
    <p:sldId id="318" r:id="rId28"/>
    <p:sldId id="263" r:id="rId29"/>
    <p:sldId id="303" r:id="rId30"/>
    <p:sldId id="312" r:id="rId31"/>
    <p:sldId id="305" r:id="rId32"/>
    <p:sldId id="304" r:id="rId33"/>
    <p:sldId id="265" r:id="rId34"/>
    <p:sldId id="261" r:id="rId35"/>
    <p:sldId id="266" r:id="rId36"/>
    <p:sldId id="262" r:id="rId37"/>
    <p:sldId id="308" r:id="rId38"/>
    <p:sldId id="314" r:id="rId39"/>
    <p:sldId id="313" r:id="rId40"/>
    <p:sldId id="282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95807"/>
  </p:normalViewPr>
  <p:slideViewPr>
    <p:cSldViewPr snapToGrid="0" snapToObjects="1">
      <p:cViewPr varScale="1">
        <p:scale>
          <a:sx n="124" d="100"/>
          <a:sy n="124" d="100"/>
        </p:scale>
        <p:origin x="1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3CAFE-AF63-DC4A-BB16-00D8F792E0E0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8E8CC-5598-6C41-9BCD-5BC7B626D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90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5E08-59D6-4477-BD36-C0D160095DF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68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99FB1-B263-400B-8A64-D84AD0651468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587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B706E-9C74-43FE-85E0-60D12BD5B1D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090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1983-9996-4168-B9CF-C9F4B242A161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9793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5E08-59D6-4477-BD36-C0D160095DF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668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08CB-5328-4D87-92CA-70F03ECD217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15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1B130-89D5-4661-93A1-DBD6A67474A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2740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CFAAF-2042-40B3-A107-8A078CF2E417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7978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1C697-171C-494B-97F9-327B3C0D52B6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286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5FD857-3F3C-4CC0-9652-F7458301DCAC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395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427C317D-874F-3543-B41E-77AE9C92824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30924A-2649-554E-B951-6A4213234D6B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30721" name="Text Box 1">
            <a:extLst>
              <a:ext uri="{FF2B5EF4-FFF2-40B4-BE49-F238E27FC236}">
                <a16:creationId xmlns:a16="http://schemas.microsoft.com/office/drawing/2014/main" id="{F40D400D-7E1E-F54A-BF3D-F09F342041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36EC9CBB-F0CB-AC4E-8B13-B0AD80D8F5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722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EB6D7-487D-4229-A651-F28E10BD787A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6039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3E056-F14C-44DD-85B8-69DE3C6079B3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9121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A2801-F7F5-4CF4-AFD2-6A65192E66FA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598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BD15B-A6D3-4980-B591-7A85642B2AD5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255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BD15B-A6D3-4980-B591-7A85642B2AD5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127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F9D3C-C152-4878-AC22-B76418A81A5B}" type="slidenum"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074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06922-2978-4804-89D4-47FB4AECDCB9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314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10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96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19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6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33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5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66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57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25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43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5F6D8-660E-F147-B321-9A71D5CF14C6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BB246-09EB-9947-9031-7497487FFD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95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D48927F-258A-FF40-A188-3498BDD2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199033"/>
            <a:ext cx="4899991" cy="253447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CENNI ESSENZIALI 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di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CITOLOGIA</a:t>
            </a:r>
          </a:p>
        </p:txBody>
      </p:sp>
    </p:spTree>
    <p:extLst>
      <p:ext uri="{BB962C8B-B14F-4D97-AF65-F5344CB8AC3E}">
        <p14:creationId xmlns:p14="http://schemas.microsoft.com/office/powerpoint/2010/main" val="140074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51" y="1251284"/>
            <a:ext cx="8829666" cy="53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1D3948B-7589-4B44-9BCF-BD932C51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0513"/>
            <a:ext cx="6754566" cy="119676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Gurmukhi MN" panose="02020600050405020304" pitchFamily="18" charset="0"/>
                <a:cs typeface="Gurmukhi MN" panose="02020600050405020304" pitchFamily="18" charset="0"/>
              </a:rPr>
              <a:t>CITOPLASMA: CITOSOL CON ORGANULI MEMBRANOSI e NON MEMBRANOSI</a:t>
            </a:r>
          </a:p>
        </p:txBody>
      </p:sp>
    </p:spTree>
    <p:extLst>
      <p:ext uri="{BB962C8B-B14F-4D97-AF65-F5344CB8AC3E}">
        <p14:creationId xmlns:p14="http://schemas.microsoft.com/office/powerpoint/2010/main" val="3904808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E3BFF-E5BF-5F45-A27D-AE5911AA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893" y="2467972"/>
            <a:ext cx="59150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MEMBRANE BIOLOGICHE</a:t>
            </a:r>
          </a:p>
        </p:txBody>
      </p:sp>
    </p:spTree>
    <p:extLst>
      <p:ext uri="{BB962C8B-B14F-4D97-AF65-F5344CB8AC3E}">
        <p14:creationId xmlns:p14="http://schemas.microsoft.com/office/powerpoint/2010/main" val="92032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FC242F-7F9D-7249-9008-E681B67E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74" y="529390"/>
            <a:ext cx="8963526" cy="6653463"/>
          </a:xfrm>
        </p:spPr>
        <p:txBody>
          <a:bodyPr>
            <a:norm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Le MEMBRANE BIOLOGICHE (tra le quali è compresa anche la Membrana Cellulare o Plasmatica) sono caratterizzate da un cosiddetto «MOSAICO FLUIDO», costituito da MOLECOLE di FOSFOLIPIDI che separano i diversi distretti (ad es., l’ ambiente INTRACELLULARE dall’ ambiente EXTRACELLULARE).</a:t>
            </a:r>
          </a:p>
          <a:p>
            <a:r>
              <a:rPr lang="it-IT" dirty="0">
                <a:latin typeface="Gurmukhi MN" panose="02020600050405020304" pitchFamily="18" charset="0"/>
                <a:cs typeface="Gurmukhi MN" panose="02020600050405020304" pitchFamily="18" charset="0"/>
              </a:rPr>
              <a:t>Le MEMBRANE sono «stabilizzate» da molecole lipidiche di COLESTEROLO.</a:t>
            </a:r>
          </a:p>
          <a:p>
            <a:r>
              <a:rPr lang="it-IT" b="1" dirty="0">
                <a:latin typeface="Chalkboard" panose="03050602040202020205" pitchFamily="66" charset="77"/>
              </a:rPr>
              <a:t>Molecole PROTEICHE sono pure presenti nell’ ambito delle membrane e sono coinvolte in varie funzioni (passaggio di molecole idrosolubili, formazione dei cosiddetti recettori di membrana per neuromediatori e/o ormoni, coinvolgimento in dispositivi di adesione).</a:t>
            </a:r>
          </a:p>
        </p:txBody>
      </p:sp>
    </p:spTree>
    <p:extLst>
      <p:ext uri="{BB962C8B-B14F-4D97-AF65-F5344CB8AC3E}">
        <p14:creationId xmlns:p14="http://schemas.microsoft.com/office/powerpoint/2010/main" val="186949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243" y="324853"/>
            <a:ext cx="8890849" cy="62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9D07B1-CA3A-704D-9F3A-4E6603F4A64D}"/>
              </a:ext>
            </a:extLst>
          </p:cNvPr>
          <p:cNvSpPr txBox="1"/>
          <p:nvPr/>
        </p:nvSpPr>
        <p:spPr>
          <a:xfrm>
            <a:off x="493295" y="91800"/>
            <a:ext cx="747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STRUTTURA DELLE MEMBRANE BIOLOGICHE</a:t>
            </a:r>
            <a:br>
              <a:rPr lang="it-IT" sz="2400" dirty="0"/>
            </a:br>
            <a:r>
              <a:rPr lang="it-IT" sz="2400" dirty="0"/>
              <a:t>- MEMBRANA CELLULARE -</a:t>
            </a: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65A88347-1087-644D-AD48-73B45ADD8E18}"/>
              </a:ext>
            </a:extLst>
          </p:cNvPr>
          <p:cNvSpPr/>
          <p:nvPr/>
        </p:nvSpPr>
        <p:spPr>
          <a:xfrm>
            <a:off x="6420678" y="1182757"/>
            <a:ext cx="318052" cy="993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DCF7AC-9360-EC4E-B2C2-25E4FAA735BF}"/>
              </a:ext>
            </a:extLst>
          </p:cNvPr>
          <p:cNvSpPr txBox="1"/>
          <p:nvPr/>
        </p:nvSpPr>
        <p:spPr>
          <a:xfrm>
            <a:off x="5963478" y="1073426"/>
            <a:ext cx="538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133339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4263" y="173315"/>
            <a:ext cx="7387390" cy="67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0A6588-B1C7-B54C-94DA-852536B0F6B2}"/>
              </a:ext>
            </a:extLst>
          </p:cNvPr>
          <p:cNvSpPr txBox="1"/>
          <p:nvPr/>
        </p:nvSpPr>
        <p:spPr>
          <a:xfrm>
            <a:off x="3162020" y="198102"/>
            <a:ext cx="3455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latin typeface="Copperplate Gothic Bold" panose="020E0705020206020404" pitchFamily="34" charset="77"/>
              </a:rPr>
              <a:t>FOSFOLIPIDI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DD34DB-E59D-E14C-AB93-5C9A118DFAF7}"/>
              </a:ext>
            </a:extLst>
          </p:cNvPr>
          <p:cNvSpPr/>
          <p:nvPr/>
        </p:nvSpPr>
        <p:spPr>
          <a:xfrm>
            <a:off x="2467659" y="3843519"/>
            <a:ext cx="1705016" cy="2157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9C7E68E-77A9-7248-8721-51C48A935B16}"/>
              </a:ext>
            </a:extLst>
          </p:cNvPr>
          <p:cNvSpPr/>
          <p:nvPr/>
        </p:nvSpPr>
        <p:spPr>
          <a:xfrm>
            <a:off x="1624263" y="4030579"/>
            <a:ext cx="2346158" cy="289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6C2497-8822-1F4B-850C-EE70759616E2}"/>
              </a:ext>
            </a:extLst>
          </p:cNvPr>
          <p:cNvSpPr txBox="1"/>
          <p:nvPr/>
        </p:nvSpPr>
        <p:spPr>
          <a:xfrm>
            <a:off x="1531530" y="2154184"/>
            <a:ext cx="147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CODE</a:t>
            </a:r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68F5084F-E1C0-064F-8B77-17A78B5F841E}"/>
              </a:ext>
            </a:extLst>
          </p:cNvPr>
          <p:cNvSpPr/>
          <p:nvPr/>
        </p:nvSpPr>
        <p:spPr>
          <a:xfrm>
            <a:off x="2797342" y="2206487"/>
            <a:ext cx="631658" cy="268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747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8E8CD-C573-6448-9DCE-121E8D18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57" y="180342"/>
            <a:ext cx="674866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dirty="0">
                <a:latin typeface="Arial Rounded MT Bold" panose="020F0704030504030204" pitchFamily="34" charset="77"/>
              </a:rPr>
              <a:t>MECCANISMI DI PASSAGGIO ATTRAVERSO LE MEMBRANE BIOLOGICHE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A8784-263D-6441-B4FF-F10006C4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1" y="1174514"/>
            <a:ext cx="8492647" cy="5551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PASSAGGIO DI MOLECOLE, che avvengono secondo i meccanismi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1. senza dispendio Energetico, secondo il cosiddetto 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  «Gradiente»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 * DIFFUSIONE PASSIVA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 * DIFFUSIONE FACILITATA (con proteina 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   «Carrier»)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2. TRASPORTO ATTIVO (con dispendio </a:t>
            </a: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    ENERGETICO)</a:t>
            </a:r>
          </a:p>
        </p:txBody>
      </p:sp>
    </p:spTree>
    <p:extLst>
      <p:ext uri="{BB962C8B-B14F-4D97-AF65-F5344CB8AC3E}">
        <p14:creationId xmlns:p14="http://schemas.microsoft.com/office/powerpoint/2010/main" val="89606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45" y="98500"/>
            <a:ext cx="4638267" cy="496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1688" y="1320010"/>
            <a:ext cx="4722313" cy="537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557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8E8CD-C573-6448-9DCE-121E8D18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514" y="255499"/>
            <a:ext cx="674866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dirty="0">
                <a:latin typeface="Arial Rounded MT Bold" panose="020F0704030504030204" pitchFamily="34" charset="77"/>
              </a:rPr>
              <a:t>MECCANISMI DI PASSAGGIO ATTRAVERSO LE MEMBRANE BIOLOGICHE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A8784-263D-6441-B4FF-F10006C4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97" y="1249671"/>
            <a:ext cx="8567803" cy="54893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Un meccanismo che riguarda il Passaggio di ACQUA attraverso le Membrane Biologiche è l’ OSMOSI.</a:t>
            </a:r>
          </a:p>
          <a:p>
            <a:pPr marL="0" indent="0">
              <a:buNone/>
            </a:pPr>
            <a:endParaRPr lang="it-IT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Sinteticamente, l’ ACQUA si sposta da un versante in cui una soluzione è MENO CONCENTRATA di soluto (es., un sale) verso un versante dove la soluzione è PIU’ CONCENTRATA del soluto stesso.</a:t>
            </a:r>
          </a:p>
        </p:txBody>
      </p:sp>
    </p:spTree>
    <p:extLst>
      <p:ext uri="{BB962C8B-B14F-4D97-AF65-F5344CB8AC3E}">
        <p14:creationId xmlns:p14="http://schemas.microsoft.com/office/powerpoint/2010/main" val="117413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3765F0-A18D-A44D-8DBA-DDDE3BA52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0" y="130690"/>
            <a:ext cx="3537322" cy="58700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2A0D11A-87AB-A046-A500-67495263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422" y="1202500"/>
            <a:ext cx="5050960" cy="54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2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8E8CD-C573-6448-9DCE-121E8D18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42" y="130237"/>
            <a:ext cx="7437328" cy="115994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dirty="0">
                <a:latin typeface="Arial Rounded MT Bold" panose="020F0704030504030204" pitchFamily="34" charset="77"/>
              </a:rPr>
              <a:t>MECCANISMI DI PASSAGGIO ATTRAVERSO LE MEMBRANE BIOLOGICHE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A8784-263D-6441-B4FF-F10006C4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73" y="1290180"/>
            <a:ext cx="8730641" cy="5448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Chalkboard" panose="03050602040202020205" pitchFamily="66" charset="77"/>
              </a:rPr>
              <a:t>PASSAGGIO DI PARTICELLE «SOVRAMOLECOLARI»</a:t>
            </a:r>
          </a:p>
          <a:p>
            <a:pPr>
              <a:buFontTx/>
              <a:buChar char="-"/>
            </a:pPr>
            <a:r>
              <a:rPr lang="it-IT" dirty="0">
                <a:latin typeface="Chalkboard" panose="03050602040202020205" pitchFamily="66" charset="77"/>
              </a:rPr>
              <a:t>Richiede DISPENDIO ENERGETICO</a:t>
            </a:r>
          </a:p>
          <a:p>
            <a:pPr>
              <a:buFontTx/>
              <a:buChar char="-"/>
            </a:pPr>
            <a:r>
              <a:rPr lang="it-IT" dirty="0">
                <a:latin typeface="Chalkboard" panose="03050602040202020205" pitchFamily="66" charset="77"/>
              </a:rPr>
              <a:t>Con una terminologia correntemente usata si parla di ENDOCITOSI (inglobamento di particelle all’ interno della cellula interessata) e di ESOCITOSI (estrusione, ossia espulsione, di particelle all’ esterno della cellula interessata).</a:t>
            </a:r>
          </a:p>
          <a:p>
            <a:pPr>
              <a:buFontTx/>
              <a:buChar char="-"/>
            </a:pPr>
            <a:r>
              <a:rPr lang="it-IT" dirty="0">
                <a:latin typeface="Chalkboard" panose="03050602040202020205" pitchFamily="66" charset="77"/>
              </a:rPr>
              <a:t>L’ ENDOCITOSI </a:t>
            </a:r>
            <a:r>
              <a:rPr lang="it-IT" dirty="0" err="1">
                <a:latin typeface="Chalkboard" panose="03050602040202020205" pitchFamily="66" charset="77"/>
              </a:rPr>
              <a:t>puo’</a:t>
            </a:r>
            <a:r>
              <a:rPr lang="it-IT" dirty="0">
                <a:latin typeface="Chalkboard" panose="03050602040202020205" pitchFamily="66" charset="77"/>
              </a:rPr>
              <a:t> riguardare anche Cellule Batteriche per la loro successiva distruzione</a:t>
            </a:r>
          </a:p>
          <a:p>
            <a:pPr>
              <a:buFontTx/>
              <a:buChar char="-"/>
            </a:pPr>
            <a:r>
              <a:rPr lang="it-IT" dirty="0">
                <a:latin typeface="Chalkboard" panose="03050602040202020205" pitchFamily="66" charset="77"/>
              </a:rPr>
              <a:t>L’ ESOCITOSI </a:t>
            </a:r>
            <a:r>
              <a:rPr lang="it-IT" dirty="0" err="1">
                <a:latin typeface="Chalkboard" panose="03050602040202020205" pitchFamily="66" charset="77"/>
              </a:rPr>
              <a:t>puo’</a:t>
            </a:r>
            <a:r>
              <a:rPr lang="it-IT" dirty="0">
                <a:latin typeface="Chalkboard" panose="03050602040202020205" pitchFamily="66" charset="77"/>
              </a:rPr>
              <a:t> riguardare anche la secrezione di molecole nell’ ambiente extracellulare.</a:t>
            </a:r>
          </a:p>
        </p:txBody>
      </p:sp>
    </p:spTree>
    <p:extLst>
      <p:ext uri="{BB962C8B-B14F-4D97-AF65-F5344CB8AC3E}">
        <p14:creationId xmlns:p14="http://schemas.microsoft.com/office/powerpoint/2010/main" val="81080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8C4409-0690-AF48-AAC3-7184500A0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467853"/>
            <a:ext cx="8313821" cy="5390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77"/>
              </a:rPr>
              <a:t>Il CORPO UMANO è costituito da un elevatissimo numero di fondamentali UNITA’ (costituite dalla cosiddetta «Materia Vivente») definite CELLULE.</a:t>
            </a:r>
          </a:p>
          <a:p>
            <a:pPr marL="0" indent="0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b="1" dirty="0">
                <a:latin typeface="Franklin Gothic Book" panose="020B0503020102020204" pitchFamily="34" charset="0"/>
              </a:rPr>
              <a:t>La Scienza che studia le cellule è definita CITOLOGIA e può essere affrontata secondo diversi punti di vista (Biochimici e/o Biomolecolari e/o Morfologici).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B77CAE-812D-A148-A2C5-644E8D65F4FD}"/>
              </a:ext>
            </a:extLst>
          </p:cNvPr>
          <p:cNvSpPr txBox="1"/>
          <p:nvPr/>
        </p:nvSpPr>
        <p:spPr>
          <a:xfrm>
            <a:off x="1376406" y="337609"/>
            <a:ext cx="6320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latin typeface="Gurmukhi MN" panose="02020600050405020304" pitchFamily="18" charset="0"/>
                <a:cs typeface="Gurmukhi MN" panose="02020600050405020304" pitchFamily="18" charset="0"/>
              </a:rPr>
              <a:t>UNITA’ BIOLOGICHE COSTITUTIVE DEL CORPO UMANO</a:t>
            </a:r>
          </a:p>
        </p:txBody>
      </p:sp>
    </p:spTree>
    <p:extLst>
      <p:ext uri="{BB962C8B-B14F-4D97-AF65-F5344CB8AC3E}">
        <p14:creationId xmlns:p14="http://schemas.microsoft.com/office/powerpoint/2010/main" val="3332782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3" r="5055" b="12173"/>
          <a:stretch/>
        </p:blipFill>
        <p:spPr bwMode="auto">
          <a:xfrm>
            <a:off x="54252" y="0"/>
            <a:ext cx="4467643" cy="366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5" t="4464" r="6340" b="17652"/>
          <a:stretch/>
        </p:blipFill>
        <p:spPr bwMode="auto">
          <a:xfrm>
            <a:off x="3494762" y="3484240"/>
            <a:ext cx="5458217" cy="31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542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879D92-AA84-204E-A9B9-06A22265E30B}"/>
              </a:ext>
            </a:extLst>
          </p:cNvPr>
          <p:cNvSpPr txBox="1">
            <a:spLocks/>
          </p:cNvSpPr>
          <p:nvPr/>
        </p:nvSpPr>
        <p:spPr>
          <a:xfrm>
            <a:off x="125260" y="1828800"/>
            <a:ext cx="8780745" cy="20292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SPECIALIZZAZIONI DELLA MEMBRANA CELLULARE</a:t>
            </a:r>
          </a:p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E</a:t>
            </a:r>
          </a:p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CITOSCHELETRO</a:t>
            </a:r>
          </a:p>
        </p:txBody>
      </p:sp>
    </p:spTree>
    <p:extLst>
      <p:ext uri="{BB962C8B-B14F-4D97-AF65-F5344CB8AC3E}">
        <p14:creationId xmlns:p14="http://schemas.microsoft.com/office/powerpoint/2010/main" val="2538845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36" y="538619"/>
            <a:ext cx="8845570" cy="63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32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CF5C6-2C66-8644-96DF-42A8D0DD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639" y="306012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Copperplate Gothic Bold" panose="020E0705020206020404" pitchFamily="34" charset="77"/>
              </a:rPr>
              <a:t>SPECIALIZZAZIONI DELLA MEMBRANA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CAD075-13B0-8344-BD88-A588439D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67" y="1300183"/>
            <a:ext cx="8492647" cy="5388715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Arial Rounded MT Bold" panose="020F0704030504030204" pitchFamily="34" charset="77"/>
              </a:rPr>
              <a:t>Consistono in ESPANSIONI SPAZIALI, determinate da una particolare organizzazione delle strutture del CITOSCHELETRO (Microfilamenti, Filamenti Intermedi, Microtubuli)  :</a:t>
            </a:r>
          </a:p>
          <a:p>
            <a:pPr>
              <a:buFontTx/>
              <a:buChar char="-"/>
            </a:pPr>
            <a:r>
              <a:rPr lang="it-IT" dirty="0">
                <a:latin typeface="Arial Rounded MT Bold" panose="020F0704030504030204" pitchFamily="34" charset="77"/>
              </a:rPr>
              <a:t>MICROVILLI, che servono ad aumentare la superficie utile della membrana cellulare;</a:t>
            </a:r>
          </a:p>
          <a:p>
            <a:pPr>
              <a:buFontTx/>
              <a:buChar char="-"/>
            </a:pPr>
            <a:r>
              <a:rPr lang="it-IT" dirty="0">
                <a:latin typeface="Arial Rounded MT Bold" panose="020F0704030504030204" pitchFamily="34" charset="77"/>
              </a:rPr>
              <a:t>CILIA, espansioni dotate di motilità autonoma con dispendio energetico;</a:t>
            </a:r>
          </a:p>
          <a:p>
            <a:pPr>
              <a:buFontTx/>
              <a:buChar char="-"/>
            </a:pPr>
            <a:r>
              <a:rPr lang="it-IT" dirty="0">
                <a:latin typeface="Arial Rounded MT Bold" panose="020F0704030504030204" pitchFamily="34" charset="77"/>
              </a:rPr>
              <a:t>STEREOCILIA, come le </a:t>
            </a:r>
            <a:r>
              <a:rPr lang="it-IT" dirty="0" err="1">
                <a:latin typeface="Arial Rounded MT Bold" panose="020F0704030504030204" pitchFamily="34" charset="77"/>
              </a:rPr>
              <a:t>cilia</a:t>
            </a:r>
            <a:r>
              <a:rPr lang="it-IT" dirty="0">
                <a:latin typeface="Arial Rounded MT Bold" panose="020F0704030504030204" pitchFamily="34" charset="77"/>
              </a:rPr>
              <a:t>, ma possono attuare solo movimenti passivi (nelle cellule uditive e dell’equilibrio)</a:t>
            </a:r>
          </a:p>
          <a:p>
            <a:pPr>
              <a:buFontTx/>
              <a:buChar char="-"/>
            </a:pPr>
            <a:r>
              <a:rPr lang="it-IT" dirty="0">
                <a:latin typeface="Arial Rounded MT Bold" panose="020F0704030504030204" pitchFamily="34" charset="77"/>
              </a:rPr>
              <a:t>FLAGELLI: possono determinare il movimento delle cellule da cui dipendono (Spermatozoi maschili).</a:t>
            </a:r>
          </a:p>
        </p:txBody>
      </p:sp>
    </p:spTree>
    <p:extLst>
      <p:ext uri="{BB962C8B-B14F-4D97-AF65-F5344CB8AC3E}">
        <p14:creationId xmlns:p14="http://schemas.microsoft.com/office/powerpoint/2010/main" val="400146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1C5296B-F84D-3C4B-B98F-8324D317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1" y="2306660"/>
            <a:ext cx="8993689" cy="132556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pperplate Gothic Bold" panose="020E0705020206020404" pitchFamily="34" charset="77"/>
                <a:cs typeface="Gurmukhi MN" panose="02020600050405020304" pitchFamily="18" charset="0"/>
              </a:rPr>
              <a:t>DISPOSITIVI  DI  </a:t>
            </a:r>
            <a:br>
              <a:rPr lang="it-IT" sz="3600" b="1" dirty="0">
                <a:latin typeface="Copperplate Gothic Bold" panose="020E0705020206020404" pitchFamily="34" charset="77"/>
                <a:cs typeface="Gurmukhi MN" panose="02020600050405020304" pitchFamily="18" charset="0"/>
              </a:rPr>
            </a:br>
            <a:r>
              <a:rPr lang="it-IT" sz="3600" b="1" dirty="0">
                <a:latin typeface="Copperplate Gothic Bold" panose="020E0705020206020404" pitchFamily="34" charset="77"/>
                <a:cs typeface="Gurmukhi MN" panose="02020600050405020304" pitchFamily="18" charset="0"/>
              </a:rPr>
              <a:t>ADESIONE CELLULARE</a:t>
            </a:r>
          </a:p>
        </p:txBody>
      </p:sp>
    </p:spTree>
    <p:extLst>
      <p:ext uri="{BB962C8B-B14F-4D97-AF65-F5344CB8AC3E}">
        <p14:creationId xmlns:p14="http://schemas.microsoft.com/office/powerpoint/2010/main" val="344401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86A8F2-F2C8-3747-846B-B89764A6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7" y="393788"/>
            <a:ext cx="7878872" cy="586409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pperplate" panose="02000504000000020004" pitchFamily="2" charset="77"/>
                <a:cs typeface="Gurmukhi MN" panose="02020600050405020304" pitchFamily="18" charset="0"/>
              </a:rPr>
              <a:t>DISPOSITIVI  DI  ADESIONE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EED2C7-F039-4744-8FEF-45B140A58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99" y="1340285"/>
            <a:ext cx="8705589" cy="5361140"/>
          </a:xfrm>
        </p:spPr>
        <p:txBody>
          <a:bodyPr>
            <a:normAutofit/>
          </a:bodyPr>
          <a:lstStyle/>
          <a:p>
            <a:r>
              <a:rPr lang="it-IT" dirty="0"/>
              <a:t>Sono strutture biologiche che, coinvolgendo il citoscheletro, permettono: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- ADESIONE RECIPROCA fra cellule (tipica nei tessuti con cellule fittamente stipate, quali tessuti epiteliali, muscolari).</a:t>
            </a:r>
          </a:p>
          <a:p>
            <a:pPr marL="0" indent="0">
              <a:buNone/>
            </a:pPr>
            <a:r>
              <a:rPr lang="it-IT" dirty="0"/>
              <a:t>Vi si descrivono Giunzioni Comunicanti, </a:t>
            </a:r>
            <a:r>
              <a:rPr lang="it-IT" dirty="0" err="1"/>
              <a:t>Desmosomi</a:t>
            </a:r>
            <a:r>
              <a:rPr lang="it-IT" dirty="0"/>
              <a:t>, Giunzioni Ancoranti e Giunzioni Serrate.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- ADESIONE ai substrati extracellulari (in particolare alla Lamina Basale): </a:t>
            </a:r>
            <a:r>
              <a:rPr lang="it-IT" dirty="0" err="1"/>
              <a:t>Emidesmosomi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8139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62" t="4903" r="4302" b="17900"/>
          <a:stretch/>
        </p:blipFill>
        <p:spPr bwMode="auto">
          <a:xfrm>
            <a:off x="200416" y="117961"/>
            <a:ext cx="8818324" cy="665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988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00E7AF-D12B-8845-9B75-6348C9B9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249" y="2596641"/>
            <a:ext cx="59150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NUCLEO </a:t>
            </a:r>
            <a:b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DELLE CELLULE EUCARIOTE</a:t>
            </a:r>
          </a:p>
        </p:txBody>
      </p:sp>
    </p:spTree>
    <p:extLst>
      <p:ext uri="{BB962C8B-B14F-4D97-AF65-F5344CB8AC3E}">
        <p14:creationId xmlns:p14="http://schemas.microsoft.com/office/powerpoint/2010/main" val="396805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376864"/>
            <a:ext cx="8566483" cy="623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91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5828D-AEA7-604C-893E-497D2C13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161" y="376505"/>
            <a:ext cx="4956464" cy="288927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Gurmukhi MN" panose="02020600050405020304" pitchFamily="18" charset="0"/>
                <a:cs typeface="Gurmukhi MN" panose="02020600050405020304" pitchFamily="18" charset="0"/>
              </a:rPr>
              <a:t>NUCLEO DELLE CELLULE EUCARIOTE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9757BB-EC73-CB41-88D1-FF21224C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046747"/>
            <a:ext cx="8674769" cy="5678906"/>
          </a:xfrm>
        </p:spPr>
        <p:txBody>
          <a:bodyPr>
            <a:normAutofit fontScale="92500"/>
          </a:bodyPr>
          <a:lstStyle/>
          <a:p>
            <a:r>
              <a:rPr lang="it-IT" dirty="0"/>
              <a:t>È l’ organulo, che contiene il GENOMA dell’ essere vivente </a:t>
            </a:r>
            <a:r>
              <a:rPr lang="it-IT" dirty="0" err="1"/>
              <a:t>eucariota</a:t>
            </a:r>
            <a:r>
              <a:rPr lang="it-IT" dirty="0"/>
              <a:t>, separato dal Citoplasma dalla MEMBRANA (definita «CISTERNA») PERINUCLEARE, collegata al RETICOLO ENDOPLASMICO del Sistema </a:t>
            </a:r>
            <a:r>
              <a:rPr lang="it-IT" dirty="0" err="1"/>
              <a:t>Citocavitario</a:t>
            </a:r>
            <a:r>
              <a:rPr lang="it-IT" dirty="0"/>
              <a:t>.</a:t>
            </a:r>
          </a:p>
          <a:p>
            <a:r>
              <a:rPr lang="it-IT" dirty="0"/>
              <a:t>Il Genoma è costituito da ACIDO DESOSSIRIBONUCLEICO, associato a molecole proteiche, e si organizza nella CROMATINA (più o meno addensata).</a:t>
            </a:r>
          </a:p>
          <a:p>
            <a:r>
              <a:rPr lang="it-IT" dirty="0"/>
              <a:t>Quando avviene la DIVISIONE CELLULARE, per garantire la riproduzione della cellula stessa, il Genoma si addensa nei CROMOSOMI (nella Specie Umana in numero di 46, o, meglio, 23 coppie).</a:t>
            </a:r>
          </a:p>
          <a:p>
            <a:r>
              <a:rPr lang="it-IT" dirty="0"/>
              <a:t>Nel nucleo si possono riscontrare 1 o </a:t>
            </a:r>
            <a:r>
              <a:rPr lang="it-IT" dirty="0" err="1"/>
              <a:t>piu’</a:t>
            </a:r>
            <a:r>
              <a:rPr lang="it-IT" dirty="0"/>
              <a:t> NUCLEOLI (sede di produzione dell’ </a:t>
            </a:r>
            <a:r>
              <a:rPr lang="it-IT" dirty="0" err="1"/>
              <a:t>rRNA</a:t>
            </a:r>
            <a:r>
              <a:rPr lang="it-IT" dirty="0"/>
              <a:t>, Acido Ribonucleico RIBOSOMIALE).</a:t>
            </a:r>
          </a:p>
          <a:p>
            <a:r>
              <a:rPr lang="it-IT" dirty="0"/>
              <a:t>Molecole di </a:t>
            </a:r>
            <a:r>
              <a:rPr lang="it-IT" dirty="0" err="1"/>
              <a:t>mRNA</a:t>
            </a:r>
            <a:r>
              <a:rPr lang="it-IT" dirty="0"/>
              <a:t>, Acido Ribonucleico MESSAGGERO</a:t>
            </a:r>
          </a:p>
        </p:txBody>
      </p:sp>
    </p:spTree>
    <p:extLst>
      <p:ext uri="{BB962C8B-B14F-4D97-AF65-F5344CB8AC3E}">
        <p14:creationId xmlns:p14="http://schemas.microsoft.com/office/powerpoint/2010/main" val="164790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4AD2CD02-7928-4749-AF8D-6914C3C8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" y="0"/>
            <a:ext cx="8470232" cy="68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BCDB4CF-14E0-A84A-9E87-BBA3F1010071}"/>
              </a:ext>
            </a:extLst>
          </p:cNvPr>
          <p:cNvSpPr/>
          <p:nvPr/>
        </p:nvSpPr>
        <p:spPr>
          <a:xfrm>
            <a:off x="5406887" y="3935896"/>
            <a:ext cx="1083365" cy="11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E137E2-6EAA-8F4B-91C3-7F38E07615F6}"/>
              </a:ext>
            </a:extLst>
          </p:cNvPr>
          <p:cNvSpPr txBox="1"/>
          <p:nvPr/>
        </p:nvSpPr>
        <p:spPr>
          <a:xfrm>
            <a:off x="5551184" y="4055165"/>
            <a:ext cx="79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GLUCID</a:t>
            </a:r>
            <a:r>
              <a:rPr lang="it-IT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87407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DACBB2-778E-E941-8E8A-AD42FFB4C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433" y="31685"/>
            <a:ext cx="4788568" cy="68263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82C183-EC48-784F-942C-621A2B339AE8}"/>
              </a:ext>
            </a:extLst>
          </p:cNvPr>
          <p:cNvSpPr txBox="1"/>
          <p:nvPr/>
        </p:nvSpPr>
        <p:spPr>
          <a:xfrm>
            <a:off x="204536" y="1482766"/>
            <a:ext cx="435543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CROMATINA NUCLEARE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DIFFERENTI LIVELLI ORGANIZZATIVI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IN DIFFERENTI FASI FUNZIONALI</a:t>
            </a:r>
          </a:p>
          <a:p>
            <a:pPr algn="ctr"/>
            <a:r>
              <a:rPr lang="it-IT" sz="2025" b="1" dirty="0">
                <a:latin typeface="Comic Sans MS" panose="030F0902030302020204" pitchFamily="66" charset="0"/>
                <a:cs typeface="Gurmukhi MN" panose="02020600050405020304" pitchFamily="18" charset="0"/>
              </a:rPr>
              <a:t>DELLA CELLULA</a:t>
            </a:r>
          </a:p>
        </p:txBody>
      </p:sp>
    </p:spTree>
    <p:extLst>
      <p:ext uri="{BB962C8B-B14F-4D97-AF65-F5344CB8AC3E}">
        <p14:creationId xmlns:p14="http://schemas.microsoft.com/office/powerpoint/2010/main" val="1030529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91D9B-E817-C84F-BAA8-7F192A97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058" y="276725"/>
            <a:ext cx="8671374" cy="642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235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F1A38-FB02-8642-B686-C899B4BE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23" y="0"/>
            <a:ext cx="6809873" cy="745629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SISTEMA  CITOCAVITARIO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DE614D-5FAE-CA42-A646-8ED998976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6" y="914399"/>
            <a:ext cx="8783053" cy="5847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Consta di un complesso di cisterne intracellulari. Vi si descrivono:</a:t>
            </a:r>
          </a:p>
          <a:p>
            <a:pPr>
              <a:buFontTx/>
              <a:buChar char="-"/>
            </a:pPr>
            <a:r>
              <a:rPr lang="it-IT" dirty="0"/>
              <a:t>RETICOLO ENDOPLASMICO (ENDOPLASMATICO) suddiviso in:</a:t>
            </a:r>
          </a:p>
          <a:p>
            <a:pPr marL="0" indent="0">
              <a:buNone/>
            </a:pPr>
            <a:r>
              <a:rPr lang="it-IT" dirty="0"/>
              <a:t>    * RUGOSO o GRANULARE, associato ad organuli intracellulari (RIBOSOMI), coinvolto nella BIOSINTESI di MOLECOLE PROTEICHE;</a:t>
            </a:r>
          </a:p>
          <a:p>
            <a:pPr marL="0" indent="0">
              <a:buNone/>
            </a:pPr>
            <a:r>
              <a:rPr lang="it-IT" dirty="0"/>
              <a:t>    * LISCIO, coinvolto nella BIOSINTESI di MOLECOLE LIPIDICHE, come pure nei processi di </a:t>
            </a:r>
            <a:r>
              <a:rPr lang="it-IT" dirty="0" err="1"/>
              <a:t>Detossificazione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- APPARATO DI GOLGI: riceve vescicole che si staccano dal Reticolo Endoplasmico, per fornire molecole Proteiche e/o Lipidiche di catene GLUCIDICHE.</a:t>
            </a:r>
          </a:p>
        </p:txBody>
      </p:sp>
    </p:spTree>
    <p:extLst>
      <p:ext uri="{BB962C8B-B14F-4D97-AF65-F5344CB8AC3E}">
        <p14:creationId xmlns:p14="http://schemas.microsoft.com/office/powerpoint/2010/main" val="1785186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30" y="1203158"/>
            <a:ext cx="9123586" cy="474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926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884" y="1721644"/>
            <a:ext cx="8581641" cy="397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EFD1EED-8353-AF4B-9448-97C43ED7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5" y="492914"/>
            <a:ext cx="8581640" cy="92275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200" b="1" dirty="0">
                <a:latin typeface="Chalkboard" panose="03050602040202020205" pitchFamily="66" charset="77"/>
              </a:rPr>
              <a:t>RIBOSOMI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Organuli costituiti da 2 SUBUNITA’ di </a:t>
            </a:r>
            <a:r>
              <a:rPr lang="it-IT" sz="3200" b="1" dirty="0" err="1">
                <a:latin typeface="Chalkboard" panose="03050602040202020205" pitchFamily="66" charset="77"/>
              </a:rPr>
              <a:t>rRNA</a:t>
            </a:r>
            <a:r>
              <a:rPr lang="it-IT" sz="3200" b="1" dirty="0">
                <a:latin typeface="Chalkboard" panose="03050602040202020205" pitchFamily="66" charset="77"/>
              </a:rPr>
              <a:t>, coinvolti nella BIOSINTESI PROTEICA </a:t>
            </a: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4643E212-454F-AD43-A3B0-6BE10029E542}"/>
              </a:ext>
            </a:extLst>
          </p:cNvPr>
          <p:cNvSpPr txBox="1">
            <a:spLocks/>
          </p:cNvSpPr>
          <p:nvPr/>
        </p:nvSpPr>
        <p:spPr>
          <a:xfrm>
            <a:off x="2075166" y="5697954"/>
            <a:ext cx="5036621" cy="922759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400" b="1" dirty="0">
                <a:latin typeface="Chalkboard" panose="03050602040202020205" pitchFamily="66" charset="77"/>
              </a:rPr>
              <a:t>Possono essere sia LIBERI nel Citoplasma, sia ASSOCIATI al Reticolo Endoplasmico Rugoso</a:t>
            </a:r>
          </a:p>
        </p:txBody>
      </p:sp>
    </p:spTree>
    <p:extLst>
      <p:ext uri="{BB962C8B-B14F-4D97-AF65-F5344CB8AC3E}">
        <p14:creationId xmlns:p14="http://schemas.microsoft.com/office/powerpoint/2010/main" val="227152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547" y="39828"/>
            <a:ext cx="7904747" cy="679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929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"/>
          <a:stretch/>
        </p:blipFill>
        <p:spPr bwMode="auto">
          <a:xfrm>
            <a:off x="278386" y="2406316"/>
            <a:ext cx="8865688" cy="41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8D5A24-5C9C-F444-A997-D6A2B881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8" y="324853"/>
            <a:ext cx="8915400" cy="1930503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MITOCONDRI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br>
              <a:rPr lang="it-IT" sz="2400" dirty="0">
                <a:latin typeface="Copperplate Gothic Bold" panose="020E0705020206020404" pitchFamily="34" charset="77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Organuli delimitati da una MEMBRANA ESTERNA ed una INTERNA (molto ripiegata su stessa in CRESTE).</a:t>
            </a:r>
            <a:b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Vi si localizzano i processi biologici che provvedono a produrre ENERGIA necessaria a far funzionare numerosi processi biologici cellulari.</a:t>
            </a:r>
            <a:b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L’ energia viene prodotta dalla «demolizione» di molecole di ATP (</a:t>
            </a:r>
            <a:r>
              <a:rPr lang="it-IT" sz="1800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AdenosinTriFosfato</a:t>
            </a:r>
            <a:r>
              <a:rPr lang="it-IT" sz="1800" dirty="0"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  <a:endParaRPr lang="it-IT" sz="18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1390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02759-EBFB-E847-BF96-7E6F6F44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134521"/>
            <a:ext cx="8097252" cy="74562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Comic Sans MS" panose="030F0902030302020204" pitchFamily="66" charset="0"/>
              </a:rPr>
              <a:t>DIVISIONE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FB73C-07AB-5F42-85CF-CA5780E1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880150"/>
            <a:ext cx="8758988" cy="5977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Avviene secondo due DIFFERENTI PROCESSI :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MITOSI: da una cellula-madre si ottengono DUE cellule-figlie che contengono lo stesso numero di cromosomi proprio della specie (nell’ Uomo 46 cromosomi ossia 23 coppie, corredo cromosomico DIPLOIDE);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MEIOSI: è propria delle cellule delle GONADI (Ovaio con gli Ovociti e Testicolo con gli Spermatozoi), che devono ridurre alla metà il loro contenuto di DNA e, di conseguenza, dei cromosomi (che saranno 23, corredo cromosomico APLOIDE).</a:t>
            </a:r>
          </a:p>
          <a:p>
            <a:pPr marL="0" indent="0">
              <a:buNone/>
            </a:pPr>
            <a:r>
              <a:rPr lang="it-IT" dirty="0"/>
              <a:t>   Ciò è necessario per potere ripristinare il numero di 46 cromosomi quando Ovocita e Spermatozoo, fondendosi, daranno luogo alla prima cellula (ZIGOTE) di un nuovo individuo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877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9E980EA-9C88-A544-B5F1-A99CE6DD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0" y="204167"/>
            <a:ext cx="6472990" cy="66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1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638" y="0"/>
            <a:ext cx="569436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90813D-212A-8C41-ADC0-EFB420D2806C}"/>
              </a:ext>
            </a:extLst>
          </p:cNvPr>
          <p:cNvSpPr txBox="1"/>
          <p:nvPr/>
        </p:nvSpPr>
        <p:spPr>
          <a:xfrm>
            <a:off x="521809" y="2496611"/>
            <a:ext cx="24003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300" b="1" dirty="0">
                <a:latin typeface="Comic Sans MS" panose="030F0902030302020204" pitchFamily="66" charset="0"/>
              </a:rPr>
              <a:t>MITOSI</a:t>
            </a:r>
          </a:p>
        </p:txBody>
      </p:sp>
    </p:spTree>
    <p:extLst>
      <p:ext uri="{BB962C8B-B14F-4D97-AF65-F5344CB8AC3E}">
        <p14:creationId xmlns:p14="http://schemas.microsoft.com/office/powerpoint/2010/main" val="387609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1137492-1936-864F-8D85-D4526314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20" y="279735"/>
            <a:ext cx="7856621" cy="833378"/>
          </a:xfrm>
        </p:spPr>
        <p:txBody>
          <a:bodyPr>
            <a:normAutofit/>
          </a:bodyPr>
          <a:lstStyle/>
          <a:p>
            <a:pPr algn="ctr"/>
            <a:r>
              <a:rPr lang="it-IT" sz="2700" b="1" dirty="0"/>
              <a:t>COMPOSIZIONE CHIMICA DELLA MATERIA VIVENTE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5321C06-ECAE-1E40-95FA-365D00179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0" y="1113113"/>
            <a:ext cx="8446169" cy="5564413"/>
          </a:xfrm>
        </p:spPr>
        <p:txBody>
          <a:bodyPr>
            <a:normAutofit lnSpcReduction="10000"/>
          </a:bodyPr>
          <a:lstStyle/>
          <a:p>
            <a:r>
              <a:rPr lang="it-IT" dirty="0"/>
              <a:t>COMPONENTE INORGANICA:</a:t>
            </a:r>
          </a:p>
          <a:p>
            <a:pPr marL="0" indent="0">
              <a:buNone/>
            </a:pPr>
            <a:r>
              <a:rPr lang="it-IT" dirty="0"/>
              <a:t>   - ACQUA</a:t>
            </a:r>
          </a:p>
          <a:p>
            <a:pPr marL="0" indent="0">
              <a:buNone/>
            </a:pPr>
            <a:r>
              <a:rPr lang="it-IT" dirty="0"/>
              <a:t>   - IONI (derivanti dai SALI, ACIDI e BASI)</a:t>
            </a:r>
          </a:p>
          <a:p>
            <a:r>
              <a:rPr lang="it-IT" dirty="0"/>
              <a:t>COMPONENTE ORGANICA:</a:t>
            </a:r>
          </a:p>
          <a:p>
            <a:pPr marL="0" indent="0">
              <a:buNone/>
            </a:pPr>
            <a:r>
              <a:rPr lang="it-IT" dirty="0"/>
              <a:t>   - GLUCIDI (Carboidrati, Zuccheri)</a:t>
            </a:r>
          </a:p>
          <a:p>
            <a:pPr marL="0" indent="0">
              <a:buNone/>
            </a:pPr>
            <a:r>
              <a:rPr lang="it-IT" dirty="0"/>
              <a:t>   -  PROTIDI (Proteine)</a:t>
            </a:r>
          </a:p>
          <a:p>
            <a:pPr marL="0" indent="0">
              <a:buNone/>
            </a:pPr>
            <a:r>
              <a:rPr lang="it-IT" dirty="0"/>
              <a:t>   -  LIPIDI (Grassi)</a:t>
            </a:r>
          </a:p>
          <a:p>
            <a:pPr marL="0" indent="0">
              <a:buNone/>
            </a:pPr>
            <a:r>
              <a:rPr lang="it-IT" dirty="0"/>
              <a:t>   -  ACIDI NUCLEICI</a:t>
            </a:r>
          </a:p>
          <a:p>
            <a:pPr marL="0" indent="0">
              <a:buNone/>
            </a:pPr>
            <a:r>
              <a:rPr lang="it-IT" dirty="0"/>
              <a:t>      ° DESOSSIRIBONUCLEICO (DNA, costituente il </a:t>
            </a:r>
          </a:p>
          <a:p>
            <a:pPr marL="0" indent="0">
              <a:buNone/>
            </a:pPr>
            <a:r>
              <a:rPr lang="it-IT" dirty="0"/>
              <a:t>                                                    GENOMA)</a:t>
            </a:r>
          </a:p>
          <a:p>
            <a:pPr marL="0" indent="0">
              <a:buNone/>
            </a:pPr>
            <a:r>
              <a:rPr lang="it-IT" dirty="0"/>
              <a:t>      ° RIBONUCLEICO (RNA: </a:t>
            </a:r>
            <a:r>
              <a:rPr lang="it-IT" dirty="0" err="1"/>
              <a:t>mRNA</a:t>
            </a:r>
            <a:r>
              <a:rPr lang="it-IT" dirty="0"/>
              <a:t>, </a:t>
            </a:r>
            <a:r>
              <a:rPr lang="it-IT" dirty="0" err="1"/>
              <a:t>tRNA</a:t>
            </a:r>
            <a:r>
              <a:rPr lang="it-IT" dirty="0"/>
              <a:t>, </a:t>
            </a:r>
            <a:r>
              <a:rPr lang="it-IT" dirty="0" err="1"/>
              <a:t>rRNA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71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158" y="929407"/>
            <a:ext cx="3298525" cy="566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48" t="1445" r="1598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470" y="809091"/>
            <a:ext cx="4179594" cy="566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91" t="2782" r="9541" b="117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88ED20-31E9-4F40-9055-0309BC067A2B}"/>
              </a:ext>
            </a:extLst>
          </p:cNvPr>
          <p:cNvSpPr txBox="1"/>
          <p:nvPr/>
        </p:nvSpPr>
        <p:spPr>
          <a:xfrm>
            <a:off x="1884298" y="208927"/>
            <a:ext cx="59378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300" dirty="0">
                <a:latin typeface="Comic Sans MS" panose="030F0902030302020204" pitchFamily="66" charset="0"/>
              </a:rPr>
              <a:t>MEIOSI e GAMETOGENESI</a:t>
            </a:r>
          </a:p>
        </p:txBody>
      </p:sp>
    </p:spTree>
    <p:extLst>
      <p:ext uri="{BB962C8B-B14F-4D97-AF65-F5344CB8AC3E}">
        <p14:creationId xmlns:p14="http://schemas.microsoft.com/office/powerpoint/2010/main" val="1125471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57D10-0490-FC41-865E-039DD7AD74C8}"/>
              </a:ext>
            </a:extLst>
          </p:cNvPr>
          <p:cNvSpPr txBox="1">
            <a:spLocks/>
          </p:cNvSpPr>
          <p:nvPr/>
        </p:nvSpPr>
        <p:spPr>
          <a:xfrm>
            <a:off x="565484" y="2370220"/>
            <a:ext cx="7964905" cy="1287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latin typeface="Copperplate Gothic Bold" panose="020E0705020206020404" pitchFamily="34" charset="77"/>
              </a:rPr>
              <a:t>FONDAMENTALI ASPETTI DI MORFOLOGIA CELLULARE</a:t>
            </a:r>
          </a:p>
        </p:txBody>
      </p:sp>
    </p:spTree>
    <p:extLst>
      <p:ext uri="{BB962C8B-B14F-4D97-AF65-F5344CB8AC3E}">
        <p14:creationId xmlns:p14="http://schemas.microsoft.com/office/powerpoint/2010/main" val="225447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99" y="276726"/>
            <a:ext cx="8512947" cy="63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5" t="4327" r="3323" b="211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87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EDAD9-E0F6-6043-BD31-EE91369C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365126"/>
            <a:ext cx="8951495" cy="1325563"/>
          </a:xfrm>
        </p:spPr>
        <p:txBody>
          <a:bodyPr>
            <a:normAutofit/>
          </a:bodyPr>
          <a:lstStyle/>
          <a:p>
            <a:pPr algn="ctr"/>
            <a:r>
              <a:rPr lang="it-IT" sz="2700" dirty="0">
                <a:latin typeface="Chalkduster" panose="03050602040202020205" pitchFamily="66" charset="77"/>
              </a:rPr>
              <a:t>FONDAMENTALI ASPETTI DI </a:t>
            </a:r>
            <a:br>
              <a:rPr lang="it-IT" sz="2700" dirty="0">
                <a:latin typeface="Chalkduster" panose="03050602040202020205" pitchFamily="66" charset="77"/>
              </a:rPr>
            </a:br>
            <a:r>
              <a:rPr lang="it-IT" sz="2700" dirty="0">
                <a:latin typeface="Chalkduster" panose="03050602040202020205" pitchFamily="66" charset="77"/>
              </a:rPr>
              <a:t>MORFOLOGIA CELLULARE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DC45F9-589B-9948-823C-425F1F989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540042"/>
            <a:ext cx="8783053" cy="5173579"/>
          </a:xfrm>
        </p:spPr>
        <p:txBody>
          <a:bodyPr/>
          <a:lstStyle/>
          <a:p>
            <a:r>
              <a:rPr lang="it-IT" dirty="0"/>
              <a:t>Gli ELEMENTI CELLULARI possono avere varie e differenti forme, che si adattano alle caratteristiche morfologiche e funzionali dei distretti corporei che vanno a costituire.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In sintesi, le FORME CELLULARI vanno ascritte a schemi di figure geometriche solide (sferiche, cubiche, cilindriche, raggiate, globose, il tutto a puro titolo esemplificativo).</a:t>
            </a:r>
          </a:p>
        </p:txBody>
      </p:sp>
    </p:spTree>
    <p:extLst>
      <p:ext uri="{BB962C8B-B14F-4D97-AF65-F5344CB8AC3E}">
        <p14:creationId xmlns:p14="http://schemas.microsoft.com/office/powerpoint/2010/main" val="58224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3" t="2779" r="6883" b="10457"/>
          <a:stretch>
            <a:fillRect/>
          </a:stretch>
        </p:blipFill>
        <p:spPr bwMode="auto">
          <a:xfrm>
            <a:off x="1624012" y="1230533"/>
            <a:ext cx="5830085" cy="433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93" t="2779" r="6883" b="104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691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28181-6F62-B046-9496-892DFF3C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281727"/>
            <a:ext cx="8434137" cy="99417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STRUTTURE FONDAMENTALI DI OGNI CELLULA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9E99F5-708F-254A-8A88-DA59BD8F7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6" y="1275899"/>
            <a:ext cx="8843210" cy="5485848"/>
          </a:xfrm>
        </p:spPr>
        <p:txBody>
          <a:bodyPr>
            <a:normAutofit/>
          </a:bodyPr>
          <a:lstStyle/>
          <a:p>
            <a:r>
              <a:rPr lang="it-IT" dirty="0"/>
              <a:t>Ciascuna cellula è delimitata dall’ambiente circostante da una struttura fluida, con componenti sia idrofile, sia idrofobe, definita MEMBRANA CELLULARE (sinonimi: Membrana Plasmatica, Plasmalemma).</a:t>
            </a:r>
          </a:p>
          <a:p>
            <a:r>
              <a:rPr lang="it-IT" dirty="0"/>
              <a:t>La Membrana delimita all’interno della cellula una fase fluida che si definisce CITOPLASMA.</a:t>
            </a:r>
          </a:p>
          <a:p>
            <a:r>
              <a:rPr lang="it-IT" dirty="0"/>
              <a:t>Nell’ ambito del citoplasma si ritrovano varie strutture denominate ORGANULI CELLULARI, di cui quella </a:t>
            </a:r>
            <a:r>
              <a:rPr lang="it-IT" dirty="0" err="1"/>
              <a:t>piu’</a:t>
            </a:r>
            <a:r>
              <a:rPr lang="it-IT" dirty="0"/>
              <a:t> voluminosa è il NUCLEO, la cui presenza caratterizza le cellule EUCARIOTE.</a:t>
            </a:r>
          </a:p>
          <a:p>
            <a:r>
              <a:rPr lang="it-IT" dirty="0"/>
              <a:t>I BATTERI, esseri unicellulari sprovvisti di nucleo, si possono definire CELLULE PROCARIOTE.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7080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1243</Words>
  <Application>Microsoft Macintosh PowerPoint</Application>
  <PresentationFormat>Presentazione su schermo (4:3)</PresentationFormat>
  <Paragraphs>120</Paragraphs>
  <Slides>40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Chalkboard</vt:lpstr>
      <vt:lpstr>Chalkduster</vt:lpstr>
      <vt:lpstr>Comic Sans MS</vt:lpstr>
      <vt:lpstr>Copperplate</vt:lpstr>
      <vt:lpstr>Copperplate Gothic Bold</vt:lpstr>
      <vt:lpstr>Franklin Gothic Book</vt:lpstr>
      <vt:lpstr>Gurmukhi MN</vt:lpstr>
      <vt:lpstr>Wingdings</vt:lpstr>
      <vt:lpstr>Tema di Office</vt:lpstr>
      <vt:lpstr>CENNI ESSENZIALI  di CITOLOGIA</vt:lpstr>
      <vt:lpstr>Presentazione standard di PowerPoint</vt:lpstr>
      <vt:lpstr>Presentazione standard di PowerPoint</vt:lpstr>
      <vt:lpstr>COMPOSIZIONE CHIMICA DELLA MATERIA VIVENTE</vt:lpstr>
      <vt:lpstr>Presentazione standard di PowerPoint</vt:lpstr>
      <vt:lpstr>Presentazione standard di PowerPoint</vt:lpstr>
      <vt:lpstr>FONDAMENTALI ASPETTI DI  MORFOLOGIA CELLULARE</vt:lpstr>
      <vt:lpstr>Presentazione standard di PowerPoint</vt:lpstr>
      <vt:lpstr>STRUTTURE FONDAMENTALI DI OGNI CELLULA</vt:lpstr>
      <vt:lpstr>CITOPLASMA: CITOSOL CON ORGANULI MEMBRANOSI e NON MEMBRANOSI</vt:lpstr>
      <vt:lpstr>MEMBRANE BIOLOGICHE</vt:lpstr>
      <vt:lpstr>Presentazione standard di PowerPoint</vt:lpstr>
      <vt:lpstr>Presentazione standard di PowerPoint</vt:lpstr>
      <vt:lpstr>Presentazione standard di PowerPoint</vt:lpstr>
      <vt:lpstr>MECCANISMI DI PASSAGGIO ATTRAVERSO LE MEMBRANE BIOLOGICHE</vt:lpstr>
      <vt:lpstr>Presentazione standard di PowerPoint</vt:lpstr>
      <vt:lpstr>MECCANISMI DI PASSAGGIO ATTRAVERSO LE MEMBRANE BIOLOGICHE</vt:lpstr>
      <vt:lpstr>Presentazione standard di PowerPoint</vt:lpstr>
      <vt:lpstr>MECCANISMI DI PASSAGGIO ATTRAVERSO LE MEMBRANE BIOLOGICHE</vt:lpstr>
      <vt:lpstr>Presentazione standard di PowerPoint</vt:lpstr>
      <vt:lpstr>Presentazione standard di PowerPoint</vt:lpstr>
      <vt:lpstr>Presentazione standard di PowerPoint</vt:lpstr>
      <vt:lpstr>SPECIALIZZAZIONI DELLA MEMBRANA CELLULARE</vt:lpstr>
      <vt:lpstr>DISPOSITIVI  DI   ADESIONE CELLULARE</vt:lpstr>
      <vt:lpstr>DISPOSITIVI  DI  ADESIONE</vt:lpstr>
      <vt:lpstr>Presentazione standard di PowerPoint</vt:lpstr>
      <vt:lpstr>NUCLEO  DELLE CELLULE EUCARIOTE</vt:lpstr>
      <vt:lpstr>Presentazione standard di PowerPoint</vt:lpstr>
      <vt:lpstr>NUCLEO DELLE CELLULE EUCARIOTE</vt:lpstr>
      <vt:lpstr>Presentazione standard di PowerPoint</vt:lpstr>
      <vt:lpstr>Presentazione standard di PowerPoint</vt:lpstr>
      <vt:lpstr>SISTEMA  CITOCAVITARIO</vt:lpstr>
      <vt:lpstr>Presentazione standard di PowerPoint</vt:lpstr>
      <vt:lpstr>RIBOSOMI Organuli costituiti da 2 SUBUNITA’ di rRNA, coinvolti nella BIOSINTESI PROTEICA </vt:lpstr>
      <vt:lpstr>Presentazione standard di PowerPoint</vt:lpstr>
      <vt:lpstr>MITOCONDRI  Organuli delimitati da una MEMBRANA ESTERNA ed una INTERNA (molto ripiegata su stessa in CRESTE). Vi si localizzano i processi biologici che provvedono a produrre ENERGIA necessaria a far funzionare numerosi processi biologici cellulari. L’ energia viene prodotta dalla «demolizione» di molecole di ATP (AdenosinTriFosfato)</vt:lpstr>
      <vt:lpstr>DIVISIONE CELLULARE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34</cp:revision>
  <dcterms:created xsi:type="dcterms:W3CDTF">2020-10-09T13:44:46Z</dcterms:created>
  <dcterms:modified xsi:type="dcterms:W3CDTF">2023-10-06T08:39:45Z</dcterms:modified>
</cp:coreProperties>
</file>