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44"/>
  </p:notesMasterIdLst>
  <p:sldIdLst>
    <p:sldId id="359" r:id="rId3"/>
    <p:sldId id="286" r:id="rId4"/>
    <p:sldId id="360" r:id="rId5"/>
    <p:sldId id="362" r:id="rId6"/>
    <p:sldId id="287" r:id="rId7"/>
    <p:sldId id="325" r:id="rId8"/>
    <p:sldId id="292" r:id="rId9"/>
    <p:sldId id="328" r:id="rId10"/>
    <p:sldId id="324" r:id="rId11"/>
    <p:sldId id="290" r:id="rId12"/>
    <p:sldId id="289" r:id="rId13"/>
    <p:sldId id="293" r:id="rId14"/>
    <p:sldId id="361" r:id="rId15"/>
    <p:sldId id="363" r:id="rId16"/>
    <p:sldId id="295" r:id="rId17"/>
    <p:sldId id="337" r:id="rId18"/>
    <p:sldId id="296" r:id="rId19"/>
    <p:sldId id="298" r:id="rId20"/>
    <p:sldId id="299" r:id="rId21"/>
    <p:sldId id="300" r:id="rId22"/>
    <p:sldId id="310" r:id="rId23"/>
    <p:sldId id="364" r:id="rId24"/>
    <p:sldId id="311" r:id="rId25"/>
    <p:sldId id="301" r:id="rId26"/>
    <p:sldId id="302" r:id="rId27"/>
    <p:sldId id="303" r:id="rId28"/>
    <p:sldId id="304" r:id="rId29"/>
    <p:sldId id="305" r:id="rId30"/>
    <p:sldId id="307" r:id="rId31"/>
    <p:sldId id="306" r:id="rId32"/>
    <p:sldId id="308" r:id="rId33"/>
    <p:sldId id="365" r:id="rId34"/>
    <p:sldId id="260" r:id="rId35"/>
    <p:sldId id="315" r:id="rId36"/>
    <p:sldId id="312" r:id="rId37"/>
    <p:sldId id="313" r:id="rId38"/>
    <p:sldId id="314" r:id="rId39"/>
    <p:sldId id="316" r:id="rId40"/>
    <p:sldId id="317" r:id="rId41"/>
    <p:sldId id="282" r:id="rId42"/>
    <p:sldId id="321" r:id="rId4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 Black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789" autoAdjust="0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1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18A56F9-D943-8A43-9A5D-7B77CB00A6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121BDEF-3284-7B41-B9C4-389ECFEDE2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BBF5C34-2E7A-BE41-BD6B-90CCBC6112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DCA3B1F-DA86-C04B-BBE3-4DCE755E9DD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B5321ECC-8B3B-5244-9CDE-A35147EB1E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6BB583AD-9F8E-8944-B867-69B4D121D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</a:defRPr>
            </a:lvl1pPr>
          </a:lstStyle>
          <a:p>
            <a:fld id="{FB32D78E-91EE-EF42-924B-B571F97BA5F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FE000C6-D7F9-D64F-B47A-27A07679F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C80AD-DA4E-E645-944C-5755962C221F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42" name="Text Box 2">
            <a:extLst>
              <a:ext uri="{FF2B5EF4-FFF2-40B4-BE49-F238E27FC236}">
                <a16:creationId xmlns:a16="http://schemas.microsoft.com/office/drawing/2014/main" id="{C812911E-CC51-5C4E-8303-C82EF1A15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7055FF2-256D-F84D-A586-F4B1BC10F21A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3" name="Text Box 3">
            <a:extLst>
              <a:ext uri="{FF2B5EF4-FFF2-40B4-BE49-F238E27FC236}">
                <a16:creationId xmlns:a16="http://schemas.microsoft.com/office/drawing/2014/main" id="{0091505C-6416-7449-8376-30A0370E0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4" name="Text Box 4">
            <a:extLst>
              <a:ext uri="{FF2B5EF4-FFF2-40B4-BE49-F238E27FC236}">
                <a16:creationId xmlns:a16="http://schemas.microsoft.com/office/drawing/2014/main" id="{5633E200-09CD-A346-925B-928A3C651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5" name="Text Box 5">
            <a:extLst>
              <a:ext uri="{FF2B5EF4-FFF2-40B4-BE49-F238E27FC236}">
                <a16:creationId xmlns:a16="http://schemas.microsoft.com/office/drawing/2014/main" id="{F997AE67-FE6B-B24E-AA6E-DDEF8D3C6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  <p:sp>
        <p:nvSpPr>
          <p:cNvPr id="163846" name="Text Box 6">
            <a:extLst>
              <a:ext uri="{FF2B5EF4-FFF2-40B4-BE49-F238E27FC236}">
                <a16:creationId xmlns:a16="http://schemas.microsoft.com/office/drawing/2014/main" id="{08B6B609-94C3-834F-BB6A-5C634CD2798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7" name="Text Box 7">
            <a:extLst>
              <a:ext uri="{FF2B5EF4-FFF2-40B4-BE49-F238E27FC236}">
                <a16:creationId xmlns:a16="http://schemas.microsoft.com/office/drawing/2014/main" id="{519C8320-85C0-6045-BEA8-9EF6110384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139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DE8C08-26C4-4AC1-88E3-6E267F991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14FD7-D176-47F5-A0E3-994A26E5861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349C761-6EF9-43A6-8538-42B04E743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1D1D01D-EF22-4883-AC55-D1ED9CF4DD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dirty="0"/>
              <a:t>Osteoblasti sono cellule ad attività secernente che producono le componenti organiche della matrice ossea. Reticolo e </a:t>
            </a:r>
            <a:r>
              <a:rPr lang="it-IT" altLang="it-IT" dirty="0" err="1"/>
              <a:t>golgi</a:t>
            </a:r>
            <a:r>
              <a:rPr lang="it-IT" altLang="it-IT" dirty="0"/>
              <a:t> ben sviluppati, numerosi ribosomi in accordo con ruolo secernente. Osteoblasti stanno alla superficie delle lamelle </a:t>
            </a:r>
            <a:r>
              <a:rPr lang="it-IT" altLang="it-IT" dirty="0" err="1"/>
              <a:t>osse</a:t>
            </a:r>
            <a:r>
              <a:rPr lang="it-IT" altLang="it-IT" dirty="0"/>
              <a:t> e vengono gradualmente inglobati dalla loro secrezione, sulla quale si depongono cristalli di fosfato di </a:t>
            </a:r>
            <a:r>
              <a:rPr lang="it-IT" altLang="it-IT" dirty="0" err="1"/>
              <a:t>calcio.La</a:t>
            </a:r>
            <a:r>
              <a:rPr lang="it-IT" altLang="it-IT" dirty="0"/>
              <a:t> matrice si calcifica e diventano così osteociti, cellule stellate incapaci di dividersi. </a:t>
            </a:r>
          </a:p>
        </p:txBody>
      </p:sp>
    </p:spTree>
    <p:extLst>
      <p:ext uri="{BB962C8B-B14F-4D97-AF65-F5344CB8AC3E}">
        <p14:creationId xmlns:p14="http://schemas.microsoft.com/office/powerpoint/2010/main" val="411037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46330C-9545-4836-A5FA-E5F7B7B5C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F75DB5-CE5D-4445-A0F7-EF8C97F9DB41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B1614CEC-10E7-4503-8E04-ACA2848214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A239095A-40D5-4865-B554-F580E5831C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9132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F2F592-B36A-4CCC-846D-63807CB65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67242-B742-453E-8946-40DF1C6B6508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4302EB8-C7B7-478B-B5F0-C9F1C6C84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377AFA7-3962-459A-A8C2-E8D339BFD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676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A4D241D-6EF8-41A3-8C8D-226BA8295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E85FE0-88BE-4483-9D19-B15B71192246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09CC98DD-32A1-4353-BEC0-6B484838C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59300" cy="3419475"/>
          </a:xfrm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9A25DC9D-B340-4050-8936-F0BBE79C0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227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38550DCA-648C-41A3-8F42-7A3377C0BED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33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348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59300" cy="34194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B1913-6788-42A4-B9C3-D7A8575F358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244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FB6584-F846-3A47-AE28-A97A0657F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279D7-2AD9-5046-9FEA-65F1EDEECC17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8D217534-76B1-4F41-8267-E2109CB0CA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093F21D-CDA8-9F4E-B426-4AD8544C8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380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719D9-CD23-0445-9D30-7F4BC68D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26C27D-C4BB-464E-A42F-8DBD5776E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8C49AC4-6BDF-3742-830D-EADE9717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F591E8-BA74-4F4B-BE4B-5F282DCE5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3B2E97-1C24-9F4B-8F52-FC951BE0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8738F-9F30-2E4F-B1EC-6077AF97D3A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9365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59FE16-43C3-7447-B31F-D2974F46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A7B9442-8B7D-224A-800A-A5A1F6AE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E1CADD-A445-4C40-87EA-D166BC9C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BCA7A8-25B3-BD49-9CD1-27C51F782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9E1673B-3578-4147-84AD-176B34A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4EA4C-3BE4-BA43-A8AD-B9853B686A5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483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7474FDE-F4E4-8F41-8B46-955B44212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AD6A07-9818-6343-AE39-0DA1D4764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E19EDA-9826-6541-8BDD-884E18EC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25220D-AE5B-FC4E-A758-EABDD512A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CC476B1-14A9-C34A-A49E-9DD99F74B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89707-BEE0-DE4F-B59E-069E3BDABCA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4837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AD8FE1-2A05-4A48-8603-430B75C5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FEEA5B47-6131-CB4F-9912-E88A4FE1A837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26E0B8A-EBDB-BA4E-B003-63B8076C7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526737-649D-6446-A9EF-AE3B8D07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DD2C3B-AE4C-3B43-99C0-EDBA4732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4D802C-1333-B84F-8470-7464404C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319D77-EB77-CA4F-9348-42DDF7354E7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4666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2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8BBE97-EA22-B94F-AA7D-796448FD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50D3C8-E700-B047-9E57-675053CAD1F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AA4BC1-D88B-1944-90C0-29C5B8A3FBE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B1EA4D7-3C50-7E4F-90B6-F1584A44858F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6711AC7D-6FDD-FE40-A9F6-91F94E35C7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49F84F61-FE96-0041-8249-9FA6C053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99354D56-69A4-2B42-BE9B-AD9C6E54E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CA7233A-F0D1-BB4F-B06C-8098C6BF7B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1132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41338-8C1E-4770-8F12-9907FCC15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D9639F1-5142-4A5C-A98D-B491F578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8F5B13-F2A8-4927-AD34-152C1152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A81C60-E40F-40D5-8E87-1DA6BFBD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C1B64E-18E6-40E4-8360-3E536E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D3877-397F-4A63-B992-3D9B5B85647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156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16B12-62B4-4CF2-A537-E2145A9E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792BCD-31F8-4E77-AB45-7DC52A22C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5DD6F1F-9DD7-4DC2-8C95-CB3A04F4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A17D0-B378-428F-9E84-CFA36F58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55D79A-B461-4046-A62E-F9A81704D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008CA-C70A-4C9F-A178-EAE7A22C2E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747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7F6FCD-1D82-4146-A2BD-3A534FD61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813479-100C-4290-8800-F9B278D0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E800CE-D230-41BD-957B-344C9248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DB6047-9F38-45E6-B3BD-C42F99B1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EE316B-FFCC-4718-B060-B88F1B0A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EE35-C974-4D3E-B87D-67E1448BE8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8629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2E457-6350-4DF6-8DD6-F7FC885B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9CC7F4-FAB7-4F74-A64A-259B1D898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544E4F-D9B4-424D-B9B1-ED3B0734D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1D1DB-11B3-4AE6-8E35-69C20E53D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805C3A-B979-4F54-B132-9C277C0C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5F36897-C42C-45EC-B78C-8CD77EDE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97627-6DD8-4540-9CE2-D77260014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13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F087C1-6772-4341-A88D-6FCC9413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B6A70D-3FD6-4D46-B93A-A1448BCDF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3E628F-FD72-4185-B767-1488270DF8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1D24FD-AC8B-49A3-A8D4-D005432BF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B19B162-F47B-427B-9DD2-EA231F7067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0694DAA-BC56-443C-A3CB-D1B43522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B8E93C-2B72-41D2-929C-B79482EAB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C2491CB-6F5B-4F51-BBF2-D58191F4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60EBC-6AF3-4449-9F7B-1B75A65E06B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1926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E5F0F0-1D5F-4184-B245-BF8DAB0A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70D219-FEA5-432B-BEAB-A3F095417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28D133-06A2-474B-8902-2466C219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5E0BAFD-A426-4822-88A0-FD49D971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D9BDC-66FE-484A-A80F-E29027DFD7C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9389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36351-10F1-6844-8DE9-F2E0CB69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AE2B03-24B6-8D46-A8F5-44B8F28E1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936EFF-7D5B-DA42-BEAD-0A4FBC398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11BD1E-FC0C-7A4F-9D3D-B7D96B53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E8DB25-0F68-B14F-A175-A75A9A89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A89C-0F27-134F-A8E1-1C8F43DC4D9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584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4B35109-A57A-403A-8BBF-955F47A5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119525C-9C1E-4840-B981-C8D51F2F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6D7F770-985C-4277-8D59-0BFC1C12A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89034-B6E2-4400-BF8B-CE6037284B8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4807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A67B99-97D5-4963-BB1C-1B114E05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3D9CEF-2444-4CC1-B7C1-6ADC8A37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FADC3A-BD2D-4CB3-9A95-BB3210F02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007D07-7EC2-492E-A43E-6EA5BC4F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FE33AD-5F28-4C6D-A025-58BBA756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FE79B1-311D-4FEE-9190-D97E8EE5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F0E6-E8A2-4449-89A4-28E7F941FB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8890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728C12-76CA-4E24-A04D-854B3BE2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B5589F-75F1-46A7-8EA8-9A20350B2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D2F6D2-38D2-4275-BD01-CC9D77D88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613A25-E774-4120-BAF1-384F6390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48CB9-D11A-4331-BB81-83E110E8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59417A-96DB-4F95-BEB9-69405EAE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C970-33B8-4E91-AE8C-0D3F02DDC94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481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DAB79-8666-4F93-9D5F-AF82A885F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9315EB-DFA0-40CB-B4B3-28A1782AF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E68900-E188-4347-9D2F-BFE90CC5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F4E7F8-7375-4395-B068-693C14D7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D32A2B-3E0F-47AF-AF07-7CFF0F50E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85AE-F514-40B5-8B5F-08269F70FE6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1423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DBAE713-D021-463F-A425-D06CC07BE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C37BA1-7275-4790-AA94-334BCD72C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B1668C-1BE2-4015-A978-2BEE742B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94A8B7-D082-44E6-8411-6041A7C2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17DDD-4491-476B-9F0C-7AC79D6E9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4658-0BC3-4A91-A96B-1B3C80FA8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9776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69A39-C061-492A-835C-1BCB0FF2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90818422-057D-46ED-82EF-4B4BAD3A920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0BF141-6AD8-4268-97D0-014E611BA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7132D3-0EA6-40D4-8AF5-BF4EA24B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3ADF7E-F773-4AFF-A584-1D5C8C7F0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B4DB9BF-CD82-4DA5-84D7-77040FFD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EDBDAD-3CBD-4383-899F-2DDA0CCD5B3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4448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8F8797-6C60-4957-9B70-90958D3C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239D54-5310-4131-B6D4-E47F8CE3078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607DCB-2FE2-4C26-819C-07C5806DB25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36B07537-4806-4E25-A41D-1C9008B9E91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1023EB9A-140B-43C6-819E-971D7E4E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0F83C49A-C070-4B98-97D2-94F73C83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14A89453-4FFF-4CE5-B6D3-337641087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A092EE0-5EA8-45D5-9183-18EADF968E2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9740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573D26-B52B-984D-884C-CD5FDCCC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4B211C-51E4-EA44-8E71-26A19C6FE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50AC9C-C9B4-F845-BF9E-DF401D547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46AD96-0DCB-E349-B6FE-654B4429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C61994-36B8-804F-8DAD-CD1759CC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09698-00AF-F447-AD74-FCA8ED48AEB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2732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F1C66-2204-A646-BE81-1CADA3347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7BD6545-1C0B-E04B-83C3-4C49D7BDF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ECB3E7-6FE1-D74B-BBA6-79A480B23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267143-2E92-474C-A969-F0963B87A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30FE952-A148-7745-848A-87E68A55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29BFA2-A8BB-E343-8BE9-A95F3431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2B554-89CB-034A-9529-BF7225A869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89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28B82-9E54-B14F-914C-E044AC672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37AA72-0E68-A545-B174-BE328E0F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64B5F58-AF6A-124E-ACE3-B57C0BF5A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41AB140-92F3-8E4B-A8EF-820A7BD39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A863FC-664F-7041-A35E-87B3AE02E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2DBB83D-878C-4849-867C-CB0DE8F8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AD03F4A-B773-FC43-9749-F7FB27F8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4E71BF6-FEDC-1E41-A1C3-462B9F216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97BED-FE23-6A47-8C21-D2EDE95CA4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892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4CEF12-30CA-2F40-B2AD-A838F099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28E9C07-07E0-914D-8572-937BD254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8264C2D-39C2-5640-8E73-76E9A81F2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8D26F02-FA7E-204C-A17B-2D9393B4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9A20-029F-FC41-BF64-FE225B632C2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6774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DC341F7-EBDC-894E-B229-85BC684B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740B629-5CA6-F447-A8FC-448B5495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B6E781-33B7-8E42-9A93-016B6357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2916A-AB7F-9B41-8DF2-FBD8B22AA9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40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6E5D7D-662A-8247-9941-969897D8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ACF1D2-1CA0-E144-95E5-E62E279E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33790F-695C-2F4C-BFFF-0E136DAD8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B9E01-1DD4-F944-A89E-74F737F7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CBC4CB-2503-6A48-B2E1-8B07DABB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4BB8C1-AE6D-B84E-AD4F-61A652F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261EB-0C14-8548-BBED-68A8E2CBCED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648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B1FDE-7479-634C-B740-5C9AB1FC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866570-B08F-1C4E-BEA7-237A9FA69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2916B1-A887-734A-85FA-A27E5DAE2D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64DE6A2-45E4-E547-AD19-A53EA639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F5D5272-40AC-5E48-9650-A6F06FE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55AE87-6FAB-D447-9D56-7177A3B9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A491C-10B8-F345-BF44-60F7FE0200E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463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0252E9F-6304-334F-A157-9E29B714A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D0DD7F-7043-5C4C-A0AD-333098416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9FC72D-2F15-9C42-A72B-EB2C02A3ED5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CA3EAA-D8D5-6048-93EC-AB1E607B34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1B16175-FE30-B64A-B31B-E32E8D0677F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92B7DD00-BFDD-9742-AFE2-81F582F0D5E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160A57-9212-4311-BCFC-9215D76C7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3644AC-0669-4FBA-9131-D06B7D18E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0752C9-06B4-4077-B4F3-135EE8A44C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28BE40-85B1-473C-A463-8CB0A5434E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4C7BBD-2151-4A32-B9A1-A7B78CCF6C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2F17A3A2-717A-4080-8BD4-6AEFAD3C6B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155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7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BDA6E-5EE6-2C4C-BFAF-1F1C79EBB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b="1" dirty="0">
                <a:latin typeface="Copperplate" panose="02000504000000020004" pitchFamily="2" charset="77"/>
              </a:rPr>
              <a:t>TESSUTI CONNETTIVI DI SOSTEGNO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43D188F-A67E-CC49-BD20-A729A0A30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32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4" name="Rectangle 6">
            <a:extLst>
              <a:ext uri="{FF2B5EF4-FFF2-40B4-BE49-F238E27FC236}">
                <a16:creationId xmlns:a16="http://schemas.microsoft.com/office/drawing/2014/main" id="{6C6CAF87-05C9-479C-8D12-97AB56350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INTERAZIONE </a:t>
            </a:r>
            <a:br>
              <a:rPr lang="it-IT" altLang="it-IT" sz="3200">
                <a:latin typeface="Arial Black" panose="020B0A04020102020204" pitchFamily="34" charset="0"/>
              </a:rPr>
            </a:br>
            <a:r>
              <a:rPr lang="it-IT" altLang="it-IT" sz="3200">
                <a:latin typeface="Arial Black" panose="020B0A04020102020204" pitchFamily="34" charset="0"/>
              </a:rPr>
              <a:t>PROTEOGLICANI-COLLAGENE II</a:t>
            </a:r>
          </a:p>
        </p:txBody>
      </p:sp>
      <p:pic>
        <p:nvPicPr>
          <p:cNvPr id="135173" name="Picture 5">
            <a:extLst>
              <a:ext uri="{FF2B5EF4-FFF2-40B4-BE49-F238E27FC236}">
                <a16:creationId xmlns:a16="http://schemas.microsoft.com/office/drawing/2014/main" id="{38688AD6-E485-4757-B832-B651BB4B9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341438"/>
            <a:ext cx="4248150" cy="551656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95180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8" name="Object 8">
            <a:extLst>
              <a:ext uri="{FF2B5EF4-FFF2-40B4-BE49-F238E27FC236}">
                <a16:creationId xmlns:a16="http://schemas.microsoft.com/office/drawing/2014/main" id="{3D7711E5-5731-43FC-A3A4-E481202551C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23850" y="765175"/>
          <a:ext cx="8569325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0097" imgH="1868827" progId="Word.Document.8">
                  <p:embed/>
                </p:oleObj>
              </mc:Choice>
              <mc:Fallback>
                <p:oleObj name="Documento" r:id="rId2" imgW="6120097" imgH="1868827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3D7711E5-5731-43FC-A3A4-E48120255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1826"/>
                      <a:stretch>
                        <a:fillRect/>
                      </a:stretch>
                    </p:blipFill>
                    <p:spPr bwMode="auto">
                      <a:xfrm>
                        <a:off x="323850" y="765175"/>
                        <a:ext cx="8569325" cy="561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762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>
            <a:extLst>
              <a:ext uri="{FF2B5EF4-FFF2-40B4-BE49-F238E27FC236}">
                <a16:creationId xmlns:a16="http://schemas.microsoft.com/office/drawing/2014/main" id="{D4AFF266-B197-4535-9D99-7E3B01741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>
            <a:extLst>
              <a:ext uri="{FF2B5EF4-FFF2-40B4-BE49-F238E27FC236}">
                <a16:creationId xmlns:a16="http://schemas.microsoft.com/office/drawing/2014/main" id="{66150C2E-9883-4BDE-9F84-B961FD38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0" name="Picture 6">
            <a:extLst>
              <a:ext uri="{FF2B5EF4-FFF2-40B4-BE49-F238E27FC236}">
                <a16:creationId xmlns:a16="http://schemas.microsoft.com/office/drawing/2014/main" id="{A2A43359-1C56-41F8-AE6F-9A79758C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1663"/>
            <a:ext cx="4716463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1" name="Text Box 7">
            <a:extLst>
              <a:ext uri="{FF2B5EF4-FFF2-40B4-BE49-F238E27FC236}">
                <a16:creationId xmlns:a16="http://schemas.microsoft.com/office/drawing/2014/main" id="{D88F027A-14E7-4B6C-AD13-68CF256E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3141663"/>
            <a:ext cx="42322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CARTILAGINE IALINA</a:t>
            </a:r>
          </a:p>
        </p:txBody>
      </p:sp>
      <p:sp>
        <p:nvSpPr>
          <p:cNvPr id="159752" name="Text Box 8">
            <a:extLst>
              <a:ext uri="{FF2B5EF4-FFF2-40B4-BE49-F238E27FC236}">
                <a16:creationId xmlns:a16="http://schemas.microsoft.com/office/drawing/2014/main" id="{7960CEF2-82C6-47BF-85D1-6D544BE80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946650"/>
            <a:ext cx="3414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Gruppi Isogeni</a:t>
            </a:r>
          </a:p>
        </p:txBody>
      </p:sp>
      <p:sp>
        <p:nvSpPr>
          <p:cNvPr id="159753" name="Line 9">
            <a:extLst>
              <a:ext uri="{FF2B5EF4-FFF2-40B4-BE49-F238E27FC236}">
                <a16:creationId xmlns:a16="http://schemas.microsoft.com/office/drawing/2014/main" id="{AF7CA51E-0D7A-4D68-9C56-C307F178D5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8125" y="5589588"/>
            <a:ext cx="3603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754" name="Rectangle 10">
            <a:extLst>
              <a:ext uri="{FF2B5EF4-FFF2-40B4-BE49-F238E27FC236}">
                <a16:creationId xmlns:a16="http://schemas.microsoft.com/office/drawing/2014/main" id="{CE70D042-3090-489B-9F93-D22A0FC4E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4941888"/>
            <a:ext cx="3527425" cy="86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5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>
            <a:extLst>
              <a:ext uri="{FF2B5EF4-FFF2-40B4-BE49-F238E27FC236}">
                <a16:creationId xmlns:a16="http://schemas.microsoft.com/office/drawing/2014/main" id="{A4665379-64ED-4591-80A9-AF9DC8E7D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3" name="Picture 5">
            <a:extLst>
              <a:ext uri="{FF2B5EF4-FFF2-40B4-BE49-F238E27FC236}">
                <a16:creationId xmlns:a16="http://schemas.microsoft.com/office/drawing/2014/main" id="{AF8B06EF-FC51-46AD-BBF6-879DCBCC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4" name="Picture 6">
            <a:extLst>
              <a:ext uri="{FF2B5EF4-FFF2-40B4-BE49-F238E27FC236}">
                <a16:creationId xmlns:a16="http://schemas.microsoft.com/office/drawing/2014/main" id="{A7AA019D-DB00-4E91-8A2A-733169044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4643438" cy="378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5" name="Text Box 7">
            <a:extLst>
              <a:ext uri="{FF2B5EF4-FFF2-40B4-BE49-F238E27FC236}">
                <a16:creationId xmlns:a16="http://schemas.microsoft.com/office/drawing/2014/main" id="{87CCD404-D779-495F-B930-0A1E77847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010025"/>
            <a:ext cx="3300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CARTILAGINE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FIBROSA</a:t>
            </a:r>
          </a:p>
        </p:txBody>
      </p:sp>
    </p:spTree>
    <p:extLst>
      <p:ext uri="{BB962C8B-B14F-4D97-AF65-F5344CB8AC3E}">
        <p14:creationId xmlns:p14="http://schemas.microsoft.com/office/powerpoint/2010/main" val="42415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90C108-92A8-0B4D-8BEF-99A4F79BC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143000"/>
          </a:xfrm>
          <a:solidFill>
            <a:schemeClr val="bg1"/>
          </a:solidFill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TESSUTO</a:t>
            </a:r>
            <a:b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OSSEO</a:t>
            </a:r>
          </a:p>
        </p:txBody>
      </p:sp>
    </p:spTree>
    <p:extLst>
      <p:ext uri="{BB962C8B-B14F-4D97-AF65-F5344CB8AC3E}">
        <p14:creationId xmlns:p14="http://schemas.microsoft.com/office/powerpoint/2010/main" val="237386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73" name="Rectangle 9">
            <a:extLst>
              <a:ext uri="{FF2B5EF4-FFF2-40B4-BE49-F238E27FC236}">
                <a16:creationId xmlns:a16="http://schemas.microsoft.com/office/drawing/2014/main" id="{414BBF48-E0B3-4C2E-BD32-0AC62D24E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00563" y="476250"/>
            <a:ext cx="43180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SISTEMA SCHELETRICO</a:t>
            </a:r>
          </a:p>
        </p:txBody>
      </p:sp>
      <p:pic>
        <p:nvPicPr>
          <p:cNvPr id="164869" name="Picture 5" descr="0601">
            <a:extLst>
              <a:ext uri="{FF2B5EF4-FFF2-40B4-BE49-F238E27FC236}">
                <a16:creationId xmlns:a16="http://schemas.microsoft.com/office/drawing/2014/main" id="{4F4A29F1-E463-432B-BA50-4773561F7F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08450" cy="4437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872" name="Picture 8" descr="0701">
            <a:extLst>
              <a:ext uri="{FF2B5EF4-FFF2-40B4-BE49-F238E27FC236}">
                <a16:creationId xmlns:a16="http://schemas.microsoft.com/office/drawing/2014/main" id="{2CDCC930-FF3C-46E3-8907-0F978DAE41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339975"/>
            <a:ext cx="5076825" cy="4518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770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4F25D0C-6E58-1F42-A2E0-9F43285C5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921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3200">
                <a:solidFill>
                  <a:schemeClr val="tx1"/>
                </a:solidFill>
                <a:latin typeface="Arial Black" panose="020B0604020202020204" pitchFamily="34" charset="0"/>
              </a:rPr>
              <a:t>OSSA: TIPI MORFOLOGICI</a:t>
            </a:r>
          </a:p>
        </p:txBody>
      </p:sp>
      <p:pic>
        <p:nvPicPr>
          <p:cNvPr id="162819" name="Picture 3">
            <a:extLst>
              <a:ext uri="{FF2B5EF4-FFF2-40B4-BE49-F238E27FC236}">
                <a16:creationId xmlns:a16="http://schemas.microsoft.com/office/drawing/2014/main" id="{402EFFA3-84BF-224F-A6F8-F8F03B80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2820" name="Rectangle 4">
            <a:extLst>
              <a:ext uri="{FF2B5EF4-FFF2-40B4-BE49-F238E27FC236}">
                <a16:creationId xmlns:a16="http://schemas.microsoft.com/office/drawing/2014/main" id="{8E405318-D2A7-214C-AEDC-DF911F144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613"/>
            <a:ext cx="4859338" cy="6477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0682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4" name="Rectangle 6">
            <a:extLst>
              <a:ext uri="{FF2B5EF4-FFF2-40B4-BE49-F238E27FC236}">
                <a16:creationId xmlns:a16="http://schemas.microsoft.com/office/drawing/2014/main" id="{1DDB3203-A202-4C03-9977-D3BC68245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it-IT" altLang="it-IT" sz="3200" dirty="0">
                <a:latin typeface="Arial Black" panose="020B0A04020102020204" pitchFamily="34" charset="0"/>
              </a:rPr>
              <a:t>TESSUTO  OSSEO</a:t>
            </a:r>
          </a:p>
        </p:txBody>
      </p:sp>
      <p:graphicFrame>
        <p:nvGraphicFramePr>
          <p:cNvPr id="145413" name="Object 5">
            <a:extLst>
              <a:ext uri="{FF2B5EF4-FFF2-40B4-BE49-F238E27FC236}">
                <a16:creationId xmlns:a16="http://schemas.microsoft.com/office/drawing/2014/main" id="{20ED07EC-08C8-4CED-8423-3093A930849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843341"/>
              </p:ext>
            </p:extLst>
          </p:nvPr>
        </p:nvGraphicFramePr>
        <p:xfrm>
          <a:off x="395536" y="984912"/>
          <a:ext cx="8586713" cy="5533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1400" imgH="4267200" progId="Word.Document.8">
                  <p:embed/>
                </p:oleObj>
              </mc:Choice>
              <mc:Fallback>
                <p:oleObj name="Documento" r:id="rId2" imgW="6121400" imgH="4267200" progId="Word.Document.8">
                  <p:embed/>
                  <p:pic>
                    <p:nvPicPr>
                      <p:cNvPr id="145413" name="Object 5">
                        <a:extLst>
                          <a:ext uri="{FF2B5EF4-FFF2-40B4-BE49-F238E27FC236}">
                            <a16:creationId xmlns:a16="http://schemas.microsoft.com/office/drawing/2014/main" id="{20ED07EC-08C8-4CED-8423-3093A93084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984912"/>
                        <a:ext cx="8586713" cy="55339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815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629" name="Object 5">
            <a:extLst>
              <a:ext uri="{FF2B5EF4-FFF2-40B4-BE49-F238E27FC236}">
                <a16:creationId xmlns:a16="http://schemas.microsoft.com/office/drawing/2014/main" id="{52AD86B6-5376-4C00-A86A-70D6280A73F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831919"/>
              </p:ext>
            </p:extLst>
          </p:nvPr>
        </p:nvGraphicFramePr>
        <p:xfrm>
          <a:off x="158750" y="836613"/>
          <a:ext cx="90551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9055100" imgH="4495800" progId="Word.Document.8">
                  <p:embed/>
                </p:oleObj>
              </mc:Choice>
              <mc:Fallback>
                <p:oleObj name="Documento" r:id="rId2" imgW="9055100" imgH="4495800" progId="Word.Document.8">
                  <p:embed/>
                  <p:pic>
                    <p:nvPicPr>
                      <p:cNvPr id="154629" name="Object 5">
                        <a:extLst>
                          <a:ext uri="{FF2B5EF4-FFF2-40B4-BE49-F238E27FC236}">
                            <a16:creationId xmlns:a16="http://schemas.microsoft.com/office/drawing/2014/main" id="{52AD86B6-5376-4C00-A86A-70D6280A7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836613"/>
                        <a:ext cx="9055100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849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Rectangle 6">
            <a:extLst>
              <a:ext uri="{FF2B5EF4-FFF2-40B4-BE49-F238E27FC236}">
                <a16:creationId xmlns:a16="http://schemas.microsoft.com/office/drawing/2014/main" id="{19FF8C5C-5B60-4698-BAF8-4E98FC700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893175" cy="1143000"/>
          </a:xfrm>
        </p:spPr>
        <p:txBody>
          <a:bodyPr/>
          <a:lstStyle/>
          <a:p>
            <a:r>
              <a:rPr lang="it-IT" altLang="it-IT" sz="2400">
                <a:latin typeface="Arial Black" panose="020B0A04020102020204" pitchFamily="34" charset="0"/>
              </a:rPr>
              <a:t>TESSUTO OSSEO: SCHEMA DI ORGANIZZAZIONE GERARCHICA MACRO-MICROSOPICA</a:t>
            </a:r>
          </a:p>
        </p:txBody>
      </p:sp>
      <p:pic>
        <p:nvPicPr>
          <p:cNvPr id="148485" name="Picture 5">
            <a:extLst>
              <a:ext uri="{FF2B5EF4-FFF2-40B4-BE49-F238E27FC236}">
                <a16:creationId xmlns:a16="http://schemas.microsoft.com/office/drawing/2014/main" id="{08134BD5-D6D1-4EF5-A851-098F77E091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74775"/>
            <a:ext cx="8642350" cy="5157788"/>
          </a:xfrm>
          <a:noFill/>
          <a:ln/>
        </p:spPr>
      </p:pic>
      <p:sp>
        <p:nvSpPr>
          <p:cNvPr id="148490" name="Rectangle 10">
            <a:extLst>
              <a:ext uri="{FF2B5EF4-FFF2-40B4-BE49-F238E27FC236}">
                <a16:creationId xmlns:a16="http://schemas.microsoft.com/office/drawing/2014/main" id="{2080ED5A-2039-4CFA-9D16-9E5C6771B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449512" cy="143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492" name="Rectangle 12">
            <a:extLst>
              <a:ext uri="{FF2B5EF4-FFF2-40B4-BE49-F238E27FC236}">
                <a16:creationId xmlns:a16="http://schemas.microsoft.com/office/drawing/2014/main" id="{DC342641-89B9-4180-A45A-D32D12F85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44951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PERIOSTIO: TESSUTO CONNETTIVO FIBRILLARE DENSO A FASCI INTRECCIATI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ENDOSTIO: TESSUTO CONNETTIVO FIBRILLARE DENSO A FASCI INTRECCIATI che riveste il CANALE MIDOLLARE delle OSSA LUNGHE</a:t>
            </a:r>
          </a:p>
        </p:txBody>
      </p:sp>
    </p:spTree>
    <p:extLst>
      <p:ext uri="{BB962C8B-B14F-4D97-AF65-F5344CB8AC3E}">
        <p14:creationId xmlns:p14="http://schemas.microsoft.com/office/powerpoint/2010/main" val="424167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>
            <a:extLst>
              <a:ext uri="{FF2B5EF4-FFF2-40B4-BE49-F238E27FC236}">
                <a16:creationId xmlns:a16="http://schemas.microsoft.com/office/drawing/2014/main" id="{BAF372D8-95CB-4493-BCDA-5D5172DEF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981075"/>
            <a:ext cx="8675687" cy="1143000"/>
          </a:xfrm>
        </p:spPr>
        <p:txBody>
          <a:bodyPr/>
          <a:lstStyle/>
          <a:p>
            <a:pPr algn="l"/>
            <a:r>
              <a:rPr lang="it-IT" altLang="it-IT" sz="3200" dirty="0">
                <a:latin typeface="Arial Black" panose="020B0A04020102020204" pitchFamily="34" charset="0"/>
              </a:rPr>
              <a:t>TESSUTI CONNETTIVI DI SOSTEGNO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br>
              <a:rPr lang="it-IT" altLang="it-IT" sz="3200" dirty="0">
                <a:latin typeface="Arial Black" panose="020B0A04020102020204" pitchFamily="34" charset="0"/>
              </a:rPr>
            </a:b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Tessuto Cartilagineo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                               </a:t>
            </a:r>
            <a:br>
              <a:rPr lang="it-IT" altLang="it-IT" sz="3200" dirty="0">
                <a:latin typeface="Arial Black" panose="020B0A04020102020204" pitchFamily="34" charset="0"/>
              </a:rPr>
            </a:br>
            <a:r>
              <a:rPr lang="it-IT" altLang="it-IT" sz="3200" dirty="0">
                <a:latin typeface="Arial Black" panose="020B0A04020102020204" pitchFamily="34" charset="0"/>
              </a:rPr>
              <a:t>                                     </a:t>
            </a:r>
          </a:p>
        </p:txBody>
      </p:sp>
      <p:pic>
        <p:nvPicPr>
          <p:cNvPr id="122885" name="Picture 5" descr="0701">
            <a:extLst>
              <a:ext uri="{FF2B5EF4-FFF2-40B4-BE49-F238E27FC236}">
                <a16:creationId xmlns:a16="http://schemas.microsoft.com/office/drawing/2014/main" id="{09CA3EDC-4103-469D-BC72-4B5E0DDB77F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9"/>
          <a:stretch>
            <a:fillRect/>
          </a:stretch>
        </p:blipFill>
        <p:spPr>
          <a:xfrm>
            <a:off x="323850" y="2176463"/>
            <a:ext cx="3600078" cy="4681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887" name="Picture 7" descr="0710">
            <a:extLst>
              <a:ext uri="{FF2B5EF4-FFF2-40B4-BE49-F238E27FC236}">
                <a16:creationId xmlns:a16="http://schemas.microsoft.com/office/drawing/2014/main" id="{98776466-4739-487A-8158-D0324DC620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2198832"/>
            <a:ext cx="4355977" cy="46591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090643-D41B-F640-A33B-3C054E9FFCB7}"/>
              </a:ext>
            </a:extLst>
          </p:cNvPr>
          <p:cNvSpPr txBox="1"/>
          <p:nvPr/>
        </p:nvSpPr>
        <p:spPr>
          <a:xfrm>
            <a:off x="5436096" y="1539300"/>
            <a:ext cx="3487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latin typeface="Arial Black" panose="020B0A04020102020204" pitchFamily="34" charset="0"/>
              </a:rPr>
              <a:t>Tessuto Osseo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870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mso29C1A">
            <a:extLst>
              <a:ext uri="{FF2B5EF4-FFF2-40B4-BE49-F238E27FC236}">
                <a16:creationId xmlns:a16="http://schemas.microsoft.com/office/drawing/2014/main" id="{FA1AE57C-2B9C-466A-A4BE-A54D94442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3"/>
          <a:stretch/>
        </p:blipFill>
        <p:spPr bwMode="auto">
          <a:xfrm>
            <a:off x="-100953" y="0"/>
            <a:ext cx="9244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1" name="Text Box 5">
            <a:extLst>
              <a:ext uri="{FF2B5EF4-FFF2-40B4-BE49-F238E27FC236}">
                <a16:creationId xmlns:a16="http://schemas.microsoft.com/office/drawing/2014/main" id="{3EB7306C-6992-4043-BDEB-84D2C718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24" y="0"/>
            <a:ext cx="77403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OSSO COMPATTO </a:t>
            </a:r>
            <a:endParaRPr lang="it-IT" altLang="it-IT" sz="2800" dirty="0">
              <a:solidFill>
                <a:srgbClr val="0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(OSTEONE)</a:t>
            </a:r>
          </a:p>
        </p:txBody>
      </p:sp>
    </p:spTree>
    <p:extLst>
      <p:ext uri="{BB962C8B-B14F-4D97-AF65-F5344CB8AC3E}">
        <p14:creationId xmlns:p14="http://schemas.microsoft.com/office/powerpoint/2010/main" val="351221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0469" name="Object 5">
            <a:extLst>
              <a:ext uri="{FF2B5EF4-FFF2-40B4-BE49-F238E27FC236}">
                <a16:creationId xmlns:a16="http://schemas.microsoft.com/office/drawing/2014/main" id="{9D341092-01DE-41BF-B1D9-4E6970F9DD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60350"/>
          <a:ext cx="8893175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0097" imgH="1693501" progId="Word.Document.8">
                  <p:embed/>
                </p:oleObj>
              </mc:Choice>
              <mc:Fallback>
                <p:oleObj name="Documento" r:id="rId2" imgW="6120097" imgH="1693501" progId="Word.Document.8">
                  <p:embed/>
                  <p:pic>
                    <p:nvPicPr>
                      <p:cNvPr id="190469" name="Object 5">
                        <a:extLst>
                          <a:ext uri="{FF2B5EF4-FFF2-40B4-BE49-F238E27FC236}">
                            <a16:creationId xmlns:a16="http://schemas.microsoft.com/office/drawing/2014/main" id="{9D341092-01DE-41BF-B1D9-4E6970F9DD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-24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8893175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0470" name="Picture 6" descr="mso29C1A">
            <a:extLst>
              <a:ext uri="{FF2B5EF4-FFF2-40B4-BE49-F238E27FC236}">
                <a16:creationId xmlns:a16="http://schemas.microsoft.com/office/drawing/2014/main" id="{EF1E8F08-BD2B-40DA-A3C1-5590C941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40"/>
          <a:stretch>
            <a:fillRect/>
          </a:stretch>
        </p:blipFill>
        <p:spPr bwMode="auto">
          <a:xfrm>
            <a:off x="1799344" y="2832529"/>
            <a:ext cx="5796136" cy="40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73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mso29C1A">
            <a:extLst>
              <a:ext uri="{FF2B5EF4-FFF2-40B4-BE49-F238E27FC236}">
                <a16:creationId xmlns:a16="http://schemas.microsoft.com/office/drawing/2014/main" id="{FA1AE57C-2B9C-466A-A4BE-A54D94442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t="59450" r="8264" b="7647"/>
          <a:stretch/>
        </p:blipFill>
        <p:spPr bwMode="auto">
          <a:xfrm>
            <a:off x="-6795" y="1628800"/>
            <a:ext cx="8862614" cy="380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701" name="Text Box 5">
            <a:extLst>
              <a:ext uri="{FF2B5EF4-FFF2-40B4-BE49-F238E27FC236}">
                <a16:creationId xmlns:a16="http://schemas.microsoft.com/office/drawing/2014/main" id="{3EB7306C-6992-4043-BDEB-84D2C718C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0674" y="332656"/>
            <a:ext cx="2987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OSSO SPUGNOSO</a:t>
            </a:r>
          </a:p>
        </p:txBody>
      </p:sp>
    </p:spTree>
    <p:extLst>
      <p:ext uri="{BB962C8B-B14F-4D97-AF65-F5344CB8AC3E}">
        <p14:creationId xmlns:p14="http://schemas.microsoft.com/office/powerpoint/2010/main" val="417399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13" name="Object 5">
            <a:extLst>
              <a:ext uri="{FF2B5EF4-FFF2-40B4-BE49-F238E27FC236}">
                <a16:creationId xmlns:a16="http://schemas.microsoft.com/office/drawing/2014/main" id="{E10E0452-E1F2-4C00-91FD-3FECB1D6D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476250"/>
          <a:ext cx="8208962" cy="253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0097" imgH="905073" progId="Word.Document.8">
                  <p:embed/>
                </p:oleObj>
              </mc:Choice>
              <mc:Fallback>
                <p:oleObj name="Documento" r:id="rId2" imgW="6120097" imgH="905073" progId="Word.Document.8">
                  <p:embed/>
                  <p:pic>
                    <p:nvPicPr>
                      <p:cNvPr id="196613" name="Object 5">
                        <a:extLst>
                          <a:ext uri="{FF2B5EF4-FFF2-40B4-BE49-F238E27FC236}">
                            <a16:creationId xmlns:a16="http://schemas.microsoft.com/office/drawing/2014/main" id="{E10E0452-E1F2-4C00-91FD-3FECB1D6D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250"/>
                        <a:ext cx="8208962" cy="253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6614" name="Picture 6" descr="mso29C1A">
            <a:extLst>
              <a:ext uri="{FF2B5EF4-FFF2-40B4-BE49-F238E27FC236}">
                <a16:creationId xmlns:a16="http://schemas.microsoft.com/office/drawing/2014/main" id="{07A6266C-FE84-4E25-917E-BA72EEAA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7" t="58823" r="8383" b="11588"/>
          <a:stretch>
            <a:fillRect/>
          </a:stretch>
        </p:blipFill>
        <p:spPr bwMode="auto">
          <a:xfrm>
            <a:off x="0" y="3448050"/>
            <a:ext cx="9144000" cy="33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425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7" name="Object 5">
            <a:extLst>
              <a:ext uri="{FF2B5EF4-FFF2-40B4-BE49-F238E27FC236}">
                <a16:creationId xmlns:a16="http://schemas.microsoft.com/office/drawing/2014/main" id="{7DC9BA48-C457-479F-A807-CAA3EF14743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37128"/>
              </p:ext>
            </p:extLst>
          </p:nvPr>
        </p:nvGraphicFramePr>
        <p:xfrm>
          <a:off x="96838" y="915988"/>
          <a:ext cx="90551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9055100" imgH="4737100" progId="Word.Document.8">
                  <p:embed/>
                </p:oleObj>
              </mc:Choice>
              <mc:Fallback>
                <p:oleObj name="Documento" r:id="rId2" imgW="9055100" imgH="4737100" progId="Word.Document.8">
                  <p:embed/>
                  <p:pic>
                    <p:nvPicPr>
                      <p:cNvPr id="151557" name="Object 5">
                        <a:extLst>
                          <a:ext uri="{FF2B5EF4-FFF2-40B4-BE49-F238E27FC236}">
                            <a16:creationId xmlns:a16="http://schemas.microsoft.com/office/drawing/2014/main" id="{7DC9BA48-C457-479F-A807-CAA3EF147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915988"/>
                        <a:ext cx="90551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285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5" name="Picture 5">
            <a:extLst>
              <a:ext uri="{FF2B5EF4-FFF2-40B4-BE49-F238E27FC236}">
                <a16:creationId xmlns:a16="http://schemas.microsoft.com/office/drawing/2014/main" id="{359413FB-A9F0-4C5E-9C52-248820C220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39888"/>
            <a:ext cx="9144000" cy="5218112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29" name="Text Box 9">
            <a:extLst>
              <a:ext uri="{FF2B5EF4-FFF2-40B4-BE49-F238E27FC236}">
                <a16:creationId xmlns:a16="http://schemas.microsoft.com/office/drawing/2014/main" id="{F8E3A07E-7A31-484D-BAF6-9C90C99B526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31838"/>
          </a:xfrm>
          <a:noFill/>
          <a:ln/>
        </p:spPr>
        <p:txBody>
          <a:bodyPr/>
          <a:lstStyle/>
          <a:p>
            <a:pPr algn="l"/>
            <a:r>
              <a:rPr lang="it-IT" altLang="it-IT" sz="3200" b="1">
                <a:solidFill>
                  <a:schemeClr val="tx1"/>
                </a:solidFill>
                <a:latin typeface="Arial Black" panose="020B0A04020102020204" pitchFamily="34" charset="0"/>
              </a:rPr>
              <a:t>CELLULE DEL TESSUTO OSSEO</a:t>
            </a:r>
          </a:p>
        </p:txBody>
      </p:sp>
    </p:spTree>
    <p:extLst>
      <p:ext uri="{BB962C8B-B14F-4D97-AF65-F5344CB8AC3E}">
        <p14:creationId xmlns:p14="http://schemas.microsoft.com/office/powerpoint/2010/main" val="345055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92BDF9E-F578-4C84-85D2-6BFA9F26FCE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72297" y="1701453"/>
            <a:ext cx="5076056" cy="4896544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it-IT" altLang="it-IT" sz="1800" b="1" dirty="0">
                <a:latin typeface="Arial Black" panose="020B0A04020102020204" pitchFamily="34" charset="0"/>
              </a:rPr>
              <a:t>OSTEOBLASTI</a:t>
            </a:r>
            <a:r>
              <a:rPr lang="it-IT" altLang="it-IT" sz="1800" dirty="0">
                <a:latin typeface="Arial Black" panose="020B0A04020102020204" pitchFamily="34" charset="0"/>
              </a:rPr>
              <a:t>: cellule mononucleate di origine mesenchimale. Sono le cellule deputate alla biosintesi dei componenti non mineralizzati della matrice ossea Producono collagene tipo I, </a:t>
            </a:r>
            <a:r>
              <a:rPr lang="it-IT" altLang="it-IT" sz="1800" dirty="0" err="1">
                <a:latin typeface="Arial Black" panose="020B0A04020102020204" pitchFamily="34" charset="0"/>
              </a:rPr>
              <a:t>osteocalcina</a:t>
            </a:r>
            <a:r>
              <a:rPr lang="it-IT" altLang="it-IT" sz="1800" dirty="0">
                <a:latin typeface="Arial Black" panose="020B0A04020102020204" pitchFamily="34" charset="0"/>
              </a:rPr>
              <a:t>, proteoglicani.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</a:rPr>
              <a:t>	Presentano recettori per l’ ORMONE PARATIROIDEO e la vitamina D.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it-IT" altLang="it-IT" sz="1800" dirty="0"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it-IT" altLang="it-IT" sz="1800" dirty="0"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endParaRPr lang="it-IT" altLang="it-IT" sz="1800" u="sng" dirty="0">
              <a:latin typeface="Arial Black" panose="020B0A0402010202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1800" b="1" dirty="0">
                <a:latin typeface="Arial Black" panose="020B0A04020102020204" pitchFamily="34" charset="0"/>
              </a:rPr>
              <a:t>OSTEOCITI:</a:t>
            </a:r>
            <a:r>
              <a:rPr lang="it-IT" altLang="it-IT" sz="1800" dirty="0">
                <a:latin typeface="Arial Black" panose="020B0A04020102020204" pitchFamily="34" charset="0"/>
              </a:rPr>
              <a:t> cellule che hanno perso la capacità di dividersi. derivano dagli osteoblasti rimasti “intrappolati” nella matrice ossea. Sono presenti nell’osso allo stato «quiescente».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altLang="it-IT" sz="1600" dirty="0">
              <a:latin typeface="Arial Black" panose="020B0A04020102020204" pitchFamily="34" charset="0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09CBA538-46BD-4AA5-9F72-484875331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332656"/>
            <a:ext cx="4102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OSTEOBLASTI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OSTEOCITI</a:t>
            </a:r>
          </a:p>
        </p:txBody>
      </p:sp>
      <p:pic>
        <p:nvPicPr>
          <p:cNvPr id="3078" name="Picture 6" descr="struttura osso">
            <a:extLst>
              <a:ext uri="{FF2B5EF4-FFF2-40B4-BE49-F238E27FC236}">
                <a16:creationId xmlns:a16="http://schemas.microsoft.com/office/drawing/2014/main" id="{71FC79FA-9B0D-47D8-8ECB-236C55854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72297" cy="421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slide0014_image141">
            <a:extLst>
              <a:ext uri="{FF2B5EF4-FFF2-40B4-BE49-F238E27FC236}">
                <a16:creationId xmlns:a16="http://schemas.microsoft.com/office/drawing/2014/main" id="{9EE8F6B2-8C73-4F2F-A118-78F2F347C14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65588"/>
            <a:ext cx="2873375" cy="2792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Line 10">
            <a:extLst>
              <a:ext uri="{FF2B5EF4-FFF2-40B4-BE49-F238E27FC236}">
                <a16:creationId xmlns:a16="http://schemas.microsoft.com/office/drawing/2014/main" id="{70D5D192-4B27-470A-8B43-0988B6F1E3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7744" y="5036344"/>
            <a:ext cx="1944688" cy="93503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86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>
            <a:extLst>
              <a:ext uri="{FF2B5EF4-FFF2-40B4-BE49-F238E27FC236}">
                <a16:creationId xmlns:a16="http://schemas.microsoft.com/office/drawing/2014/main" id="{4EAA026B-2F0C-4408-AADF-FCFA7D30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052736"/>
            <a:ext cx="39655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cellule giganti multinucleate e ricche di lisosomi. Derivano da cellule staminali emopoietiche (linea monocito-</a:t>
            </a:r>
            <a:r>
              <a:rPr kumimoji="0" lang="it-IT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macrofagica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Presentano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molte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estroflessioni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ella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membrana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plasmatica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, in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posizione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basale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orletto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spazzola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Gli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osteoclasti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it-IT" sz="1800" b="0" dirty="0" err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rapportano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con la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matrice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ossea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hanno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funzione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riassorbire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l’osso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erodendolo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mediante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l’esocitosi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enzimi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pH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acido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, rilasciando calcio e fosfato nel plasma</a:t>
            </a: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5114" name="Picture 10" descr="0709">
            <a:extLst>
              <a:ext uri="{FF2B5EF4-FFF2-40B4-BE49-F238E27FC236}">
                <a16:creationId xmlns:a16="http://schemas.microsoft.com/office/drawing/2014/main" id="{D8FED307-B98E-4B16-8D91-8E1201F8C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8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5" name="Picture 11">
            <a:extLst>
              <a:ext uri="{FF2B5EF4-FFF2-40B4-BE49-F238E27FC236}">
                <a16:creationId xmlns:a16="http://schemas.microsoft.com/office/drawing/2014/main" id="{969D26A9-9B2F-4C83-8CEC-CE6A5F2CB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3450"/>
            <a:ext cx="51054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8DE5DD5-7FF4-A94B-8A27-AF29BCCAFF86}"/>
              </a:ext>
            </a:extLst>
          </p:cNvPr>
          <p:cNvSpPr txBox="1"/>
          <p:nvPr/>
        </p:nvSpPr>
        <p:spPr>
          <a:xfrm>
            <a:off x="5078413" y="147887"/>
            <a:ext cx="3422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OSTEOCLASTI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7573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>
            <a:extLst>
              <a:ext uri="{FF2B5EF4-FFF2-40B4-BE49-F238E27FC236}">
                <a16:creationId xmlns:a16="http://schemas.microsoft.com/office/drawing/2014/main" id="{82FA04AF-A29E-4999-A036-ECBAEF766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420938"/>
            <a:ext cx="7772400" cy="1143000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MATRICE DEL TESSUTO OSSEO</a:t>
            </a:r>
          </a:p>
        </p:txBody>
      </p:sp>
    </p:spTree>
    <p:extLst>
      <p:ext uri="{BB962C8B-B14F-4D97-AF65-F5344CB8AC3E}">
        <p14:creationId xmlns:p14="http://schemas.microsoft.com/office/powerpoint/2010/main" val="3613425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>
            <a:extLst>
              <a:ext uri="{FF2B5EF4-FFF2-40B4-BE49-F238E27FC236}">
                <a16:creationId xmlns:a16="http://schemas.microsoft.com/office/drawing/2014/main" id="{FBDB1A7F-B308-43AE-AB8B-B0919901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87500"/>
            <a:ext cx="2895600" cy="850900"/>
          </a:xfrm>
          <a:prstGeom prst="rect">
            <a:avLst/>
          </a:prstGeom>
          <a:solidFill>
            <a:srgbClr val="663300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MATRICE ORGANICA</a:t>
            </a: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id="{940831AC-4ECB-46EB-B9FD-7406FE30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26050"/>
            <a:ext cx="2895600" cy="850900"/>
          </a:xfrm>
          <a:prstGeom prst="rect">
            <a:avLst/>
          </a:prstGeom>
          <a:solidFill>
            <a:srgbClr val="663300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MATRICE INORGANICA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4C958C1D-C1B4-497D-AE0C-5BC31CBD8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5105400" cy="1339850"/>
          </a:xfrm>
          <a:prstGeom prst="rect">
            <a:avLst/>
          </a:prstGeom>
          <a:solidFill>
            <a:srgbClr val="996633"/>
          </a:solidFill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FIBRE COLLAGENE di tipo I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PROTEOGLICANI</a:t>
            </a:r>
            <a:endParaRPr kumimoji="0" lang="it-IT" altLang="it-IT" sz="16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GLICOPROTEINE</a:t>
            </a:r>
            <a:endParaRPr kumimoji="0" lang="it-IT" altLang="it-IT" sz="1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584" name="AutoShape 8">
            <a:extLst>
              <a:ext uri="{FF2B5EF4-FFF2-40B4-BE49-F238E27FC236}">
                <a16:creationId xmlns:a16="http://schemas.microsoft.com/office/drawing/2014/main" id="{8C18B0E2-581A-4F74-A05D-6FAE0F7A115C}"/>
              </a:ext>
            </a:extLst>
          </p:cNvPr>
          <p:cNvCxnSpPr>
            <a:cxnSpLocks noChangeShapeType="1"/>
            <a:stCxn id="24581" idx="3"/>
            <a:endCxn id="24583" idx="1"/>
          </p:cNvCxnSpPr>
          <p:nvPr/>
        </p:nvCxnSpPr>
        <p:spPr bwMode="auto">
          <a:xfrm flipV="1">
            <a:off x="3214688" y="1508125"/>
            <a:ext cx="504825" cy="504825"/>
          </a:xfrm>
          <a:prstGeom prst="straightConnector1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5" name="Text Box 9">
            <a:extLst>
              <a:ext uri="{FF2B5EF4-FFF2-40B4-BE49-F238E27FC236}">
                <a16:creationId xmlns:a16="http://schemas.microsoft.com/office/drawing/2014/main" id="{842C44E4-FD4D-4052-A106-B30CCE90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267200"/>
            <a:ext cx="4724400" cy="1189038"/>
          </a:xfrm>
          <a:prstGeom prst="rect">
            <a:avLst/>
          </a:prstGeom>
          <a:solidFill>
            <a:srgbClr val="996633"/>
          </a:solidFill>
          <a:ln w="28575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Sali di calcio sotto forma di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CRISTALLI di IDROSSIAPATITE</a:t>
            </a: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it-IT" altLang="it-IT" sz="1200" b="1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LUNGHI 20-40nm E SPESSI 1.5-3nm)</a:t>
            </a:r>
          </a:p>
        </p:txBody>
      </p:sp>
      <p:cxnSp>
        <p:nvCxnSpPr>
          <p:cNvPr id="24586" name="AutoShape 10">
            <a:extLst>
              <a:ext uri="{FF2B5EF4-FFF2-40B4-BE49-F238E27FC236}">
                <a16:creationId xmlns:a16="http://schemas.microsoft.com/office/drawing/2014/main" id="{34909CD8-AA68-4077-8018-B5440AC64A75}"/>
              </a:ext>
            </a:extLst>
          </p:cNvPr>
          <p:cNvCxnSpPr>
            <a:cxnSpLocks noChangeShapeType="1"/>
            <a:stCxn id="24582" idx="3"/>
            <a:endCxn id="24585" idx="1"/>
          </p:cNvCxnSpPr>
          <p:nvPr/>
        </p:nvCxnSpPr>
        <p:spPr bwMode="auto">
          <a:xfrm flipV="1">
            <a:off x="3214688" y="4862513"/>
            <a:ext cx="962025" cy="788987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87" name="Picture 11" descr="composizione osso">
            <a:extLst>
              <a:ext uri="{FF2B5EF4-FFF2-40B4-BE49-F238E27FC236}">
                <a16:creationId xmlns:a16="http://schemas.microsoft.com/office/drawing/2014/main" id="{DF272B77-9186-4592-957D-75C958F4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2209800" cy="2208213"/>
          </a:xfrm>
          <a:prstGeom prst="rect">
            <a:avLst/>
          </a:prstGeom>
          <a:solidFill>
            <a:srgbClr val="00FFFF"/>
          </a:solidFill>
        </p:spPr>
      </p:pic>
      <p:sp>
        <p:nvSpPr>
          <p:cNvPr id="24588" name="Freeform 12">
            <a:extLst>
              <a:ext uri="{FF2B5EF4-FFF2-40B4-BE49-F238E27FC236}">
                <a16:creationId xmlns:a16="http://schemas.microsoft.com/office/drawing/2014/main" id="{E6412C13-2D5C-4D79-B0F8-19A343C027A8}"/>
              </a:ext>
            </a:extLst>
          </p:cNvPr>
          <p:cNvSpPr>
            <a:spLocks/>
          </p:cNvSpPr>
          <p:nvPr/>
        </p:nvSpPr>
        <p:spPr bwMode="auto">
          <a:xfrm>
            <a:off x="547688" y="3028950"/>
            <a:ext cx="1630362" cy="1714500"/>
          </a:xfrm>
          <a:custGeom>
            <a:avLst/>
            <a:gdLst>
              <a:gd name="T0" fmla="*/ 501 w 1027"/>
              <a:gd name="T1" fmla="*/ 12 h 1080"/>
              <a:gd name="T2" fmla="*/ 363 w 1027"/>
              <a:gd name="T3" fmla="*/ 60 h 1080"/>
              <a:gd name="T4" fmla="*/ 273 w 1027"/>
              <a:gd name="T5" fmla="*/ 90 h 1080"/>
              <a:gd name="T6" fmla="*/ 219 w 1027"/>
              <a:gd name="T7" fmla="*/ 72 h 1080"/>
              <a:gd name="T8" fmla="*/ 177 w 1027"/>
              <a:gd name="T9" fmla="*/ 114 h 1080"/>
              <a:gd name="T10" fmla="*/ 201 w 1027"/>
              <a:gd name="T11" fmla="*/ 216 h 1080"/>
              <a:gd name="T12" fmla="*/ 57 w 1027"/>
              <a:gd name="T13" fmla="*/ 234 h 1080"/>
              <a:gd name="T14" fmla="*/ 135 w 1027"/>
              <a:gd name="T15" fmla="*/ 390 h 1080"/>
              <a:gd name="T16" fmla="*/ 15 w 1027"/>
              <a:gd name="T17" fmla="*/ 426 h 1080"/>
              <a:gd name="T18" fmla="*/ 159 w 1027"/>
              <a:gd name="T19" fmla="*/ 564 h 1080"/>
              <a:gd name="T20" fmla="*/ 159 w 1027"/>
              <a:gd name="T21" fmla="*/ 588 h 1080"/>
              <a:gd name="T22" fmla="*/ 39 w 1027"/>
              <a:gd name="T23" fmla="*/ 678 h 1080"/>
              <a:gd name="T24" fmla="*/ 129 w 1027"/>
              <a:gd name="T25" fmla="*/ 720 h 1080"/>
              <a:gd name="T26" fmla="*/ 291 w 1027"/>
              <a:gd name="T27" fmla="*/ 666 h 1080"/>
              <a:gd name="T28" fmla="*/ 615 w 1027"/>
              <a:gd name="T29" fmla="*/ 684 h 1080"/>
              <a:gd name="T30" fmla="*/ 585 w 1027"/>
              <a:gd name="T31" fmla="*/ 732 h 1080"/>
              <a:gd name="T32" fmla="*/ 177 w 1027"/>
              <a:gd name="T33" fmla="*/ 720 h 1080"/>
              <a:gd name="T34" fmla="*/ 27 w 1027"/>
              <a:gd name="T35" fmla="*/ 750 h 1080"/>
              <a:gd name="T36" fmla="*/ 249 w 1027"/>
              <a:gd name="T37" fmla="*/ 978 h 1080"/>
              <a:gd name="T38" fmla="*/ 291 w 1027"/>
              <a:gd name="T39" fmla="*/ 1008 h 1080"/>
              <a:gd name="T40" fmla="*/ 345 w 1027"/>
              <a:gd name="T41" fmla="*/ 948 h 1080"/>
              <a:gd name="T42" fmla="*/ 411 w 1027"/>
              <a:gd name="T43" fmla="*/ 1062 h 1080"/>
              <a:gd name="T44" fmla="*/ 513 w 1027"/>
              <a:gd name="T45" fmla="*/ 1002 h 1080"/>
              <a:gd name="T46" fmla="*/ 597 w 1027"/>
              <a:gd name="T47" fmla="*/ 1062 h 1080"/>
              <a:gd name="T48" fmla="*/ 651 w 1027"/>
              <a:gd name="T49" fmla="*/ 1080 h 1080"/>
              <a:gd name="T50" fmla="*/ 777 w 1027"/>
              <a:gd name="T51" fmla="*/ 978 h 1080"/>
              <a:gd name="T52" fmla="*/ 855 w 1027"/>
              <a:gd name="T53" fmla="*/ 1008 h 1080"/>
              <a:gd name="T54" fmla="*/ 987 w 1027"/>
              <a:gd name="T55" fmla="*/ 918 h 1080"/>
              <a:gd name="T56" fmla="*/ 939 w 1027"/>
              <a:gd name="T57" fmla="*/ 780 h 1080"/>
              <a:gd name="T58" fmla="*/ 867 w 1027"/>
              <a:gd name="T59" fmla="*/ 732 h 1080"/>
              <a:gd name="T60" fmla="*/ 819 w 1027"/>
              <a:gd name="T61" fmla="*/ 690 h 1080"/>
              <a:gd name="T62" fmla="*/ 669 w 1027"/>
              <a:gd name="T63" fmla="*/ 594 h 1080"/>
              <a:gd name="T64" fmla="*/ 567 w 1027"/>
              <a:gd name="T65" fmla="*/ 52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27" h="1080">
                <a:moveTo>
                  <a:pt x="555" y="42"/>
                </a:moveTo>
                <a:cubicBezTo>
                  <a:pt x="540" y="32"/>
                  <a:pt x="518" y="18"/>
                  <a:pt x="501" y="12"/>
                </a:cubicBezTo>
                <a:cubicBezTo>
                  <a:pt x="486" y="6"/>
                  <a:pt x="453" y="0"/>
                  <a:pt x="453" y="0"/>
                </a:cubicBezTo>
                <a:cubicBezTo>
                  <a:pt x="386" y="7"/>
                  <a:pt x="383" y="1"/>
                  <a:pt x="363" y="60"/>
                </a:cubicBezTo>
                <a:cubicBezTo>
                  <a:pt x="361" y="78"/>
                  <a:pt x="371" y="102"/>
                  <a:pt x="357" y="114"/>
                </a:cubicBezTo>
                <a:cubicBezTo>
                  <a:pt x="337" y="132"/>
                  <a:pt x="291" y="98"/>
                  <a:pt x="273" y="90"/>
                </a:cubicBezTo>
                <a:cubicBezTo>
                  <a:pt x="261" y="85"/>
                  <a:pt x="249" y="82"/>
                  <a:pt x="237" y="78"/>
                </a:cubicBezTo>
                <a:cubicBezTo>
                  <a:pt x="231" y="76"/>
                  <a:pt x="219" y="72"/>
                  <a:pt x="219" y="72"/>
                </a:cubicBezTo>
                <a:cubicBezTo>
                  <a:pt x="209" y="74"/>
                  <a:pt x="196" y="71"/>
                  <a:pt x="189" y="78"/>
                </a:cubicBezTo>
                <a:cubicBezTo>
                  <a:pt x="180" y="87"/>
                  <a:pt x="177" y="114"/>
                  <a:pt x="177" y="114"/>
                </a:cubicBezTo>
                <a:cubicBezTo>
                  <a:pt x="185" y="175"/>
                  <a:pt x="178" y="147"/>
                  <a:pt x="195" y="198"/>
                </a:cubicBezTo>
                <a:cubicBezTo>
                  <a:pt x="197" y="204"/>
                  <a:pt x="201" y="216"/>
                  <a:pt x="201" y="216"/>
                </a:cubicBezTo>
                <a:cubicBezTo>
                  <a:pt x="188" y="254"/>
                  <a:pt x="173" y="245"/>
                  <a:pt x="135" y="240"/>
                </a:cubicBezTo>
                <a:cubicBezTo>
                  <a:pt x="104" y="230"/>
                  <a:pt x="91" y="228"/>
                  <a:pt x="57" y="234"/>
                </a:cubicBezTo>
                <a:cubicBezTo>
                  <a:pt x="37" y="293"/>
                  <a:pt x="79" y="325"/>
                  <a:pt x="123" y="354"/>
                </a:cubicBezTo>
                <a:cubicBezTo>
                  <a:pt x="127" y="366"/>
                  <a:pt x="146" y="383"/>
                  <a:pt x="135" y="390"/>
                </a:cubicBezTo>
                <a:cubicBezTo>
                  <a:pt x="99" y="414"/>
                  <a:pt x="82" y="410"/>
                  <a:pt x="33" y="414"/>
                </a:cubicBezTo>
                <a:cubicBezTo>
                  <a:pt x="27" y="418"/>
                  <a:pt x="20" y="420"/>
                  <a:pt x="15" y="426"/>
                </a:cubicBezTo>
                <a:cubicBezTo>
                  <a:pt x="0" y="445"/>
                  <a:pt x="9" y="513"/>
                  <a:pt x="33" y="528"/>
                </a:cubicBezTo>
                <a:cubicBezTo>
                  <a:pt x="68" y="550"/>
                  <a:pt x="121" y="551"/>
                  <a:pt x="159" y="564"/>
                </a:cubicBezTo>
                <a:cubicBezTo>
                  <a:pt x="165" y="570"/>
                  <a:pt x="177" y="574"/>
                  <a:pt x="177" y="582"/>
                </a:cubicBezTo>
                <a:cubicBezTo>
                  <a:pt x="177" y="588"/>
                  <a:pt x="165" y="587"/>
                  <a:pt x="159" y="588"/>
                </a:cubicBezTo>
                <a:cubicBezTo>
                  <a:pt x="117" y="591"/>
                  <a:pt x="75" y="592"/>
                  <a:pt x="33" y="594"/>
                </a:cubicBezTo>
                <a:cubicBezTo>
                  <a:pt x="16" y="619"/>
                  <a:pt x="14" y="656"/>
                  <a:pt x="39" y="678"/>
                </a:cubicBezTo>
                <a:cubicBezTo>
                  <a:pt x="68" y="703"/>
                  <a:pt x="77" y="703"/>
                  <a:pt x="111" y="714"/>
                </a:cubicBezTo>
                <a:cubicBezTo>
                  <a:pt x="117" y="716"/>
                  <a:pt x="129" y="720"/>
                  <a:pt x="129" y="720"/>
                </a:cubicBezTo>
                <a:cubicBezTo>
                  <a:pt x="169" y="718"/>
                  <a:pt x="209" y="719"/>
                  <a:pt x="249" y="714"/>
                </a:cubicBezTo>
                <a:cubicBezTo>
                  <a:pt x="267" y="712"/>
                  <a:pt x="286" y="673"/>
                  <a:pt x="291" y="666"/>
                </a:cubicBezTo>
                <a:cubicBezTo>
                  <a:pt x="298" y="656"/>
                  <a:pt x="317" y="651"/>
                  <a:pt x="327" y="648"/>
                </a:cubicBezTo>
                <a:cubicBezTo>
                  <a:pt x="425" y="654"/>
                  <a:pt x="519" y="668"/>
                  <a:pt x="615" y="684"/>
                </a:cubicBezTo>
                <a:cubicBezTo>
                  <a:pt x="621" y="693"/>
                  <a:pt x="638" y="708"/>
                  <a:pt x="621" y="720"/>
                </a:cubicBezTo>
                <a:cubicBezTo>
                  <a:pt x="611" y="727"/>
                  <a:pt x="585" y="732"/>
                  <a:pt x="585" y="732"/>
                </a:cubicBezTo>
                <a:cubicBezTo>
                  <a:pt x="526" y="720"/>
                  <a:pt x="492" y="718"/>
                  <a:pt x="423" y="714"/>
                </a:cubicBezTo>
                <a:cubicBezTo>
                  <a:pt x="317" y="729"/>
                  <a:pt x="348" y="726"/>
                  <a:pt x="177" y="720"/>
                </a:cubicBezTo>
                <a:cubicBezTo>
                  <a:pt x="150" y="713"/>
                  <a:pt x="126" y="707"/>
                  <a:pt x="99" y="702"/>
                </a:cubicBezTo>
                <a:cubicBezTo>
                  <a:pt x="57" y="709"/>
                  <a:pt x="41" y="709"/>
                  <a:pt x="27" y="750"/>
                </a:cubicBezTo>
                <a:cubicBezTo>
                  <a:pt x="63" y="859"/>
                  <a:pt x="124" y="852"/>
                  <a:pt x="231" y="858"/>
                </a:cubicBezTo>
                <a:cubicBezTo>
                  <a:pt x="217" y="900"/>
                  <a:pt x="207" y="950"/>
                  <a:pt x="249" y="978"/>
                </a:cubicBezTo>
                <a:cubicBezTo>
                  <a:pt x="251" y="984"/>
                  <a:pt x="250" y="992"/>
                  <a:pt x="255" y="996"/>
                </a:cubicBezTo>
                <a:cubicBezTo>
                  <a:pt x="265" y="1003"/>
                  <a:pt x="291" y="1008"/>
                  <a:pt x="291" y="1008"/>
                </a:cubicBezTo>
                <a:cubicBezTo>
                  <a:pt x="323" y="997"/>
                  <a:pt x="305" y="1007"/>
                  <a:pt x="333" y="966"/>
                </a:cubicBezTo>
                <a:cubicBezTo>
                  <a:pt x="337" y="960"/>
                  <a:pt x="345" y="948"/>
                  <a:pt x="345" y="948"/>
                </a:cubicBezTo>
                <a:cubicBezTo>
                  <a:pt x="384" y="974"/>
                  <a:pt x="353" y="1005"/>
                  <a:pt x="375" y="1032"/>
                </a:cubicBezTo>
                <a:cubicBezTo>
                  <a:pt x="385" y="1044"/>
                  <a:pt x="397" y="1054"/>
                  <a:pt x="411" y="1062"/>
                </a:cubicBezTo>
                <a:cubicBezTo>
                  <a:pt x="422" y="1068"/>
                  <a:pt x="447" y="1074"/>
                  <a:pt x="447" y="1074"/>
                </a:cubicBezTo>
                <a:cubicBezTo>
                  <a:pt x="499" y="1061"/>
                  <a:pt x="474" y="1028"/>
                  <a:pt x="513" y="1002"/>
                </a:cubicBezTo>
                <a:cubicBezTo>
                  <a:pt x="531" y="1004"/>
                  <a:pt x="550" y="1002"/>
                  <a:pt x="567" y="1008"/>
                </a:cubicBezTo>
                <a:cubicBezTo>
                  <a:pt x="586" y="1015"/>
                  <a:pt x="580" y="1051"/>
                  <a:pt x="597" y="1062"/>
                </a:cubicBezTo>
                <a:cubicBezTo>
                  <a:pt x="608" y="1069"/>
                  <a:pt x="621" y="1070"/>
                  <a:pt x="633" y="1074"/>
                </a:cubicBezTo>
                <a:cubicBezTo>
                  <a:pt x="639" y="1076"/>
                  <a:pt x="651" y="1080"/>
                  <a:pt x="651" y="1080"/>
                </a:cubicBezTo>
                <a:cubicBezTo>
                  <a:pt x="703" y="1063"/>
                  <a:pt x="691" y="1001"/>
                  <a:pt x="735" y="972"/>
                </a:cubicBezTo>
                <a:cubicBezTo>
                  <a:pt x="749" y="974"/>
                  <a:pt x="763" y="974"/>
                  <a:pt x="777" y="978"/>
                </a:cubicBezTo>
                <a:cubicBezTo>
                  <a:pt x="808" y="987"/>
                  <a:pt x="786" y="1003"/>
                  <a:pt x="819" y="1014"/>
                </a:cubicBezTo>
                <a:cubicBezTo>
                  <a:pt x="831" y="1012"/>
                  <a:pt x="844" y="1013"/>
                  <a:pt x="855" y="1008"/>
                </a:cubicBezTo>
                <a:cubicBezTo>
                  <a:pt x="888" y="991"/>
                  <a:pt x="847" y="935"/>
                  <a:pt x="891" y="906"/>
                </a:cubicBezTo>
                <a:cubicBezTo>
                  <a:pt x="939" y="922"/>
                  <a:pt x="918" y="925"/>
                  <a:pt x="987" y="918"/>
                </a:cubicBezTo>
                <a:cubicBezTo>
                  <a:pt x="1013" y="892"/>
                  <a:pt x="1027" y="846"/>
                  <a:pt x="993" y="816"/>
                </a:cubicBezTo>
                <a:cubicBezTo>
                  <a:pt x="977" y="802"/>
                  <a:pt x="954" y="795"/>
                  <a:pt x="939" y="780"/>
                </a:cubicBezTo>
                <a:cubicBezTo>
                  <a:pt x="933" y="774"/>
                  <a:pt x="928" y="767"/>
                  <a:pt x="921" y="762"/>
                </a:cubicBezTo>
                <a:cubicBezTo>
                  <a:pt x="904" y="751"/>
                  <a:pt x="867" y="732"/>
                  <a:pt x="867" y="732"/>
                </a:cubicBezTo>
                <a:cubicBezTo>
                  <a:pt x="863" y="726"/>
                  <a:pt x="860" y="719"/>
                  <a:pt x="855" y="714"/>
                </a:cubicBezTo>
                <a:cubicBezTo>
                  <a:pt x="844" y="705"/>
                  <a:pt x="819" y="690"/>
                  <a:pt x="819" y="690"/>
                </a:cubicBezTo>
                <a:cubicBezTo>
                  <a:pt x="791" y="648"/>
                  <a:pt x="807" y="662"/>
                  <a:pt x="777" y="642"/>
                </a:cubicBezTo>
                <a:cubicBezTo>
                  <a:pt x="755" y="609"/>
                  <a:pt x="705" y="606"/>
                  <a:pt x="669" y="594"/>
                </a:cubicBezTo>
                <a:cubicBezTo>
                  <a:pt x="643" y="585"/>
                  <a:pt x="624" y="561"/>
                  <a:pt x="597" y="552"/>
                </a:cubicBezTo>
                <a:cubicBezTo>
                  <a:pt x="590" y="541"/>
                  <a:pt x="568" y="541"/>
                  <a:pt x="567" y="528"/>
                </a:cubicBezTo>
                <a:cubicBezTo>
                  <a:pt x="552" y="369"/>
                  <a:pt x="549" y="202"/>
                  <a:pt x="555" y="42"/>
                </a:cubicBezTo>
                <a:close/>
              </a:path>
            </a:pathLst>
          </a:custGeom>
          <a:solidFill>
            <a:srgbClr val="00FFFF"/>
          </a:solidFill>
          <a:ln w="9525" cap="flat" cmpd="sng">
            <a:solidFill>
              <a:srgbClr val="00FFFF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89" name="Freeform 13">
            <a:extLst>
              <a:ext uri="{FF2B5EF4-FFF2-40B4-BE49-F238E27FC236}">
                <a16:creationId xmlns:a16="http://schemas.microsoft.com/office/drawing/2014/main" id="{BE0D23C1-C706-44B0-BA6A-DADB63473ACC}"/>
              </a:ext>
            </a:extLst>
          </p:cNvPr>
          <p:cNvSpPr>
            <a:spLocks/>
          </p:cNvSpPr>
          <p:nvPr/>
        </p:nvSpPr>
        <p:spPr bwMode="auto">
          <a:xfrm>
            <a:off x="1425575" y="3044825"/>
            <a:ext cx="874713" cy="1301750"/>
          </a:xfrm>
          <a:custGeom>
            <a:avLst/>
            <a:gdLst>
              <a:gd name="T0" fmla="*/ 20 w 551"/>
              <a:gd name="T1" fmla="*/ 524 h 820"/>
              <a:gd name="T2" fmla="*/ 14 w 551"/>
              <a:gd name="T3" fmla="*/ 332 h 820"/>
              <a:gd name="T4" fmla="*/ 2 w 551"/>
              <a:gd name="T5" fmla="*/ 242 h 820"/>
              <a:gd name="T6" fmla="*/ 8 w 551"/>
              <a:gd name="T7" fmla="*/ 14 h 820"/>
              <a:gd name="T8" fmla="*/ 26 w 551"/>
              <a:gd name="T9" fmla="*/ 2 h 820"/>
              <a:gd name="T10" fmla="*/ 32 w 551"/>
              <a:gd name="T11" fmla="*/ 20 h 820"/>
              <a:gd name="T12" fmla="*/ 38 w 551"/>
              <a:gd name="T13" fmla="*/ 92 h 820"/>
              <a:gd name="T14" fmla="*/ 74 w 551"/>
              <a:gd name="T15" fmla="*/ 80 h 820"/>
              <a:gd name="T16" fmla="*/ 110 w 551"/>
              <a:gd name="T17" fmla="*/ 86 h 820"/>
              <a:gd name="T18" fmla="*/ 116 w 551"/>
              <a:gd name="T19" fmla="*/ 104 h 820"/>
              <a:gd name="T20" fmla="*/ 134 w 551"/>
              <a:gd name="T21" fmla="*/ 182 h 820"/>
              <a:gd name="T22" fmla="*/ 182 w 551"/>
              <a:gd name="T23" fmla="*/ 146 h 820"/>
              <a:gd name="T24" fmla="*/ 242 w 551"/>
              <a:gd name="T25" fmla="*/ 200 h 820"/>
              <a:gd name="T26" fmla="*/ 290 w 551"/>
              <a:gd name="T27" fmla="*/ 170 h 820"/>
              <a:gd name="T28" fmla="*/ 344 w 551"/>
              <a:gd name="T29" fmla="*/ 212 h 820"/>
              <a:gd name="T30" fmla="*/ 350 w 551"/>
              <a:gd name="T31" fmla="*/ 266 h 820"/>
              <a:gd name="T32" fmla="*/ 422 w 551"/>
              <a:gd name="T33" fmla="*/ 272 h 820"/>
              <a:gd name="T34" fmla="*/ 458 w 551"/>
              <a:gd name="T35" fmla="*/ 290 h 820"/>
              <a:gd name="T36" fmla="*/ 482 w 551"/>
              <a:gd name="T37" fmla="*/ 326 h 820"/>
              <a:gd name="T38" fmla="*/ 476 w 551"/>
              <a:gd name="T39" fmla="*/ 350 h 820"/>
              <a:gd name="T40" fmla="*/ 308 w 551"/>
              <a:gd name="T41" fmla="*/ 380 h 820"/>
              <a:gd name="T42" fmla="*/ 212 w 551"/>
              <a:gd name="T43" fmla="*/ 410 h 820"/>
              <a:gd name="T44" fmla="*/ 200 w 551"/>
              <a:gd name="T45" fmla="*/ 446 h 820"/>
              <a:gd name="T46" fmla="*/ 194 w 551"/>
              <a:gd name="T47" fmla="*/ 464 h 820"/>
              <a:gd name="T48" fmla="*/ 242 w 551"/>
              <a:gd name="T49" fmla="*/ 524 h 820"/>
              <a:gd name="T50" fmla="*/ 368 w 551"/>
              <a:gd name="T51" fmla="*/ 506 h 820"/>
              <a:gd name="T52" fmla="*/ 476 w 551"/>
              <a:gd name="T53" fmla="*/ 536 h 820"/>
              <a:gd name="T54" fmla="*/ 452 w 551"/>
              <a:gd name="T55" fmla="*/ 560 h 820"/>
              <a:gd name="T56" fmla="*/ 422 w 551"/>
              <a:gd name="T57" fmla="*/ 596 h 820"/>
              <a:gd name="T58" fmla="*/ 536 w 551"/>
              <a:gd name="T59" fmla="*/ 644 h 820"/>
              <a:gd name="T60" fmla="*/ 548 w 551"/>
              <a:gd name="T61" fmla="*/ 680 h 820"/>
              <a:gd name="T62" fmla="*/ 452 w 551"/>
              <a:gd name="T63" fmla="*/ 734 h 820"/>
              <a:gd name="T64" fmla="*/ 446 w 551"/>
              <a:gd name="T65" fmla="*/ 752 h 820"/>
              <a:gd name="T66" fmla="*/ 470 w 551"/>
              <a:gd name="T67" fmla="*/ 788 h 820"/>
              <a:gd name="T68" fmla="*/ 446 w 551"/>
              <a:gd name="T69" fmla="*/ 812 h 820"/>
              <a:gd name="T70" fmla="*/ 434 w 551"/>
              <a:gd name="T71" fmla="*/ 794 h 820"/>
              <a:gd name="T72" fmla="*/ 380 w 551"/>
              <a:gd name="T73" fmla="*/ 752 h 820"/>
              <a:gd name="T74" fmla="*/ 290 w 551"/>
              <a:gd name="T75" fmla="*/ 716 h 820"/>
              <a:gd name="T76" fmla="*/ 236 w 551"/>
              <a:gd name="T77" fmla="*/ 644 h 820"/>
              <a:gd name="T78" fmla="*/ 182 w 551"/>
              <a:gd name="T79" fmla="*/ 614 h 820"/>
              <a:gd name="T80" fmla="*/ 74 w 551"/>
              <a:gd name="T81" fmla="*/ 548 h 820"/>
              <a:gd name="T82" fmla="*/ 20 w 551"/>
              <a:gd name="T83" fmla="*/ 524 h 820"/>
              <a:gd name="T84" fmla="*/ 8 w 551"/>
              <a:gd name="T85" fmla="*/ 506 h 820"/>
              <a:gd name="T86" fmla="*/ 20 w 551"/>
              <a:gd name="T87" fmla="*/ 524 h 8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51" h="820">
                <a:moveTo>
                  <a:pt x="20" y="524"/>
                </a:moveTo>
                <a:cubicBezTo>
                  <a:pt x="11" y="459"/>
                  <a:pt x="30" y="395"/>
                  <a:pt x="14" y="332"/>
                </a:cubicBezTo>
                <a:cubicBezTo>
                  <a:pt x="14" y="332"/>
                  <a:pt x="12" y="271"/>
                  <a:pt x="2" y="242"/>
                </a:cubicBezTo>
                <a:cubicBezTo>
                  <a:pt x="4" y="166"/>
                  <a:pt x="0" y="90"/>
                  <a:pt x="8" y="14"/>
                </a:cubicBezTo>
                <a:cubicBezTo>
                  <a:pt x="9" y="7"/>
                  <a:pt x="19" y="0"/>
                  <a:pt x="26" y="2"/>
                </a:cubicBezTo>
                <a:cubicBezTo>
                  <a:pt x="32" y="4"/>
                  <a:pt x="30" y="14"/>
                  <a:pt x="32" y="20"/>
                </a:cubicBezTo>
                <a:cubicBezTo>
                  <a:pt x="34" y="44"/>
                  <a:pt x="24" y="72"/>
                  <a:pt x="38" y="92"/>
                </a:cubicBezTo>
                <a:cubicBezTo>
                  <a:pt x="45" y="102"/>
                  <a:pt x="74" y="80"/>
                  <a:pt x="74" y="80"/>
                </a:cubicBezTo>
                <a:cubicBezTo>
                  <a:pt x="86" y="82"/>
                  <a:pt x="99" y="80"/>
                  <a:pt x="110" y="86"/>
                </a:cubicBezTo>
                <a:cubicBezTo>
                  <a:pt x="115" y="89"/>
                  <a:pt x="115" y="98"/>
                  <a:pt x="116" y="104"/>
                </a:cubicBezTo>
                <a:cubicBezTo>
                  <a:pt x="122" y="131"/>
                  <a:pt x="125" y="156"/>
                  <a:pt x="134" y="182"/>
                </a:cubicBezTo>
                <a:cubicBezTo>
                  <a:pt x="157" y="174"/>
                  <a:pt x="162" y="159"/>
                  <a:pt x="182" y="146"/>
                </a:cubicBezTo>
                <a:cubicBezTo>
                  <a:pt x="227" y="157"/>
                  <a:pt x="209" y="178"/>
                  <a:pt x="242" y="200"/>
                </a:cubicBezTo>
                <a:cubicBezTo>
                  <a:pt x="265" y="192"/>
                  <a:pt x="267" y="178"/>
                  <a:pt x="290" y="170"/>
                </a:cubicBezTo>
                <a:cubicBezTo>
                  <a:pt x="329" y="177"/>
                  <a:pt x="332" y="177"/>
                  <a:pt x="344" y="212"/>
                </a:cubicBezTo>
                <a:cubicBezTo>
                  <a:pt x="346" y="230"/>
                  <a:pt x="336" y="255"/>
                  <a:pt x="350" y="266"/>
                </a:cubicBezTo>
                <a:cubicBezTo>
                  <a:pt x="369" y="281"/>
                  <a:pt x="398" y="269"/>
                  <a:pt x="422" y="272"/>
                </a:cubicBezTo>
                <a:cubicBezTo>
                  <a:pt x="438" y="274"/>
                  <a:pt x="445" y="282"/>
                  <a:pt x="458" y="290"/>
                </a:cubicBezTo>
                <a:cubicBezTo>
                  <a:pt x="466" y="302"/>
                  <a:pt x="485" y="312"/>
                  <a:pt x="482" y="326"/>
                </a:cubicBezTo>
                <a:cubicBezTo>
                  <a:pt x="480" y="334"/>
                  <a:pt x="482" y="345"/>
                  <a:pt x="476" y="350"/>
                </a:cubicBezTo>
                <a:cubicBezTo>
                  <a:pt x="446" y="376"/>
                  <a:pt x="331" y="379"/>
                  <a:pt x="308" y="380"/>
                </a:cubicBezTo>
                <a:cubicBezTo>
                  <a:pt x="273" y="386"/>
                  <a:pt x="242" y="390"/>
                  <a:pt x="212" y="410"/>
                </a:cubicBezTo>
                <a:cubicBezTo>
                  <a:pt x="208" y="422"/>
                  <a:pt x="204" y="434"/>
                  <a:pt x="200" y="446"/>
                </a:cubicBezTo>
                <a:cubicBezTo>
                  <a:pt x="198" y="452"/>
                  <a:pt x="194" y="464"/>
                  <a:pt x="194" y="464"/>
                </a:cubicBezTo>
                <a:cubicBezTo>
                  <a:pt x="203" y="499"/>
                  <a:pt x="206" y="512"/>
                  <a:pt x="242" y="524"/>
                </a:cubicBezTo>
                <a:cubicBezTo>
                  <a:pt x="294" y="520"/>
                  <a:pt x="324" y="521"/>
                  <a:pt x="368" y="506"/>
                </a:cubicBezTo>
                <a:cubicBezTo>
                  <a:pt x="409" y="509"/>
                  <a:pt x="462" y="494"/>
                  <a:pt x="476" y="536"/>
                </a:cubicBezTo>
                <a:cubicBezTo>
                  <a:pt x="465" y="570"/>
                  <a:pt x="479" y="542"/>
                  <a:pt x="452" y="560"/>
                </a:cubicBezTo>
                <a:cubicBezTo>
                  <a:pt x="438" y="569"/>
                  <a:pt x="431" y="583"/>
                  <a:pt x="422" y="596"/>
                </a:cubicBezTo>
                <a:cubicBezTo>
                  <a:pt x="457" y="620"/>
                  <a:pt x="500" y="620"/>
                  <a:pt x="536" y="644"/>
                </a:cubicBezTo>
                <a:cubicBezTo>
                  <a:pt x="540" y="656"/>
                  <a:pt x="551" y="668"/>
                  <a:pt x="548" y="680"/>
                </a:cubicBezTo>
                <a:cubicBezTo>
                  <a:pt x="536" y="729"/>
                  <a:pt x="495" y="723"/>
                  <a:pt x="452" y="734"/>
                </a:cubicBezTo>
                <a:cubicBezTo>
                  <a:pt x="450" y="740"/>
                  <a:pt x="444" y="746"/>
                  <a:pt x="446" y="752"/>
                </a:cubicBezTo>
                <a:cubicBezTo>
                  <a:pt x="451" y="766"/>
                  <a:pt x="470" y="788"/>
                  <a:pt x="470" y="788"/>
                </a:cubicBezTo>
                <a:cubicBezTo>
                  <a:pt x="467" y="796"/>
                  <a:pt x="465" y="820"/>
                  <a:pt x="446" y="812"/>
                </a:cubicBezTo>
                <a:cubicBezTo>
                  <a:pt x="439" y="809"/>
                  <a:pt x="439" y="799"/>
                  <a:pt x="434" y="794"/>
                </a:cubicBezTo>
                <a:cubicBezTo>
                  <a:pt x="421" y="781"/>
                  <a:pt x="397" y="760"/>
                  <a:pt x="380" y="752"/>
                </a:cubicBezTo>
                <a:cubicBezTo>
                  <a:pt x="349" y="738"/>
                  <a:pt x="318" y="735"/>
                  <a:pt x="290" y="716"/>
                </a:cubicBezTo>
                <a:cubicBezTo>
                  <a:pt x="273" y="691"/>
                  <a:pt x="253" y="670"/>
                  <a:pt x="236" y="644"/>
                </a:cubicBezTo>
                <a:cubicBezTo>
                  <a:pt x="214" y="611"/>
                  <a:pt x="205" y="627"/>
                  <a:pt x="182" y="614"/>
                </a:cubicBezTo>
                <a:cubicBezTo>
                  <a:pt x="145" y="594"/>
                  <a:pt x="109" y="571"/>
                  <a:pt x="74" y="548"/>
                </a:cubicBezTo>
                <a:cubicBezTo>
                  <a:pt x="73" y="547"/>
                  <a:pt x="28" y="530"/>
                  <a:pt x="20" y="524"/>
                </a:cubicBezTo>
                <a:cubicBezTo>
                  <a:pt x="16" y="518"/>
                  <a:pt x="8" y="506"/>
                  <a:pt x="8" y="506"/>
                </a:cubicBezTo>
                <a:cubicBezTo>
                  <a:pt x="8" y="506"/>
                  <a:pt x="16" y="518"/>
                  <a:pt x="20" y="524"/>
                </a:cubicBez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0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975400-36A3-A947-8C01-62AAB785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548680"/>
            <a:ext cx="8568952" cy="5832648"/>
          </a:xfrm>
        </p:spPr>
        <p:txBody>
          <a:bodyPr/>
          <a:lstStyle/>
          <a:p>
            <a:pPr marL="0" indent="0">
              <a:buNone/>
            </a:pPr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I TESSUTI CONNETTIVI DI SOSTEGNO sono quelli che vanno prevalentemente a costituire gli ORGANI del SISTEMA LOCOMOTORE, in associazione con il Tessuto Muscolare Striato Scheletrico, con contributi rilevanti del Tessuto Connettivo Fibrillare Denso (Connettivo Fibroso) e del Tessuto Nervoso. </a:t>
            </a:r>
          </a:p>
          <a:p>
            <a:pPr marL="0" indent="0">
              <a:buNone/>
            </a:pPr>
            <a:endParaRPr lang="it-IT" sz="2800" b="1" dirty="0"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0" indent="0">
              <a:buNone/>
            </a:pPr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Sono caratterizzati da una certa rigidità strutturale, in particolare per il Tessuto Osseo causata dalla presenza della componente inorganica mineralizzata. </a:t>
            </a:r>
          </a:p>
        </p:txBody>
      </p:sp>
    </p:spTree>
    <p:extLst>
      <p:ext uri="{BB962C8B-B14F-4D97-AF65-F5344CB8AC3E}">
        <p14:creationId xmlns:p14="http://schemas.microsoft.com/office/powerpoint/2010/main" val="1772530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397" name="Object 5">
            <a:extLst>
              <a:ext uri="{FF2B5EF4-FFF2-40B4-BE49-F238E27FC236}">
                <a16:creationId xmlns:a16="http://schemas.microsoft.com/office/drawing/2014/main" id="{934EEE7B-EB9B-4778-B3D0-4A0A26BEE71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371968"/>
              </p:ext>
            </p:extLst>
          </p:nvPr>
        </p:nvGraphicFramePr>
        <p:xfrm>
          <a:off x="80963" y="1136650"/>
          <a:ext cx="90551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9055100" imgH="4203700" progId="Word.Document.8">
                  <p:embed/>
                </p:oleObj>
              </mc:Choice>
              <mc:Fallback>
                <p:oleObj name="Documento" r:id="rId2" imgW="9055100" imgH="4203700" progId="Word.Document.8">
                  <p:embed/>
                  <p:pic>
                    <p:nvPicPr>
                      <p:cNvPr id="187397" name="Object 5">
                        <a:extLst>
                          <a:ext uri="{FF2B5EF4-FFF2-40B4-BE49-F238E27FC236}">
                            <a16:creationId xmlns:a16="http://schemas.microsoft.com/office/drawing/2014/main" id="{934EEE7B-EB9B-4778-B3D0-4A0A26BEE7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3" y="1136650"/>
                        <a:ext cx="90551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4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7516DCE-3DD9-4B0D-8819-DCE5FC10B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609600"/>
          </a:xfrm>
        </p:spPr>
        <p:txBody>
          <a:bodyPr/>
          <a:lstStyle/>
          <a:p>
            <a:r>
              <a:rPr lang="it-IT" altLang="it-IT" sz="2800" b="1">
                <a:solidFill>
                  <a:schemeClr val="tx1"/>
                </a:solidFill>
                <a:latin typeface="Arial Black" panose="020B0A04020102020204" pitchFamily="34" charset="0"/>
              </a:rPr>
              <a:t>MACROMOLECOLE DELLA MATRICE OSSEA</a:t>
            </a:r>
          </a:p>
        </p:txBody>
      </p:sp>
      <p:pic>
        <p:nvPicPr>
          <p:cNvPr id="14339" name="Picture 3" descr="fibreprocollagene">
            <a:extLst>
              <a:ext uri="{FF2B5EF4-FFF2-40B4-BE49-F238E27FC236}">
                <a16:creationId xmlns:a16="http://schemas.microsoft.com/office/drawing/2014/main" id="{440102DA-520A-4753-AFA2-4CACE9967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628775"/>
            <a:ext cx="4627563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4">
            <a:extLst>
              <a:ext uri="{FF2B5EF4-FFF2-40B4-BE49-F238E27FC236}">
                <a16:creationId xmlns:a16="http://schemas.microsoft.com/office/drawing/2014/main" id="{1C0FA8F7-5709-4F31-A9B1-75010DF47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341438"/>
            <a:ext cx="4038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800" b="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molecola più abbondante è il 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Collagene di tipo I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Proteoglicani </a:t>
            </a: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Glicoproteine: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PROTEINE DI ADESIONE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(FIBRONECTINA, OSTEOPONTINA, SIALOPROTEINA OSSEA BSP)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it-IT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PROTEINE-REGOLATIVE</a:t>
            </a:r>
            <a:r>
              <a:rPr kumimoji="0" lang="it-IT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(OSTEOCALCINA)</a:t>
            </a:r>
            <a:endParaRPr kumimoji="0" lang="en-US" altLang="it-I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27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805EF4-3D86-F84D-A019-DFCD6CB30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04864"/>
            <a:ext cx="7772400" cy="1143000"/>
          </a:xfrm>
        </p:spPr>
        <p:txBody>
          <a:bodyPr/>
          <a:lstStyle/>
          <a:p>
            <a: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</a:t>
            </a:r>
            <a:b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</a:t>
            </a:r>
            <a:b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OSTEOGENESI</a:t>
            </a:r>
          </a:p>
        </p:txBody>
      </p:sp>
    </p:spTree>
    <p:extLst>
      <p:ext uri="{BB962C8B-B14F-4D97-AF65-F5344CB8AC3E}">
        <p14:creationId xmlns:p14="http://schemas.microsoft.com/office/powerpoint/2010/main" val="1036098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780" r="4242" b="13126"/>
          <a:stretch>
            <a:fillRect/>
          </a:stretch>
        </p:blipFill>
        <p:spPr bwMode="auto">
          <a:xfrm>
            <a:off x="5308" y="476672"/>
            <a:ext cx="9072563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74" t="2780" r="4242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6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slide0027_image208">
            <a:extLst>
              <a:ext uri="{FF2B5EF4-FFF2-40B4-BE49-F238E27FC236}">
                <a16:creationId xmlns:a16="http://schemas.microsoft.com/office/drawing/2014/main" id="{93407E6D-ABDC-49CA-A2E2-1BB154E34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6488" cy="54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637" name="Picture 5" descr="slide0027_image210">
            <a:extLst>
              <a:ext uri="{FF2B5EF4-FFF2-40B4-BE49-F238E27FC236}">
                <a16:creationId xmlns:a16="http://schemas.microsoft.com/office/drawing/2014/main" id="{CB8BBFDE-C7BC-4E65-B034-0D67D742D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0"/>
            <a:ext cx="411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9" name="Text Box 7">
            <a:extLst>
              <a:ext uri="{FF2B5EF4-FFF2-40B4-BE49-F238E27FC236}">
                <a16:creationId xmlns:a16="http://schemas.microsoft.com/office/drawing/2014/main" id="{F7F54BD8-EC7E-40B9-9C33-2C019F15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92738"/>
            <a:ext cx="45751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Un meccanismo simile riguarda l’ accrescimento delle OSSA LUNGHE, tramite la CARTILAGINE METAFISARIA, che si pone tra Epifisi e Diafisi.</a:t>
            </a:r>
          </a:p>
        </p:txBody>
      </p:sp>
    </p:spTree>
    <p:extLst>
      <p:ext uri="{BB962C8B-B14F-4D97-AF65-F5344CB8AC3E}">
        <p14:creationId xmlns:p14="http://schemas.microsoft.com/office/powerpoint/2010/main" val="831983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60" name="Object 4">
            <a:extLst>
              <a:ext uri="{FF2B5EF4-FFF2-40B4-BE49-F238E27FC236}">
                <a16:creationId xmlns:a16="http://schemas.microsoft.com/office/drawing/2014/main" id="{CC76ECD0-535D-4F41-8B2F-DD9BC3E82C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6688" y="136525"/>
          <a:ext cx="6153150" cy="646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272748" imgH="6584636" progId="Word.Document.8">
                  <p:embed/>
                </p:oleObj>
              </mc:Choice>
              <mc:Fallback>
                <p:oleObj name="Documento" r:id="rId2" imgW="6272748" imgH="6584636" progId="Word.Document.8">
                  <p:embed/>
                  <p:pic>
                    <p:nvPicPr>
                      <p:cNvPr id="198660" name="Object 4">
                        <a:extLst>
                          <a:ext uri="{FF2B5EF4-FFF2-40B4-BE49-F238E27FC236}">
                            <a16:creationId xmlns:a16="http://schemas.microsoft.com/office/drawing/2014/main" id="{CC76ECD0-535D-4F41-8B2F-DD9BC3E82C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688" y="136525"/>
                        <a:ext cx="6153150" cy="646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4170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0713">
            <a:extLst>
              <a:ext uri="{FF2B5EF4-FFF2-40B4-BE49-F238E27FC236}">
                <a16:creationId xmlns:a16="http://schemas.microsoft.com/office/drawing/2014/main" id="{CFCE6DD6-97CD-4558-85A8-591D54332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0"/>
            <a:ext cx="538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5" name="Text Box 5">
            <a:extLst>
              <a:ext uri="{FF2B5EF4-FFF2-40B4-BE49-F238E27FC236}">
                <a16:creationId xmlns:a16="http://schemas.microsoft.com/office/drawing/2014/main" id="{23CE5846-3379-4888-9653-299935283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2565400"/>
            <a:ext cx="350133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OSSIFICAZIONE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MEMBRANOSA</a:t>
            </a:r>
          </a:p>
        </p:txBody>
      </p:sp>
    </p:spTree>
    <p:extLst>
      <p:ext uri="{BB962C8B-B14F-4D97-AF65-F5344CB8AC3E}">
        <p14:creationId xmlns:p14="http://schemas.microsoft.com/office/powerpoint/2010/main" val="3025791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Rectangle 4">
            <a:extLst>
              <a:ext uri="{FF2B5EF4-FFF2-40B4-BE49-F238E27FC236}">
                <a16:creationId xmlns:a16="http://schemas.microsoft.com/office/drawing/2014/main" id="{F80D164B-A63D-43BD-A38C-AF0586952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altLang="it-IT"/>
          </a:p>
        </p:txBody>
      </p:sp>
      <p:pic>
        <p:nvPicPr>
          <p:cNvPr id="201733" name="Picture 5" descr="slide0024_image193">
            <a:extLst>
              <a:ext uri="{FF2B5EF4-FFF2-40B4-BE49-F238E27FC236}">
                <a16:creationId xmlns:a16="http://schemas.microsoft.com/office/drawing/2014/main" id="{B4735B53-138D-4830-833D-DF057FF7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4" name="Picture 6" descr="slide0025_image199">
            <a:extLst>
              <a:ext uri="{FF2B5EF4-FFF2-40B4-BE49-F238E27FC236}">
                <a16:creationId xmlns:a16="http://schemas.microsoft.com/office/drawing/2014/main" id="{DF72C2E0-FCB7-4182-A717-42E00780C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0"/>
            <a:ext cx="4427537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735" name="Picture 7" descr="slide0026_image203">
            <a:extLst>
              <a:ext uri="{FF2B5EF4-FFF2-40B4-BE49-F238E27FC236}">
                <a16:creationId xmlns:a16="http://schemas.microsoft.com/office/drawing/2014/main" id="{A3E7DA03-29B7-4A3B-B92E-31CE8BD79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065463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6" name="Text Box 8">
            <a:extLst>
              <a:ext uri="{FF2B5EF4-FFF2-40B4-BE49-F238E27FC236}">
                <a16:creationId xmlns:a16="http://schemas.microsoft.com/office/drawing/2014/main" id="{1C4DF719-7D32-433C-A84A-18DF34AB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573463"/>
            <a:ext cx="4951412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OSSIFICAZIONE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MEMBRANOSA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Di Ossa della VOLTA CRANICA</a:t>
            </a:r>
          </a:p>
        </p:txBody>
      </p:sp>
    </p:spTree>
    <p:extLst>
      <p:ext uri="{BB962C8B-B14F-4D97-AF65-F5344CB8AC3E}">
        <p14:creationId xmlns:p14="http://schemas.microsoft.com/office/powerpoint/2010/main" val="9642381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B6CD7FF5-0728-4573-B4F1-EBEF02B7EB2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1268413"/>
            <a:ext cx="7924800" cy="49530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it-IT" altLang="it-IT">
                <a:latin typeface="Arial Black" panose="020B0A04020102020204" pitchFamily="34" charset="0"/>
              </a:rPr>
              <a:t>L’osso è una struttura dinamica, la cui composizione dipende dall’attività di sintesi degli osteoblasti e da quella demolitrice degli osteoclasti. Il processo di rimodellamento dell’osso rende possibile la correlazione fra calcio e fosfato solubili del sangue e calcio e fosfato solubili dell’ osso, e quindi il coinvolgimento dell’osso nell’omeostasi di calcio e fosfati, di grande importanza fisiologica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685F756F-558E-43DE-96E4-D297A98A7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409575"/>
            <a:ext cx="6189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RIMODELLAMENTO OSSEO</a:t>
            </a:r>
          </a:p>
        </p:txBody>
      </p:sp>
    </p:spTree>
    <p:extLst>
      <p:ext uri="{BB962C8B-B14F-4D97-AF65-F5344CB8AC3E}">
        <p14:creationId xmlns:p14="http://schemas.microsoft.com/office/powerpoint/2010/main" val="3964160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F962B22B-71B6-4C7F-9FE0-A6E4A9916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914400"/>
            <a:ext cx="402590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1F38F989-53CF-4B50-BC7F-05C3B2BE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35525"/>
            <a:ext cx="8832850" cy="204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79388" indent="111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gli osteoblasti depongono l’osso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gli osteoclasti riassorbono l’osso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Il rimodellamento è controllato da varie molecole   </a:t>
            </a:r>
          </a:p>
          <a:p>
            <a:pPr marL="179388" marR="0" lvl="1" indent="11113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Char char="•"/>
              <a:tabLst/>
              <a:defRPr/>
            </a:pPr>
            <a:r>
              <a:rPr lang="it-IT" altLang="it-IT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</a:t>
            </a: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biologiche tra cui ormoni (</a:t>
            </a:r>
            <a:r>
              <a:rPr kumimoji="0" lang="it-IT" altLang="it-IT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tireocalcitonina</a:t>
            </a: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 e ormone   </a:t>
            </a:r>
          </a:p>
          <a:p>
            <a:pPr marR="0" lvl="1" indent="0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tabLst/>
              <a:defRPr/>
            </a:pPr>
            <a:r>
              <a:rPr lang="it-IT" altLang="it-IT" dirty="0">
                <a:solidFill>
                  <a:srgbClr val="000000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 </a:t>
            </a:r>
            <a:r>
              <a:rPr kumimoji="0" lang="it-IT" altLang="it-IT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urmukhi MN" panose="02020600050405020304" pitchFamily="18" charset="0"/>
                <a:cs typeface="Gurmukhi MN" panose="02020600050405020304" pitchFamily="18" charset="0"/>
              </a:rPr>
              <a:t>paratiroideo)</a:t>
            </a:r>
          </a:p>
          <a:p>
            <a:pPr marL="179388" marR="0" lvl="1" indent="0" algn="l" defTabSz="914400" rtl="0" eaLnBrk="0" fontAlgn="base" latinLnBrk="0" hangingPunct="0">
              <a:lnSpc>
                <a:spcPts val="17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it-IT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99FF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D9C8777C-88CA-4453-AC40-5245D4AE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450"/>
            <a:ext cx="8763000" cy="5651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it-IT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RIMODELLAMENTO e NEO-DEPOSIZIONE</a:t>
            </a:r>
            <a:endParaRPr kumimoji="0" lang="it-IT" altLang="it-IT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3E8BCECE-2BF5-4415-A748-C67E9220B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1000" y="1038225"/>
            <a:ext cx="5486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Le ossa sono organi complessi con cellule deputate a un continuo processo di rimodellamento nel quale la matrice mineralizzata è riassorbita dagli osteoclasti (riassorbendo calcio e fosfato dall’osso) ed è neo-formato dagli osteoblasti (</a:t>
            </a:r>
            <a:r>
              <a:rPr lang="it-IT" altLang="it-IT" sz="2200" dirty="0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 deposizione di</a:t>
            </a:r>
            <a:r>
              <a:rPr kumimoji="0" lang="it-IT" altLang="it-IT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calcio e fosfato) </a:t>
            </a:r>
          </a:p>
        </p:txBody>
      </p:sp>
    </p:spTree>
    <p:extLst>
      <p:ext uri="{BB962C8B-B14F-4D97-AF65-F5344CB8AC3E}">
        <p14:creationId xmlns:p14="http://schemas.microsoft.com/office/powerpoint/2010/main" val="35697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BCBFEA-E92E-384F-B257-E35D5F31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1501523-676D-6647-9768-297DCB654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28800"/>
            <a:ext cx="8496944" cy="4464496"/>
          </a:xfrm>
        </p:spPr>
        <p:txBody>
          <a:bodyPr/>
          <a:lstStyle/>
          <a:p>
            <a:pPr algn="just"/>
            <a:r>
              <a:rPr lang="it-IT" dirty="0">
                <a:latin typeface="Chalkboard SE" panose="03050602040202020205" pitchFamily="66" charset="77"/>
              </a:rPr>
              <a:t>Le Strutture Cartilaginee sono rivestite da un dispositivo di Tessuto Connettivo Denso (PERICONDRIO) dai cui Fibroblasti si differenziano i CONDROBLASTI che secernono la MATRICE EXTRACELLULARE. Una volta circondati dalla Matrice, si differenziano in CONDROCITI. Ciascun </a:t>
            </a:r>
            <a:r>
              <a:rPr lang="it-IT" dirty="0" err="1">
                <a:latin typeface="Chalkboard SE" panose="03050602040202020205" pitchFamily="66" charset="77"/>
              </a:rPr>
              <a:t>condrocita</a:t>
            </a:r>
            <a:r>
              <a:rPr lang="it-IT" dirty="0">
                <a:latin typeface="Chalkboard SE" panose="03050602040202020205" pitchFamily="66" charset="77"/>
              </a:rPr>
              <a:t> si divide per mitosi, dando luogo ai Gruppi </a:t>
            </a:r>
            <a:r>
              <a:rPr lang="it-IT" dirty="0" err="1">
                <a:latin typeface="Chalkboard SE" panose="03050602040202020205" pitchFamily="66" charset="77"/>
              </a:rPr>
              <a:t>Isogeni</a:t>
            </a:r>
            <a:r>
              <a:rPr lang="it-IT" dirty="0">
                <a:latin typeface="Chalkboard SE" panose="03050602040202020205" pitchFamily="66" charset="77"/>
              </a:rPr>
              <a:t> nelle LACUNE di Matrice.</a:t>
            </a:r>
          </a:p>
        </p:txBody>
      </p:sp>
    </p:spTree>
    <p:extLst>
      <p:ext uri="{BB962C8B-B14F-4D97-AF65-F5344CB8AC3E}">
        <p14:creationId xmlns:p14="http://schemas.microsoft.com/office/powerpoint/2010/main" val="22835878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7_3">
            <a:extLst>
              <a:ext uri="{FF2B5EF4-FFF2-40B4-BE49-F238E27FC236}">
                <a16:creationId xmlns:a16="http://schemas.microsoft.com/office/drawing/2014/main" id="{9A88351C-50B8-EC48-A3D3-B112D83D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00138"/>
            <a:ext cx="5651500" cy="425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4" name="Text Box 6">
            <a:extLst>
              <a:ext uri="{FF2B5EF4-FFF2-40B4-BE49-F238E27FC236}">
                <a16:creationId xmlns:a16="http://schemas.microsoft.com/office/drawing/2014/main" id="{358AB201-FE86-3C4E-BA0A-598DFA10D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688"/>
            <a:ext cx="89011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Gli osteoclasti producono cavità all’interno dell’osso vecchio. Nelle cavità può crescere un capillare sanguigno e la superficie interna della cavità si riempe di osteoblasti che depongono nuovo osso. La galleria si riempie di osso con un capillare al centro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173AC0B5-3168-2540-851E-CD49B14A9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0350"/>
            <a:ext cx="7905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+mn-cs"/>
              </a:rPr>
              <a:t>RIMODELLAMENTO: MECCANISMO</a:t>
            </a:r>
          </a:p>
        </p:txBody>
      </p:sp>
      <p:pic>
        <p:nvPicPr>
          <p:cNvPr id="43017" name="Picture 9" descr="BMU">
            <a:extLst>
              <a:ext uri="{FF2B5EF4-FFF2-40B4-BE49-F238E27FC236}">
                <a16:creationId xmlns:a16="http://schemas.microsoft.com/office/drawing/2014/main" id="{B1A1952E-1ED5-A24F-BAFD-639FF3ED0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43535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74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>
            <a:extLst>
              <a:ext uri="{FF2B5EF4-FFF2-40B4-BE49-F238E27FC236}">
                <a16:creationId xmlns:a16="http://schemas.microsoft.com/office/drawing/2014/main" id="{00EEC922-2DD3-453C-9721-4E686A45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69" name="Picture 5">
            <a:extLst>
              <a:ext uri="{FF2B5EF4-FFF2-40B4-BE49-F238E27FC236}">
                <a16:creationId xmlns:a16="http://schemas.microsoft.com/office/drawing/2014/main" id="{DD230C75-41BB-43EC-98BC-1BB61CB3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0" name="Picture 6">
            <a:extLst>
              <a:ext uri="{FF2B5EF4-FFF2-40B4-BE49-F238E27FC236}">
                <a16:creationId xmlns:a16="http://schemas.microsoft.com/office/drawing/2014/main" id="{9721B9F3-17A6-4F0D-89AF-20B3E3444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141663"/>
            <a:ext cx="4356100" cy="371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071" name="Picture 7">
            <a:extLst>
              <a:ext uri="{FF2B5EF4-FFF2-40B4-BE49-F238E27FC236}">
                <a16:creationId xmlns:a16="http://schemas.microsoft.com/office/drawing/2014/main" id="{25F693B8-8B3D-4EE1-A3AB-E04A831D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5775"/>
            <a:ext cx="4787900" cy="383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540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Rectangle 7">
            <a:extLst>
              <a:ext uri="{FF2B5EF4-FFF2-40B4-BE49-F238E27FC236}">
                <a16:creationId xmlns:a16="http://schemas.microsoft.com/office/drawing/2014/main" id="{77AF9CDD-C19C-40C8-8CE6-F24A0B812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8" y="1094201"/>
            <a:ext cx="2879725" cy="865188"/>
          </a:xfrm>
        </p:spPr>
        <p:txBody>
          <a:bodyPr/>
          <a:lstStyle/>
          <a:p>
            <a:r>
              <a:rPr lang="it-IT" altLang="it-IT" sz="2400" dirty="0">
                <a:latin typeface="Arial Black" panose="020B0A04020102020204" pitchFamily="34" charset="0"/>
              </a:rPr>
              <a:t>TESSUTO CARTILAGINEO</a:t>
            </a:r>
            <a:br>
              <a:rPr lang="it-IT" altLang="it-IT" sz="2400" dirty="0">
                <a:latin typeface="Arial Black" panose="020B0A04020102020204" pitchFamily="34" charset="0"/>
              </a:rPr>
            </a:br>
            <a:r>
              <a:rPr lang="it-IT" altLang="it-IT" sz="2400" dirty="0">
                <a:latin typeface="Arial Black" panose="020B0A04020102020204" pitchFamily="34" charset="0"/>
              </a:rPr>
              <a:t>(Cartilagine)</a:t>
            </a:r>
          </a:p>
        </p:txBody>
      </p:sp>
      <p:pic>
        <p:nvPicPr>
          <p:cNvPr id="99337" name="Picture 9" descr="0701">
            <a:extLst>
              <a:ext uri="{FF2B5EF4-FFF2-40B4-BE49-F238E27FC236}">
                <a16:creationId xmlns:a16="http://schemas.microsoft.com/office/drawing/2014/main" id="{1AD33AC5-3695-47AE-800D-F3A17E0447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601" b="66551"/>
          <a:stretch>
            <a:fillRect/>
          </a:stretch>
        </p:blipFill>
        <p:spPr>
          <a:xfrm>
            <a:off x="178743" y="2956642"/>
            <a:ext cx="5041329" cy="364338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99339" name="Object 11">
            <a:extLst>
              <a:ext uri="{FF2B5EF4-FFF2-40B4-BE49-F238E27FC236}">
                <a16:creationId xmlns:a16="http://schemas.microsoft.com/office/drawing/2014/main" id="{11325E23-E144-4250-991E-F5D9027184ED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877501" y="233906"/>
          <a:ext cx="61214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3" imgW="6121400" imgH="2984500" progId="Word.Document.8">
                  <p:embed/>
                </p:oleObj>
              </mc:Choice>
              <mc:Fallback>
                <p:oleObj name="Documento" r:id="rId3" imgW="6121400" imgH="2984500" progId="Word.Document.8">
                  <p:embed/>
                  <p:pic>
                    <p:nvPicPr>
                      <p:cNvPr id="99339" name="Object 11">
                        <a:extLst>
                          <a:ext uri="{FF2B5EF4-FFF2-40B4-BE49-F238E27FC236}">
                            <a16:creationId xmlns:a16="http://schemas.microsoft.com/office/drawing/2014/main" id="{11325E23-E144-4250-991E-F5D9027184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7501" y="233906"/>
                        <a:ext cx="6121400" cy="298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40" name="Rectangle 12">
            <a:extLst>
              <a:ext uri="{FF2B5EF4-FFF2-40B4-BE49-F238E27FC236}">
                <a16:creationId xmlns:a16="http://schemas.microsoft.com/office/drawing/2014/main" id="{D217E257-145C-4E3A-B528-68B890A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046" y="3717032"/>
            <a:ext cx="1305026" cy="431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342" name="Rectangle 14">
            <a:extLst>
              <a:ext uri="{FF2B5EF4-FFF2-40B4-BE49-F238E27FC236}">
                <a16:creationId xmlns:a16="http://schemas.microsoft.com/office/drawing/2014/main" id="{E95BDF63-60C9-4DEF-B5B6-865C513EA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046" y="4288990"/>
            <a:ext cx="1079500" cy="431800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CAF55B8D-82B3-3E41-B0BF-FBEEEEB0B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08" y="2448120"/>
            <a:ext cx="2844543" cy="431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B031FD7-8B83-0C4E-A9FB-163F6A2F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08" y="1975738"/>
            <a:ext cx="2196472" cy="431800"/>
          </a:xfrm>
          <a:prstGeom prst="rect">
            <a:avLst/>
          </a:prstGeom>
          <a:noFill/>
          <a:ln w="76200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587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7" name="Picture 5">
            <a:extLst>
              <a:ext uri="{FF2B5EF4-FFF2-40B4-BE49-F238E27FC236}">
                <a16:creationId xmlns:a16="http://schemas.microsoft.com/office/drawing/2014/main" id="{20E016A6-1A9F-6542-A105-B56E31B7B9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/>
          <a:stretch/>
        </p:blipFill>
        <p:spPr>
          <a:xfrm>
            <a:off x="107504" y="116633"/>
            <a:ext cx="9033817" cy="674136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9042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Rectangle 6">
            <a:extLst>
              <a:ext uri="{FF2B5EF4-FFF2-40B4-BE49-F238E27FC236}">
                <a16:creationId xmlns:a16="http://schemas.microsoft.com/office/drawing/2014/main" id="{7FB7D2A0-4175-49C8-885F-AF1F6AA5A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92163"/>
          </a:xfrm>
        </p:spPr>
        <p:txBody>
          <a:bodyPr/>
          <a:lstStyle/>
          <a:p>
            <a:r>
              <a:rPr lang="it-IT" altLang="it-IT" sz="3200">
                <a:latin typeface="Arial Black" panose="020B0A04020102020204" pitchFamily="34" charset="0"/>
              </a:rPr>
              <a:t>TIPI DI CARTILAGINE</a:t>
            </a:r>
          </a:p>
        </p:txBody>
      </p:sp>
      <p:pic>
        <p:nvPicPr>
          <p:cNvPr id="139269" name="Picture 5">
            <a:extLst>
              <a:ext uri="{FF2B5EF4-FFF2-40B4-BE49-F238E27FC236}">
                <a16:creationId xmlns:a16="http://schemas.microsoft.com/office/drawing/2014/main" id="{7B4138F9-DF32-41FE-8A50-10B49F8F4F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8050"/>
            <a:ext cx="9144000" cy="58801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724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1" name="Object 5">
            <a:extLst>
              <a:ext uri="{FF2B5EF4-FFF2-40B4-BE49-F238E27FC236}">
                <a16:creationId xmlns:a16="http://schemas.microsoft.com/office/drawing/2014/main" id="{F318CC78-0AE1-3A48-B0F6-3A951945EAC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402015"/>
              </p:ext>
            </p:extLst>
          </p:nvPr>
        </p:nvGraphicFramePr>
        <p:xfrm>
          <a:off x="604188" y="476672"/>
          <a:ext cx="8000260" cy="5991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1400" imgH="4584700" progId="Word.Document.8">
                  <p:embed/>
                </p:oleObj>
              </mc:Choice>
              <mc:Fallback>
                <p:oleObj name="Documento" r:id="rId2" imgW="6121400" imgH="4584700" progId="Word.Document.8">
                  <p:embed/>
                  <p:pic>
                    <p:nvPicPr>
                      <p:cNvPr id="142341" name="Object 5">
                        <a:extLst>
                          <a:ext uri="{FF2B5EF4-FFF2-40B4-BE49-F238E27FC236}">
                            <a16:creationId xmlns:a16="http://schemas.microsoft.com/office/drawing/2014/main" id="{F318CC78-0AE1-3A48-B0F6-3A951945EA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88" y="476672"/>
                        <a:ext cx="8000260" cy="5991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96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8" name="Object 8">
            <a:extLst>
              <a:ext uri="{FF2B5EF4-FFF2-40B4-BE49-F238E27FC236}">
                <a16:creationId xmlns:a16="http://schemas.microsoft.com/office/drawing/2014/main" id="{02CECA5F-C1E7-B843-B546-9E081DCCBA6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598136"/>
              </p:ext>
            </p:extLst>
          </p:nvPr>
        </p:nvGraphicFramePr>
        <p:xfrm>
          <a:off x="477151" y="1196752"/>
          <a:ext cx="8348969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o" r:id="rId2" imgW="6121400" imgH="3695700" progId="Word.Document.8">
                  <p:embed/>
                </p:oleObj>
              </mc:Choice>
              <mc:Fallback>
                <p:oleObj name="Documento" r:id="rId2" imgW="6121400" imgH="3695700" progId="Word.Document.8">
                  <p:embed/>
                  <p:pic>
                    <p:nvPicPr>
                      <p:cNvPr id="128008" name="Object 8">
                        <a:extLst>
                          <a:ext uri="{FF2B5EF4-FFF2-40B4-BE49-F238E27FC236}">
                            <a16:creationId xmlns:a16="http://schemas.microsoft.com/office/drawing/2014/main" id="{02CECA5F-C1E7-B843-B546-9E081DCCBA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r="11826"/>
                      <a:stretch>
                        <a:fillRect/>
                      </a:stretch>
                    </p:blipFill>
                    <p:spPr bwMode="auto">
                      <a:xfrm>
                        <a:off x="477151" y="1196752"/>
                        <a:ext cx="8348969" cy="504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749867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6040202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Struttura predefinita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</TotalTime>
  <Words>723</Words>
  <Application>Microsoft Macintosh PowerPoint</Application>
  <PresentationFormat>Presentazione su schermo (4:3)</PresentationFormat>
  <Paragraphs>82</Paragraphs>
  <Slides>41</Slides>
  <Notes>8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Chalkboard SE</vt:lpstr>
      <vt:lpstr>Copperplate</vt:lpstr>
      <vt:lpstr>Gurmukhi MN</vt:lpstr>
      <vt:lpstr>Times New Roman</vt:lpstr>
      <vt:lpstr>Struttura predefinita</vt:lpstr>
      <vt:lpstr>1_Struttura predefinita</vt:lpstr>
      <vt:lpstr>Documento</vt:lpstr>
      <vt:lpstr>TESSUTI CONNETTIVI DI SOSTEGNO</vt:lpstr>
      <vt:lpstr>TESSUTI CONNETTIVI DI SOSTEGNO   Tessuto Cartilagineo                                                                      </vt:lpstr>
      <vt:lpstr>Presentazione standard di PowerPoint</vt:lpstr>
      <vt:lpstr>Presentazione standard di PowerPoint</vt:lpstr>
      <vt:lpstr>TESSUTO CARTILAGINEO (Cartilagine)</vt:lpstr>
      <vt:lpstr>Presentazione standard di PowerPoint</vt:lpstr>
      <vt:lpstr>TIPI DI CARTILAGINE</vt:lpstr>
      <vt:lpstr>Presentazione standard di PowerPoint</vt:lpstr>
      <vt:lpstr>Presentazione standard di PowerPoint</vt:lpstr>
      <vt:lpstr>INTERAZIONE  PROTEOGLICANI-COLLAGENE II</vt:lpstr>
      <vt:lpstr>Presentazione standard di PowerPoint</vt:lpstr>
      <vt:lpstr>Presentazione standard di PowerPoint</vt:lpstr>
      <vt:lpstr>Presentazione standard di PowerPoint</vt:lpstr>
      <vt:lpstr>TESSUTO OSSEO</vt:lpstr>
      <vt:lpstr>SISTEMA SCHELETRICO</vt:lpstr>
      <vt:lpstr>OSSA: TIPI MORFOLOGICI</vt:lpstr>
      <vt:lpstr>TESSUTO  OSSEO</vt:lpstr>
      <vt:lpstr>Presentazione standard di PowerPoint</vt:lpstr>
      <vt:lpstr>TESSUTO OSSEO: SCHEMA DI ORGANIZZAZIONE GERARCHICA MACRO-MICROSOPICA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CELLULE DEL TESSUTO OSSEO</vt:lpstr>
      <vt:lpstr>Presentazione standard di PowerPoint</vt:lpstr>
      <vt:lpstr>Presentazione standard di PowerPoint</vt:lpstr>
      <vt:lpstr>MATRICE DEL TESSUTO OSSEO</vt:lpstr>
      <vt:lpstr>Presentazione standard di PowerPoint</vt:lpstr>
      <vt:lpstr>Presentazione standard di PowerPoint</vt:lpstr>
      <vt:lpstr>MACROMOLECOLE DELLA MATRICE OSSEA</vt:lpstr>
      <vt:lpstr>CENNI di OSTEOGENESI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TESSUTO OSSEO</dc:title>
  <dc:creator>Paola</dc:creator>
  <cp:lastModifiedBy>Utente di Microsoft Office</cp:lastModifiedBy>
  <cp:revision>292</cp:revision>
  <dcterms:created xsi:type="dcterms:W3CDTF">2006-10-28T17:14:57Z</dcterms:created>
  <dcterms:modified xsi:type="dcterms:W3CDTF">2023-10-10T20:20:17Z</dcterms:modified>
</cp:coreProperties>
</file>