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77" r:id="rId16"/>
    <p:sldId id="278" r:id="rId17"/>
    <p:sldId id="28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BC10D6-807B-2943-8027-BDCA354BD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FA2965-F5EE-5FC6-8041-260F86005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BAEE8C-9D22-DA07-E1F2-EF7CD93E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1E6D05-895E-46EA-5B15-F7057D83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7FA975-3AC8-3985-3D26-4F8E14F0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6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EF5E2-DDD4-A2AD-11C6-03EEFF08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549B40-9160-A426-5589-7C2D12D03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D1A315-2130-F464-DF85-2D89EF40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C2D032-9CEC-A650-FF65-4615DF94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47DA3E-D7EF-8DB5-4157-CCD4EB56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96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5AA5194-19C2-765F-6D8B-F514BDBE3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636FF-A5F7-2BE1-BF38-12C7B6A4C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3CB3C-B5B6-ADEB-C827-2B3E9D2D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5C7ECD-2BAC-8659-C6F0-15BC973E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4F24B-46E3-6CAF-899F-25DF808F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86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10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3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574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49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16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902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993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96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A2934-A539-2B7F-5A69-483D838F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59876A-3E05-0744-5815-46FFC6CB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D0B4B1-AA32-85A2-81D9-4D39686A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C86567-B860-3B24-BA19-E5E5B9E0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A7EF7E-03E3-BF17-FC23-0938C71F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399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4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87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43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082953-052D-EB04-4E12-B5E0C1F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3E2E21-F7A1-9659-436A-F663839C9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F2ED94-F3BD-687C-AB89-03B26E5C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C5EBFF-A860-66C1-50E9-B276D752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65670B-AB10-DD0C-98A9-EDAFEF0E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22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01A391-3628-96A6-7340-C1168882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98E12B-A62C-F938-395C-A5EAABD8B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E792D8-D2DF-4F65-0D20-FF017D32A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54B410-A0F3-C52D-0D69-5DF4BB0D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E5367D-E5EA-D490-5906-26C58E14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886477-31B3-F19A-C79F-8A2BD347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80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41723-4CB0-6942-595B-1F1850F3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F96574-2F8E-D59E-8B47-9736E0AE1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6EFA22-AE4C-83CC-3990-105788760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447A88-2891-00EF-9027-50A264952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A38804-1C98-FF8B-8900-DE429FB16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29B13A5-FFF5-5A2B-21C6-7B6111CD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11D3FB-303A-803C-10BA-434105FD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974356-A80B-676B-37BC-6009B8C4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34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11795-285F-E77D-0772-E598BC90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2EBE0A-123F-BFB1-1D3F-C9FD3029B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771CA9-B8BB-3955-53AE-E371B6E7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536D19-E123-702B-AF2D-37DD6FBA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41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C83E98-B394-7829-2B7A-1656E895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B7FEBE-44FC-25E2-CFF9-C585AF30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82DE93-1AD0-5F2A-B8F4-394A3625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63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EF655-1EAC-6465-BFB3-407C554F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4675A1-0AE6-966F-493F-19773CA47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8938B6-9EA6-F2F1-3F3C-B881883B6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E99808-FA78-9741-D793-B7A60D77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3DC344-619E-367C-54E7-FFF5FC0E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65B6B4-96C8-7FEF-A57A-D2D39A5B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88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DA995D-D8B2-87B8-E553-DCA0D8C6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9EED498-88C4-D5D4-B85A-D54B864BF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9F0D24-93FF-3202-1774-7093B7C40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B29DE7-8B1D-074C-55C5-F457F6D4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75B080-F4C7-72B3-BCBE-3C93B4BB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9A4AFA-0EF8-38F1-6586-ADFCA94E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3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BA6E58-31E4-E16D-FFAB-F2E9667A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C10667-940A-6CA1-C571-0B42071F9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FC4D93-449E-5D91-59D0-67526FAA5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8072E-0B14-4869-9EE8-210B737ADB8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282376-0A9B-4240-F3E1-555B60747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41367C-E20E-C4BF-0845-18FD1A2A0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25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76BA-5BDB-429B-98C8-A19F0AD279E9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0BBA-656B-4325-90C4-DEA8C5F0D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13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4D2002-B89C-44D0-8AFE-6B769C4BB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7"/>
            <a:ext cx="10515600" cy="5405176"/>
          </a:xfrm>
        </p:spPr>
        <p:txBody>
          <a:bodyPr/>
          <a:lstStyle/>
          <a:p>
            <a:pPr algn="just"/>
            <a:r>
              <a:rPr lang="it-IT" dirty="0"/>
              <a:t>La Transilvania era gestita dal XV secolo tramite l’Unione delle tre nazioni: nobiltà ungherese, patriziato urbano sassone, classi superiori dei </a:t>
            </a:r>
            <a:r>
              <a:rPr lang="it-IT" dirty="0" err="1"/>
              <a:t>secleri</a:t>
            </a:r>
            <a:endParaRPr lang="it-IT" dirty="0"/>
          </a:p>
          <a:p>
            <a:pPr algn="just"/>
            <a:r>
              <a:rPr lang="it-IT" dirty="0"/>
              <a:t>Ne erano escluse le masse contadine e le altre etnie, fra cui i romeni</a:t>
            </a:r>
          </a:p>
          <a:p>
            <a:pPr algn="just"/>
            <a:r>
              <a:rPr lang="it-IT" dirty="0"/>
              <a:t>All’inizio del XVIII secolo, per iniziativa degli Asburgo, nasce la Chiesa greco-cattolica (uniate) di Transilvania</a:t>
            </a:r>
          </a:p>
          <a:p>
            <a:pPr algn="just"/>
            <a:r>
              <a:rPr lang="it-IT" dirty="0"/>
              <a:t>La Chiesa greco-cattolica, soprattutto per opera del vescovo Ion </a:t>
            </a:r>
            <a:r>
              <a:rPr lang="it-IT" dirty="0" err="1"/>
              <a:t>Inochentie</a:t>
            </a:r>
            <a:r>
              <a:rPr lang="it-IT" dirty="0"/>
              <a:t> </a:t>
            </a:r>
            <a:r>
              <a:rPr lang="it-IT" dirty="0" err="1"/>
              <a:t>Micu</a:t>
            </a:r>
            <a:r>
              <a:rPr lang="it-IT" dirty="0"/>
              <a:t>-Klein, iniziò a sostenere la teoria della continuità daco-romena</a:t>
            </a:r>
          </a:p>
          <a:p>
            <a:pPr algn="just"/>
            <a:r>
              <a:rPr lang="it-IT" dirty="0"/>
              <a:t>Alla fine del XVIII secolo, la Scuola Transilvana «riscoprì» le radici latine del romeno e rivendicò la pari dignità dei romeni</a:t>
            </a:r>
          </a:p>
        </p:txBody>
      </p:sp>
    </p:spTree>
    <p:extLst>
      <p:ext uri="{BB962C8B-B14F-4D97-AF65-F5344CB8AC3E}">
        <p14:creationId xmlns:p14="http://schemas.microsoft.com/office/powerpoint/2010/main" val="407499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Congresso di </a:t>
            </a:r>
            <a:r>
              <a:rPr lang="it-IT" sz="2800" dirty="0" err="1"/>
              <a:t>Kremsier</a:t>
            </a:r>
            <a:r>
              <a:rPr lang="it-IT" sz="2800" dirty="0"/>
              <a:t> (novembre 1848 – marzo 1849)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Sinistra tedesca: sosteneva la democrazia liberale ed era generalmente d’accordo con il programma pantedesco di Francoforte</a:t>
            </a:r>
          </a:p>
          <a:p>
            <a:pPr algn="just"/>
            <a:r>
              <a:rPr lang="it-IT" sz="2400" dirty="0"/>
              <a:t>I cechi e gli slavi in genere erano pro-dinastici asburgici, antitedeschi e </a:t>
            </a:r>
            <a:r>
              <a:rPr lang="it-IT" sz="2400" dirty="0" err="1"/>
              <a:t>antiungheresi</a:t>
            </a:r>
            <a:endParaRPr lang="it-IT" sz="2400" dirty="0"/>
          </a:p>
          <a:p>
            <a:pPr algn="just"/>
            <a:r>
              <a:rPr lang="it-IT" sz="2400" dirty="0"/>
              <a:t>Gli slavi del sud chiedevano il riconoscimento del regno di Croazia-Slavonia e Dalmazia nel contesto di una federazione asburgica</a:t>
            </a:r>
          </a:p>
          <a:p>
            <a:pPr algn="just"/>
            <a:r>
              <a:rPr lang="it-IT" sz="2400" dirty="0"/>
              <a:t>Gli sloveni oscillavano fra ipotesi grande-croata e autonomia nazionale slovena in un’Austria federale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1796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Proposte di </a:t>
            </a:r>
            <a:r>
              <a:rPr lang="it-IT" sz="3200" dirty="0" err="1"/>
              <a:t>Palacký</a:t>
            </a:r>
            <a:r>
              <a:rPr lang="it-IT" sz="3200" dirty="0"/>
              <a:t> al parlamento di </a:t>
            </a:r>
            <a:r>
              <a:rPr lang="it-IT" sz="3200" dirty="0" err="1"/>
              <a:t>Kremsier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7621" y="2204865"/>
            <a:ext cx="10201013" cy="392129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Proposta iniziale: monarchia costituzionale composta da stati (da 4 a 10), su basi storico-giuridiche</a:t>
            </a:r>
          </a:p>
          <a:p>
            <a:pPr algn="just"/>
            <a:r>
              <a:rPr lang="it-IT" dirty="0"/>
              <a:t>Governo centrale e parlamento a Vienna</a:t>
            </a:r>
          </a:p>
          <a:p>
            <a:pPr algn="just"/>
            <a:r>
              <a:rPr lang="it-IT" dirty="0"/>
              <a:t>Governi e parlamenti regionali</a:t>
            </a:r>
          </a:p>
          <a:p>
            <a:pPr algn="just"/>
            <a:r>
              <a:rPr lang="it-IT" dirty="0"/>
              <a:t>Permane un elemento di centralismo</a:t>
            </a:r>
          </a:p>
        </p:txBody>
      </p:sp>
    </p:spTree>
    <p:extLst>
      <p:ext uri="{BB962C8B-B14F-4D97-AF65-F5344CB8AC3E}">
        <p14:creationId xmlns:p14="http://schemas.microsoft.com/office/powerpoint/2010/main" val="124978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2455" y="908721"/>
            <a:ext cx="10435905" cy="5217443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Proposte successive: criterio più marcatamente etnico</a:t>
            </a:r>
          </a:p>
          <a:p>
            <a:pPr algn="just"/>
            <a:r>
              <a:rPr lang="it-IT" sz="2400" dirty="0"/>
              <a:t>Creazione di 8 unità nazionali</a:t>
            </a:r>
          </a:p>
          <a:p>
            <a:pPr algn="just"/>
            <a:r>
              <a:rPr lang="it-IT" sz="2400" dirty="0"/>
              <a:t>Meno potere a governo e parlamento centrale</a:t>
            </a:r>
          </a:p>
          <a:p>
            <a:pPr algn="just"/>
            <a:r>
              <a:rPr lang="it-IT" sz="2400" dirty="0"/>
              <a:t>Opposizione tedesca e dei conservatori cechi</a:t>
            </a:r>
          </a:p>
          <a:p>
            <a:pPr algn="just"/>
            <a:r>
              <a:rPr lang="it-IT" sz="2400" dirty="0" err="1"/>
              <a:t>Cajetan</a:t>
            </a:r>
            <a:r>
              <a:rPr lang="it-IT" sz="2400" dirty="0"/>
              <a:t> Mayer: progetto finale di </a:t>
            </a:r>
            <a:r>
              <a:rPr lang="it-IT" sz="2400" dirty="0" err="1"/>
              <a:t>Kremsier</a:t>
            </a:r>
            <a:r>
              <a:rPr lang="it-IT" sz="2400" dirty="0"/>
              <a:t>, adottato nel marzo 1849, contempera centralizzazione e federalizzazione, con creazione di distretti a base nazionale</a:t>
            </a:r>
          </a:p>
          <a:p>
            <a:pPr algn="just"/>
            <a:r>
              <a:rPr lang="it-IT" sz="2400" dirty="0"/>
              <a:t>Impero asburgico definito monarchia costituzionale ereditaria indivisibile</a:t>
            </a:r>
          </a:p>
          <a:p>
            <a:pPr algn="just"/>
            <a:r>
              <a:rPr lang="it-IT" sz="2400" dirty="0"/>
              <a:t>Larghi diritti alle nazionalità</a:t>
            </a:r>
          </a:p>
        </p:txBody>
      </p:sp>
    </p:spTree>
    <p:extLst>
      <p:ext uri="{BB962C8B-B14F-4D97-AF65-F5344CB8AC3E}">
        <p14:creationId xmlns:p14="http://schemas.microsoft.com/office/powerpoint/2010/main" val="19068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962A4-2723-4CB1-8458-569AB301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838"/>
            <a:ext cx="10515600" cy="1006679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Etnie dell’Impero asburgico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844D37-9752-4753-B6DD-AA2CE7DAD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487" y="1690688"/>
            <a:ext cx="6535025" cy="43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2701254"/>
            <a:ext cx="7772400" cy="1303809"/>
          </a:xfrm>
        </p:spPr>
        <p:txBody>
          <a:bodyPr>
            <a:normAutofit fontScale="90000"/>
          </a:bodyPr>
          <a:lstStyle/>
          <a:p>
            <a:r>
              <a:rPr lang="it-IT" dirty="0"/>
              <a:t>Il marxismo e il problema nazionale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255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5677" y="692697"/>
            <a:ext cx="10452683" cy="543346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Per </a:t>
            </a:r>
            <a:r>
              <a:rPr lang="it-IT" sz="2400" dirty="0" err="1"/>
              <a:t>Marx</a:t>
            </a:r>
            <a:r>
              <a:rPr lang="it-IT" sz="2400" dirty="0"/>
              <a:t> il motore del processo storico non erano le nazioni ma la classe operaia</a:t>
            </a:r>
          </a:p>
          <a:p>
            <a:pPr algn="just"/>
            <a:r>
              <a:rPr lang="it-IT" sz="2400" dirty="0"/>
              <a:t>La tradizione marxista fra Otto e Novecento oscillò dalla negazione di un’esistenza oggettiva delle nazioni al riconoscimento della loro importanza come elemento di modernizzazione</a:t>
            </a:r>
          </a:p>
          <a:p>
            <a:pPr algn="just"/>
            <a:r>
              <a:rPr lang="it-IT" sz="2400" dirty="0"/>
              <a:t>In ogni caso, secondo Marx la nazione era un mezzo di modernizzazione non un fine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Marx ed Engels alcuni popoli erano rivoluzionari, come tedeschi, polacchi e magiari, e altri popoli, in particolare gli slavi «senza storia» dell’Europa centrale e sud-orientale, erano contro-rivoluzionari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panslavismo russo era considerato il maggior responsabile della contro-rivoluzione in Europa centro-orientale</a:t>
            </a: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6931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6345" y="692697"/>
            <a:ext cx="10217791" cy="543346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Congresso di </a:t>
            </a:r>
            <a:r>
              <a:rPr lang="it-IT" sz="2400" dirty="0" err="1"/>
              <a:t>Brünn</a:t>
            </a:r>
            <a:r>
              <a:rPr lang="it-IT" sz="2400" dirty="0"/>
              <a:t> (Brno) del Partito socialdemocratico austriaco del 1899</a:t>
            </a:r>
          </a:p>
          <a:p>
            <a:pPr algn="just"/>
            <a:r>
              <a:rPr lang="it-IT" sz="2400" dirty="0"/>
              <a:t>L’Austria doveva essere trasformata in una federazione di nazionalità</a:t>
            </a:r>
          </a:p>
          <a:p>
            <a:pPr algn="just"/>
            <a:r>
              <a:rPr lang="it-IT" sz="2400" dirty="0"/>
              <a:t>Proposta federalista di Karl </a:t>
            </a:r>
            <a:r>
              <a:rPr lang="it-IT" sz="2400" dirty="0" err="1"/>
              <a:t>Renner</a:t>
            </a:r>
            <a:r>
              <a:rPr lang="it-IT" sz="2400" dirty="0"/>
              <a:t>, esposta in </a:t>
            </a:r>
            <a:r>
              <a:rPr lang="it-IT" sz="2400" i="1" dirty="0" err="1"/>
              <a:t>Staat</a:t>
            </a:r>
            <a:r>
              <a:rPr lang="it-IT" sz="2400" i="1" dirty="0"/>
              <a:t> und </a:t>
            </a:r>
            <a:r>
              <a:rPr lang="it-IT" sz="2400" i="1" dirty="0" err="1"/>
              <a:t>Nation</a:t>
            </a:r>
            <a:r>
              <a:rPr lang="it-IT" sz="2400" dirty="0"/>
              <a:t> (1899)</a:t>
            </a:r>
          </a:p>
          <a:p>
            <a:pPr algn="just"/>
            <a:r>
              <a:rPr lang="it-IT" sz="2400" dirty="0"/>
              <a:t>Concetto di autonomia personale, che si applicava all’individuo e non ad un territorio</a:t>
            </a:r>
          </a:p>
          <a:p>
            <a:pPr algn="just"/>
            <a:r>
              <a:rPr lang="it-IT" sz="2400" dirty="0"/>
              <a:t>Otto entità culturali e quattro grandi aree socio-economiche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Otto Bauer,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Nationalitätenfrage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die 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Sozialdemokratie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(1907)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 al programma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Brünn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un programma nazionale socialdemocratico doveva tenere presente soprattutto la questione sociale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soluzione del problema nazionale non doveva essere fine a se stessa ma doveva servire a risolvere la questione sociale</a:t>
            </a: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7827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987D85-B4A7-4B37-A965-6D4D6AD7E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954"/>
            <a:ext cx="10515600" cy="5380009"/>
          </a:xfrm>
        </p:spPr>
        <p:txBody>
          <a:bodyPr>
            <a:normAutofit/>
          </a:bodyPr>
          <a:lstStyle/>
          <a:p>
            <a:pPr algn="just"/>
            <a:r>
              <a:rPr lang="it-IT" i="1" dirty="0" err="1"/>
              <a:t>Supplex</a:t>
            </a:r>
            <a:r>
              <a:rPr lang="it-IT" i="1" dirty="0"/>
              <a:t> </a:t>
            </a:r>
            <a:r>
              <a:rPr lang="it-IT" i="1" dirty="0" err="1"/>
              <a:t>Libellus</a:t>
            </a:r>
            <a:r>
              <a:rPr lang="it-IT" i="1" dirty="0"/>
              <a:t> </a:t>
            </a:r>
            <a:r>
              <a:rPr lang="it-IT" i="1" dirty="0" err="1"/>
              <a:t>Valachorum</a:t>
            </a:r>
            <a:r>
              <a:rPr lang="it-IT" dirty="0"/>
              <a:t> (1792) diretto all’imperatore Leopoldo II, faceva riferimento alla teoria della continuità daco-romena e rivendicava la parità della «nazione» romena con le altre «nazioni» della Transilvania</a:t>
            </a:r>
          </a:p>
          <a:p>
            <a:pPr algn="just"/>
            <a:r>
              <a:rPr lang="it-IT" dirty="0"/>
              <a:t>Dal XVIII secolo la Russia preme contro l’Impero ottomano nei Principati danubiani</a:t>
            </a:r>
          </a:p>
          <a:p>
            <a:pPr algn="just"/>
            <a:r>
              <a:rPr lang="it-IT" dirty="0"/>
              <a:t>Trattato di Bucarest (1812): la Russia annette la Bessarabia</a:t>
            </a:r>
          </a:p>
          <a:p>
            <a:pPr algn="just"/>
            <a:r>
              <a:rPr lang="it-IT" dirty="0"/>
              <a:t>Guerra d’indipendenza greca (1821) e coinvolgimento del movimento contadino romeno guidato da Tudor </a:t>
            </a:r>
            <a:r>
              <a:rPr lang="it-IT" dirty="0" err="1"/>
              <a:t>Vladimirescu</a:t>
            </a:r>
            <a:endParaRPr lang="it-IT" dirty="0"/>
          </a:p>
          <a:p>
            <a:pPr algn="just"/>
            <a:r>
              <a:rPr lang="it-IT" dirty="0"/>
              <a:t>Trattato di Adrianopoli (1829): l’Impero ottomano riconosce l’autonomia amministrativa di Moldavia e Valacchia</a:t>
            </a:r>
          </a:p>
          <a:p>
            <a:pPr algn="just"/>
            <a:r>
              <a:rPr lang="it-IT" dirty="0"/>
              <a:t>Occupazione russa dei Principati danubiani: «Regolamenti organici»</a:t>
            </a:r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14649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FB2BD-1B46-69C9-3304-C2EC54C6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Trattato di Bucarest (1812)</a:t>
            </a:r>
          </a:p>
        </p:txBody>
      </p:sp>
      <p:pic>
        <p:nvPicPr>
          <p:cNvPr id="3074" name="Picture 2" descr="Treaty of Bucharest (1812) - Wikipedia">
            <a:extLst>
              <a:ext uri="{FF2B5EF4-FFF2-40B4-BE49-F238E27FC236}">
                <a16:creationId xmlns:a16="http://schemas.microsoft.com/office/drawing/2014/main" id="{99DA3D51-C128-21F6-A7ED-C8F0011AB1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24" y="1690688"/>
            <a:ext cx="45757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A3B98B-4170-4E3B-B089-F53A40016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0510"/>
            <a:ext cx="10515600" cy="534645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Sviluppo del Romanticismo e rivoluzione del 1848 nei Principati danubiani e in Transilvania</a:t>
            </a:r>
          </a:p>
          <a:p>
            <a:pPr algn="just"/>
            <a:r>
              <a:rPr lang="it-IT" dirty="0"/>
              <a:t>In Transilvania i romeni si oppongono alla concezione di Stato «nazionale» ungherese</a:t>
            </a:r>
          </a:p>
          <a:p>
            <a:pPr algn="just"/>
            <a:r>
              <a:rPr lang="it-IT" dirty="0"/>
              <a:t>Sconfitta della Russia nella Guerra di Crimea (1853-56) e sua estromissione dai Principati danubiani</a:t>
            </a:r>
          </a:p>
          <a:p>
            <a:pPr algn="just"/>
            <a:r>
              <a:rPr lang="it-IT" dirty="0"/>
              <a:t>Nel 1859 il liberale Alexandru </a:t>
            </a:r>
            <a:r>
              <a:rPr lang="it-IT" dirty="0" err="1"/>
              <a:t>Ioan</a:t>
            </a:r>
            <a:r>
              <a:rPr lang="it-IT" dirty="0"/>
              <a:t> </a:t>
            </a:r>
            <a:r>
              <a:rPr lang="it-IT" dirty="0" err="1"/>
              <a:t>Cuza</a:t>
            </a:r>
            <a:r>
              <a:rPr lang="it-IT" dirty="0"/>
              <a:t> viene eletto principe di Moldavia e Valacchia</a:t>
            </a:r>
          </a:p>
          <a:p>
            <a:pPr algn="just"/>
            <a:r>
              <a:rPr lang="it-IT" dirty="0"/>
              <a:t>Creazione dei Principati uniti (Romania) (1861)</a:t>
            </a:r>
          </a:p>
          <a:p>
            <a:pPr algn="just"/>
            <a:r>
              <a:rPr lang="it-IT" dirty="0"/>
              <a:t>Bipartitismo liberali-conservatori</a:t>
            </a:r>
          </a:p>
          <a:p>
            <a:pPr algn="just"/>
            <a:r>
              <a:rPr lang="it-IT" dirty="0"/>
              <a:t>Riforme di </a:t>
            </a:r>
            <a:r>
              <a:rPr lang="it-IT" dirty="0" err="1"/>
              <a:t>Cuza</a:t>
            </a:r>
            <a:r>
              <a:rPr lang="it-IT" dirty="0"/>
              <a:t> (riforma agraria, codice civile, istruzione, separazione Stato-Chiesa)</a:t>
            </a:r>
          </a:p>
        </p:txBody>
      </p:sp>
    </p:spTree>
    <p:extLst>
      <p:ext uri="{BB962C8B-B14F-4D97-AF65-F5344CB8AC3E}">
        <p14:creationId xmlns:p14="http://schemas.microsoft.com/office/powerpoint/2010/main" val="205551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5ED4A2-02B7-545F-5D1C-DF26D64C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Guerra di Crimea (1854-1856)</a:t>
            </a:r>
          </a:p>
        </p:txBody>
      </p:sp>
      <p:pic>
        <p:nvPicPr>
          <p:cNvPr id="5122" name="Picture 2" descr="The French and British empires, to prevent the... - Maps on the Web">
            <a:extLst>
              <a:ext uri="{FF2B5EF4-FFF2-40B4-BE49-F238E27FC236}">
                <a16:creationId xmlns:a16="http://schemas.microsoft.com/office/drawing/2014/main" id="{B38CA7E7-DC01-1A6A-0BDD-971E3A0ED1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78" y="1825625"/>
            <a:ext cx="80762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3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886F73-61A8-DDF3-F6AB-4B2276F3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Principati Uniti di Moldavia e Valacchia (1859)</a:t>
            </a:r>
          </a:p>
        </p:txBody>
      </p:sp>
      <p:pic>
        <p:nvPicPr>
          <p:cNvPr id="6146" name="Picture 2" descr="How did the Romanian politicians of 1859-1864 manage to persuade Russia,  the Ottoman Empire and Austria-Hungary into accepting the union of Moldova  and Wallachia in 1859? Did any of those Powers refuse">
            <a:extLst>
              <a:ext uri="{FF2B5EF4-FFF2-40B4-BE49-F238E27FC236}">
                <a16:creationId xmlns:a16="http://schemas.microsoft.com/office/drawing/2014/main" id="{ED2E61F8-3ADC-8443-F7E7-93BD153691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88" y="1690688"/>
            <a:ext cx="6068823" cy="418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3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9F310C-8132-43A6-910F-89F2F1F7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453"/>
            <a:ext cx="10515600" cy="5455510"/>
          </a:xfrm>
        </p:spPr>
        <p:txBody>
          <a:bodyPr/>
          <a:lstStyle/>
          <a:p>
            <a:pPr algn="just"/>
            <a:r>
              <a:rPr lang="it-IT" dirty="0"/>
              <a:t>Colpo di Stato organizzato dai due partiti liberale e conservatore: </a:t>
            </a:r>
            <a:r>
              <a:rPr lang="it-IT" dirty="0" err="1"/>
              <a:t>Cuza</a:t>
            </a:r>
            <a:r>
              <a:rPr lang="it-IT" dirty="0"/>
              <a:t> deve abdicare (1866)</a:t>
            </a:r>
          </a:p>
          <a:p>
            <a:pPr algn="just"/>
            <a:r>
              <a:rPr lang="it-IT" dirty="0"/>
              <a:t>Karl von Hohenzollern-Sigmaringen diventa principe di Romania (1866)</a:t>
            </a:r>
          </a:p>
          <a:p>
            <a:pPr algn="just"/>
            <a:r>
              <a:rPr lang="it-IT" dirty="0"/>
              <a:t>Nuova costituzione liberale (1866), che contiene però discriminazioni nei confronti degli ebrei (art. 7)</a:t>
            </a:r>
          </a:p>
          <a:p>
            <a:pPr algn="just"/>
            <a:r>
              <a:rPr lang="it-IT" dirty="0"/>
              <a:t>Congresso di Berlino (1878): indipendenza della Romania, che nel 1881 diventa regno, con Carlo I come monarca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915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677" y="2420888"/>
            <a:ext cx="10435905" cy="1136044"/>
          </a:xfrm>
        </p:spPr>
        <p:txBody>
          <a:bodyPr>
            <a:normAutofit/>
          </a:bodyPr>
          <a:lstStyle/>
          <a:p>
            <a:r>
              <a:rPr lang="it-IT" sz="3600" dirty="0"/>
              <a:t>Progetti di federalizzazione dell’Impero asburgico</a:t>
            </a:r>
          </a:p>
        </p:txBody>
      </p:sp>
    </p:spTree>
    <p:extLst>
      <p:ext uri="{BB962C8B-B14F-4D97-AF65-F5344CB8AC3E}">
        <p14:creationId xmlns:p14="http://schemas.microsoft.com/office/powerpoint/2010/main" val="118718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Progetti di matrice liberal-democratica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Nel contesto delle rivoluzioni del 1848-49 si svilupparono tentativi di riforma in senso federale dell’Impero asburgico</a:t>
            </a:r>
          </a:p>
          <a:p>
            <a:pPr algn="just"/>
            <a:r>
              <a:rPr lang="it-IT" dirty="0"/>
              <a:t>Congresso dei popoli slavi (Praga, giugno 1848)</a:t>
            </a:r>
          </a:p>
          <a:p>
            <a:pPr algn="just"/>
            <a:r>
              <a:rPr lang="it-IT" dirty="0"/>
              <a:t>Tre sezioni separate: cecoslovacca, slava meridionale e russo-rutena-polacca</a:t>
            </a:r>
          </a:p>
          <a:p>
            <a:pPr algn="just"/>
            <a:r>
              <a:rPr lang="it-IT" dirty="0"/>
              <a:t>Alla fine prevale la mediazione di František </a:t>
            </a:r>
            <a:r>
              <a:rPr lang="it-IT" dirty="0" err="1"/>
              <a:t>Palacký</a:t>
            </a:r>
            <a:r>
              <a:rPr lang="it-IT" dirty="0"/>
              <a:t>, centrata sull’idea dell’</a:t>
            </a:r>
            <a:r>
              <a:rPr lang="it-IT" dirty="0" err="1"/>
              <a:t>austroslavismo</a:t>
            </a:r>
            <a:r>
              <a:rPr lang="it-IT" dirty="0"/>
              <a:t> federalista, ma ancora poco chiara dal punto di vista territoriale (confusione fra criterio storico-giuridico e criterio </a:t>
            </a:r>
            <a:r>
              <a:rPr lang="it-IT" dirty="0" err="1"/>
              <a:t>etno</a:t>
            </a:r>
            <a:r>
              <a:rPr lang="it-IT" dirty="0"/>
              <a:t>-linguistico)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30541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1_Tema di Office</vt:lpstr>
      <vt:lpstr>Presentazione standard di PowerPoint</vt:lpstr>
      <vt:lpstr>Presentazione standard di PowerPoint</vt:lpstr>
      <vt:lpstr>Trattato di Bucarest (1812)</vt:lpstr>
      <vt:lpstr>Presentazione standard di PowerPoint</vt:lpstr>
      <vt:lpstr>Guerra di Crimea (1854-1856)</vt:lpstr>
      <vt:lpstr>Principati Uniti di Moldavia e Valacchia (1859)</vt:lpstr>
      <vt:lpstr>Presentazione standard di PowerPoint</vt:lpstr>
      <vt:lpstr>Progetti di federalizzazione dell’Impero asburgico</vt:lpstr>
      <vt:lpstr>Progetti di matrice liberal-democratica</vt:lpstr>
      <vt:lpstr>Congresso di Kremsier (novembre 1848 – marzo 1849)</vt:lpstr>
      <vt:lpstr>Proposte di Palacký al parlamento di Kremsier</vt:lpstr>
      <vt:lpstr>Presentazione standard di PowerPoint</vt:lpstr>
      <vt:lpstr>Etnie dell’Impero asburgico</vt:lpstr>
      <vt:lpstr>Il marxismo e il problema nazionale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SANTORO STEFANO</dc:creator>
  <cp:lastModifiedBy>SANTORO STEFANO</cp:lastModifiedBy>
  <cp:revision>1</cp:revision>
  <dcterms:created xsi:type="dcterms:W3CDTF">2023-10-16T15:22:38Z</dcterms:created>
  <dcterms:modified xsi:type="dcterms:W3CDTF">2023-10-16T15:23:10Z</dcterms:modified>
</cp:coreProperties>
</file>