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55" r:id="rId3"/>
    <p:sldId id="325" r:id="rId4"/>
    <p:sldId id="309" r:id="rId5"/>
    <p:sldId id="346" r:id="rId6"/>
    <p:sldId id="347" r:id="rId7"/>
    <p:sldId id="348" r:id="rId8"/>
    <p:sldId id="313" r:id="rId9"/>
    <p:sldId id="349" r:id="rId10"/>
    <p:sldId id="350" r:id="rId11"/>
    <p:sldId id="264" r:id="rId12"/>
    <p:sldId id="351" r:id="rId13"/>
    <p:sldId id="352" r:id="rId14"/>
    <p:sldId id="265" r:id="rId15"/>
    <p:sldId id="266" r:id="rId16"/>
    <p:sldId id="257" r:id="rId17"/>
    <p:sldId id="353" r:id="rId18"/>
    <p:sldId id="354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 snapToObjects="1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59C4-71E9-4C49-9AE2-EA2913759B08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4F6E-B7C5-434A-BB34-F90F0886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90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9C6E-938C-AA4D-A141-12F776381F0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40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D87B7-D416-6845-98AC-9CBF7AD5C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907AF2-4A10-6F4D-9F15-AB4CB0DB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F23CDD-6957-5547-A44E-D9E074CA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A7DC11-D519-DF42-93B6-C69A695C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9FD428-1D5A-464B-BD53-A1123B2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46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17EAE-A86F-6742-BAC4-B3B514F4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579591-A38E-0C44-A74A-F20B1F0B3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009D4F-1E88-EB4E-A249-21A50687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B3811B-81D4-6F4D-B7EB-A55D525A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03745A-4218-ED4A-88F5-C8362275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5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812962-E243-014C-A9BB-9C7D41DE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B360B1-FB38-704C-A428-21883F8AF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2F8DD-1738-194B-9527-3519233A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190A5A-C6EF-AB4D-A62A-B940AD66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4F2F25-52F2-0241-97A1-664E977F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3D139-685E-3A41-9A4E-2794AEE0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C5FDF-C967-1647-B597-1926B37D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32F334-3AA4-F14D-A78E-5158E823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F2A4EE-F061-7846-AF48-33142E62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F34BB2-220B-EF46-B9E8-173D99AA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75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C30C71-B2FA-1244-A901-FAF8CB8C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17479E-04DB-3A44-9035-788854C7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0D52A-76A7-D246-BF94-23E78DBE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F94238-E21B-154B-BECC-1838127C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68790C-8475-AC46-870D-98AB67C8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69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98A7A-EBD7-F542-A884-9040FC79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C71D4E-36B7-C841-BEE8-997DE7F1F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1B330B-BA34-3842-9CA5-80920FF1B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6C5060-61CA-D249-B672-34F7074E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ACDA1B-917C-3940-A58D-518DDC78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811B9A-E0A6-1049-BD14-6FEB6DC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1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CBA42-C084-A749-A57B-FED8F5AF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3C5BB8-B3E2-4044-BBDB-F873F369F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5F1E9C-9D09-C949-B736-6E3B73187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E05964-8032-F241-B8E2-E36BAD451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4D95E9-962D-C443-AAD3-FAD923346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F330AC-F4B1-7B4F-9DA6-E80BE04B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738A8B-E156-2F4E-87FA-F04EB38D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D83F41-3AF0-8A43-9901-597F866B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46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91C26-22D3-3F4E-9EFE-DCCD86AD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F8ACAE-89D7-A84C-B211-959939B7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78B838-B96E-E546-A50A-B39FA982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52C305-9087-0C49-8AD0-C3C1344F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85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E7AD86-12E0-774A-9BDA-CC524BE5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4E76F5-CBAB-1343-93E5-99F08E8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CF5E3D-BC1B-6241-8A5A-AC858181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46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86890-90B4-974A-A55D-55ACC5A2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B52320-DC3F-7244-9A47-9EDD8AF63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A59F7B-72C9-DE4D-9E86-1A7FC2133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C67B19-EDA2-0F40-81A6-F9E7FE5D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8EC32E-C7B3-0D49-AC9C-727CD27F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05E769-6EED-714A-8F1C-B0A1535D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00E5B-52BA-774B-9E88-FAB08261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A7F46B-8A7E-F247-BC66-257CAAD87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26D7EE-C661-B14A-A4AE-4B10FB9A9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65693-97A9-5B43-82DA-58D54B6C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D98FC1-0F0E-C147-8376-21D070B5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215BF5-D00F-0943-A64F-312AC55B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6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0DBF64-7AA2-1D48-BEF3-E5E5184E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A5C5F7-BBB6-AD4C-8840-ABC51936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BA8940-E2E3-7F49-A784-BB8DB6231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8A43-200F-FF47-91E2-3006F735022B}" type="datetimeFigureOut">
              <a:rPr lang="it-IT" smtClean="0"/>
              <a:t>13/10/23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72681-0EF4-1A4A-9118-B9DF278C5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6B379B-38E2-1B48-BAB7-DFFBDC2A0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noLRrVjY1U" TargetMode="External"/><Relationship Id="rId2" Type="http://schemas.openxmlformats.org/officeDocument/2006/relationships/hyperlink" Target="https://www.youtube.com/watch?v=YgrwWhf5lU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2023-2024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122958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contenuto 2">
            <a:extLst>
              <a:ext uri="{FF2B5EF4-FFF2-40B4-BE49-F238E27FC236}">
                <a16:creationId xmlns:a16="http://schemas.microsoft.com/office/drawing/2014/main" id="{36738EDE-8751-F340-83B7-D086A09DCC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3354" y="648222"/>
            <a:ext cx="11100122" cy="5081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2400" b="1" dirty="0">
                <a:solidFill>
                  <a:schemeClr val="accent1"/>
                </a:solidFill>
              </a:rPr>
              <a:t>Soldati di terra e di mare!</a:t>
            </a:r>
          </a:p>
          <a:p>
            <a:pPr marL="0" indent="0">
              <a:buNone/>
            </a:pPr>
            <a:br>
              <a:rPr lang="it-IT" altLang="it-IT" sz="2400" dirty="0"/>
            </a:br>
            <a:r>
              <a:rPr lang="it-IT" altLang="it-IT" sz="2400" dirty="0">
                <a:solidFill>
                  <a:schemeClr val="tx1"/>
                </a:solidFill>
              </a:rPr>
              <a:t>L'ora solenne delle rivendicazioni nazionali è suonata. Seguendo l'esempio del mio Grande Avo, assumo oggi il comando supremo delle forze di terra e di mare, con sicura fede nella vittoria, che il vostro valore, la vostra abnegazione, la vostra disciplina sapranno conseguire. Il nemico che vi accingete a combattere è agguerrito e degno di voi. Favorito dal terreno e dai sapienti apprestamenti dell'arte, egli vi </a:t>
            </a:r>
            <a:r>
              <a:rPr lang="it-IT" altLang="it-IT" sz="2400" dirty="0" err="1">
                <a:solidFill>
                  <a:schemeClr val="tx1"/>
                </a:solidFill>
              </a:rPr>
              <a:t>opporà</a:t>
            </a:r>
            <a:r>
              <a:rPr lang="it-IT" altLang="it-IT" sz="2400" dirty="0">
                <a:solidFill>
                  <a:schemeClr val="tx1"/>
                </a:solidFill>
              </a:rPr>
              <a:t> tenace resistenza; ma il vostro indomito slancio saprà di certo superarla.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Soldati !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A voi la gloria di piantare il tricolore d'Italia sui termini sacri che la natura pose ai confini della Patria nostra. A voi la gloria di compiere, finalmente, l'opera con tanto eroismo iniziata dai nostri padri.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it-IT" altLang="it-IT" sz="2400" i="1" dirty="0">
                <a:solidFill>
                  <a:schemeClr val="tx1"/>
                </a:solidFill>
              </a:rPr>
              <a:t>Dal Gran Quartiere Generale, 24 maggio 1915.  Vittorio Emanuele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78ABB7-CFBB-FA40-A30E-8585D17F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302A8-EFF9-254B-8A1B-5FDF4A349C80}" type="slidenum">
              <a:rPr lang="en-US" altLang="it-IT"/>
              <a:pPr>
                <a:defRPr/>
              </a:pPr>
              <a:t>10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6022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4F9CC6-AF31-F744-AB0E-F6807721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179988B8-D4CC-0E4F-8CCC-260E249635B9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11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E45AC75-17D3-3E40-BAB1-B5FAA2C72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128" y="1585295"/>
            <a:ext cx="4791639" cy="3881437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1AFADC-7967-6243-B659-056EC71C001E}"/>
              </a:ext>
            </a:extLst>
          </p:cNvPr>
          <p:cNvSpPr txBox="1"/>
          <p:nvPr/>
        </p:nvSpPr>
        <p:spPr>
          <a:xfrm>
            <a:off x="1076446" y="729205"/>
            <a:ext cx="469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Dov’è il fronte orientale?</a:t>
            </a:r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E3FC1407-232F-CB49-932D-7649B820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642" y="326003"/>
            <a:ext cx="4525043" cy="60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>
            <a:extLst>
              <a:ext uri="{FF2B5EF4-FFF2-40B4-BE49-F238E27FC236}">
                <a16:creationId xmlns:a16="http://schemas.microsoft.com/office/drawing/2014/main" id="{CFBE8FB9-22C0-4549-AE83-C6B9A6C51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6054" y="764590"/>
            <a:ext cx="5827425" cy="10191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2800" dirty="0">
                <a:ea typeface="ＭＳ Ｐゴシック" panose="020B0600070205080204" pitchFamily="34" charset="-128"/>
              </a:rPr>
              <a:t>Le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undici</a:t>
            </a:r>
            <a:r>
              <a:rPr lang="en-US" altLang="it-IT" sz="2800" dirty="0">
                <a:ea typeface="ＭＳ Ｐゴシック" panose="020B0600070205080204" pitchFamily="34" charset="-128"/>
              </a:rPr>
              <a:t> 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battaglie</a:t>
            </a:r>
            <a:r>
              <a:rPr lang="en-US" altLang="it-IT" sz="2800" dirty="0">
                <a:ea typeface="ＭＳ Ｐゴシック" panose="020B0600070205080204" pitchFamily="34" charset="-128"/>
              </a:rPr>
              <a:t> </a:t>
            </a:r>
            <a:r>
              <a:rPr lang="en-US" altLang="it-IT" sz="2800" dirty="0" err="1">
                <a:ea typeface="ＭＳ Ｐゴシック" panose="020B0600070205080204" pitchFamily="34" charset="-128"/>
              </a:rPr>
              <a:t>dell’Isonzo</a:t>
            </a:r>
            <a:endParaRPr lang="it-IT" altLang="it-IT" sz="2800" dirty="0">
              <a:ea typeface="ＭＳ Ｐゴシック" panose="020B0600070205080204" pitchFamily="34" charset="-128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EEF651-4945-C84D-9C31-302275FF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4652667F-71B9-AF43-85B1-1FFCFE753275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12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pic>
        <p:nvPicPr>
          <p:cNvPr id="7" name="Segnaposto contenuto 8">
            <a:extLst>
              <a:ext uri="{FF2B5EF4-FFF2-40B4-BE49-F238E27FC236}">
                <a16:creationId xmlns:a16="http://schemas.microsoft.com/office/drawing/2014/main" id="{6F649A2D-40B1-6A4E-85DF-7D25F5DA9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074" y="2027247"/>
            <a:ext cx="3244531" cy="4287960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8DA2711-33F7-DA46-8685-358FF606B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054" y="2027247"/>
            <a:ext cx="3136656" cy="4329105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B0FBC1D-E2C3-8D4D-90A1-F13EF17B9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28" y="2027247"/>
            <a:ext cx="2804984" cy="4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4F1E9-41B8-7E4F-B6CE-DE964206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68" y="447503"/>
            <a:ext cx="9872582" cy="810227"/>
          </a:xfrm>
        </p:spPr>
        <p:txBody>
          <a:bodyPr/>
          <a:lstStyle/>
          <a:p>
            <a:r>
              <a:rPr lang="it-IT" dirty="0"/>
              <a:t>le «battaglie» dell’Isonzo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199E544-062D-1D44-A8A9-34F6EE4E21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8268" y="1411446"/>
          <a:ext cx="9872582" cy="5297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80">
                  <a:extLst>
                    <a:ext uri="{9D8B030D-6E8A-4147-A177-3AD203B41FA5}">
                      <a16:colId xmlns:a16="http://schemas.microsoft.com/office/drawing/2014/main" val="752737085"/>
                    </a:ext>
                  </a:extLst>
                </a:gridCol>
                <a:gridCol w="897216">
                  <a:extLst>
                    <a:ext uri="{9D8B030D-6E8A-4147-A177-3AD203B41FA5}">
                      <a16:colId xmlns:a16="http://schemas.microsoft.com/office/drawing/2014/main" val="1567267200"/>
                    </a:ext>
                  </a:extLst>
                </a:gridCol>
                <a:gridCol w="2922361">
                  <a:extLst>
                    <a:ext uri="{9D8B030D-6E8A-4147-A177-3AD203B41FA5}">
                      <a16:colId xmlns:a16="http://schemas.microsoft.com/office/drawing/2014/main" val="488834247"/>
                    </a:ext>
                  </a:extLst>
                </a:gridCol>
                <a:gridCol w="1627805">
                  <a:extLst>
                    <a:ext uri="{9D8B030D-6E8A-4147-A177-3AD203B41FA5}">
                      <a16:colId xmlns:a16="http://schemas.microsoft.com/office/drawing/2014/main" val="3040785756"/>
                    </a:ext>
                  </a:extLst>
                </a:gridCol>
                <a:gridCol w="1922607">
                  <a:extLst>
                    <a:ext uri="{9D8B030D-6E8A-4147-A177-3AD203B41FA5}">
                      <a16:colId xmlns:a16="http://schemas.microsoft.com/office/drawing/2014/main" val="2288676900"/>
                    </a:ext>
                  </a:extLst>
                </a:gridCol>
                <a:gridCol w="1550213">
                  <a:extLst>
                    <a:ext uri="{9D8B030D-6E8A-4147-A177-3AD203B41FA5}">
                      <a16:colId xmlns:a16="http://schemas.microsoft.com/office/drawing/2014/main" val="1073442179"/>
                    </a:ext>
                  </a:extLst>
                </a:gridCol>
              </a:tblGrid>
              <a:tr h="148416">
                <a:tc>
                  <a:txBody>
                    <a:bodyPr/>
                    <a:lstStyle/>
                    <a:p>
                      <a:r>
                        <a:rPr lang="it-IT" sz="2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periodo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Perdite italiane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Perdite </a:t>
                      </a:r>
                      <a:r>
                        <a:rPr lang="it-IT" sz="2000" dirty="0" err="1"/>
                        <a:t>imperial</a:t>
                      </a:r>
                      <a:r>
                        <a:rPr lang="it-IT" sz="2000" dirty="0"/>
                        <a:t> regie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222478"/>
                  </a:ext>
                </a:extLst>
              </a:tr>
              <a:tr h="398932">
                <a:tc>
                  <a:txBody>
                    <a:bodyPr/>
                    <a:lstStyle/>
                    <a:p>
                      <a:r>
                        <a:rPr lang="it-IT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1915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Giugno-luglio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15.000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47.000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37030"/>
                  </a:ext>
                </a:extLst>
              </a:tr>
              <a:tr h="398932">
                <a:tc>
                  <a:txBody>
                    <a:bodyPr/>
                    <a:lstStyle/>
                    <a:p>
                      <a:r>
                        <a:rPr lang="it-IT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Luglio- 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42.000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45.000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48187"/>
                  </a:ext>
                </a:extLst>
              </a:tr>
              <a:tr h="398932">
                <a:tc>
                  <a:txBody>
                    <a:bodyPr/>
                    <a:lstStyle/>
                    <a:p>
                      <a:r>
                        <a:rPr lang="it-IT" sz="2000" dirty="0"/>
                        <a:t>3 - 4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Ottobre- dicembre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116.000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95.000 (80%)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38521"/>
                  </a:ext>
                </a:extLst>
              </a:tr>
              <a:tr h="398932">
                <a:tc>
                  <a:txBody>
                    <a:bodyPr/>
                    <a:lstStyle/>
                    <a:p>
                      <a:r>
                        <a:rPr lang="it-IT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1916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87806"/>
                  </a:ext>
                </a:extLst>
              </a:tr>
              <a:tr h="983668">
                <a:tc>
                  <a:txBody>
                    <a:bodyPr/>
                    <a:lstStyle/>
                    <a:p>
                      <a:r>
                        <a:rPr lang="it-IT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140.000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50.000 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err="1"/>
                        <a:t>S.Michele</a:t>
                      </a:r>
                      <a:r>
                        <a:rPr lang="it-IT" sz="2000" dirty="0"/>
                        <a:t>, Sabotino, Gorizia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45322"/>
                  </a:ext>
                </a:extLst>
              </a:tr>
              <a:tr h="398932">
                <a:tc>
                  <a:txBody>
                    <a:bodyPr/>
                    <a:lstStyle/>
                    <a:p>
                      <a:r>
                        <a:rPr lang="it-IT" sz="2000" dirty="0"/>
                        <a:t>7-8-9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Settembre- 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145.000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80.000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174751"/>
                  </a:ext>
                </a:extLst>
              </a:tr>
              <a:tr h="398932">
                <a:tc>
                  <a:txBody>
                    <a:bodyPr/>
                    <a:lstStyle/>
                    <a:p>
                      <a:r>
                        <a:rPr lang="it-IT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1917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Maggio - giugno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101.000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423060"/>
                  </a:ext>
                </a:extLst>
              </a:tr>
              <a:tr h="398932">
                <a:tc>
                  <a:txBody>
                    <a:bodyPr/>
                    <a:lstStyle/>
                    <a:p>
                      <a:r>
                        <a:rPr lang="it-IT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74919"/>
                  </a:ext>
                </a:extLst>
              </a:tr>
              <a:tr h="398932">
                <a:tc>
                  <a:txBody>
                    <a:bodyPr/>
                    <a:lstStyle/>
                    <a:p>
                      <a:r>
                        <a:rPr lang="it-IT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Ottobre (dal 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Caporetto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97157"/>
                  </a:ext>
                </a:extLst>
              </a:tr>
              <a:tr h="398932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850.000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520.000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259817"/>
                  </a:ext>
                </a:extLst>
              </a:tr>
            </a:tbl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EC317B-C120-ED41-B5A5-9196C138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BB34-7A31-7040-8E7E-AA6A62A3592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31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>
            <a:extLst>
              <a:ext uri="{FF2B5EF4-FFF2-40B4-BE49-F238E27FC236}">
                <a16:creationId xmlns:a16="http://schemas.microsoft.com/office/drawing/2014/main" id="{C03886A7-27AC-A64E-9E51-E84FEDE46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731" y="656054"/>
            <a:ext cx="7594551" cy="5824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24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La </a:t>
            </a:r>
            <a:r>
              <a:rPr lang="en-US" altLang="it-IT" sz="2400" b="1" dirty="0" err="1">
                <a:solidFill>
                  <a:schemeClr val="accent1"/>
                </a:solidFill>
                <a:ea typeface="ＭＳ Ｐゴシック" panose="020B0600070205080204" pitchFamily="34" charset="-128"/>
              </a:rPr>
              <a:t>dodicesima</a:t>
            </a:r>
            <a:r>
              <a:rPr lang="en-US" altLang="it-IT" sz="24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it-IT" sz="2400" b="1" dirty="0" err="1">
                <a:solidFill>
                  <a:schemeClr val="accent1"/>
                </a:solidFill>
                <a:ea typeface="ＭＳ Ｐゴシック" panose="020B0600070205080204" pitchFamily="34" charset="-128"/>
              </a:rPr>
              <a:t>battaglia</a:t>
            </a:r>
            <a:r>
              <a:rPr lang="en-US" altLang="it-IT" sz="24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o </a:t>
            </a:r>
            <a:r>
              <a:rPr lang="en-US" altLang="it-IT" sz="2400" b="1" dirty="0" err="1">
                <a:solidFill>
                  <a:schemeClr val="accent1"/>
                </a:solidFill>
                <a:ea typeface="ＭＳ Ｐゴシック" panose="020B0600070205080204" pitchFamily="34" charset="-128"/>
              </a:rPr>
              <a:t>Caporetto</a:t>
            </a:r>
            <a:r>
              <a:rPr lang="en-US" altLang="it-IT" sz="24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(24/10.1917)</a:t>
            </a:r>
            <a:endParaRPr lang="it-IT" altLang="it-IT" sz="2400" b="1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2770" name="Segnaposto contenuto 10" descr="Battle_of_Caporetto.jpg">
            <a:extLst>
              <a:ext uri="{FF2B5EF4-FFF2-40B4-BE49-F238E27FC236}">
                <a16:creationId xmlns:a16="http://schemas.microsoft.com/office/drawing/2014/main" id="{6FA1555A-2CF3-FB49-8753-21BFA97869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2" b="14162"/>
          <a:stretch>
            <a:fillRect/>
          </a:stretch>
        </p:blipFill>
        <p:spPr>
          <a:xfrm>
            <a:off x="1331731" y="1664531"/>
            <a:ext cx="7189726" cy="3986293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BE158C-74BF-8748-9A0F-C40B63EA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8A640948-E254-3146-AD7B-BCD91684EC0B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14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631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1">
            <a:extLst>
              <a:ext uri="{FF2B5EF4-FFF2-40B4-BE49-F238E27FC236}">
                <a16:creationId xmlns:a16="http://schemas.microsoft.com/office/drawing/2014/main" id="{5BE2858A-B6B7-2A44-BFFD-83C363155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350" y="514896"/>
            <a:ext cx="10067660" cy="9725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1918, </a:t>
            </a:r>
            <a:r>
              <a:rPr lang="en-US" altLang="it-IT" sz="2400" dirty="0" err="1">
                <a:solidFill>
                  <a:schemeClr val="accent1"/>
                </a:solidFill>
                <a:ea typeface="ＭＳ Ｐゴシック" panose="020B0600070205080204" pitchFamily="34" charset="-128"/>
              </a:rPr>
              <a:t>l’occupazione</a:t>
            </a:r>
            <a:r>
              <a:rPr lang="en-US" altLang="it-IT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del Friuli </a:t>
            </a:r>
            <a:br>
              <a:rPr lang="en-US" altLang="it-IT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</a:br>
            <a:endParaRPr lang="it-IT" altLang="it-IT" sz="24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3794" name="Segnaposto contenuto 5" descr="fuga post cap.jpg">
            <a:extLst>
              <a:ext uri="{FF2B5EF4-FFF2-40B4-BE49-F238E27FC236}">
                <a16:creationId xmlns:a16="http://schemas.microsoft.com/office/drawing/2014/main" id="{3A723D74-7E5F-C747-A913-F9DF230A63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 b="11620"/>
          <a:stretch>
            <a:fillRect/>
          </a:stretch>
        </p:blipFill>
        <p:spPr>
          <a:xfrm>
            <a:off x="1833563" y="1552576"/>
            <a:ext cx="4051300" cy="2246313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62654F-C7CD-2F4D-B00D-991F27E8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0E1AAFA3-98EC-5348-80F8-A990E4E852A1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15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pic>
        <p:nvPicPr>
          <p:cNvPr id="33797" name="Immagine 6" descr="gorz.jpg">
            <a:extLst>
              <a:ext uri="{FF2B5EF4-FFF2-40B4-BE49-F238E27FC236}">
                <a16:creationId xmlns:a16="http://schemas.microsoft.com/office/drawing/2014/main" id="{3B669BDE-4435-5C40-B7AE-62C97DD4E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4" y="1509713"/>
            <a:ext cx="335438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magine 7" descr="ponte.jpg">
            <a:extLst>
              <a:ext uri="{FF2B5EF4-FFF2-40B4-BE49-F238E27FC236}">
                <a16:creationId xmlns:a16="http://schemas.microsoft.com/office/drawing/2014/main" id="{C8DCB61B-E4E3-194D-8A2A-D287FA930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037013"/>
            <a:ext cx="36830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Immagine 8" descr="cividale.jpg">
            <a:extLst>
              <a:ext uri="{FF2B5EF4-FFF2-40B4-BE49-F238E27FC236}">
                <a16:creationId xmlns:a16="http://schemas.microsoft.com/office/drawing/2014/main" id="{59AD239D-04DF-B044-A124-DEC116180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3675"/>
            <a:ext cx="38989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3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632477-7842-3C45-A9E9-9CAC379E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0306"/>
            <a:ext cx="10797747" cy="62797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Suggerimenti bibliografici:</a:t>
            </a:r>
          </a:p>
          <a:p>
            <a:r>
              <a:rPr lang="it-IT" dirty="0"/>
              <a:t>Angelo Vivante, </a:t>
            </a:r>
            <a:r>
              <a:rPr lang="it-IT" i="1" dirty="0"/>
              <a:t>Irredentismo adriatico. Contributo alla discussione sui rapporti Austro-Italiani</a:t>
            </a:r>
            <a:r>
              <a:rPr lang="it-IT" dirty="0"/>
              <a:t>, Firenze, Libreria «La Voce», 1912. </a:t>
            </a:r>
          </a:p>
          <a:p>
            <a:r>
              <a:rPr lang="it-IT" dirty="0"/>
              <a:t>Elio </a:t>
            </a:r>
            <a:r>
              <a:rPr lang="it-IT" dirty="0" err="1"/>
              <a:t>Apih</a:t>
            </a:r>
            <a:r>
              <a:rPr lang="it-IT" dirty="0"/>
              <a:t>, </a:t>
            </a:r>
            <a:r>
              <a:rPr lang="it-IT" i="1" dirty="0"/>
              <a:t>Trieste, </a:t>
            </a:r>
            <a:r>
              <a:rPr lang="it-IT" dirty="0"/>
              <a:t>Roma –Bari, Laterza, 1988</a:t>
            </a:r>
          </a:p>
          <a:p>
            <a:r>
              <a:rPr lang="it-IT" dirty="0"/>
              <a:t>Luciana Morassi, </a:t>
            </a:r>
            <a:r>
              <a:rPr lang="it-IT" i="1" dirty="0"/>
              <a:t>Il Friuli, una provincia ai margini (1814-1914)</a:t>
            </a:r>
            <a:r>
              <a:rPr lang="it-IT" dirty="0"/>
              <a:t>, in Roberto </a:t>
            </a:r>
            <a:r>
              <a:rPr lang="it-IT" dirty="0" err="1"/>
              <a:t>Finzi</a:t>
            </a:r>
            <a:r>
              <a:rPr lang="it-IT" dirty="0"/>
              <a:t>, Claudio Magris, Giovanni Miccoli (a cura di), </a:t>
            </a:r>
            <a:r>
              <a:rPr lang="it-IT" i="1" dirty="0"/>
              <a:t>Storia d’Italia. Le regioni dall’Unità a oggi. Il Friuli-Venezia Giulia</a:t>
            </a:r>
            <a:r>
              <a:rPr lang="it-IT" dirty="0"/>
              <a:t>, Torino, Einaudi, 2002, pp. 5-148</a:t>
            </a:r>
          </a:p>
          <a:p>
            <a:r>
              <a:rPr lang="it-IT" i="1" dirty="0"/>
              <a:t> </a:t>
            </a:r>
            <a:r>
              <a:rPr lang="it-IT" dirty="0"/>
              <a:t>Daniele </a:t>
            </a:r>
            <a:r>
              <a:rPr lang="it-IT" dirty="0" err="1"/>
              <a:t>Andreozzi</a:t>
            </a:r>
            <a:r>
              <a:rPr lang="it-IT" dirty="0"/>
              <a:t>, Roberto </a:t>
            </a:r>
            <a:r>
              <a:rPr lang="it-IT" dirty="0" err="1"/>
              <a:t>Finzi</a:t>
            </a:r>
            <a:r>
              <a:rPr lang="it-IT" dirty="0"/>
              <a:t> e Luciana </a:t>
            </a:r>
            <a:r>
              <a:rPr lang="it-IT" dirty="0" err="1"/>
              <a:t>Panariti</a:t>
            </a:r>
            <a:r>
              <a:rPr lang="it-IT" dirty="0"/>
              <a:t>, </a:t>
            </a:r>
            <a:r>
              <a:rPr lang="it-IT" i="1" dirty="0"/>
              <a:t>Lo specchio del confine. Identità, economia e uso della storia in Friuli Venezia Giulia. 1990 – 2003</a:t>
            </a:r>
            <a:r>
              <a:rPr lang="it-IT" dirty="0"/>
              <a:t>, numero monografico del “Il territorio”, 21/22(2004) Edizioni del consorzio culturale del Monfalconese.</a:t>
            </a:r>
          </a:p>
          <a:p>
            <a:r>
              <a:rPr lang="it-IT" dirty="0"/>
              <a:t>Giovanni Marinelli, </a:t>
            </a:r>
            <a:r>
              <a:rPr lang="it-IT" i="1" dirty="0"/>
              <a:t>Ferrovia Pontebbana (Udine-Pontebba). Con una carta della regione percorsa dalla ferrovia</a:t>
            </a:r>
            <a:r>
              <a:rPr lang="it-IT" b="1" dirty="0"/>
              <a:t>,</a:t>
            </a:r>
            <a:r>
              <a:rPr lang="it-IT" dirty="0"/>
              <a:t> Roma, </a:t>
            </a:r>
            <a:r>
              <a:rPr lang="it-IT" dirty="0" err="1"/>
              <a:t>Civelli</a:t>
            </a:r>
            <a:r>
              <a:rPr lang="it-IT" dirty="0"/>
              <a:t>, 1879. Estratto dal "Bollettino della Società Geografica Italiana"</a:t>
            </a:r>
          </a:p>
          <a:p>
            <a:r>
              <a:rPr lang="it-IT" dirty="0"/>
              <a:t>Marco Sartori </a:t>
            </a:r>
            <a:r>
              <a:rPr lang="it-IT" dirty="0" err="1"/>
              <a:t>Borotto</a:t>
            </a:r>
            <a:r>
              <a:rPr lang="it-IT" dirty="0"/>
              <a:t>, </a:t>
            </a:r>
            <a:r>
              <a:rPr lang="it-IT" i="1" dirty="0"/>
              <a:t>Le ferrovie strategiche del Veneto, </a:t>
            </a:r>
            <a:r>
              <a:rPr lang="it-IT" dirty="0"/>
              <a:t>Venezia, Istituto Veneto di Arti Grafiche, 1908</a:t>
            </a:r>
          </a:p>
          <a:p>
            <a:r>
              <a:rPr lang="it-IT" dirty="0"/>
              <a:t>Romano </a:t>
            </a:r>
            <a:r>
              <a:rPr lang="it-IT" dirty="0" err="1"/>
              <a:t>Vecchiet</a:t>
            </a:r>
            <a:r>
              <a:rPr lang="it-IT" dirty="0"/>
              <a:t>, </a:t>
            </a:r>
            <a:r>
              <a:rPr lang="it-IT" i="1" dirty="0"/>
              <a:t>Treni d'archivio: capitoli di storia delle ferrovie in Friuli, </a:t>
            </a:r>
            <a:r>
              <a:rPr lang="it-IT" dirty="0"/>
              <a:t>Udine, Forum, 2014</a:t>
            </a:r>
          </a:p>
          <a:p>
            <a:r>
              <a:rPr lang="it-IT" dirty="0"/>
              <a:t>Romano </a:t>
            </a:r>
            <a:r>
              <a:rPr lang="it-IT" dirty="0" err="1"/>
              <a:t>Vecchiet</a:t>
            </a:r>
            <a:r>
              <a:rPr lang="it-IT" dirty="0"/>
              <a:t> (a cura di), </a:t>
            </a:r>
            <a:r>
              <a:rPr lang="it-IT" i="1" dirty="0"/>
              <a:t>Treni di frontiera: ferrovie in Friuli-Venezia Giulia e Alpe Adria</a:t>
            </a:r>
            <a:r>
              <a:rPr lang="it-IT" dirty="0"/>
              <a:t>, Ronchi dei Legionari, Centro culturale pubblico polivalente, 1990</a:t>
            </a:r>
          </a:p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www.trenidicarta.it</a:t>
            </a:r>
            <a:r>
              <a:rPr lang="it-IT" dirty="0"/>
              <a:t>/</a:t>
            </a:r>
            <a:r>
              <a:rPr lang="it-IT" dirty="0" err="1"/>
              <a:t>index.htm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081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1CA056-24B2-774B-8713-BE4F1EF38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AA.VV., </a:t>
            </a:r>
            <a:r>
              <a:rPr lang="it-IT" i="1" dirty="0"/>
              <a:t>Storia economica e sociale di Trieste</a:t>
            </a:r>
            <a:r>
              <a:rPr lang="it-IT" dirty="0"/>
              <a:t>, Trieste, </a:t>
            </a:r>
            <a:r>
              <a:rPr lang="it-IT" dirty="0" err="1"/>
              <a:t>Lint</a:t>
            </a:r>
            <a:r>
              <a:rPr lang="it-IT" dirty="0"/>
              <a:t>, 2001</a:t>
            </a:r>
          </a:p>
          <a:p>
            <a:r>
              <a:rPr lang="it-IT" dirty="0"/>
              <a:t>Lucio Fabi, </a:t>
            </a:r>
            <a:r>
              <a:rPr lang="it-IT" i="1" dirty="0"/>
              <a:t>Gente di Trincea. La Grande Guerra sul Carso e sull’Isonzo</a:t>
            </a:r>
            <a:r>
              <a:rPr lang="it-IT" dirty="0"/>
              <a:t>, Milano, Mursia, 2014 (II ed.) </a:t>
            </a:r>
          </a:p>
          <a:p>
            <a:r>
              <a:rPr lang="it-IT" dirty="0"/>
              <a:t>Roberto </a:t>
            </a:r>
            <a:r>
              <a:rPr lang="it-IT" dirty="0" err="1"/>
              <a:t>Finzi</a:t>
            </a:r>
            <a:r>
              <a:rPr lang="it-IT" dirty="0"/>
              <a:t>, Claudio Magris, Giovanni Miccoli (a cura di), </a:t>
            </a:r>
            <a:r>
              <a:rPr lang="it-IT" i="1" dirty="0"/>
              <a:t>Storia d’Italia. Le regioni dall’Unità a oggi. Il Friuli-Venezia Giulia</a:t>
            </a:r>
            <a:r>
              <a:rPr lang="it-IT" dirty="0"/>
              <a:t>, Torino, Einaudi, 2002, </a:t>
            </a:r>
          </a:p>
          <a:p>
            <a:r>
              <a:rPr lang="it-IT" dirty="0"/>
              <a:t>Istituto regionale per la storia del movimento di liberazione in Friuli Venezia Giulia</a:t>
            </a:r>
            <a:r>
              <a:rPr lang="it-IT" i="1" dirty="0"/>
              <a:t>, Friuli e Venezia Giulia. Storia del ‘900</a:t>
            </a:r>
            <a:r>
              <a:rPr lang="it-IT" dirty="0"/>
              <a:t>, Gorizia, LEG, 1997</a:t>
            </a:r>
          </a:p>
          <a:p>
            <a:r>
              <a:rPr lang="it-IT" dirty="0"/>
              <a:t>Giulio </a:t>
            </a:r>
            <a:r>
              <a:rPr lang="it-IT" dirty="0" err="1"/>
              <a:t>Sapelli</a:t>
            </a:r>
            <a:r>
              <a:rPr lang="it-IT" dirty="0"/>
              <a:t>, </a:t>
            </a:r>
            <a:r>
              <a:rPr lang="it-IT" i="1" dirty="0"/>
              <a:t>Trieste italiana. Mito e destino economico</a:t>
            </a:r>
            <a:r>
              <a:rPr lang="it-IT" dirty="0"/>
              <a:t>, Milano, Angeli, 1990</a:t>
            </a:r>
          </a:p>
          <a:p>
            <a:r>
              <a:rPr lang="it-IT" dirty="0"/>
              <a:t>Antonio Sema, </a:t>
            </a:r>
            <a:r>
              <a:rPr lang="it-IT" i="1" dirty="0"/>
              <a:t>La Grande Guerra sul fronte dell’Isonzo</a:t>
            </a:r>
            <a:r>
              <a:rPr lang="it-IT" dirty="0"/>
              <a:t>, Gorizia, LEG, 2014 (II ed.) </a:t>
            </a:r>
          </a:p>
          <a:p>
            <a:r>
              <a:rPr lang="it-IT" i="1" dirty="0"/>
              <a:t>Ti ho spedito lire cento. Le stagioni di Luigi Piccoli, emigrante friulano. Lettere famigliari (1905-1915</a:t>
            </a:r>
            <a:r>
              <a:rPr lang="it-IT" dirty="0"/>
              <a:t>), a cura di A. D’</a:t>
            </a:r>
            <a:r>
              <a:rPr lang="it-IT" dirty="0" err="1"/>
              <a:t>Agostin</a:t>
            </a:r>
            <a:r>
              <a:rPr lang="it-IT" dirty="0"/>
              <a:t>,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Grossutti</a:t>
            </a:r>
            <a:r>
              <a:rPr lang="it-IT" dirty="0"/>
              <a:t>, Pordenone, Ed. Biblioteca dell’Immagine, 1997 </a:t>
            </a:r>
          </a:p>
          <a:p>
            <a:r>
              <a:rPr lang="it-IT" dirty="0"/>
              <a:t>Domenico Pecile</a:t>
            </a:r>
            <a:r>
              <a:rPr lang="it-IT" i="1" dirty="0"/>
              <a:t>, Le condizioni di Udine e del Friuli dopo la liberazione, </a:t>
            </a:r>
            <a:r>
              <a:rPr lang="it-IT" dirty="0"/>
              <a:t>s.d., s.l., 1918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920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>
            <a:extLst>
              <a:ext uri="{FF2B5EF4-FFF2-40B4-BE49-F238E27FC236}">
                <a16:creationId xmlns:a16="http://schemas.microsoft.com/office/drawing/2014/main" id="{9280616E-7B9B-9E42-BA69-AAB3D4CC3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27639"/>
            <a:ext cx="8058150" cy="1311275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/>
              <a:t>Per scaricare liberamente:</a:t>
            </a:r>
            <a:br>
              <a:rPr lang="it-IT" altLang="it-IT"/>
            </a:br>
            <a:r>
              <a:rPr lang="it-IT" altLang="it-IT" sz="800"/>
              <a:t> </a:t>
            </a:r>
            <a:br>
              <a:rPr lang="it-IT" altLang="it-IT"/>
            </a:br>
            <a:r>
              <a:rPr lang="it-IT" altLang="it-IT" sz="2000" i="1"/>
              <a:t>https://eut.units.it/CAT?query=ANY%253Dermacora&amp;orderby=DTE&amp;page=0</a:t>
            </a:r>
          </a:p>
        </p:txBody>
      </p:sp>
      <p:pic>
        <p:nvPicPr>
          <p:cNvPr id="37890" name="Segnaposto contenuto 6">
            <a:extLst>
              <a:ext uri="{FF2B5EF4-FFF2-40B4-BE49-F238E27FC236}">
                <a16:creationId xmlns:a16="http://schemas.microsoft.com/office/drawing/2014/main" id="{0B5D023F-9D99-4B43-8831-8C60C8DC58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2650" y="715964"/>
            <a:ext cx="7526338" cy="4065587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7F2842-71FF-B848-8557-C2C55132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732BD-B286-CE47-B7E0-3C37C9E4F671}" type="slidenum">
              <a:rPr lang="en-US" altLang="it-IT" smtClean="0"/>
              <a:pPr>
                <a:defRPr/>
              </a:pPr>
              <a:t>18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404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0AA40-08B4-AF65-2AD6-5B728FEC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423E2F-263F-B97C-35C6-4A8D8BA4F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Ppt n. 6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/>
              <a:t>Guerra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587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B7763C-AC54-FD4F-AD4E-CF21F8FDB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075" y="1015396"/>
            <a:ext cx="8204167" cy="5153909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La condizione economica stimola la riflessione sociale  e promuove l’organizzazione politica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Provincia di Udine:</a:t>
            </a:r>
          </a:p>
          <a:p>
            <a:r>
              <a:rPr lang="it-IT" dirty="0">
                <a:solidFill>
                  <a:schemeClr val="tx1"/>
                </a:solidFill>
              </a:rPr>
              <a:t>Liberali vs. socialisti vs. cattolici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Gorizia e Gradisca</a:t>
            </a:r>
          </a:p>
          <a:p>
            <a:r>
              <a:rPr lang="it-IT" dirty="0">
                <a:solidFill>
                  <a:schemeClr val="tx1"/>
                </a:solidFill>
              </a:rPr>
              <a:t>Cattolici italiani e sloveni (e socialisti)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Trieste</a:t>
            </a:r>
          </a:p>
          <a:p>
            <a:r>
              <a:rPr lang="it-IT" dirty="0">
                <a:solidFill>
                  <a:schemeClr val="tx1"/>
                </a:solidFill>
              </a:rPr>
              <a:t>Liberal nazionali (e socialisti)</a:t>
            </a:r>
          </a:p>
        </p:txBody>
      </p:sp>
    </p:spTree>
    <p:extLst>
      <p:ext uri="{BB962C8B-B14F-4D97-AF65-F5344CB8AC3E}">
        <p14:creationId xmlns:p14="http://schemas.microsoft.com/office/powerpoint/2010/main" val="194777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21DDE-9B9E-4841-8D00-8C4B2944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guerra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F1CA8-9A6D-F049-AB63-D9449BD7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L’inizio </a:t>
            </a:r>
          </a:p>
          <a:p>
            <a:r>
              <a:rPr lang="it-IT" dirty="0">
                <a:hlinkClick r:id="rId2"/>
              </a:rPr>
              <a:t>https://www.youtube.com/watch?v=YgrwWhf5lUU</a:t>
            </a:r>
            <a:r>
              <a:rPr lang="it-IT" dirty="0"/>
              <a:t> (da 0:26)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La fine</a:t>
            </a:r>
          </a:p>
          <a:p>
            <a:endParaRPr lang="it-IT" dirty="0"/>
          </a:p>
          <a:p>
            <a:r>
              <a:rPr lang="it-IT" dirty="0">
                <a:hlinkClick r:id="rId3"/>
              </a:rPr>
              <a:t>https://www.youtube.com/watch?v=lnoLRrVjY1U</a:t>
            </a:r>
            <a:r>
              <a:rPr lang="it-IT" dirty="0"/>
              <a:t>.  (da 11:40)</a:t>
            </a:r>
          </a:p>
        </p:txBody>
      </p:sp>
    </p:spTree>
    <p:extLst>
      <p:ext uri="{BB962C8B-B14F-4D97-AF65-F5344CB8AC3E}">
        <p14:creationId xmlns:p14="http://schemas.microsoft.com/office/powerpoint/2010/main" val="330407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CB3C9-125E-724A-8042-8A7C1422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72740"/>
            <a:ext cx="10058400" cy="870865"/>
          </a:xfrm>
        </p:spPr>
        <p:txBody>
          <a:bodyPr/>
          <a:lstStyle/>
          <a:p>
            <a:r>
              <a:rPr lang="it-IT" dirty="0"/>
              <a:t>estate 1914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A2DE25-DD53-D240-AE77-A5FA57F8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04" y="1824923"/>
            <a:ext cx="673878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chemeClr val="tx1"/>
                </a:solidFill>
              </a:rPr>
              <a:t>Nei territori imperiali</a:t>
            </a:r>
          </a:p>
          <a:p>
            <a:endParaRPr lang="it-IT" sz="2400" b="1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Mobilitazione generalizzata degli uomini</a:t>
            </a:r>
          </a:p>
          <a:p>
            <a:r>
              <a:rPr lang="it-IT" dirty="0">
                <a:solidFill>
                  <a:schemeClr val="tx1"/>
                </a:solidFill>
              </a:rPr>
              <a:t>Economia di guerra</a:t>
            </a:r>
          </a:p>
          <a:p>
            <a:r>
              <a:rPr lang="it-IT" dirty="0">
                <a:solidFill>
                  <a:schemeClr val="tx1"/>
                </a:solidFill>
              </a:rPr>
              <a:t>Fine delle relazioni internazionali</a:t>
            </a:r>
          </a:p>
          <a:p>
            <a:r>
              <a:rPr lang="it-IT" dirty="0">
                <a:solidFill>
                  <a:schemeClr val="tx1"/>
                </a:solidFill>
              </a:rPr>
              <a:t>Blocco dei commerci marittimi</a:t>
            </a:r>
          </a:p>
          <a:p>
            <a:r>
              <a:rPr lang="it-IT" dirty="0">
                <a:solidFill>
                  <a:schemeClr val="tx1"/>
                </a:solidFill>
              </a:rPr>
              <a:t>Espulsione immediata dei cittadini stranieri dai territori dell’Impero</a:t>
            </a:r>
          </a:p>
          <a:p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8C0C71-5A61-5E4E-8E49-C8B61029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521" y="2049887"/>
            <a:ext cx="4633732" cy="34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3C901-C83F-5F43-B6AB-4B2A9946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00" y="609600"/>
            <a:ext cx="8596668" cy="1320800"/>
          </a:xfrm>
        </p:spPr>
        <p:txBody>
          <a:bodyPr/>
          <a:lstStyle/>
          <a:p>
            <a:r>
              <a:rPr lang="it-IT" dirty="0"/>
              <a:t>estate 1914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E433F-E942-FA45-A0D4-C31EA4F4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743" y="1930400"/>
            <a:ext cx="10706583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b="1" dirty="0"/>
              <a:t>Nella provincia di Udine</a:t>
            </a:r>
          </a:p>
          <a:p>
            <a:pPr marL="0" indent="0">
              <a:buNone/>
            </a:pPr>
            <a:endParaRPr lang="it-IT" sz="2000" b="1" dirty="0"/>
          </a:p>
          <a:p>
            <a:r>
              <a:rPr lang="it-IT" dirty="0"/>
              <a:t>Rientro dei migranti a metà stagione (90.000 «contati» a Cormons e Pontebba)  </a:t>
            </a:r>
          </a:p>
          <a:p>
            <a:r>
              <a:rPr lang="it-IT" dirty="0"/>
              <a:t>Assenza di lavoro</a:t>
            </a:r>
          </a:p>
          <a:p>
            <a:r>
              <a:rPr lang="it-IT" dirty="0"/>
              <a:t>Esaurimento riserve /risparmi</a:t>
            </a:r>
          </a:p>
          <a:p>
            <a:r>
              <a:rPr lang="it-IT" dirty="0"/>
              <a:t>Incapacità di sopperire alla sussistenza</a:t>
            </a:r>
          </a:p>
          <a:p>
            <a:r>
              <a:rPr lang="it-IT" dirty="0"/>
              <a:t>Crisi sociale e politica</a:t>
            </a:r>
          </a:p>
          <a:p>
            <a:r>
              <a:rPr lang="it-IT" dirty="0"/>
              <a:t>Totale incertezza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08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04AA-BE26-0442-A7E7-74DA363D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pPr>
              <a:defRPr/>
            </a:pPr>
            <a:fld id="{AF049DCE-F2D4-AF42-95EB-03CC383361DC}" type="slidenum">
              <a:rPr lang="en-US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a typeface="+mn-ea"/>
              </a:rPr>
              <a:pPr>
                <a:defRPr/>
              </a:pPr>
              <a:t>7</a:t>
            </a:fld>
            <a:endParaRPr lang="en-US"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a typeface="+mn-ea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2DCD4B5-4414-564C-BB15-DCEE15A1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4" y="625033"/>
            <a:ext cx="8482645" cy="798740"/>
          </a:xfrm>
        </p:spPr>
        <p:txBody>
          <a:bodyPr/>
          <a:lstStyle/>
          <a:p>
            <a:r>
              <a:rPr lang="it-IT" dirty="0"/>
              <a:t>Italia vs. </a:t>
            </a:r>
            <a:r>
              <a:rPr lang="it-IT" dirty="0" err="1"/>
              <a:t>Kakanien</a:t>
            </a: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CB013F7-E3D1-6C47-99E9-648DF659D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05" y="1949344"/>
            <a:ext cx="4595877" cy="3881437"/>
          </a:xfrm>
        </p:spPr>
      </p:pic>
      <p:pic>
        <p:nvPicPr>
          <p:cNvPr id="13" name="Immagine 6">
            <a:extLst>
              <a:ext uri="{FF2B5EF4-FFF2-40B4-BE49-F238E27FC236}">
                <a16:creationId xmlns:a16="http://schemas.microsoft.com/office/drawing/2014/main" id="{F4E28BB0-7F38-B04E-AE19-99D2F890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63" y="1949344"/>
            <a:ext cx="5899563" cy="403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0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A69C90-3AE8-8348-A49F-73740B7D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BE8A-E6CE-584A-A70A-DDAF59E2CAB8}" type="slidenum">
              <a:rPr lang="en-US" altLang="it-IT"/>
              <a:pPr>
                <a:defRPr/>
              </a:pPr>
              <a:t>8</a:t>
            </a:fld>
            <a:endParaRPr lang="en-US" alt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3BDCAA1-02FF-BA4C-9DC3-B477C85C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03" y="1203767"/>
            <a:ext cx="10324618" cy="5152584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it-IT" sz="2400" b="1" dirty="0">
                <a:solidFill>
                  <a:schemeClr val="accent1"/>
                </a:solidFill>
              </a:rPr>
              <a:t>Ai miei popoli!</a:t>
            </a:r>
          </a:p>
          <a:p>
            <a:pPr marL="0" indent="0">
              <a:spcAft>
                <a:spcPts val="0"/>
              </a:spcAft>
              <a:buNone/>
              <a:defRPr/>
            </a:pP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Il re d’Italia mi ha dichiarato guerra.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Il regno d’Italia ha commesso a danno dei suoi due alleati un tradimento di cui la storia non conosce uguale.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Dopo un patto d’alleanza che durava da oltre trent’anni, durante i quali ha potuto crescere il suo territorio e conseguire un insperabile benessere, l’Italia ci ha abbandonati nell’ora del pericolo ed è passata a bandiere spiegate nel campo dei nostri nemici.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Noi non abbiamo minacciato l’Italia, non abbiamo menomato la sua reputazione, violato il suo onore o i suoi interessi. Noi abbiamo scrupolosamente osservato gli obblighi derivatici dall’alleanza e accordato la nostra protezione quando l’Italia ha preso le armi.</a:t>
            </a:r>
            <a:br>
              <a:rPr lang="it-IT" sz="2200" dirty="0">
                <a:solidFill>
                  <a:schemeClr val="tx1"/>
                </a:solidFill>
              </a:rPr>
            </a:br>
            <a:r>
              <a:rPr lang="it-IT" sz="2200" dirty="0">
                <a:solidFill>
                  <a:schemeClr val="tx1"/>
                </a:solidFill>
              </a:rPr>
              <a:t>	Noi abbiamo fatto di più: quando l’Italia ha diretto i suoi avidi sguardi sui nostri confini, noi, per salvare l’alleanza e la pace eravamo pronti a grandi e dolorosi sacrifici, a sacrifici che toccavano in modo particolare il nostro cuore paterno. Ma non è stato possibile calmare l’avidità dell’Italia, che credeva di dover sfruttare l’occasione. Così deve compiersi il destino. 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9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contenuto 2">
            <a:extLst>
              <a:ext uri="{FF2B5EF4-FFF2-40B4-BE49-F238E27FC236}">
                <a16:creationId xmlns:a16="http://schemas.microsoft.com/office/drawing/2014/main" id="{B4B9D1E8-1046-B94F-8B60-01817C685D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913" y="1152787"/>
            <a:ext cx="10929887" cy="520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it-IT" sz="2400" dirty="0"/>
              <a:t>	</a:t>
            </a:r>
            <a:r>
              <a:rPr lang="it-IT" sz="2400" dirty="0">
                <a:solidFill>
                  <a:schemeClr val="tx1"/>
                </a:solidFill>
              </a:rPr>
              <a:t> Le mie armate hanno vittoriosamente resistito al potente nemico al Nord durante dieci mesi di gigantesche lotte e nella più completa fratellanza d’armi con gli eserciti del mio illustre alleato. </a:t>
            </a:r>
          </a:p>
          <a:p>
            <a:pPr marL="0" indent="0">
              <a:buNone/>
            </a:pPr>
            <a:r>
              <a:rPr lang="it-IT" altLang="it-IT" sz="2400" dirty="0">
                <a:solidFill>
                  <a:schemeClr val="tx1"/>
                </a:solidFill>
              </a:rPr>
              <a:t>Il nuovo perfido nemico del Sud non è certo per voi un avversario nuovo. I grandi ricordi di Novara, Mortasa, Custoza, e Lissa, che sono l’orgoglio della mia gioventù, e lo spirito di Radetzky, dell’arciduca Alberto e di </a:t>
            </a:r>
            <a:r>
              <a:rPr lang="it-IT" altLang="it-IT" sz="2400" dirty="0" err="1">
                <a:solidFill>
                  <a:schemeClr val="tx1"/>
                </a:solidFill>
              </a:rPr>
              <a:t>Tegethoff</a:t>
            </a:r>
            <a:r>
              <a:rPr lang="it-IT" altLang="it-IT" sz="2400" dirty="0">
                <a:solidFill>
                  <a:schemeClr val="tx1"/>
                </a:solidFill>
              </a:rPr>
              <a:t>, che sopravvive nelle mie forze di terra e di mare, mi sono garanti che anche nel Sud sapremo difendere con successo i confini della monarchia.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	Io rivolgo un saluto alle mie valorose e vittoriose truppe. Ho piena fiducia in loro e nei comandanti!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	Ho piena fiducia nei miei popoli, al cui ineguagliabile spirito di sacrificio è dovuto il più profondo e paterno ringraziamento.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	Prego l’Onnipotente di benedire le nostre bandiere e di accogliere la nostra giusta causa sotto la sua benigna protezione.</a:t>
            </a:r>
            <a:br>
              <a:rPr lang="it-IT" altLang="it-IT" sz="2400" dirty="0">
                <a:solidFill>
                  <a:schemeClr val="tx1"/>
                </a:solidFill>
              </a:rPr>
            </a:br>
            <a:r>
              <a:rPr lang="it-IT" altLang="it-IT" sz="2400" dirty="0">
                <a:solidFill>
                  <a:schemeClr val="tx1"/>
                </a:solidFill>
              </a:rPr>
              <a:t>Franz Joseph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9F078B-6C8E-7A43-966C-89AB926B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5BAFF-7C44-8048-9415-533BE0D0D918}" type="slidenum">
              <a:rPr lang="en-US" altLang="it-IT"/>
              <a:pPr>
                <a:defRPr/>
              </a:pPr>
              <a:t>9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00030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1297</Words>
  <Application>Microsoft Macintosh PowerPoint</Application>
  <PresentationFormat>Widescreen</PresentationFormat>
  <Paragraphs>136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Geografia storica dell’odierno Friuli Venezia Giulia 641LM </vt:lpstr>
      <vt:lpstr>Presentazione standard di PowerPoint</vt:lpstr>
      <vt:lpstr>Presentazione standard di PowerPoint</vt:lpstr>
      <vt:lpstr>La guerra</vt:lpstr>
      <vt:lpstr>estate 1914</vt:lpstr>
      <vt:lpstr>estate 1914</vt:lpstr>
      <vt:lpstr>Italia vs. Kakanien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undici  battaglie dell’Isonzo</vt:lpstr>
      <vt:lpstr>le «battaglie» dell’Isonzo</vt:lpstr>
      <vt:lpstr>La dodicesima battaglia o Caporetto (24/10.1917)</vt:lpstr>
      <vt:lpstr>1918, l’occupazione del Friuli  </vt:lpstr>
      <vt:lpstr>Presentazione standard di PowerPoint</vt:lpstr>
      <vt:lpstr>Presentazione standard di PowerPoint</vt:lpstr>
      <vt:lpstr>Per scaricare liberamente:   https://eut.units.it/CAT?query=ANY%253Dermacora&amp;orderby=DTE&amp;page=0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ZILLI SERGIO</cp:lastModifiedBy>
  <cp:revision>15</cp:revision>
  <dcterms:created xsi:type="dcterms:W3CDTF">2022-10-02T10:10:34Z</dcterms:created>
  <dcterms:modified xsi:type="dcterms:W3CDTF">2023-10-13T14:57:06Z</dcterms:modified>
</cp:coreProperties>
</file>