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5" r:id="rId10"/>
    <p:sldId id="266" r:id="rId11"/>
    <p:sldId id="267" r:id="rId12"/>
    <p:sldId id="268" r:id="rId13"/>
    <p:sldId id="270" r:id="rId14"/>
    <p:sldId id="280" r:id="rId15"/>
    <p:sldId id="278" r:id="rId16"/>
    <p:sldId id="279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128" autoAdjust="0"/>
  </p:normalViewPr>
  <p:slideViewPr>
    <p:cSldViewPr>
      <p:cViewPr varScale="1">
        <p:scale>
          <a:sx n="107" d="100"/>
          <a:sy n="107" d="100"/>
        </p:scale>
        <p:origin x="18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6551712" y="0"/>
            <a:ext cx="259228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M. Gasanova Mijat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6551712" y="0"/>
            <a:ext cx="259228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M. Gasanova Mijat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17/10/2023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C</a:t>
            </a:r>
            <a:r>
              <a:rPr lang="it-IT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A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7030A0"/>
                </a:solidFill>
                <a:latin typeface="Algerian" panose="04020705040A02060702" pitchFamily="82" charset="0"/>
              </a:rPr>
              <a:t>A</a:t>
            </a:r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T</a:t>
            </a:r>
            <a:r>
              <a:rPr lang="it-IT" sz="60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</a:t>
            </a:r>
            <a:r>
              <a:rPr lang="it-IT" sz="6000" b="1" dirty="0">
                <a:solidFill>
                  <a:srgbClr val="002060"/>
                </a:solidFill>
                <a:latin typeface="Algerian" panose="04020705040A02060702" pitchFamily="82" charset="0"/>
              </a:rPr>
              <a:t>E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7030A0"/>
                </a:solidFill>
                <a:latin typeface="Algerian" panose="04020705040A02060702" pitchFamily="82" charset="0"/>
              </a:rPr>
              <a:t>I </a:t>
            </a:r>
            <a:r>
              <a:rPr lang="it-IT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R</a:t>
            </a:r>
            <a:r>
              <a:rPr lang="it-IT" sz="6000" b="1" dirty="0">
                <a:solidFill>
                  <a:srgbClr val="0070C0"/>
                </a:solidFill>
                <a:latin typeface="Algerian" panose="04020705040A02060702" pitchFamily="82" charset="0"/>
              </a:rPr>
              <a:t>U</a:t>
            </a:r>
            <a:r>
              <a:rPr lang="it-IT" sz="6000" b="1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it-IT" sz="6000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S</a:t>
            </a:r>
            <a:r>
              <a:rPr lang="it-IT" sz="6000" b="1" dirty="0">
                <a:solidFill>
                  <a:srgbClr val="00B050"/>
                </a:solidFill>
                <a:latin typeface="Algerian" panose="04020705040A02060702" pitchFamily="82" charset="0"/>
              </a:rPr>
              <a:t>I</a:t>
            </a:r>
            <a:endParaRPr lang="it-IT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"/>
    </mc:Choice>
    <mc:Fallback xmlns="">
      <p:transition spd="slow" advTm="19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Н н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О о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П п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Р р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24428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С с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Т т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У у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Шестнадцатая нота Восьмая нота Музыкальная нота Значение ноты Целая нота,  музыкальная нота, монохромный, силуэт, черный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2" y="1844823"/>
            <a:ext cx="2111399" cy="14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42" y="3501008"/>
            <a:ext cx="1431603" cy="14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Rose Definizione significato | Dizionario inglese Colli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61" y="4932610"/>
            <a:ext cx="1470632" cy="17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71" y="548680"/>
            <a:ext cx="1776950" cy="17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56" y="2583875"/>
            <a:ext cx="3265868" cy="163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59881"/>
            <a:ext cx="1905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"/>
    </mc:Choice>
    <mc:Fallback xmlns="">
      <p:transition spd="slow" advTm="4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377878"/>
            <a:ext cx="424428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200" b="1" dirty="0">
                <a:solidFill>
                  <a:srgbClr val="FF0000"/>
                </a:solidFill>
              </a:rPr>
              <a:t>Ф ф </a:t>
            </a:r>
          </a:p>
          <a:p>
            <a:pPr marL="0" indent="0">
              <a:buNone/>
            </a:pPr>
            <a:endParaRPr lang="ru-RU" sz="5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200" b="1" dirty="0">
                <a:solidFill>
                  <a:srgbClr val="FF0000"/>
                </a:solidFill>
              </a:rPr>
              <a:t>Х х </a:t>
            </a:r>
          </a:p>
          <a:p>
            <a:pPr marL="0" indent="0">
              <a:buNone/>
            </a:pPr>
            <a:endParaRPr lang="ru-RU" sz="5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5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5200" b="1" dirty="0">
                <a:solidFill>
                  <a:srgbClr val="FF0000"/>
                </a:solidFill>
              </a:rPr>
              <a:t>Ц ц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0032" y="451279"/>
            <a:ext cx="3750568" cy="6146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  </a:t>
            </a:r>
            <a:r>
              <a:rPr lang="ru-RU" sz="4800" b="1" dirty="0">
                <a:solidFill>
                  <a:srgbClr val="FF0000"/>
                </a:solidFill>
              </a:rPr>
              <a:t>Ч ч </a:t>
            </a: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  </a:t>
            </a:r>
            <a:r>
              <a:rPr lang="ru-RU" sz="4800" b="1" dirty="0">
                <a:solidFill>
                  <a:srgbClr val="FF0000"/>
                </a:solidFill>
              </a:rPr>
              <a:t>Ш ш</a:t>
            </a:r>
            <a:r>
              <a:rPr lang="it-IT" sz="4800" b="1" dirty="0">
                <a:solidFill>
                  <a:srgbClr val="FF000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4800" b="1" dirty="0">
                <a:solidFill>
                  <a:srgbClr val="FF0000"/>
                </a:solidFill>
              </a:rPr>
              <a:t>    </a:t>
            </a:r>
            <a:r>
              <a:rPr lang="ru-RU" sz="4800" b="1" dirty="0">
                <a:solidFill>
                  <a:srgbClr val="FF0000"/>
                </a:solidFill>
              </a:rPr>
              <a:t>Щ щ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23959"/>
            <a:ext cx="2553859" cy="169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19" y="2476596"/>
            <a:ext cx="2835534" cy="158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62809"/>
            <a:ext cx="3211346" cy="18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Чай гръден екстра - при бронхити - 80 гр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04" y="451280"/>
            <a:ext cx="1825592" cy="182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50" y="2416988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24" y="4487732"/>
            <a:ext cx="1272984" cy="19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"/>
    </mc:Choice>
    <mc:Fallback xmlns="">
      <p:transition spd="slow" advTm="83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algn="l"/>
            <a:r>
              <a:rPr lang="ru-RU" sz="4800" b="1" dirty="0">
                <a:solidFill>
                  <a:srgbClr val="FF0000"/>
                </a:solidFill>
              </a:rPr>
              <a:t>Э э </a:t>
            </a:r>
            <a:br>
              <a:rPr lang="ru-RU" sz="4800" b="1" dirty="0">
                <a:solidFill>
                  <a:srgbClr val="FF0000"/>
                </a:solidFill>
              </a:rPr>
            </a:br>
            <a:br>
              <a:rPr lang="ru-RU" sz="4800" b="1" dirty="0">
                <a:solidFill>
                  <a:srgbClr val="FF0000"/>
                </a:solidFill>
              </a:rPr>
            </a:b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Ю ю </a:t>
            </a:r>
            <a:br>
              <a:rPr lang="ru-RU" sz="4800" b="1" dirty="0">
                <a:solidFill>
                  <a:srgbClr val="FF0000"/>
                </a:solidFill>
              </a:rPr>
            </a:br>
            <a:br>
              <a:rPr lang="ru-RU" sz="4800" b="1" dirty="0">
                <a:solidFill>
                  <a:srgbClr val="FF0000"/>
                </a:solidFill>
              </a:rPr>
            </a:b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FF0000"/>
                </a:solidFill>
              </a:rPr>
              <a:t>Я я </a:t>
            </a:r>
            <a:br>
              <a:rPr lang="ru-RU" dirty="0"/>
            </a:br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2592288" cy="19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0337"/>
            <a:ext cx="3124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725144"/>
            <a:ext cx="361247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"/>
    </mc:Choice>
    <mc:Fallback xmlns="">
      <p:transition spd="slow" advTm="5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/>
              <a:t>м</a:t>
            </a:r>
            <a:r>
              <a:rPr lang="it-IT" sz="4800" b="1" dirty="0"/>
              <a:t>ý</a:t>
            </a:r>
            <a:r>
              <a:rPr lang="ru-RU" sz="4800" b="1" dirty="0"/>
              <a:t>з</a:t>
            </a:r>
            <a:r>
              <a:rPr lang="ru-RU" sz="4800" b="1" u="sng" dirty="0">
                <a:solidFill>
                  <a:srgbClr val="FF0000"/>
                </a:solidFill>
              </a:rPr>
              <a:t>ы</a:t>
            </a:r>
            <a:r>
              <a:rPr lang="ru-RU" sz="4800" b="1" dirty="0"/>
              <a:t>ка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it-IT" sz="4800" b="1" dirty="0"/>
              <a:t>          </a:t>
            </a:r>
            <a:r>
              <a:rPr lang="ru-RU" sz="4800" b="1" dirty="0"/>
              <a:t>тюл</a:t>
            </a:r>
            <a:r>
              <a:rPr lang="ru-RU" sz="4800" b="1" u="sng" dirty="0">
                <a:solidFill>
                  <a:srgbClr val="FF0000"/>
                </a:solidFill>
              </a:rPr>
              <a:t>ь</a:t>
            </a:r>
            <a:r>
              <a:rPr lang="ru-RU" sz="4800" b="1" dirty="0"/>
              <a:t>п</a:t>
            </a:r>
            <a:r>
              <a:rPr lang="it-IT" sz="4800" b="1" dirty="0"/>
              <a:t>á</a:t>
            </a:r>
            <a:r>
              <a:rPr lang="ru-RU" sz="4800" b="1" dirty="0"/>
              <a:t>н</a:t>
            </a:r>
          </a:p>
          <a:p>
            <a:pPr marL="0" indent="0">
              <a:buNone/>
            </a:pPr>
            <a:endParaRPr lang="ru-RU" sz="4800" b="1" dirty="0"/>
          </a:p>
          <a:p>
            <a:pPr marL="0" indent="0">
              <a:buNone/>
            </a:pPr>
            <a:r>
              <a:rPr lang="ru-RU" sz="4800" b="1" dirty="0"/>
              <a:t>ин</a:t>
            </a:r>
            <a:r>
              <a:rPr lang="ru-RU" sz="4800" b="1" u="sng" dirty="0">
                <a:solidFill>
                  <a:srgbClr val="FF0000"/>
                </a:solidFill>
              </a:rPr>
              <a:t>ъ</a:t>
            </a:r>
            <a:r>
              <a:rPr lang="it-IT" sz="4800" b="1" dirty="0" err="1"/>
              <a:t>é</a:t>
            </a:r>
            <a:r>
              <a:rPr lang="ru-RU" sz="4800" b="1" dirty="0"/>
              <a:t>кция</a:t>
            </a:r>
            <a:endParaRPr lang="it-IT" sz="4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74" y="404664"/>
            <a:ext cx="3132188" cy="17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8" y="4941168"/>
            <a:ext cx="396342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87" y="2357438"/>
            <a:ext cx="2295698" cy="229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"/>
    </mc:Choice>
    <mc:Fallback xmlns="">
      <p:transition spd="slow" advTm="61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68D7A-C3A5-0CF3-4ED4-A185847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916756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b="1" dirty="0">
                <a:solidFill>
                  <a:srgbClr val="0070C0"/>
                </a:solidFill>
              </a:rPr>
              <a:t>Incontro di alcune consonanti</a:t>
            </a:r>
            <a:br>
              <a:rPr lang="it-IT" dirty="0"/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2AFC49-2AE3-4C55-54A7-2316B27B9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196752"/>
            <a:ext cx="8084205" cy="492941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СЧ </a:t>
            </a:r>
            <a:r>
              <a:rPr lang="it-IT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→ </a:t>
            </a:r>
            <a:r>
              <a:rPr lang="it-IT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[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Щ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]</a:t>
            </a:r>
          </a:p>
          <a:p>
            <a:pPr marL="0" indent="0" algn="ctr">
              <a:buNone/>
            </a:pPr>
            <a:r>
              <a:rPr lang="ru-RU" u="sng" dirty="0">
                <a:solidFill>
                  <a:srgbClr val="0070C0"/>
                </a:solidFill>
              </a:rPr>
              <a:t>сч</a:t>
            </a:r>
            <a:r>
              <a:rPr lang="ru-RU" dirty="0">
                <a:solidFill>
                  <a:srgbClr val="0070C0"/>
                </a:solidFill>
              </a:rPr>
              <a:t>астье</a:t>
            </a:r>
            <a:r>
              <a:rPr lang="ru-RU" dirty="0"/>
              <a:t> </a:t>
            </a:r>
            <a:r>
              <a:rPr lang="it-IT" dirty="0"/>
              <a:t>(</a:t>
            </a:r>
            <a:r>
              <a:rPr lang="it-IT" i="1" dirty="0"/>
              <a:t>felicità</a:t>
            </a:r>
            <a:r>
              <a:rPr lang="it-IT" dirty="0"/>
              <a:t>)</a:t>
            </a:r>
            <a:endParaRPr lang="ru-RU" dirty="0"/>
          </a:p>
          <a:p>
            <a:pPr marL="0" indent="0" algn="ctr">
              <a:buNone/>
            </a:pPr>
            <a:r>
              <a:rPr lang="ru-RU" u="sng" dirty="0">
                <a:solidFill>
                  <a:srgbClr val="0070C0"/>
                </a:solidFill>
              </a:rPr>
              <a:t>сч</a:t>
            </a:r>
            <a:r>
              <a:rPr lang="ru-RU" dirty="0">
                <a:solidFill>
                  <a:srgbClr val="0070C0"/>
                </a:solidFill>
              </a:rPr>
              <a:t>ёт</a:t>
            </a:r>
            <a:r>
              <a:rPr lang="it-IT" dirty="0"/>
              <a:t> (</a:t>
            </a:r>
            <a:r>
              <a:rPr lang="it-IT" i="1" dirty="0"/>
              <a:t>conto</a:t>
            </a:r>
            <a:r>
              <a:rPr lang="it-IT" dirty="0"/>
              <a:t>)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ТС, ТЬС </a:t>
            </a:r>
            <a:r>
              <a:rPr lang="it-IT" b="1" dirty="0">
                <a:solidFill>
                  <a:srgbClr val="FF0000"/>
                </a:solidFill>
              </a:rPr>
              <a:t>  </a:t>
            </a:r>
            <a:r>
              <a:rPr lang="ru-RU" b="1" dirty="0">
                <a:solidFill>
                  <a:srgbClr val="FF0000"/>
                </a:solidFill>
              </a:rPr>
              <a:t>→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[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Ц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]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смеё</a:t>
            </a:r>
            <a:r>
              <a:rPr lang="ru-RU" u="sng" dirty="0">
                <a:solidFill>
                  <a:srgbClr val="0070C0"/>
                </a:solidFill>
              </a:rPr>
              <a:t>тс</a:t>
            </a:r>
            <a:r>
              <a:rPr lang="ru-RU" dirty="0">
                <a:solidFill>
                  <a:srgbClr val="0070C0"/>
                </a:solidFill>
              </a:rPr>
              <a:t>я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(</a:t>
            </a:r>
            <a:r>
              <a:rPr lang="it-IT" i="1" dirty="0"/>
              <a:t>ridere</a:t>
            </a:r>
            <a:r>
              <a:rPr lang="it-IT" dirty="0"/>
              <a:t>)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одева</a:t>
            </a:r>
            <a:r>
              <a:rPr lang="ru-RU" u="sng" dirty="0">
                <a:solidFill>
                  <a:srgbClr val="0070C0"/>
                </a:solidFill>
              </a:rPr>
              <a:t>тьс</a:t>
            </a:r>
            <a:r>
              <a:rPr lang="ru-RU" dirty="0">
                <a:solidFill>
                  <a:srgbClr val="0070C0"/>
                </a:solidFill>
              </a:rPr>
              <a:t>я</a:t>
            </a:r>
            <a:r>
              <a:rPr lang="it-IT" dirty="0"/>
              <a:t> (</a:t>
            </a:r>
            <a:r>
              <a:rPr lang="it-IT" i="1" dirty="0"/>
              <a:t>si veste</a:t>
            </a:r>
            <a:r>
              <a:rPr lang="it-IT" dirty="0"/>
              <a:t>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876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628724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rgbClr val="FF0000"/>
                </a:solidFill>
              </a:rPr>
              <a:t>Formazione delle sillabe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83264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it-IT" sz="3600" b="1" dirty="0"/>
              <a:t>Una sillaba</a:t>
            </a:r>
            <a:r>
              <a:rPr lang="ru-RU" sz="3600" b="1" dirty="0"/>
              <a:t> </a:t>
            </a:r>
            <a:r>
              <a:rPr lang="it-IT" sz="3600" b="1" dirty="0"/>
              <a:t>può contenere una e una sola vocale!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Г, К, Х </a:t>
            </a:r>
            <a:r>
              <a:rPr lang="it-IT" sz="3600" b="1" dirty="0">
                <a:solidFill>
                  <a:srgbClr val="FF0000"/>
                </a:solidFill>
              </a:rPr>
              <a:t>+ </a:t>
            </a:r>
            <a:r>
              <a:rPr lang="ru-RU" sz="3600" b="1" strike="sngStrike" dirty="0">
                <a:solidFill>
                  <a:srgbClr val="FF0000"/>
                </a:solidFill>
              </a:rPr>
              <a:t>Ы, Ю, 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(</a:t>
            </a:r>
            <a:r>
              <a:rPr lang="it-IT" sz="3600" b="1" dirty="0"/>
              <a:t>eccezioni:</a:t>
            </a:r>
            <a:r>
              <a:rPr lang="ru-RU" sz="3600" b="1" dirty="0"/>
              <a:t> </a:t>
            </a:r>
            <a:r>
              <a:rPr lang="it-IT" sz="3600" dirty="0"/>
              <a:t>ad es. </a:t>
            </a:r>
            <a:r>
              <a:rPr lang="ru-RU" sz="3600" dirty="0">
                <a:solidFill>
                  <a:srgbClr val="002060"/>
                </a:solidFill>
              </a:rPr>
              <a:t>Кюр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и</a:t>
            </a:r>
            <a:r>
              <a:rPr lang="vi-VN" sz="3600" dirty="0">
                <a:solidFill>
                  <a:srgbClr val="002060"/>
                </a:solidFill>
              </a:rPr>
              <a:t>́</a:t>
            </a:r>
            <a:r>
              <a:rPr lang="ru-RU" sz="3600" dirty="0"/>
              <a:t>)</a:t>
            </a:r>
            <a:endParaRPr lang="ru-RU" sz="3600" b="1" dirty="0"/>
          </a:p>
          <a:p>
            <a:r>
              <a:rPr lang="ru-RU" sz="3600" b="1" dirty="0">
                <a:solidFill>
                  <a:srgbClr val="FF0000"/>
                </a:solidFill>
              </a:rPr>
              <a:t>Ж, Ч, Ш, Щ</a:t>
            </a:r>
            <a:r>
              <a:rPr lang="it-IT" sz="3600" b="1" dirty="0">
                <a:solidFill>
                  <a:srgbClr val="FF0000"/>
                </a:solidFill>
              </a:rPr>
              <a:t> + </a:t>
            </a:r>
            <a:r>
              <a:rPr lang="ru-RU" sz="3600" b="1" strike="sngStrike" dirty="0">
                <a:solidFill>
                  <a:srgbClr val="FF0000"/>
                </a:solidFill>
              </a:rPr>
              <a:t>Ы, Ю, 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(</a:t>
            </a:r>
            <a:r>
              <a:rPr lang="it-IT" sz="3600" b="1" dirty="0"/>
              <a:t>eccezioni: </a:t>
            </a:r>
            <a:r>
              <a:rPr lang="ru-RU" sz="3600" dirty="0">
                <a:solidFill>
                  <a:srgbClr val="002060"/>
                </a:solidFill>
              </a:rPr>
              <a:t>жюр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и́</a:t>
            </a:r>
            <a:r>
              <a:rPr lang="ru-RU" sz="3600" dirty="0">
                <a:solidFill>
                  <a:srgbClr val="002060"/>
                </a:solidFill>
              </a:rPr>
              <a:t>, брош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ра, параш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т, Жюль</a:t>
            </a:r>
            <a:r>
              <a:rPr lang="ru-RU" sz="3600" dirty="0"/>
              <a:t>) 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Ц + </a:t>
            </a:r>
            <a:r>
              <a:rPr lang="ru-RU" sz="3600" b="1" strike="sngStrike" dirty="0">
                <a:solidFill>
                  <a:srgbClr val="FF0000"/>
                </a:solidFill>
              </a:rPr>
              <a:t>Ю, Я</a:t>
            </a:r>
            <a:r>
              <a:rPr lang="ru-RU" sz="3600" b="1" dirty="0">
                <a:solidFill>
                  <a:srgbClr val="FF0000"/>
                </a:solidFill>
              </a:rPr>
              <a:t>  </a:t>
            </a:r>
            <a:r>
              <a:rPr lang="ru-RU" sz="3600" dirty="0"/>
              <a:t>(</a:t>
            </a:r>
            <a:r>
              <a:rPr lang="it-IT" sz="3600" b="1" dirty="0"/>
              <a:t>eccezione:</a:t>
            </a:r>
            <a:r>
              <a:rPr lang="ru-RU" sz="3600" b="1" dirty="0"/>
              <a:t> </a:t>
            </a:r>
            <a:r>
              <a:rPr lang="ru-RU" sz="3600" dirty="0">
                <a:solidFill>
                  <a:srgbClr val="002060"/>
                </a:solidFill>
              </a:rPr>
              <a:t>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ю́</a:t>
            </a:r>
            <a:r>
              <a:rPr lang="ru-RU" sz="3600" dirty="0">
                <a:solidFill>
                  <a:srgbClr val="002060"/>
                </a:solidFill>
              </a:rPr>
              <a:t>рих</a:t>
            </a:r>
            <a:r>
              <a:rPr lang="ru-RU" sz="3600" dirty="0"/>
              <a:t>) 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[</a:t>
            </a:r>
            <a:r>
              <a:rPr lang="ru-RU" sz="3600" b="1" dirty="0">
                <a:solidFill>
                  <a:srgbClr val="002060"/>
                </a:solidFill>
              </a:rPr>
              <a:t>ЦИ</a:t>
            </a:r>
            <a:r>
              <a:rPr lang="uk-UA" sz="3600" b="1" dirty="0">
                <a:solidFill>
                  <a:srgbClr val="002060"/>
                </a:solidFill>
              </a:rPr>
              <a:t>]</a:t>
            </a:r>
            <a:r>
              <a:rPr lang="ru-RU" sz="3600" b="1" dirty="0">
                <a:solidFill>
                  <a:srgbClr val="002060"/>
                </a:solidFill>
              </a:rPr>
              <a:t> = </a:t>
            </a:r>
            <a:r>
              <a:rPr lang="uk-UA" sz="3600" b="1" dirty="0">
                <a:solidFill>
                  <a:srgbClr val="002060"/>
                </a:solidFill>
              </a:rPr>
              <a:t>[</a:t>
            </a:r>
            <a:r>
              <a:rPr lang="ru-RU" sz="3600" b="1" dirty="0">
                <a:solidFill>
                  <a:srgbClr val="002060"/>
                </a:solidFill>
              </a:rPr>
              <a:t>ЦЫ</a:t>
            </a:r>
            <a:r>
              <a:rPr lang="uk-UA" sz="3600" b="1" dirty="0">
                <a:solidFill>
                  <a:srgbClr val="002060"/>
                </a:solidFill>
              </a:rPr>
              <a:t>]: 	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uk-UA" sz="3600" dirty="0">
                <a:solidFill>
                  <a:srgbClr val="002060"/>
                </a:solidFill>
                <a:latin typeface="+mj-lt"/>
              </a:rPr>
              <a:t>цирк, цифра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+mj-lt"/>
              </a:rPr>
              <a:t>		</a:t>
            </a:r>
            <a:r>
              <a:rPr lang="it-IT" sz="3600" b="1" dirty="0"/>
              <a:t>Eccezioni: 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г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а́</a:t>
            </a:r>
            <a:r>
              <a:rPr lang="uk-UA" sz="3600" dirty="0">
                <a:solidFill>
                  <a:srgbClr val="002060"/>
                </a:solidFill>
                <a:latin typeface="Calibri" panose="020F0502020204030204" pitchFamily="34" charset="0"/>
              </a:rPr>
              <a:t>н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цыплёнок</a:t>
            </a:r>
            <a:endParaRPr lang="it-IT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3600" b="1" dirty="0">
                <a:latin typeface="Calibri" panose="020F0502020204030204" pitchFamily="34" charset="0"/>
              </a:rPr>
              <a:t>Desinenza al </a:t>
            </a:r>
            <a:r>
              <a:rPr lang="it-IT" sz="3600" b="1" dirty="0" err="1">
                <a:latin typeface="Calibri" panose="020F0502020204030204" pitchFamily="34" charset="0"/>
              </a:rPr>
              <a:t>plur</a:t>
            </a:r>
            <a:r>
              <a:rPr lang="it-IT" sz="3600" b="1" dirty="0">
                <a:latin typeface="Calibri" panose="020F0502020204030204" pitchFamily="34" charset="0"/>
              </a:rPr>
              <a:t>.:  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отц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молодц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ы́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, п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а́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льцы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				</a:t>
            </a:r>
            <a:endParaRPr lang="it-IT" sz="3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264696"/>
          </a:xfrm>
        </p:spPr>
        <p:txBody>
          <a:bodyPr>
            <a:normAutofit lnSpcReduction="10000"/>
          </a:bodyPr>
          <a:lstStyle/>
          <a:p>
            <a:r>
              <a:rPr lang="uk-UA" sz="3600" b="1" dirty="0">
                <a:solidFill>
                  <a:srgbClr val="00B050"/>
                </a:solidFill>
              </a:rPr>
              <a:t>ь</a:t>
            </a:r>
            <a:r>
              <a:rPr lang="it-IT" sz="3600" b="1" dirty="0">
                <a:solidFill>
                  <a:srgbClr val="00B050"/>
                </a:solidFill>
              </a:rPr>
              <a:t> </a:t>
            </a:r>
            <a:r>
              <a:rPr lang="it-IT" sz="3600" dirty="0"/>
              <a:t>e</a:t>
            </a:r>
            <a:r>
              <a:rPr lang="uk-UA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>
                <a:solidFill>
                  <a:srgbClr val="00B050"/>
                </a:solidFill>
              </a:rPr>
              <a:t>ъ </a:t>
            </a:r>
            <a:r>
              <a:rPr lang="ru-RU" sz="3600" dirty="0"/>
              <a:t>– </a:t>
            </a:r>
            <a:r>
              <a:rPr lang="it-IT" sz="3600" b="1" dirty="0"/>
              <a:t>solo dopo le consonanti!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Й й </a:t>
            </a:r>
            <a:r>
              <a:rPr lang="ru-RU" sz="3600" dirty="0"/>
              <a:t>– </a:t>
            </a:r>
            <a:r>
              <a:rPr lang="sl-SI" sz="3600" b="1" dirty="0"/>
              <a:t>solo dopo le vocali</a:t>
            </a:r>
            <a:r>
              <a:rPr lang="it-IT" sz="3600" b="1" dirty="0"/>
              <a:t>! </a:t>
            </a:r>
            <a:r>
              <a:rPr lang="it-IT" sz="3600" dirty="0"/>
              <a:t>In mezzo </a:t>
            </a:r>
            <a:r>
              <a:rPr lang="sl-SI" sz="3600" dirty="0"/>
              <a:t>o</a:t>
            </a:r>
            <a:r>
              <a:rPr lang="it-IT" sz="3600" dirty="0"/>
              <a:t> alla fine della parola; </a:t>
            </a:r>
            <a:endParaRPr lang="ru-RU" sz="3600" dirty="0"/>
          </a:p>
          <a:p>
            <a:pPr marL="0" indent="0">
              <a:buNone/>
            </a:pPr>
            <a:r>
              <a:rPr lang="it-IT" sz="3600" b="1" dirty="0"/>
              <a:t>eccezioni</a:t>
            </a:r>
            <a:r>
              <a:rPr lang="it-IT" sz="3600" dirty="0"/>
              <a:t>: </a:t>
            </a:r>
            <a:r>
              <a:rPr lang="ru-RU" sz="3600" dirty="0">
                <a:solidFill>
                  <a:srgbClr val="002060"/>
                </a:solidFill>
              </a:rPr>
              <a:t>йод, йога, йогурт, </a:t>
            </a:r>
            <a:r>
              <a:rPr lang="uk-UA" sz="3600" dirty="0">
                <a:solidFill>
                  <a:srgbClr val="002060"/>
                </a:solidFill>
              </a:rPr>
              <a:t>Йошкар-Ола</a:t>
            </a:r>
            <a:endParaRPr lang="uk-UA" sz="3600" dirty="0"/>
          </a:p>
          <a:p>
            <a:r>
              <a:rPr lang="ru-RU" sz="3600" b="1" dirty="0">
                <a:solidFill>
                  <a:srgbClr val="FF0000"/>
                </a:solidFill>
              </a:rPr>
              <a:t>ы </a:t>
            </a:r>
            <a:r>
              <a:rPr lang="ru-RU" sz="3600" dirty="0"/>
              <a:t>– </a:t>
            </a:r>
            <a:r>
              <a:rPr lang="sl-SI" sz="3600" dirty="0"/>
              <a:t>solo dopo le </a:t>
            </a:r>
            <a:r>
              <a:rPr lang="it-IT" sz="3600" dirty="0"/>
              <a:t>consonanti</a:t>
            </a:r>
            <a:r>
              <a:rPr lang="sl-SI" sz="3600" dirty="0"/>
              <a:t>, </a:t>
            </a:r>
            <a:r>
              <a:rPr lang="it-IT" sz="3600" dirty="0"/>
              <a:t>mai all’inizio della parola!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Э э</a:t>
            </a:r>
            <a:r>
              <a:rPr lang="ru-RU" sz="3600" dirty="0"/>
              <a:t> – </a:t>
            </a:r>
            <a:r>
              <a:rPr lang="it-IT" sz="3600" dirty="0"/>
              <a:t>di solito all’inizio della parola</a:t>
            </a:r>
            <a:r>
              <a:rPr lang="ru-RU" sz="3600" dirty="0"/>
              <a:t>: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хо, эгои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́</a:t>
            </a:r>
            <a:r>
              <a:rPr lang="ru-RU" sz="3600" dirty="0">
                <a:solidFill>
                  <a:srgbClr val="002060"/>
                </a:solidFill>
              </a:rPr>
              <a:t>ст, 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тика, эн</a:t>
            </a:r>
            <a:r>
              <a:rPr lang="it-IT" sz="3600" dirty="0" err="1">
                <a:solidFill>
                  <a:srgbClr val="002060"/>
                </a:solidFill>
              </a:rPr>
              <a:t>é</a:t>
            </a:r>
            <a:r>
              <a:rPr lang="ru-RU" sz="3600" dirty="0">
                <a:solidFill>
                  <a:srgbClr val="002060"/>
                </a:solidFill>
              </a:rPr>
              <a:t>ргия, эмбл</a:t>
            </a:r>
            <a:r>
              <a:rPr lang="it-IT" sz="3600" dirty="0" err="1">
                <a:solidFill>
                  <a:srgbClr val="002060"/>
                </a:solidFill>
              </a:rPr>
              <a:t>é</a:t>
            </a:r>
            <a:r>
              <a:rPr lang="ru-RU" sz="3600" dirty="0">
                <a:solidFill>
                  <a:srgbClr val="002060"/>
                </a:solidFill>
              </a:rPr>
              <a:t>ма, эп</a:t>
            </a:r>
            <a:r>
              <a:rPr lang="it-IT" sz="3600" dirty="0">
                <a:solidFill>
                  <a:srgbClr val="002060"/>
                </a:solidFill>
              </a:rPr>
              <a:t>ó</a:t>
            </a:r>
            <a:r>
              <a:rPr lang="ru-RU" sz="3600" dirty="0">
                <a:solidFill>
                  <a:srgbClr val="002060"/>
                </a:solidFill>
              </a:rPr>
              <a:t>ха, Эмма, Эдуард, Эстер, Элиза, Элеонора... </a:t>
            </a:r>
          </a:p>
          <a:p>
            <a:pPr marL="0" indent="0">
              <a:buNone/>
            </a:pPr>
            <a:r>
              <a:rPr lang="it-IT" sz="3600" b="1" dirty="0"/>
              <a:t>eccezioni</a:t>
            </a:r>
            <a:r>
              <a:rPr lang="it-IT" sz="3600" dirty="0"/>
              <a:t>: </a:t>
            </a:r>
            <a:r>
              <a:rPr lang="ru-RU" sz="3600" dirty="0">
                <a:solidFill>
                  <a:srgbClr val="002060"/>
                </a:solidFill>
              </a:rPr>
              <a:t>мэр, сэр, поэт, по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зия, ду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т, силу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э́</a:t>
            </a:r>
            <a:r>
              <a:rPr lang="ru-RU" sz="3600" dirty="0">
                <a:solidFill>
                  <a:srgbClr val="002060"/>
                </a:solidFill>
              </a:rPr>
              <a:t>т, ал</a:t>
            </a:r>
            <a:r>
              <a:rPr lang="it-IT" sz="3600" dirty="0">
                <a:solidFill>
                  <a:srgbClr val="002060"/>
                </a:solidFill>
              </a:rPr>
              <a:t>ó</a:t>
            </a:r>
            <a:r>
              <a:rPr lang="ru-RU" sz="3600" dirty="0">
                <a:solidFill>
                  <a:srgbClr val="002060"/>
                </a:solidFill>
              </a:rPr>
              <a:t>э, карат</a:t>
            </a:r>
            <a:r>
              <a:rPr lang="ru-RU" sz="3600" dirty="0">
                <a:solidFill>
                  <a:srgbClr val="002060"/>
                </a:solidFill>
                <a:latin typeface="Calibri" panose="020F0502020204030204" pitchFamily="34" charset="0"/>
              </a:rPr>
              <a:t>э</a:t>
            </a: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</a:rPr>
              <a:t>́</a:t>
            </a:r>
            <a:r>
              <a:rPr lang="ru-RU" sz="3600" dirty="0">
                <a:solidFill>
                  <a:srgbClr val="002060"/>
                </a:solidFill>
              </a:rPr>
              <a:t>, Мануэль, Даниэль</a:t>
            </a:r>
            <a:endParaRPr lang="it-IT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"/>
    </mc:Choice>
    <mc:Fallback xmlns="">
      <p:transition spd="slow" advTm="10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35980"/>
            <a:ext cx="8229600" cy="772740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Sillabe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Ба  бя  бо  бу  бе  би  бы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Па  пя  по  пу  пе  пи  пы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Ва  вя  во  ву  ве  ви  вы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Фа  фо  фу  фе  фи  фы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Га  го  гу  ге  ги 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Ка  ко  ку  ке  ки 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Да  дя  до  дё  де  ди  ды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Та  тя  то  тё  те </a:t>
            </a:r>
            <a:r>
              <a:rPr lang="it-IT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ти  ты  </a:t>
            </a: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6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7"/>
    </mc:Choice>
    <mc:Fallback xmlns="">
      <p:transition spd="slow" advTm="10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Жа  же  жё  жи </a:t>
            </a:r>
          </a:p>
          <a:p>
            <a:r>
              <a:rPr lang="ru-RU" b="1" dirty="0">
                <a:solidFill>
                  <a:srgbClr val="7030A0"/>
                </a:solidFill>
              </a:rPr>
              <a:t>Ша  ше  шё  ши  </a:t>
            </a:r>
          </a:p>
          <a:p>
            <a:r>
              <a:rPr lang="ru-RU" b="1" dirty="0">
                <a:solidFill>
                  <a:srgbClr val="002060"/>
                </a:solidFill>
              </a:rPr>
              <a:t>За  зя  зо  зё  зу  зе  зи  зы</a:t>
            </a:r>
          </a:p>
          <a:p>
            <a:r>
              <a:rPr lang="ru-RU" b="1" dirty="0">
                <a:solidFill>
                  <a:srgbClr val="7030A0"/>
                </a:solidFill>
              </a:rPr>
              <a:t>Са  ся  со  сё  су  сю  се  си  сы 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/>
              <a:t>Ла  ля  ло  лё  лу  лю  ле  ли  лы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Ма  мя  мо  мё  му  ме  ми  мы</a:t>
            </a:r>
          </a:p>
          <a:p>
            <a:r>
              <a:rPr lang="ru-RU" b="1" dirty="0"/>
              <a:t>На  ня  но  нё  ну  не</a:t>
            </a:r>
            <a:r>
              <a:rPr lang="it-IT" b="1" dirty="0"/>
              <a:t> </a:t>
            </a:r>
            <a:r>
              <a:rPr lang="ru-RU" b="1" dirty="0"/>
              <a:t> ни  ны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  ря  ро  рё  ру  рю  ре  ри  ры</a:t>
            </a:r>
          </a:p>
          <a:p>
            <a:pPr marL="0" indent="0">
              <a:buNone/>
            </a:pP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8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1"/>
    </mc:Choice>
    <mc:Fallback xmlns="">
      <p:transition spd="slow" advTm="12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b="1" dirty="0"/>
              <a:t>Ха  хо  ху  хе  хи  </a:t>
            </a:r>
          </a:p>
          <a:p>
            <a:r>
              <a:rPr lang="ru-RU" b="1" dirty="0">
                <a:solidFill>
                  <a:srgbClr val="002060"/>
                </a:solidFill>
              </a:rPr>
              <a:t>Ца  цо  цу  це  ци  цы </a:t>
            </a:r>
          </a:p>
          <a:p>
            <a:r>
              <a:rPr lang="ru-RU" b="1" dirty="0"/>
              <a:t>Ча  чё  чу  че  чи  </a:t>
            </a:r>
          </a:p>
          <a:p>
            <a:r>
              <a:rPr lang="ru-RU" b="1" dirty="0">
                <a:solidFill>
                  <a:srgbClr val="002060"/>
                </a:solidFill>
              </a:rPr>
              <a:t>Ща  щё  щу  ще  щи  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Эд  эк  эл  эм  эн  эп  эр  эс  эт  эф  эх  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>
                <a:solidFill>
                  <a:srgbClr val="7030A0"/>
                </a:solidFill>
              </a:rPr>
              <a:t>ай  яй  ой  ёй  уй  юй  эй  ей  ый  ий </a:t>
            </a:r>
          </a:p>
          <a:p>
            <a:endParaRPr lang="ru-RU" dirty="0"/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9"/>
    </mc:Choice>
    <mc:Fallback xmlns="">
      <p:transition spd="slow" advTm="5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sz="5300" b="1" dirty="0">
                <a:solidFill>
                  <a:srgbClr val="FF0000"/>
                </a:solidFill>
              </a:rPr>
            </a:br>
            <a:r>
              <a:rPr lang="it-IT" sz="6700" b="1" dirty="0">
                <a:solidFill>
                  <a:srgbClr val="0070C0"/>
                </a:solidFill>
              </a:rPr>
              <a:t>Vocali</a:t>
            </a:r>
            <a:br>
              <a:rPr lang="it-IT" b="1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376267"/>
              </p:ext>
            </p:extLst>
          </p:nvPr>
        </p:nvGraphicFramePr>
        <p:xfrm>
          <a:off x="683570" y="2204864"/>
          <a:ext cx="8064895" cy="199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7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А а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Э э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О о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>
                          <a:solidFill>
                            <a:srgbClr val="C00000"/>
                          </a:solidFill>
                          <a:effectLst/>
                        </a:rPr>
                        <a:t>У у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   ы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Я я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Е е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Ё ё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Ю ю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1" kern="0" dirty="0">
                          <a:solidFill>
                            <a:srgbClr val="C00000"/>
                          </a:solidFill>
                          <a:effectLst/>
                        </a:rPr>
                        <a:t>И и</a:t>
                      </a:r>
                      <a:endParaRPr lang="it-IT" sz="6000" b="1" kern="0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"/>
    </mc:Choice>
    <mc:Fallback xmlns="">
      <p:transition spd="slow" advTm="102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/>
          </a:bodyPr>
          <a:lstStyle/>
          <a:p>
            <a:pPr>
              <a:lnSpc>
                <a:spcPts val="3000"/>
              </a:lnSpc>
            </a:pPr>
            <a:r>
              <a:rPr lang="ru-RU" sz="4000" b="1" dirty="0">
                <a:solidFill>
                  <a:srgbClr val="002060"/>
                </a:solidFill>
              </a:rPr>
              <a:t>ал / аль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		ол / оль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				ул / уль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2060"/>
                </a:solidFill>
              </a:rPr>
              <a:t>						ел / ель</a:t>
            </a:r>
          </a:p>
          <a:p>
            <a:pPr>
              <a:lnSpc>
                <a:spcPts val="3000"/>
              </a:lnSpc>
            </a:pPr>
            <a:r>
              <a:rPr lang="ru-RU" sz="4000" b="1" dirty="0">
                <a:solidFill>
                  <a:srgbClr val="00B050"/>
                </a:solidFill>
              </a:rPr>
              <a:t>ан / ань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B050"/>
                </a:solidFill>
              </a:rPr>
              <a:t>		он / онь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B050"/>
                </a:solidFill>
              </a:rPr>
              <a:t>				ун / унь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rgbClr val="00B050"/>
                </a:solidFill>
              </a:rPr>
              <a:t>						ен / ень</a:t>
            </a:r>
          </a:p>
          <a:p>
            <a:pPr>
              <a:lnSpc>
                <a:spcPts val="3000"/>
              </a:lnSpc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ас / ась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		ос / ось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				ус / усь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						ес / есь</a:t>
            </a:r>
          </a:p>
          <a:p>
            <a:pPr marL="0" indent="0">
              <a:lnSpc>
                <a:spcPts val="3000"/>
              </a:lnSpc>
              <a:buNone/>
            </a:pPr>
            <a:endParaRPr lang="ru-RU" sz="3600" b="1" dirty="0"/>
          </a:p>
          <a:p>
            <a:pPr marL="0" indent="0">
              <a:lnSpc>
                <a:spcPts val="3000"/>
              </a:lnSpc>
              <a:buNone/>
            </a:pPr>
            <a:endParaRPr lang="ru-RU" sz="3600" b="1" dirty="0"/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8"/>
    </mc:Choice>
    <mc:Fallback xmlns="">
      <p:transition spd="slow" advTm="9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 </a:t>
            </a:r>
            <a:br>
              <a:rPr lang="it-IT" dirty="0"/>
            </a:br>
            <a:r>
              <a:rPr lang="it-IT" sz="6700" b="1" dirty="0">
                <a:solidFill>
                  <a:schemeClr val="accent6">
                    <a:lumMod val="50000"/>
                  </a:schemeClr>
                </a:solidFill>
              </a:rPr>
              <a:t>Consonanti</a:t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49062"/>
              </p:ext>
            </p:extLst>
          </p:nvPr>
        </p:nvGraphicFramePr>
        <p:xfrm>
          <a:off x="395536" y="2132856"/>
          <a:ext cx="8496944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9140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Sonore – sorde </a:t>
                      </a:r>
                      <a:r>
                        <a:rPr lang="sl-SI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n coppie</a:t>
                      </a:r>
                      <a:endParaRPr lang="it-IT" sz="4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Б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б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в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Г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г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Д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д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Ж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ж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>
                          <a:solidFill>
                            <a:srgbClr val="002060"/>
                          </a:solidFill>
                          <a:effectLst/>
                        </a:rPr>
                        <a:t>З з</a:t>
                      </a:r>
                      <a:endParaRPr lang="it-IT" sz="4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>
                          <a:solidFill>
                            <a:srgbClr val="002060"/>
                          </a:solidFill>
                          <a:effectLst/>
                        </a:rPr>
                        <a:t>П п</a:t>
                      </a:r>
                      <a:endParaRPr lang="it-IT" sz="4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Ф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ф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К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к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Т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т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Ш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ш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С с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"/>
    </mc:Choice>
    <mc:Fallback xmlns="">
      <p:transition spd="slow" advTm="6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41753"/>
              </p:ext>
            </p:extLst>
          </p:nvPr>
        </p:nvGraphicFramePr>
        <p:xfrm>
          <a:off x="323528" y="764704"/>
          <a:ext cx="8568952" cy="2153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461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Sonore</a:t>
                      </a:r>
                      <a:endParaRPr lang="it-IT" sz="4800" b="1" kern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Л л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М м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Н н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Р р</a:t>
                      </a:r>
                      <a:endParaRPr lang="it-IT" sz="44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kern="0" dirty="0">
                          <a:solidFill>
                            <a:srgbClr val="002060"/>
                          </a:solidFill>
                          <a:effectLst/>
                        </a:rPr>
                        <a:t>Й й </a:t>
                      </a:r>
                      <a:r>
                        <a:rPr lang="it-IT" sz="3600" b="1" kern="0" dirty="0">
                          <a:solidFill>
                            <a:srgbClr val="002060"/>
                          </a:solidFill>
                          <a:effectLst/>
                        </a:rPr>
                        <a:t>(semi-consonante)</a:t>
                      </a:r>
                      <a:endParaRPr lang="it-IT" sz="3600" b="1" kern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535052"/>
              </p:ext>
            </p:extLst>
          </p:nvPr>
        </p:nvGraphicFramePr>
        <p:xfrm>
          <a:off x="1691680" y="3717032"/>
          <a:ext cx="5328593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845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b="1" kern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Gutturali</a:t>
                      </a:r>
                      <a:endParaRPr lang="it-IT" sz="5400" b="1" kern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Г г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К к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kern="0" dirty="0">
                          <a:solidFill>
                            <a:srgbClr val="7030A0"/>
                          </a:solidFill>
                          <a:effectLst/>
                        </a:rPr>
                        <a:t>Х х</a:t>
                      </a:r>
                      <a:endParaRPr lang="it-IT" sz="5400" b="1" kern="0" dirty="0">
                        <a:solidFill>
                          <a:srgbClr val="7030A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"/>
    </mc:Choice>
    <mc:Fallback xmlns="">
      <p:transition spd="slow" advTm="4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03796"/>
              </p:ext>
            </p:extLst>
          </p:nvPr>
        </p:nvGraphicFramePr>
        <p:xfrm>
          <a:off x="1979712" y="2780928"/>
          <a:ext cx="5112568" cy="160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0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Affricata dentale</a:t>
                      </a:r>
                      <a:endParaRPr lang="it-IT" sz="4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002060"/>
                          </a:solidFill>
                          <a:effectLst/>
                        </a:rPr>
                        <a:t>Ц ц</a:t>
                      </a:r>
                      <a:endParaRPr lang="it-IT" sz="5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92285"/>
              </p:ext>
            </p:extLst>
          </p:nvPr>
        </p:nvGraphicFramePr>
        <p:xfrm>
          <a:off x="827584" y="4869159"/>
          <a:ext cx="7704856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3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Segno dolce</a:t>
                      </a:r>
                      <a:endParaRPr lang="it-IT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5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Segno duro</a:t>
                      </a:r>
                      <a:endParaRPr lang="it-IT" sz="5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B050"/>
                          </a:solidFill>
                          <a:effectLst/>
                        </a:rPr>
                        <a:t>Ь</a:t>
                      </a:r>
                      <a:endParaRPr lang="it-IT" sz="5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400" b="1" dirty="0">
                          <a:solidFill>
                            <a:srgbClr val="00B050"/>
                          </a:solidFill>
                          <a:effectLst/>
                        </a:rPr>
                        <a:t>Ъ</a:t>
                      </a:r>
                      <a:endParaRPr lang="it-IT" sz="54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34166"/>
              </p:ext>
            </p:extLst>
          </p:nvPr>
        </p:nvGraphicFramePr>
        <p:xfrm>
          <a:off x="323528" y="404664"/>
          <a:ext cx="8640958" cy="2322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50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Fricative (palatali / sibilanti)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it-IT" sz="48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affricate</a:t>
                      </a:r>
                      <a:endParaRPr lang="it-IT" sz="4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Ж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ж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Ч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ч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Ш </a:t>
                      </a:r>
                      <a:r>
                        <a:rPr lang="it-IT" sz="4800" b="1" dirty="0" err="1">
                          <a:solidFill>
                            <a:srgbClr val="002060"/>
                          </a:solidFill>
                          <a:effectLst/>
                        </a:rPr>
                        <a:t>ш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4800" b="1" dirty="0">
                          <a:solidFill>
                            <a:srgbClr val="002060"/>
                          </a:solidFill>
                          <a:effectLst/>
                        </a:rPr>
                        <a:t>Щ </a:t>
                      </a:r>
                      <a:r>
                        <a:rPr lang="uk-UA" sz="4800" b="1" dirty="0">
                          <a:solidFill>
                            <a:srgbClr val="002060"/>
                          </a:solidFill>
                          <a:effectLst/>
                        </a:rPr>
                        <a:t>щ</a:t>
                      </a:r>
                      <a:endParaRPr lang="it-IT" sz="4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"/>
    </mc:Choice>
    <mc:Fallback xmlns="">
      <p:transition spd="slow" advTm="3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sz="6000" b="1" dirty="0">
                <a:solidFill>
                  <a:schemeClr val="accent6">
                    <a:lumMod val="50000"/>
                  </a:schemeClr>
                </a:solidFill>
              </a:rPr>
              <a:t>ALFABETO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А а    </a:t>
            </a:r>
            <a:r>
              <a:rPr lang="ru-RU" sz="4800" b="1" dirty="0">
                <a:solidFill>
                  <a:srgbClr val="002060"/>
                </a:solidFill>
              </a:rPr>
              <a:t>Б б    В в    Г г   Д д    </a:t>
            </a:r>
            <a:r>
              <a:rPr lang="ru-RU" sz="4800" b="1" dirty="0">
                <a:solidFill>
                  <a:srgbClr val="FF0000"/>
                </a:solidFill>
              </a:rPr>
              <a:t>Е е   Ё ё    </a:t>
            </a: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Ж ж   З з    </a:t>
            </a:r>
            <a:r>
              <a:rPr lang="ru-RU" sz="4800" b="1" dirty="0">
                <a:solidFill>
                  <a:srgbClr val="FF0000"/>
                </a:solidFill>
              </a:rPr>
              <a:t>И и    </a:t>
            </a:r>
            <a:r>
              <a:rPr lang="ru-RU" sz="4800" b="1" dirty="0">
                <a:solidFill>
                  <a:srgbClr val="002060"/>
                </a:solidFill>
              </a:rPr>
              <a:t>Й й   </a:t>
            </a:r>
            <a:endParaRPr lang="it-IT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К к     Л л    М м </a:t>
            </a:r>
            <a:r>
              <a:rPr lang="it-IT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it-IT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Н н  </a:t>
            </a:r>
            <a:r>
              <a:rPr lang="it-IT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О о   </a:t>
            </a:r>
            <a:endParaRPr lang="it-IT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П п     Р р    С с     Т т    </a:t>
            </a:r>
            <a:r>
              <a:rPr lang="ru-RU" sz="4800" b="1" dirty="0">
                <a:solidFill>
                  <a:srgbClr val="FF0000"/>
                </a:solidFill>
              </a:rPr>
              <a:t>У у   </a:t>
            </a:r>
            <a:r>
              <a:rPr lang="ru-RU" sz="4800" b="1" dirty="0"/>
              <a:t> </a:t>
            </a:r>
            <a:endParaRPr lang="it-IT" sz="4800" b="1" dirty="0"/>
          </a:p>
          <a:p>
            <a:pPr marL="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Ф ф    Х х     Ц ц     Ч ч    Ш ш    Щ щ  </a:t>
            </a:r>
            <a:endParaRPr lang="it-IT" sz="4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00B050"/>
                </a:solidFill>
              </a:rPr>
              <a:t>ъ </a:t>
            </a:r>
            <a:r>
              <a:rPr lang="ru-RU" sz="4800" b="1" dirty="0"/>
              <a:t>  </a:t>
            </a:r>
            <a:r>
              <a:rPr lang="ru-RU" sz="4800" b="1" dirty="0">
                <a:solidFill>
                  <a:srgbClr val="FF0000"/>
                </a:solidFill>
              </a:rPr>
              <a:t> ы   </a:t>
            </a:r>
            <a:r>
              <a:rPr lang="ru-RU" sz="4800" b="1" dirty="0">
                <a:solidFill>
                  <a:srgbClr val="00B050"/>
                </a:solidFill>
              </a:rPr>
              <a:t> ь    </a:t>
            </a:r>
            <a:r>
              <a:rPr lang="it-IT" sz="4800" b="1" dirty="0">
                <a:solidFill>
                  <a:srgbClr val="00B05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Э э    Ю ю    Яя</a:t>
            </a:r>
            <a:endParaRPr lang="it-IT" sz="48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64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"/>
    </mc:Choice>
    <mc:Fallback xmlns="">
      <p:transition spd="slow" advTm="2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62670"/>
            <a:ext cx="8229600" cy="850106"/>
          </a:xfrm>
        </p:spPr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Varianti grafiche di alcune lettere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rgbClr val="FF0000"/>
                </a:solidFill>
              </a:rPr>
              <a:t>                          д</a:t>
            </a:r>
            <a:r>
              <a:rPr lang="it-IT" sz="6000" b="1" dirty="0">
                <a:solidFill>
                  <a:srgbClr val="FF0000"/>
                </a:solidFill>
              </a:rPr>
              <a:t> =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it-IT" sz="6000" b="1" dirty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7200" b="1" dirty="0"/>
              <a:t>  </a:t>
            </a:r>
            <a:r>
              <a:rPr lang="ru-RU" sz="8600" dirty="0"/>
              <a:t>Л л</a:t>
            </a:r>
            <a:r>
              <a:rPr lang="it-IT" sz="8600" dirty="0"/>
              <a:t> = Λ </a:t>
            </a:r>
            <a:r>
              <a:rPr lang="ru-RU" sz="8600" dirty="0"/>
              <a:t>ʌ</a:t>
            </a:r>
            <a:endParaRPr lang="it-IT" sz="8600" dirty="0"/>
          </a:p>
          <a:p>
            <a:pPr marL="0" indent="0"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48" y="1412776"/>
            <a:ext cx="95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3" y="1628800"/>
            <a:ext cx="2952328" cy="131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"/>
    </mc:Choice>
    <mc:Fallback xmlns="">
      <p:transition spd="slow" advTm="2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22540" y="332656"/>
            <a:ext cx="4172272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А а 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Б б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В в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Г г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8024" y="404664"/>
            <a:ext cx="4032448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Д д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Е е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Ё ё 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8" y="-36512"/>
            <a:ext cx="1219887" cy="18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ᐈ Рисунок банан фотография, рисунки банан | скачать на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30" y="1918249"/>
            <a:ext cx="1942091" cy="12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58" y="3356992"/>
            <a:ext cx="1312641" cy="17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75" y="5115062"/>
            <a:ext cx="2676547" cy="133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3" y="427844"/>
            <a:ext cx="2880319" cy="19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33" y="2353158"/>
            <a:ext cx="1719635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03" y="4225478"/>
            <a:ext cx="1784165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"/>
    </mc:Choice>
    <mc:Fallback xmlns="">
      <p:transition spd="slow" advTm="4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337"/>
            <a:ext cx="4038600" cy="650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Ж ж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З з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И и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Й й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К к 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Л л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00"/>
                </a:solidFill>
              </a:rPr>
              <a:t>М м </a:t>
            </a:r>
          </a:p>
          <a:p>
            <a:pPr marL="0" indent="0"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73" y="260648"/>
            <a:ext cx="2307224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ᐈ Зебры фотографии, фотография зебра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ᐈ Зебры фотографии, фотография зебра | скачать на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93" y="1988839"/>
            <a:ext cx="1575618" cy="15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717033"/>
            <a:ext cx="1243385" cy="15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366292"/>
            <a:ext cx="2009559" cy="13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88" y="733510"/>
            <a:ext cx="2160240" cy="197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37988"/>
            <a:ext cx="1550665" cy="12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363436"/>
            <a:ext cx="2677730" cy="20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"/>
    </mc:Choice>
    <mc:Fallback xmlns="">
      <p:transition spd="slow" advTm="43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5|1.3|1.2|0.9|0.7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1.1|0.9|1|1.1|0.9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5|0.7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8|0.6|0.5|0.6|0.6|0.5|0.7|0.6|0.7|1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757</Words>
  <Application>Microsoft Office PowerPoint</Application>
  <PresentationFormat>Presentazione su schermo (4:3)</PresentationFormat>
  <Paragraphs>186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Algerian</vt:lpstr>
      <vt:lpstr>Arial</vt:lpstr>
      <vt:lpstr>Calibri</vt:lpstr>
      <vt:lpstr>Times New Roman</vt:lpstr>
      <vt:lpstr>Tema di Office</vt:lpstr>
      <vt:lpstr>CARATTERI RUSSI</vt:lpstr>
      <vt:lpstr> Vocali </vt:lpstr>
      <vt:lpstr>  Consonanti </vt:lpstr>
      <vt:lpstr>Presentazione standard di PowerPoint</vt:lpstr>
      <vt:lpstr>Presentazione standard di PowerPoint</vt:lpstr>
      <vt:lpstr> ALFABETO </vt:lpstr>
      <vt:lpstr>Varianti grafiche di alcune lettere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Э э    Ю ю    Я я  </vt:lpstr>
      <vt:lpstr>Presentazione standard di PowerPoint</vt:lpstr>
      <vt:lpstr> Incontro di alcune consonanti </vt:lpstr>
      <vt:lpstr>Formazione delle sillabe</vt:lpstr>
      <vt:lpstr>Presentazione standard di PowerPoint</vt:lpstr>
      <vt:lpstr>Sillabe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CARATTERI RUSSI</dc:title>
  <dc:creator>forli almamater</dc:creator>
  <cp:lastModifiedBy>Marina Gasanova Mijat</cp:lastModifiedBy>
  <cp:revision>297</cp:revision>
  <dcterms:created xsi:type="dcterms:W3CDTF">2020-09-16T08:59:42Z</dcterms:created>
  <dcterms:modified xsi:type="dcterms:W3CDTF">2023-10-17T15:22:17Z</dcterms:modified>
</cp:coreProperties>
</file>