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4" r:id="rId3"/>
    <p:sldId id="289" r:id="rId4"/>
    <p:sldId id="290" r:id="rId5"/>
    <p:sldId id="281" r:id="rId6"/>
    <p:sldId id="285" r:id="rId7"/>
    <p:sldId id="282" r:id="rId8"/>
    <p:sldId id="283" r:id="rId9"/>
    <p:sldId id="286" r:id="rId10"/>
    <p:sldId id="287" r:id="rId11"/>
    <p:sldId id="288" r:id="rId12"/>
    <p:sldId id="271" r:id="rId13"/>
    <p:sldId id="273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77" autoAdjust="0"/>
    <p:restoredTop sz="94128" autoAdjust="0"/>
  </p:normalViewPr>
  <p:slideViewPr>
    <p:cSldViewPr>
      <p:cViewPr varScale="1">
        <p:scale>
          <a:sx n="107" d="100"/>
          <a:sy n="107" d="100"/>
        </p:scale>
        <p:origin x="204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35980"/>
            <a:ext cx="8229600" cy="1143000"/>
          </a:xfrm>
        </p:spPr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asellaDiTesto 6"/>
          <p:cNvSpPr txBox="1"/>
          <p:nvPr userDrawn="1"/>
        </p:nvSpPr>
        <p:spPr>
          <a:xfrm>
            <a:off x="6551712" y="0"/>
            <a:ext cx="2592288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i="1" dirty="0">
                <a:solidFill>
                  <a:schemeClr val="bg1"/>
                </a:solidFill>
              </a:rPr>
              <a:t>M. Gasanova Mijat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asellaDiTesto 7"/>
          <p:cNvSpPr txBox="1"/>
          <p:nvPr userDrawn="1"/>
        </p:nvSpPr>
        <p:spPr>
          <a:xfrm>
            <a:off x="6551712" y="0"/>
            <a:ext cx="2592288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i="1" dirty="0">
                <a:solidFill>
                  <a:schemeClr val="bg1"/>
                </a:solidFill>
              </a:rPr>
              <a:t>M. Gasanova Mijat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6k5rkLhBqU" TargetMode="External"/><Relationship Id="rId2" Type="http://schemas.openxmlformats.org/officeDocument/2006/relationships/hyperlink" Target="https://www.youtube.com/watch?v=LEeDB5ATpC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56984" cy="504056"/>
          </a:xfrm>
        </p:spPr>
        <p:txBody>
          <a:bodyPr>
            <a:normAutofit fontScale="90000"/>
          </a:bodyPr>
          <a:lstStyle/>
          <a:p>
            <a:pPr algn="l"/>
            <a:r>
              <a:rPr lang="it-IT" sz="3600" b="1" dirty="0">
                <a:solidFill>
                  <a:srgbClr val="FF0000"/>
                </a:solidFill>
              </a:rPr>
              <a:t>Traslitterazione</a:t>
            </a:r>
            <a:r>
              <a:rPr lang="ru-RU" sz="3600" b="1" dirty="0">
                <a:solidFill>
                  <a:srgbClr val="FF0000"/>
                </a:solidFill>
              </a:rPr>
              <a:t>/</a:t>
            </a:r>
            <a:r>
              <a:rPr lang="it-IT" sz="3600" b="1" dirty="0">
                <a:solidFill>
                  <a:srgbClr val="FF0000"/>
                </a:solidFill>
              </a:rPr>
              <a:t>trascrizione dall’italiano al russo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7504" y="764704"/>
            <a:ext cx="8928992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000" b="1" dirty="0"/>
              <a:t>a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а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b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б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c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ч // к</a:t>
            </a:r>
            <a:r>
              <a:rPr lang="it-IT" sz="3000" b="1" dirty="0"/>
              <a:t>       </a:t>
            </a:r>
            <a:r>
              <a:rPr lang="ru-RU" sz="3000" b="1" u="sng" dirty="0">
                <a:solidFill>
                  <a:srgbClr val="002060"/>
                </a:solidFill>
              </a:rPr>
              <a:t>Ч</a:t>
            </a:r>
            <a:r>
              <a:rPr lang="ru-RU" sz="3000" b="1" dirty="0">
                <a:solidFill>
                  <a:srgbClr val="002060"/>
                </a:solidFill>
              </a:rPr>
              <a:t>езена, Пу</a:t>
            </a:r>
            <a:r>
              <a:rPr lang="ru-RU" sz="3000" b="1" u="sng" dirty="0">
                <a:solidFill>
                  <a:srgbClr val="002060"/>
                </a:solidFill>
              </a:rPr>
              <a:t>чч</a:t>
            </a:r>
            <a:r>
              <a:rPr lang="ru-RU" sz="3000" b="1" dirty="0">
                <a:solidFill>
                  <a:srgbClr val="002060"/>
                </a:solidFill>
              </a:rPr>
              <a:t>ини</a:t>
            </a: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</a:rPr>
              <a:t>		   </a:t>
            </a:r>
            <a:r>
              <a:rPr lang="ru-RU" sz="3000" b="1" u="sng" dirty="0">
                <a:solidFill>
                  <a:srgbClr val="002060"/>
                </a:solidFill>
              </a:rPr>
              <a:t>К</a:t>
            </a:r>
            <a:r>
              <a:rPr lang="ru-RU" sz="3000" b="1" dirty="0">
                <a:solidFill>
                  <a:srgbClr val="002060"/>
                </a:solidFill>
              </a:rPr>
              <a:t>лара, Ми</a:t>
            </a:r>
            <a:r>
              <a:rPr lang="ru-RU" sz="3000" b="1" u="sng" dirty="0">
                <a:solidFill>
                  <a:srgbClr val="002060"/>
                </a:solidFill>
              </a:rPr>
              <a:t>к</a:t>
            </a:r>
            <a:r>
              <a:rPr lang="ru-RU" sz="3000" b="1" dirty="0">
                <a:solidFill>
                  <a:srgbClr val="002060"/>
                </a:solidFill>
              </a:rPr>
              <a:t>еле, </a:t>
            </a:r>
            <a:r>
              <a:rPr lang="ru-RU" sz="3000" b="1" u="sng" dirty="0">
                <a:solidFill>
                  <a:srgbClr val="002060"/>
                </a:solidFill>
              </a:rPr>
              <a:t>К</a:t>
            </a:r>
            <a:r>
              <a:rPr lang="ru-RU" sz="3000" b="1" dirty="0">
                <a:solidFill>
                  <a:srgbClr val="002060"/>
                </a:solidFill>
              </a:rPr>
              <a:t>омо</a:t>
            </a: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d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д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e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э // е 	   </a:t>
            </a:r>
            <a:r>
              <a:rPr lang="ru-RU" sz="3000" b="1" u="sng" dirty="0">
                <a:solidFill>
                  <a:srgbClr val="002060"/>
                </a:solidFill>
              </a:rPr>
              <a:t>Э</a:t>
            </a:r>
            <a:r>
              <a:rPr lang="ru-RU" sz="3000" b="1" dirty="0">
                <a:solidFill>
                  <a:srgbClr val="002060"/>
                </a:solidFill>
              </a:rPr>
              <a:t>мма, Дани</a:t>
            </a:r>
            <a:r>
              <a:rPr lang="ru-RU" sz="3000" b="1" u="sng" dirty="0">
                <a:solidFill>
                  <a:srgbClr val="002060"/>
                </a:solidFill>
              </a:rPr>
              <a:t>э</a:t>
            </a:r>
            <a:r>
              <a:rPr lang="ru-RU" sz="3000" b="1" dirty="0">
                <a:solidFill>
                  <a:srgbClr val="002060"/>
                </a:solidFill>
              </a:rPr>
              <a:t>ле </a:t>
            </a: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</a:rPr>
              <a:t>		   Си</a:t>
            </a:r>
            <a:r>
              <a:rPr lang="ru-RU" sz="3000" b="1" u="sng" dirty="0">
                <a:solidFill>
                  <a:srgbClr val="002060"/>
                </a:solidFill>
              </a:rPr>
              <a:t>е</a:t>
            </a:r>
            <a:r>
              <a:rPr lang="ru-RU" sz="3000" b="1" dirty="0">
                <a:solidFill>
                  <a:srgbClr val="002060"/>
                </a:solidFill>
              </a:rPr>
              <a:t>на, В</a:t>
            </a:r>
            <a:r>
              <a:rPr lang="ru-RU" sz="3000" b="1" u="sng" dirty="0">
                <a:solidFill>
                  <a:srgbClr val="002060"/>
                </a:solidFill>
              </a:rPr>
              <a:t>е</a:t>
            </a:r>
            <a:r>
              <a:rPr lang="ru-RU" sz="3000" b="1" dirty="0">
                <a:solidFill>
                  <a:srgbClr val="002060"/>
                </a:solidFill>
              </a:rPr>
              <a:t>н</a:t>
            </a:r>
            <a:r>
              <a:rPr lang="ru-RU" sz="3000" b="1" u="sng" dirty="0">
                <a:solidFill>
                  <a:srgbClr val="002060"/>
                </a:solidFill>
              </a:rPr>
              <a:t>е</a:t>
            </a:r>
            <a:r>
              <a:rPr lang="ru-RU" sz="3000" b="1" dirty="0">
                <a:solidFill>
                  <a:srgbClr val="002060"/>
                </a:solidFill>
              </a:rPr>
              <a:t>ция, Ф</a:t>
            </a:r>
            <a:r>
              <a:rPr lang="ru-RU" sz="3000" b="1" u="sng" dirty="0">
                <a:solidFill>
                  <a:srgbClr val="002060"/>
                </a:solidFill>
              </a:rPr>
              <a:t>е</a:t>
            </a:r>
            <a:r>
              <a:rPr lang="ru-RU" sz="3000" b="1" dirty="0">
                <a:solidFill>
                  <a:srgbClr val="002060"/>
                </a:solidFill>
              </a:rPr>
              <a:t>д</a:t>
            </a:r>
            <a:r>
              <a:rPr lang="ru-RU" sz="3000" b="1" u="sng" dirty="0">
                <a:solidFill>
                  <a:srgbClr val="002060"/>
                </a:solidFill>
              </a:rPr>
              <a:t>е</a:t>
            </a:r>
            <a:r>
              <a:rPr lang="ru-RU" sz="3000" b="1" dirty="0">
                <a:solidFill>
                  <a:srgbClr val="002060"/>
                </a:solidFill>
              </a:rPr>
              <a:t>рико</a:t>
            </a: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f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ru-RU" sz="3000" b="1" dirty="0"/>
              <a:t>ф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g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дж / ж // г     </a:t>
            </a:r>
            <a:r>
              <a:rPr lang="ru-RU" sz="3000" b="1" u="sng" dirty="0">
                <a:solidFill>
                  <a:srgbClr val="002060"/>
                </a:solidFill>
              </a:rPr>
              <a:t>Дж</a:t>
            </a:r>
            <a:r>
              <a:rPr lang="ru-RU" sz="3000" b="1" dirty="0">
                <a:solidFill>
                  <a:srgbClr val="002060"/>
                </a:solidFill>
              </a:rPr>
              <a:t>акомо, Луи</a:t>
            </a:r>
            <a:r>
              <a:rPr lang="ru-RU" sz="3000" b="1" u="sng" dirty="0">
                <a:solidFill>
                  <a:srgbClr val="002060"/>
                </a:solidFill>
              </a:rPr>
              <a:t>дж</a:t>
            </a:r>
            <a:r>
              <a:rPr lang="ru-RU" sz="3000" b="1" dirty="0">
                <a:solidFill>
                  <a:srgbClr val="002060"/>
                </a:solidFill>
              </a:rPr>
              <a:t>и, </a:t>
            </a:r>
            <a:r>
              <a:rPr lang="ru-RU" sz="3000" b="1" u="sng" dirty="0">
                <a:solidFill>
                  <a:srgbClr val="002060"/>
                </a:solidFill>
              </a:rPr>
              <a:t>Ж</a:t>
            </a:r>
            <a:r>
              <a:rPr lang="ru-RU" sz="3000" b="1" dirty="0">
                <a:solidFill>
                  <a:srgbClr val="002060"/>
                </a:solidFill>
              </a:rPr>
              <a:t>анна </a:t>
            </a: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</a:rPr>
              <a:t>			  </a:t>
            </a:r>
            <a:r>
              <a:rPr lang="ru-RU" sz="3000" b="1" u="sng" dirty="0">
                <a:solidFill>
                  <a:srgbClr val="002060"/>
                </a:solidFill>
              </a:rPr>
              <a:t>Г</a:t>
            </a:r>
            <a:r>
              <a:rPr lang="ru-RU" sz="3000" b="1" dirty="0">
                <a:solidFill>
                  <a:srgbClr val="002060"/>
                </a:solidFill>
              </a:rPr>
              <a:t>радо, </a:t>
            </a:r>
            <a:r>
              <a:rPr lang="ru-RU" sz="3000" b="1" u="sng" dirty="0">
                <a:solidFill>
                  <a:srgbClr val="002060"/>
                </a:solidFill>
              </a:rPr>
              <a:t>Г</a:t>
            </a:r>
            <a:r>
              <a:rPr lang="ru-RU" sz="3000" b="1" dirty="0">
                <a:solidFill>
                  <a:srgbClr val="002060"/>
                </a:solidFill>
              </a:rPr>
              <a:t>айя</a:t>
            </a:r>
            <a:endParaRPr lang="it-IT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68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4"/>
    </mc:Choice>
    <mc:Fallback xmlns="">
      <p:transition spd="slow" advTm="581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к</a:t>
            </a:r>
            <a:r>
              <a:rPr lang="it-IT" b="1" dirty="0"/>
              <a:t>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k</a:t>
            </a:r>
            <a:r>
              <a:rPr lang="ru-RU" b="1" dirty="0"/>
              <a:t>  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л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l</a:t>
            </a:r>
            <a:r>
              <a:rPr lang="ru-RU" b="1" dirty="0"/>
              <a:t>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м</a:t>
            </a:r>
            <a:r>
              <a:rPr lang="it-IT" b="1" dirty="0"/>
              <a:t>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m</a:t>
            </a:r>
            <a:r>
              <a:rPr lang="ru-RU" b="1" dirty="0"/>
              <a:t> </a:t>
            </a:r>
            <a:r>
              <a:rPr lang="it-IT" b="1" dirty="0"/>
              <a:t> </a:t>
            </a:r>
            <a:r>
              <a:rPr lang="ru-RU" b="1" dirty="0"/>
              <a:t> </a:t>
            </a:r>
            <a:r>
              <a:rPr lang="it-IT" b="1" dirty="0"/>
              <a:t> </a:t>
            </a:r>
          </a:p>
          <a:p>
            <a:pPr marL="0" indent="0">
              <a:buNone/>
            </a:pPr>
            <a:r>
              <a:rPr lang="ru-RU" b="1" dirty="0"/>
              <a:t>н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n </a:t>
            </a:r>
            <a:r>
              <a:rPr lang="ru-RU" b="1" dirty="0"/>
              <a:t>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о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o</a:t>
            </a:r>
            <a:r>
              <a:rPr lang="ru-RU" b="1" dirty="0"/>
              <a:t>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п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p</a:t>
            </a:r>
            <a:r>
              <a:rPr lang="ru-RU" b="1" dirty="0"/>
              <a:t>  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р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r</a:t>
            </a:r>
            <a:r>
              <a:rPr lang="ru-RU" b="1" dirty="0"/>
              <a:t> 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с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s</a:t>
            </a:r>
            <a:r>
              <a:rPr lang="ru-RU" b="1" dirty="0"/>
              <a:t>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т</a:t>
            </a:r>
            <a:r>
              <a:rPr lang="it-IT" b="1" dirty="0"/>
              <a:t> </a:t>
            </a:r>
            <a:r>
              <a:rPr lang="ru-RU" i="1" dirty="0"/>
              <a:t>→ </a:t>
            </a:r>
            <a:r>
              <a:rPr lang="it-IT" b="1" dirty="0"/>
              <a:t>t</a:t>
            </a:r>
          </a:p>
          <a:p>
            <a:pPr marL="0" indent="0">
              <a:buNone/>
            </a:pPr>
            <a:r>
              <a:rPr lang="ru-RU" b="1" dirty="0"/>
              <a:t>у</a:t>
            </a:r>
            <a:r>
              <a:rPr lang="it-IT" b="1" dirty="0"/>
              <a:t>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u</a:t>
            </a:r>
            <a:r>
              <a:rPr lang="ru-RU" b="1" dirty="0"/>
              <a:t>     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2238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ф</a:t>
            </a:r>
            <a:r>
              <a:rPr lang="it-IT" b="1" dirty="0"/>
              <a:t>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f</a:t>
            </a:r>
            <a:r>
              <a:rPr lang="ru-RU" b="1" dirty="0"/>
              <a:t>  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х</a:t>
            </a:r>
            <a:r>
              <a:rPr lang="it-IT" b="1" dirty="0"/>
              <a:t>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sl-SI" b="1" dirty="0"/>
              <a:t>ch 	</a:t>
            </a:r>
            <a:r>
              <a:rPr lang="ru-RU" b="1" dirty="0"/>
              <a:t>   </a:t>
            </a:r>
            <a:r>
              <a:rPr lang="it-IT" b="1" dirty="0"/>
              <a:t>	</a:t>
            </a:r>
            <a:r>
              <a:rPr lang="ru-RU" b="1" dirty="0">
                <a:solidFill>
                  <a:srgbClr val="002060"/>
                </a:solidFill>
              </a:rPr>
              <a:t>Харьков → </a:t>
            </a:r>
            <a:r>
              <a:rPr lang="it-IT" b="1" dirty="0" err="1">
                <a:solidFill>
                  <a:srgbClr val="002060"/>
                </a:solidFill>
              </a:rPr>
              <a:t>Ch</a:t>
            </a:r>
            <a:r>
              <a:rPr lang="sl-SI" b="1" dirty="0">
                <a:solidFill>
                  <a:srgbClr val="002060"/>
                </a:solidFill>
              </a:rPr>
              <a:t>arkov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ц → </a:t>
            </a:r>
            <a:r>
              <a:rPr lang="it-IT" b="1" dirty="0"/>
              <a:t>c / </a:t>
            </a:r>
            <a:r>
              <a:rPr lang="it-IT" b="1" dirty="0" err="1"/>
              <a:t>ts</a:t>
            </a:r>
            <a:r>
              <a:rPr lang="ru-RU" b="1" dirty="0"/>
              <a:t>		</a:t>
            </a:r>
            <a:r>
              <a:rPr lang="ru-RU" b="1" dirty="0">
                <a:solidFill>
                  <a:srgbClr val="002060"/>
                </a:solidFill>
              </a:rPr>
              <a:t>Троцкий → </a:t>
            </a:r>
            <a:r>
              <a:rPr lang="it-IT" b="1" dirty="0" err="1">
                <a:solidFill>
                  <a:srgbClr val="002060"/>
                </a:solidFill>
              </a:rPr>
              <a:t>Trockij</a:t>
            </a:r>
            <a:r>
              <a:rPr lang="it-IT" b="1" dirty="0">
                <a:solidFill>
                  <a:srgbClr val="002060"/>
                </a:solidFill>
              </a:rPr>
              <a:t> / Trotskij</a:t>
            </a:r>
          </a:p>
          <a:p>
            <a:pPr marL="0" indent="0">
              <a:buNone/>
            </a:pPr>
            <a:r>
              <a:rPr lang="ru-RU" b="1" dirty="0"/>
              <a:t>ч → </a:t>
            </a:r>
            <a:r>
              <a:rPr lang="sl-SI" b="1" dirty="0"/>
              <a:t>č</a:t>
            </a:r>
            <a:r>
              <a:rPr lang="ru-RU" b="1" dirty="0"/>
              <a:t>   </a:t>
            </a:r>
            <a:r>
              <a:rPr lang="sl-SI" b="1" dirty="0"/>
              <a:t>	</a:t>
            </a:r>
            <a:r>
              <a:rPr lang="ru-RU" b="1" dirty="0">
                <a:solidFill>
                  <a:srgbClr val="002060"/>
                </a:solidFill>
              </a:rPr>
              <a:t>Чернов →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sl-SI" b="1" dirty="0">
                <a:solidFill>
                  <a:srgbClr val="002060"/>
                </a:solidFill>
              </a:rPr>
              <a:t>Černov</a:t>
            </a:r>
            <a:r>
              <a:rPr lang="it-IT" b="1" dirty="0">
                <a:solidFill>
                  <a:srgbClr val="002060"/>
                </a:solidFill>
              </a:rPr>
              <a:t>,</a:t>
            </a:r>
            <a:endParaRPr lang="sl-SI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l-SI" b="1" dirty="0">
                <a:solidFill>
                  <a:srgbClr val="002060"/>
                </a:solidFill>
              </a:rPr>
              <a:t>		</a:t>
            </a:r>
            <a:r>
              <a:rPr lang="it-IT" b="1" dirty="0">
                <a:solidFill>
                  <a:srgbClr val="002060"/>
                </a:solidFill>
              </a:rPr>
              <a:t>	</a:t>
            </a:r>
            <a:r>
              <a:rPr lang="ru-RU" b="1" dirty="0">
                <a:solidFill>
                  <a:srgbClr val="002060"/>
                </a:solidFill>
              </a:rPr>
              <a:t>Абрамович → </a:t>
            </a:r>
            <a:r>
              <a:rPr lang="sl-SI" b="1" dirty="0">
                <a:solidFill>
                  <a:srgbClr val="002060"/>
                </a:solidFill>
              </a:rPr>
              <a:t>Abramovič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ш → </a:t>
            </a:r>
            <a:r>
              <a:rPr lang="sl-SI" b="1" dirty="0"/>
              <a:t>š</a:t>
            </a:r>
            <a:r>
              <a:rPr lang="ru-RU" b="1" dirty="0"/>
              <a:t>   	</a:t>
            </a:r>
            <a:r>
              <a:rPr lang="ru-RU" b="1" dirty="0">
                <a:solidFill>
                  <a:srgbClr val="002060"/>
                </a:solidFill>
              </a:rPr>
              <a:t>Шукшин → </a:t>
            </a:r>
            <a:r>
              <a:rPr lang="sl-SI" b="1" dirty="0">
                <a:solidFill>
                  <a:srgbClr val="002060"/>
                </a:solidFill>
              </a:rPr>
              <a:t>Šukšin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щ</a:t>
            </a:r>
            <a:r>
              <a:rPr lang="it-IT" b="1" dirty="0"/>
              <a:t> </a:t>
            </a:r>
            <a:r>
              <a:rPr lang="ru-RU" b="1" dirty="0"/>
              <a:t>→ </a:t>
            </a:r>
            <a:r>
              <a:rPr lang="sl-SI" b="1" dirty="0"/>
              <a:t>šč</a:t>
            </a:r>
            <a:r>
              <a:rPr lang="ru-RU" b="1" dirty="0"/>
              <a:t>	</a:t>
            </a:r>
            <a:r>
              <a:rPr lang="ru-RU" b="1" dirty="0">
                <a:solidFill>
                  <a:srgbClr val="002060"/>
                </a:solidFill>
              </a:rPr>
              <a:t>Щепкин → </a:t>
            </a:r>
            <a:r>
              <a:rPr lang="sl-SI" b="1" dirty="0">
                <a:solidFill>
                  <a:srgbClr val="002060"/>
                </a:solidFill>
              </a:rPr>
              <a:t>Ščepkin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ъ →</a:t>
            </a:r>
            <a:r>
              <a:rPr lang="sl-SI" b="1" dirty="0"/>
              <a:t> </a:t>
            </a:r>
            <a:r>
              <a:rPr lang="it-IT" b="1" dirty="0"/>
              <a:t>’’</a:t>
            </a:r>
            <a:r>
              <a:rPr lang="ru-RU" b="1" dirty="0"/>
              <a:t>   	</a:t>
            </a:r>
            <a:r>
              <a:rPr lang="ru-RU" b="1" dirty="0">
                <a:solidFill>
                  <a:srgbClr val="002060"/>
                </a:solidFill>
              </a:rPr>
              <a:t>Разъезд → </a:t>
            </a:r>
            <a:r>
              <a:rPr lang="it-IT" b="1" dirty="0" err="1">
                <a:solidFill>
                  <a:srgbClr val="002060"/>
                </a:solidFill>
              </a:rPr>
              <a:t>Raz</a:t>
            </a:r>
            <a:r>
              <a:rPr lang="it-IT" b="1" dirty="0">
                <a:solidFill>
                  <a:srgbClr val="002060"/>
                </a:solidFill>
              </a:rPr>
              <a:t>’’</a:t>
            </a:r>
            <a:r>
              <a:rPr lang="it-IT" b="1" dirty="0" err="1">
                <a:solidFill>
                  <a:srgbClr val="002060"/>
                </a:solidFill>
              </a:rPr>
              <a:t>jezd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ы → </a:t>
            </a:r>
            <a:r>
              <a:rPr lang="it-IT" b="1" dirty="0"/>
              <a:t>Y</a:t>
            </a:r>
            <a:r>
              <a:rPr lang="ru-RU" b="1" dirty="0"/>
              <a:t>	</a:t>
            </a:r>
            <a:r>
              <a:rPr lang="ru-RU" b="1" dirty="0">
                <a:solidFill>
                  <a:srgbClr val="002060"/>
                </a:solidFill>
              </a:rPr>
              <a:t>Колыма → </a:t>
            </a:r>
            <a:r>
              <a:rPr lang="it-IT" b="1" dirty="0">
                <a:solidFill>
                  <a:srgbClr val="002060"/>
                </a:solidFill>
              </a:rPr>
              <a:t>Kolyma</a:t>
            </a:r>
          </a:p>
          <a:p>
            <a:pPr marL="0" indent="0">
              <a:buNone/>
            </a:pPr>
            <a:r>
              <a:rPr lang="ru-RU" b="1" dirty="0"/>
              <a:t>ь →</a:t>
            </a:r>
            <a:r>
              <a:rPr lang="it-IT" b="1" dirty="0"/>
              <a:t> ’</a:t>
            </a:r>
            <a:r>
              <a:rPr lang="ru-RU" b="1" dirty="0"/>
              <a:t>  </a:t>
            </a:r>
            <a:r>
              <a:rPr lang="it-IT" b="1" dirty="0"/>
              <a:t> </a:t>
            </a:r>
            <a:r>
              <a:rPr lang="ru-RU" b="1" dirty="0"/>
              <a:t>	</a:t>
            </a:r>
            <a:r>
              <a:rPr lang="ru-RU" b="1" dirty="0">
                <a:solidFill>
                  <a:srgbClr val="002060"/>
                </a:solidFill>
              </a:rPr>
              <a:t>Рязань → </a:t>
            </a:r>
            <a:r>
              <a:rPr lang="sl-SI" b="1" dirty="0">
                <a:solidFill>
                  <a:srgbClr val="002060"/>
                </a:solidFill>
              </a:rPr>
              <a:t>Rja</a:t>
            </a:r>
            <a:r>
              <a:rPr lang="it-IT" b="1" dirty="0">
                <a:solidFill>
                  <a:srgbClr val="002060"/>
                </a:solidFill>
              </a:rPr>
              <a:t>z</a:t>
            </a:r>
            <a:r>
              <a:rPr lang="sl-SI" b="1" dirty="0">
                <a:solidFill>
                  <a:srgbClr val="002060"/>
                </a:solidFill>
              </a:rPr>
              <a:t>an</a:t>
            </a:r>
            <a:r>
              <a:rPr lang="it-IT" b="1" dirty="0">
                <a:solidFill>
                  <a:srgbClr val="002060"/>
                </a:solidFill>
              </a:rPr>
              <a:t>’, </a:t>
            </a:r>
            <a:r>
              <a:rPr lang="ru-RU" b="1" dirty="0">
                <a:solidFill>
                  <a:srgbClr val="002060"/>
                </a:solidFill>
              </a:rPr>
              <a:t>Клязьма → </a:t>
            </a:r>
            <a:r>
              <a:rPr lang="it-IT" b="1" dirty="0" err="1">
                <a:solidFill>
                  <a:srgbClr val="002060"/>
                </a:solidFill>
              </a:rPr>
              <a:t>Kljaz’ma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э → </a:t>
            </a:r>
            <a:r>
              <a:rPr lang="it-IT" b="1" dirty="0"/>
              <a:t>e</a:t>
            </a:r>
            <a:r>
              <a:rPr lang="ru-RU" b="1" dirty="0"/>
              <a:t>   	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ю → </a:t>
            </a:r>
            <a:r>
              <a:rPr lang="it-IT" b="1" dirty="0" err="1"/>
              <a:t>ju</a:t>
            </a:r>
            <a:r>
              <a:rPr lang="ru-RU" b="1" dirty="0"/>
              <a:t>   	</a:t>
            </a:r>
            <a:r>
              <a:rPr lang="ru-RU" b="1" dirty="0">
                <a:solidFill>
                  <a:srgbClr val="002060"/>
                </a:solidFill>
              </a:rPr>
              <a:t>Юлия → </a:t>
            </a:r>
            <a:r>
              <a:rPr lang="sl-SI" b="1" dirty="0">
                <a:solidFill>
                  <a:srgbClr val="002060"/>
                </a:solidFill>
              </a:rPr>
              <a:t>Julija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я →</a:t>
            </a:r>
            <a:r>
              <a:rPr lang="it-IT" b="1" dirty="0"/>
              <a:t> </a:t>
            </a:r>
            <a:r>
              <a:rPr lang="it-IT" b="1" dirty="0" err="1"/>
              <a:t>ja</a:t>
            </a:r>
            <a:r>
              <a:rPr lang="ru-RU" b="1" dirty="0"/>
              <a:t>	</a:t>
            </a:r>
            <a:r>
              <a:rPr lang="ru-RU" b="1" dirty="0">
                <a:solidFill>
                  <a:srgbClr val="002060"/>
                </a:solidFill>
              </a:rPr>
              <a:t>Яна → </a:t>
            </a:r>
            <a:r>
              <a:rPr lang="sl-SI" b="1" dirty="0">
                <a:solidFill>
                  <a:srgbClr val="002060"/>
                </a:solidFill>
              </a:rPr>
              <a:t>Jana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6391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0423" y="160338"/>
            <a:ext cx="8584505" cy="778098"/>
          </a:xfrm>
        </p:spPr>
        <p:txBody>
          <a:bodyPr>
            <a:noAutofit/>
          </a:bodyPr>
          <a:lstStyle/>
          <a:p>
            <a:r>
              <a:rPr lang="it-IT" sz="4800" b="1" i="1" dirty="0">
                <a:solidFill>
                  <a:srgbClr val="FF0000"/>
                </a:solidFill>
              </a:rPr>
              <a:t>CORSIVO</a:t>
            </a:r>
          </a:p>
        </p:txBody>
      </p:sp>
      <p:sp>
        <p:nvSpPr>
          <p:cNvPr id="12" name="AutoShape 14" descr="Презентация на тему: &quot;Письменные буквы русского алфавита. Используемые  материалы: 1. Голованов Ф.Г. Демонстрационные карточки печатных и  письменных букв. - М.:Просвещение,&quot;. Скачать бесплатно и без регистрации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40" name="Picture 1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4704"/>
            <a:ext cx="7259078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486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it-IT" sz="4800" b="1" i="1" dirty="0">
                <a:solidFill>
                  <a:srgbClr val="FF0000"/>
                </a:solidFill>
              </a:rPr>
              <a:t>Corsivo - esercitazioni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853136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Singole lettere</a:t>
            </a:r>
            <a:r>
              <a:rPr lang="ru-RU" sz="2800" dirty="0"/>
              <a:t>: </a:t>
            </a:r>
            <a:endParaRPr lang="it-IT" sz="2800" dirty="0"/>
          </a:p>
          <a:p>
            <a:pPr marL="0" indent="0">
              <a:buNone/>
            </a:pPr>
            <a:r>
              <a:rPr lang="it-IT" sz="2800" u="sng" dirty="0" err="1">
                <a:hlinkClick r:id="rId2"/>
              </a:rPr>
              <a:t>https</a:t>
            </a:r>
            <a:r>
              <a:rPr lang="ru-RU" sz="2800" u="sng" dirty="0">
                <a:hlinkClick r:id="rId2"/>
              </a:rPr>
              <a:t>://</a:t>
            </a:r>
            <a:r>
              <a:rPr lang="it-IT" sz="2800" u="sng" dirty="0">
                <a:hlinkClick r:id="rId2"/>
              </a:rPr>
              <a:t>www</a:t>
            </a:r>
            <a:r>
              <a:rPr lang="ru-RU" sz="2800" u="sng" dirty="0">
                <a:hlinkClick r:id="rId2"/>
              </a:rPr>
              <a:t>.</a:t>
            </a:r>
            <a:r>
              <a:rPr lang="it-IT" sz="2800" u="sng" dirty="0" err="1">
                <a:hlinkClick r:id="rId2"/>
              </a:rPr>
              <a:t>youtube</a:t>
            </a:r>
            <a:r>
              <a:rPr lang="ru-RU" sz="2800" u="sng" dirty="0">
                <a:hlinkClick r:id="rId2"/>
              </a:rPr>
              <a:t>.</a:t>
            </a:r>
            <a:r>
              <a:rPr lang="it-IT" sz="2800" u="sng" dirty="0" err="1">
                <a:hlinkClick r:id="rId2"/>
              </a:rPr>
              <a:t>com</a:t>
            </a:r>
            <a:r>
              <a:rPr lang="ru-RU" sz="2800" u="sng" dirty="0">
                <a:hlinkClick r:id="rId2"/>
              </a:rPr>
              <a:t>/</a:t>
            </a:r>
            <a:r>
              <a:rPr lang="it-IT" sz="2800" u="sng" dirty="0" err="1">
                <a:hlinkClick r:id="rId2"/>
              </a:rPr>
              <a:t>watch</a:t>
            </a:r>
            <a:r>
              <a:rPr lang="ru-RU" sz="2800" u="sng" dirty="0">
                <a:hlinkClick r:id="rId2"/>
              </a:rPr>
              <a:t>?</a:t>
            </a:r>
            <a:r>
              <a:rPr lang="it-IT" sz="2800" u="sng" dirty="0">
                <a:hlinkClick r:id="rId2"/>
              </a:rPr>
              <a:t>v</a:t>
            </a:r>
            <a:r>
              <a:rPr lang="ru-RU" sz="2800" u="sng" dirty="0">
                <a:hlinkClick r:id="rId2"/>
              </a:rPr>
              <a:t>=</a:t>
            </a:r>
            <a:r>
              <a:rPr lang="it-IT" sz="2800" u="sng" dirty="0" err="1">
                <a:hlinkClick r:id="rId2"/>
              </a:rPr>
              <a:t>LEeDB</a:t>
            </a:r>
            <a:r>
              <a:rPr lang="ru-RU" sz="2800" u="sng" dirty="0">
                <a:hlinkClick r:id="rId2"/>
              </a:rPr>
              <a:t>5</a:t>
            </a:r>
            <a:r>
              <a:rPr lang="it-IT" sz="2800" u="sng" dirty="0" err="1">
                <a:hlinkClick r:id="rId2"/>
              </a:rPr>
              <a:t>ATpCE</a:t>
            </a:r>
            <a:endParaRPr lang="ru-RU" sz="2800" u="sng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dirty="0"/>
              <a:t>Collegamenti:</a:t>
            </a:r>
          </a:p>
          <a:p>
            <a:pPr marL="0" indent="0">
              <a:buNone/>
            </a:pPr>
            <a:r>
              <a:rPr lang="it-IT" u="sng" dirty="0" err="1">
                <a:hlinkClick r:id="rId3"/>
              </a:rPr>
              <a:t>https</a:t>
            </a:r>
            <a:r>
              <a:rPr lang="ru-RU" u="sng" dirty="0">
                <a:hlinkClick r:id="rId3"/>
              </a:rPr>
              <a:t>://</a:t>
            </a:r>
            <a:r>
              <a:rPr lang="it-IT" u="sng" dirty="0">
                <a:hlinkClick r:id="rId3"/>
              </a:rPr>
              <a:t>www</a:t>
            </a:r>
            <a:r>
              <a:rPr lang="ru-RU" u="sng" dirty="0">
                <a:hlinkClick r:id="rId3"/>
              </a:rPr>
              <a:t>.</a:t>
            </a:r>
            <a:r>
              <a:rPr lang="it-IT" u="sng" dirty="0" err="1">
                <a:hlinkClick r:id="rId3"/>
              </a:rPr>
              <a:t>youtube</a:t>
            </a:r>
            <a:r>
              <a:rPr lang="ru-RU" u="sng" dirty="0">
                <a:hlinkClick r:id="rId3"/>
              </a:rPr>
              <a:t>.</a:t>
            </a:r>
            <a:r>
              <a:rPr lang="it-IT" u="sng" dirty="0" err="1">
                <a:hlinkClick r:id="rId3"/>
              </a:rPr>
              <a:t>com</a:t>
            </a:r>
            <a:r>
              <a:rPr lang="ru-RU" u="sng" dirty="0">
                <a:hlinkClick r:id="rId3"/>
              </a:rPr>
              <a:t>/</a:t>
            </a:r>
            <a:r>
              <a:rPr lang="it-IT" u="sng" dirty="0" err="1">
                <a:hlinkClick r:id="rId3"/>
              </a:rPr>
              <a:t>watch</a:t>
            </a:r>
            <a:r>
              <a:rPr lang="ru-RU" u="sng" dirty="0">
                <a:hlinkClick r:id="rId3"/>
              </a:rPr>
              <a:t>?</a:t>
            </a:r>
            <a:r>
              <a:rPr lang="it-IT" u="sng" dirty="0">
                <a:hlinkClick r:id="rId3"/>
              </a:rPr>
              <a:t>v</a:t>
            </a:r>
            <a:r>
              <a:rPr lang="ru-RU" u="sng" dirty="0">
                <a:hlinkClick r:id="rId3"/>
              </a:rPr>
              <a:t>=</a:t>
            </a:r>
            <a:r>
              <a:rPr lang="it-IT" u="sng" dirty="0">
                <a:hlinkClick r:id="rId3"/>
              </a:rPr>
              <a:t>F</a:t>
            </a:r>
            <a:r>
              <a:rPr lang="ru-RU" u="sng" dirty="0">
                <a:hlinkClick r:id="rId3"/>
              </a:rPr>
              <a:t>6</a:t>
            </a:r>
            <a:r>
              <a:rPr lang="it-IT" u="sng" dirty="0">
                <a:hlinkClick r:id="rId3"/>
              </a:rPr>
              <a:t>k</a:t>
            </a:r>
            <a:r>
              <a:rPr lang="ru-RU" u="sng" dirty="0">
                <a:hlinkClick r:id="rId3"/>
              </a:rPr>
              <a:t>5</a:t>
            </a:r>
            <a:r>
              <a:rPr lang="it-IT" u="sng" dirty="0" err="1">
                <a:hlinkClick r:id="rId3"/>
              </a:rPr>
              <a:t>rkLhBqU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233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512" y="476672"/>
            <a:ext cx="8856984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b="1" dirty="0"/>
              <a:t>h</a:t>
            </a:r>
            <a:r>
              <a:rPr lang="ru-RU" sz="3200" b="1" dirty="0"/>
              <a:t> </a:t>
            </a:r>
            <a:r>
              <a:rPr lang="ru-RU" sz="3200" i="1" dirty="0"/>
              <a:t>→</a:t>
            </a:r>
            <a:r>
              <a:rPr lang="it-IT" sz="3200" b="1" dirty="0"/>
              <a:t> </a:t>
            </a:r>
            <a:r>
              <a:rPr lang="ru-RU" sz="3200" b="1" dirty="0"/>
              <a:t>Ø // х / г      </a:t>
            </a:r>
            <a:r>
              <a:rPr lang="ru-RU" sz="3200" b="1" u="sng" dirty="0">
                <a:solidFill>
                  <a:srgbClr val="002060"/>
                </a:solidFill>
              </a:rPr>
              <a:t>Кь</a:t>
            </a:r>
            <a:r>
              <a:rPr lang="ru-RU" sz="3200" b="1" dirty="0">
                <a:solidFill>
                  <a:srgbClr val="002060"/>
                </a:solidFill>
              </a:rPr>
              <a:t>юзи, Мар</a:t>
            </a:r>
            <a:r>
              <a:rPr lang="ru-RU" sz="3200" b="1" u="sng" dirty="0">
                <a:solidFill>
                  <a:srgbClr val="002060"/>
                </a:solidFill>
              </a:rPr>
              <a:t>ге</a:t>
            </a:r>
            <a:r>
              <a:rPr lang="ru-RU" sz="3200" b="1" dirty="0">
                <a:solidFill>
                  <a:srgbClr val="002060"/>
                </a:solidFill>
              </a:rPr>
              <a:t>ра, 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</a:rPr>
              <a:t>			</a:t>
            </a:r>
            <a:r>
              <a:rPr lang="ru-RU" sz="3200" b="1">
                <a:solidFill>
                  <a:srgbClr val="002060"/>
                </a:solidFill>
              </a:rPr>
              <a:t> </a:t>
            </a:r>
            <a:r>
              <a:rPr lang="ru-RU" sz="3200" b="1" u="sng">
                <a:solidFill>
                  <a:srgbClr val="002060"/>
                </a:solidFill>
              </a:rPr>
              <a:t>Х</a:t>
            </a:r>
            <a:r>
              <a:rPr lang="ru-RU" sz="3200" b="1">
                <a:solidFill>
                  <a:srgbClr val="002060"/>
                </a:solidFill>
              </a:rPr>
              <a:t>айфа</a:t>
            </a:r>
            <a:r>
              <a:rPr lang="ru-RU" sz="3200" b="1" dirty="0">
                <a:solidFill>
                  <a:srgbClr val="002060"/>
                </a:solidFill>
              </a:rPr>
              <a:t>, </a:t>
            </a:r>
            <a:r>
              <a:rPr lang="ru-RU" sz="3200" b="1" u="sng" dirty="0">
                <a:solidFill>
                  <a:srgbClr val="002060"/>
                </a:solidFill>
              </a:rPr>
              <a:t>Г</a:t>
            </a:r>
            <a:r>
              <a:rPr lang="ru-RU" sz="3200" b="1" dirty="0">
                <a:solidFill>
                  <a:srgbClr val="002060"/>
                </a:solidFill>
              </a:rPr>
              <a:t>арри, </a:t>
            </a:r>
            <a:r>
              <a:rPr lang="ru-RU" sz="3200" b="1" u="sng" dirty="0">
                <a:solidFill>
                  <a:srgbClr val="002060"/>
                </a:solidFill>
              </a:rPr>
              <a:t>Г</a:t>
            </a:r>
            <a:r>
              <a:rPr lang="ru-RU" sz="3200" b="1" dirty="0">
                <a:solidFill>
                  <a:srgbClr val="002060"/>
                </a:solidFill>
              </a:rPr>
              <a:t>итлер</a:t>
            </a:r>
          </a:p>
          <a:p>
            <a:pPr marL="0" indent="0">
              <a:buNone/>
            </a:pPr>
            <a:endParaRPr lang="it-IT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200" b="1" dirty="0"/>
              <a:t>i </a:t>
            </a:r>
            <a:r>
              <a:rPr lang="ru-RU" sz="3200" i="1" dirty="0"/>
              <a:t>→</a:t>
            </a:r>
            <a:r>
              <a:rPr lang="it-IT" sz="3200" b="1" dirty="0"/>
              <a:t> </a:t>
            </a:r>
            <a:r>
              <a:rPr lang="ru-RU" sz="3200" b="1" dirty="0"/>
              <a:t>и / ь               </a:t>
            </a:r>
            <a:r>
              <a:rPr lang="ru-RU" sz="3200" b="1" dirty="0">
                <a:solidFill>
                  <a:srgbClr val="002060"/>
                </a:solidFill>
              </a:rPr>
              <a:t>Фр</a:t>
            </a:r>
            <a:r>
              <a:rPr lang="ru-RU" sz="3200" b="1" u="sng" dirty="0">
                <a:solidFill>
                  <a:srgbClr val="002060"/>
                </a:solidFill>
              </a:rPr>
              <a:t>и</a:t>
            </a:r>
            <a:r>
              <a:rPr lang="ru-RU" sz="3200" b="1" dirty="0">
                <a:solidFill>
                  <a:srgbClr val="002060"/>
                </a:solidFill>
              </a:rPr>
              <a:t>ули, П</a:t>
            </a:r>
            <a:r>
              <a:rPr lang="ru-RU" sz="3200" b="1" u="sng" dirty="0">
                <a:solidFill>
                  <a:srgbClr val="002060"/>
                </a:solidFill>
              </a:rPr>
              <a:t>ь</a:t>
            </a:r>
            <a:r>
              <a:rPr lang="ru-RU" sz="3200" b="1" dirty="0">
                <a:solidFill>
                  <a:srgbClr val="002060"/>
                </a:solidFill>
              </a:rPr>
              <a:t>етро</a:t>
            </a:r>
          </a:p>
          <a:p>
            <a:pPr marL="0" indent="0">
              <a:buNone/>
            </a:pPr>
            <a:endParaRPr lang="ru-RU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200" b="1" dirty="0"/>
              <a:t>j </a:t>
            </a:r>
            <a:r>
              <a:rPr lang="ru-RU" sz="3200" i="1" dirty="0"/>
              <a:t>→</a:t>
            </a:r>
            <a:r>
              <a:rPr lang="ru-RU" sz="3200" b="1" dirty="0"/>
              <a:t> й / Ø // дж / ж   </a:t>
            </a:r>
            <a:r>
              <a:rPr lang="it-IT" sz="3200" b="1" dirty="0"/>
              <a:t>	  </a:t>
            </a:r>
            <a:r>
              <a:rPr lang="ru-RU" sz="3200" b="1" u="sng" dirty="0">
                <a:solidFill>
                  <a:srgbClr val="002060"/>
                </a:solidFill>
              </a:rPr>
              <a:t>Й</a:t>
            </a:r>
            <a:r>
              <a:rPr lang="ru-RU" sz="3200" b="1" dirty="0">
                <a:solidFill>
                  <a:srgbClr val="002060"/>
                </a:solidFill>
              </a:rPr>
              <a:t>ерволино, </a:t>
            </a:r>
            <a:r>
              <a:rPr lang="ru-RU" sz="3200" b="1" u="sng" dirty="0">
                <a:solidFill>
                  <a:srgbClr val="002060"/>
                </a:solidFill>
              </a:rPr>
              <a:t>Я</a:t>
            </a:r>
            <a:r>
              <a:rPr lang="ru-RU" sz="3200" b="1" dirty="0">
                <a:solidFill>
                  <a:srgbClr val="002060"/>
                </a:solidFill>
              </a:rPr>
              <a:t>копо</a:t>
            </a:r>
            <a:r>
              <a:rPr lang="it-IT" sz="3200" b="1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3200" b="1" dirty="0">
                <a:solidFill>
                  <a:srgbClr val="002060"/>
                </a:solidFill>
              </a:rPr>
              <a:t>				  </a:t>
            </a:r>
            <a:r>
              <a:rPr lang="ru-RU" sz="3200" b="1" dirty="0"/>
              <a:t>(</a:t>
            </a:r>
            <a:r>
              <a:rPr lang="it-IT" sz="3200" b="1" dirty="0"/>
              <a:t>vocale dolce!)</a:t>
            </a:r>
            <a:endParaRPr lang="ru-RU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</a:rPr>
              <a:t>				</a:t>
            </a:r>
            <a:r>
              <a:rPr lang="it-IT" sz="3200" b="1" dirty="0">
                <a:solidFill>
                  <a:srgbClr val="002060"/>
                </a:solidFill>
              </a:rPr>
              <a:t>  </a:t>
            </a:r>
            <a:r>
              <a:rPr lang="ru-RU" sz="3200" b="1" u="sng" dirty="0">
                <a:solidFill>
                  <a:srgbClr val="002060"/>
                </a:solidFill>
              </a:rPr>
              <a:t>Дж</a:t>
            </a:r>
            <a:r>
              <a:rPr lang="ru-RU" sz="3200" b="1" dirty="0">
                <a:solidFill>
                  <a:srgbClr val="002060"/>
                </a:solidFill>
              </a:rPr>
              <a:t>он</a:t>
            </a:r>
            <a:r>
              <a:rPr lang="uk-UA" sz="3200" b="1" dirty="0">
                <a:solidFill>
                  <a:srgbClr val="002060"/>
                </a:solidFill>
              </a:rPr>
              <a:t>, </a:t>
            </a:r>
            <a:r>
              <a:rPr lang="uk-UA" sz="3200" b="1" u="sng" dirty="0">
                <a:solidFill>
                  <a:srgbClr val="002060"/>
                </a:solidFill>
              </a:rPr>
              <a:t>дж</a:t>
            </a:r>
            <a:r>
              <a:rPr lang="uk-UA" sz="3200" b="1" dirty="0">
                <a:solidFill>
                  <a:srgbClr val="002060"/>
                </a:solidFill>
              </a:rPr>
              <a:t>аз</a:t>
            </a:r>
            <a:r>
              <a:rPr lang="ru-RU" sz="3200" b="1" dirty="0">
                <a:solidFill>
                  <a:srgbClr val="002060"/>
                </a:solidFill>
              </a:rPr>
              <a:t>, </a:t>
            </a:r>
            <a:r>
              <a:rPr lang="ru-RU" sz="3200" b="1" u="sng" dirty="0">
                <a:solidFill>
                  <a:srgbClr val="002060"/>
                </a:solidFill>
              </a:rPr>
              <a:t>Ж</a:t>
            </a:r>
            <a:r>
              <a:rPr lang="ru-RU" sz="3200" b="1" dirty="0">
                <a:solidFill>
                  <a:srgbClr val="002060"/>
                </a:solidFill>
              </a:rPr>
              <a:t>ан</a:t>
            </a:r>
            <a:endParaRPr lang="it-IT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k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к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l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л / ль</a:t>
            </a:r>
            <a:r>
              <a:rPr lang="it-IT" sz="3000" b="1" dirty="0"/>
              <a:t>		</a:t>
            </a:r>
            <a:r>
              <a:rPr lang="ru-RU" sz="3000" b="1" dirty="0">
                <a:solidFill>
                  <a:srgbClr val="002060"/>
                </a:solidFill>
              </a:rPr>
              <a:t>Изабе</a:t>
            </a:r>
            <a:r>
              <a:rPr lang="ru-RU" sz="3000" b="1" u="sng" dirty="0">
                <a:solidFill>
                  <a:srgbClr val="002060"/>
                </a:solidFill>
              </a:rPr>
              <a:t>ль</a:t>
            </a:r>
            <a:r>
              <a:rPr lang="ru-RU" sz="3000" b="1" dirty="0">
                <a:solidFill>
                  <a:srgbClr val="002060"/>
                </a:solidFill>
              </a:rPr>
              <a:t>, Ва</a:t>
            </a:r>
            <a:r>
              <a:rPr lang="ru-RU" sz="3000" b="1" u="sng" dirty="0">
                <a:solidFill>
                  <a:srgbClr val="002060"/>
                </a:solidFill>
              </a:rPr>
              <a:t>ль</a:t>
            </a:r>
            <a:r>
              <a:rPr lang="ru-RU" sz="3000" b="1" dirty="0">
                <a:solidFill>
                  <a:srgbClr val="002060"/>
                </a:solidFill>
              </a:rPr>
              <a:t> д</a:t>
            </a:r>
            <a:r>
              <a:rPr lang="it-IT" sz="3000" b="1" dirty="0">
                <a:solidFill>
                  <a:srgbClr val="002060"/>
                </a:solidFill>
              </a:rPr>
              <a:t>’</a:t>
            </a:r>
            <a:r>
              <a:rPr lang="ru-RU" sz="3000" b="1" dirty="0">
                <a:solidFill>
                  <a:srgbClr val="002060"/>
                </a:solidFill>
              </a:rPr>
              <a:t>Орча</a:t>
            </a:r>
            <a:endParaRPr lang="it-IT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3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1"/>
    </mc:Choice>
    <mc:Fallback xmlns="">
      <p:transition spd="slow" advTm="203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512" y="548680"/>
            <a:ext cx="8856984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000" b="1" dirty="0"/>
              <a:t>m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м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n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н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o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о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p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п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q </a:t>
            </a:r>
            <a:r>
              <a:rPr lang="ru-RU" sz="3000" i="1" dirty="0"/>
              <a:t>→</a:t>
            </a:r>
            <a:r>
              <a:rPr lang="ru-RU" sz="3000" b="1" dirty="0"/>
              <a:t> к,   </a:t>
            </a:r>
            <a:r>
              <a:rPr lang="it-IT" sz="3000" b="1" dirty="0"/>
              <a:t>qu </a:t>
            </a:r>
            <a:r>
              <a:rPr lang="ru-RU" sz="3000" i="1" dirty="0"/>
              <a:t>→</a:t>
            </a:r>
            <a:r>
              <a:rPr lang="ru-RU" sz="3000" b="1" dirty="0"/>
              <a:t> кв / ку        </a:t>
            </a:r>
            <a:r>
              <a:rPr lang="ru-RU" sz="3000" b="1" u="sng" dirty="0">
                <a:solidFill>
                  <a:srgbClr val="002060"/>
                </a:solidFill>
              </a:rPr>
              <a:t>Кв</a:t>
            </a:r>
            <a:r>
              <a:rPr lang="ru-RU" sz="3000" b="1" dirty="0">
                <a:solidFill>
                  <a:srgbClr val="002060"/>
                </a:solidFill>
              </a:rPr>
              <a:t>ебек, Пас</a:t>
            </a:r>
            <a:r>
              <a:rPr lang="ru-RU" sz="3000" b="1" u="sng" dirty="0">
                <a:solidFill>
                  <a:srgbClr val="002060"/>
                </a:solidFill>
              </a:rPr>
              <a:t>ку</a:t>
            </a:r>
            <a:r>
              <a:rPr lang="ru-RU" sz="3000" b="1" dirty="0">
                <a:solidFill>
                  <a:srgbClr val="002060"/>
                </a:solidFill>
              </a:rPr>
              <a:t>але</a:t>
            </a: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r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р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s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с / з   </a:t>
            </a:r>
            <a:r>
              <a:rPr lang="ru-RU" sz="3000" b="1" u="sng" dirty="0">
                <a:solidFill>
                  <a:srgbClr val="002060"/>
                </a:solidFill>
              </a:rPr>
              <a:t>С</a:t>
            </a:r>
            <a:r>
              <a:rPr lang="ru-RU" sz="3000" b="1" dirty="0">
                <a:solidFill>
                  <a:srgbClr val="002060"/>
                </a:solidFill>
              </a:rPr>
              <a:t>андро, Ме</a:t>
            </a:r>
            <a:r>
              <a:rPr lang="ru-RU" sz="3000" b="1" u="sng" dirty="0">
                <a:solidFill>
                  <a:srgbClr val="002060"/>
                </a:solidFill>
              </a:rPr>
              <a:t>сс</a:t>
            </a:r>
            <a:r>
              <a:rPr lang="ru-RU" sz="3000" b="1" dirty="0">
                <a:solidFill>
                  <a:srgbClr val="002060"/>
                </a:solidFill>
              </a:rPr>
              <a:t>ина, </a:t>
            </a:r>
            <a:r>
              <a:rPr lang="ru-RU" sz="3000" b="1" u="sng" dirty="0">
                <a:solidFill>
                  <a:srgbClr val="002060"/>
                </a:solidFill>
              </a:rPr>
              <a:t>С</a:t>
            </a:r>
            <a:r>
              <a:rPr lang="ru-RU" sz="3000" b="1" dirty="0">
                <a:solidFill>
                  <a:srgbClr val="002060"/>
                </a:solidFill>
              </a:rPr>
              <a:t>ю</a:t>
            </a:r>
            <a:r>
              <a:rPr lang="ru-RU" sz="3000" b="1" u="sng" dirty="0">
                <a:solidFill>
                  <a:srgbClr val="002060"/>
                </a:solidFill>
              </a:rPr>
              <a:t>з</a:t>
            </a:r>
            <a:r>
              <a:rPr lang="ru-RU" sz="3000" b="1" dirty="0">
                <a:solidFill>
                  <a:srgbClr val="002060"/>
                </a:solidFill>
              </a:rPr>
              <a:t>анна, Ва</a:t>
            </a:r>
            <a:r>
              <a:rPr lang="ru-RU" sz="3000" b="1" u="sng" dirty="0">
                <a:solidFill>
                  <a:srgbClr val="002060"/>
                </a:solidFill>
              </a:rPr>
              <a:t>з</a:t>
            </a:r>
            <a:r>
              <a:rPr lang="ru-RU" sz="3000" b="1" dirty="0">
                <a:solidFill>
                  <a:srgbClr val="002060"/>
                </a:solidFill>
              </a:rPr>
              <a:t>ари, </a:t>
            </a:r>
            <a:r>
              <a:rPr lang="ru-RU" sz="3000" b="1" u="sng" dirty="0">
                <a:solidFill>
                  <a:srgbClr val="002060"/>
                </a:solidFill>
              </a:rPr>
              <a:t>З</a:t>
            </a:r>
            <a:r>
              <a:rPr lang="ru-RU" sz="3000" b="1" dirty="0">
                <a:solidFill>
                  <a:srgbClr val="002060"/>
                </a:solidFill>
              </a:rPr>
              <a:t>вево</a:t>
            </a: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t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т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u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у </a:t>
            </a:r>
          </a:p>
          <a:p>
            <a:pPr marL="0" indent="0">
              <a:buNone/>
            </a:pPr>
            <a:r>
              <a:rPr lang="it-IT" sz="3000" b="1" dirty="0"/>
              <a:t>v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в</a:t>
            </a:r>
            <a:endParaRPr lang="it-IT" sz="3000" b="1" dirty="0"/>
          </a:p>
        </p:txBody>
      </p:sp>
    </p:spTree>
    <p:extLst>
      <p:ext uri="{BB962C8B-B14F-4D97-AF65-F5344CB8AC3E}">
        <p14:creationId xmlns:p14="http://schemas.microsoft.com/office/powerpoint/2010/main" val="283378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1"/>
    </mc:Choice>
    <mc:Fallback xmlns="">
      <p:transition spd="slow" advTm="203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512" y="548680"/>
            <a:ext cx="8856984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000" b="1" dirty="0"/>
              <a:t>w </a:t>
            </a:r>
            <a:r>
              <a:rPr lang="ru-RU" sz="3000" i="1" dirty="0"/>
              <a:t>→</a:t>
            </a:r>
            <a:r>
              <a:rPr lang="it-IT" sz="3000" i="1" dirty="0"/>
              <a:t> </a:t>
            </a:r>
            <a:r>
              <a:rPr lang="ru-RU" sz="3000" b="1" dirty="0"/>
              <a:t>в 	</a:t>
            </a:r>
            <a:r>
              <a:rPr lang="ru-RU" sz="3000" i="1" dirty="0"/>
              <a:t>	</a:t>
            </a:r>
            <a:r>
              <a:rPr lang="ru-RU" sz="3000" b="1" u="sng" dirty="0">
                <a:solidFill>
                  <a:srgbClr val="002060"/>
                </a:solidFill>
              </a:rPr>
              <a:t>В</a:t>
            </a:r>
            <a:r>
              <a:rPr lang="ru-RU" sz="3000" b="1" dirty="0">
                <a:solidFill>
                  <a:srgbClr val="002060"/>
                </a:solidFill>
              </a:rPr>
              <a:t>альтер, </a:t>
            </a:r>
            <a:r>
              <a:rPr lang="ru-RU" sz="3000" b="1" u="sng" dirty="0">
                <a:solidFill>
                  <a:srgbClr val="002060"/>
                </a:solidFill>
              </a:rPr>
              <a:t>В</a:t>
            </a:r>
            <a:r>
              <a:rPr lang="ru-RU" sz="3000" b="1" dirty="0">
                <a:solidFill>
                  <a:srgbClr val="002060"/>
                </a:solidFill>
              </a:rPr>
              <a:t>ильям</a:t>
            </a: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x </a:t>
            </a:r>
            <a:r>
              <a:rPr lang="ru-RU" sz="3000" i="1" dirty="0"/>
              <a:t>→ </a:t>
            </a:r>
            <a:r>
              <a:rPr lang="ru-RU" sz="3000" b="1" dirty="0"/>
              <a:t>кс		</a:t>
            </a:r>
            <a:r>
              <a:rPr lang="ru-RU" sz="3000" b="1" dirty="0">
                <a:solidFill>
                  <a:srgbClr val="002060"/>
                </a:solidFill>
              </a:rPr>
              <a:t>Але</a:t>
            </a:r>
            <a:r>
              <a:rPr lang="ru-RU" sz="3000" b="1" u="sng" dirty="0">
                <a:solidFill>
                  <a:srgbClr val="002060"/>
                </a:solidFill>
              </a:rPr>
              <a:t>кс</a:t>
            </a:r>
            <a:r>
              <a:rPr lang="ru-RU" sz="3000" b="1" dirty="0">
                <a:solidFill>
                  <a:srgbClr val="002060"/>
                </a:solidFill>
              </a:rPr>
              <a:t>андр, Ма</a:t>
            </a:r>
            <a:r>
              <a:rPr lang="ru-RU" sz="3000" b="1" u="sng" dirty="0">
                <a:solidFill>
                  <a:srgbClr val="002060"/>
                </a:solidFill>
              </a:rPr>
              <a:t>кс</a:t>
            </a:r>
          </a:p>
          <a:p>
            <a:pPr marL="0" indent="0">
              <a:buNone/>
            </a:pPr>
            <a:endParaRPr lang="it-IT" sz="3000" b="1" u="sng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y </a:t>
            </a:r>
            <a:r>
              <a:rPr lang="ru-RU" sz="3000" i="1" dirty="0"/>
              <a:t>→</a:t>
            </a:r>
            <a:r>
              <a:rPr lang="ru-RU" sz="3000" b="1" dirty="0"/>
              <a:t> Ø / и / й     </a:t>
            </a:r>
            <a:r>
              <a:rPr lang="it-IT" sz="3000" b="1" dirty="0"/>
              <a:t>	</a:t>
            </a:r>
            <a:r>
              <a:rPr lang="ru-RU" sz="3000" b="1" u="sng" dirty="0">
                <a:solidFill>
                  <a:srgbClr val="002060"/>
                </a:solidFill>
              </a:rPr>
              <a:t>Ю</a:t>
            </a:r>
            <a:r>
              <a:rPr lang="ru-RU" sz="3000" b="1" dirty="0">
                <a:solidFill>
                  <a:srgbClr val="002060"/>
                </a:solidFill>
              </a:rPr>
              <a:t>ри, </a:t>
            </a:r>
            <a:r>
              <a:rPr lang="ru-RU" sz="3000" b="1" u="sng" dirty="0">
                <a:solidFill>
                  <a:srgbClr val="002060"/>
                </a:solidFill>
              </a:rPr>
              <a:t>И</a:t>
            </a:r>
            <a:r>
              <a:rPr lang="ru-RU" sz="3000" b="1" dirty="0">
                <a:solidFill>
                  <a:srgbClr val="002060"/>
                </a:solidFill>
              </a:rPr>
              <a:t>ления  </a:t>
            </a:r>
            <a:r>
              <a:rPr lang="ru-RU" sz="3000" b="1" dirty="0"/>
              <a:t>(</a:t>
            </a:r>
            <a:r>
              <a:rPr lang="it-IT" sz="3000" b="1" dirty="0"/>
              <a:t>vocale dolce!)</a:t>
            </a:r>
          </a:p>
          <a:p>
            <a:pPr marL="0" indent="0">
              <a:buNone/>
            </a:pPr>
            <a:r>
              <a:rPr lang="it-IT" sz="3000" b="1" dirty="0">
                <a:solidFill>
                  <a:srgbClr val="002060"/>
                </a:solidFill>
              </a:rPr>
              <a:t>			</a:t>
            </a:r>
            <a:r>
              <a:rPr lang="ru-RU" sz="3000" b="1" u="sng" dirty="0">
                <a:solidFill>
                  <a:srgbClr val="002060"/>
                </a:solidFill>
              </a:rPr>
              <a:t>й</a:t>
            </a:r>
            <a:r>
              <a:rPr lang="ru-RU" sz="3000" b="1" dirty="0">
                <a:solidFill>
                  <a:srgbClr val="002060"/>
                </a:solidFill>
              </a:rPr>
              <a:t>ога, </a:t>
            </a:r>
            <a:r>
              <a:rPr lang="ru-RU" sz="3000" b="1" u="sng" dirty="0">
                <a:solidFill>
                  <a:srgbClr val="002060"/>
                </a:solidFill>
              </a:rPr>
              <a:t>й</a:t>
            </a:r>
            <a:r>
              <a:rPr lang="ru-RU" sz="3000" b="1" dirty="0">
                <a:solidFill>
                  <a:srgbClr val="002060"/>
                </a:solidFill>
              </a:rPr>
              <a:t>огурт</a:t>
            </a:r>
          </a:p>
          <a:p>
            <a:pPr marL="0" indent="0">
              <a:buNone/>
            </a:pP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z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ц / дз             </a:t>
            </a:r>
            <a:r>
              <a:rPr lang="ru-RU" sz="3000" b="1" dirty="0">
                <a:solidFill>
                  <a:srgbClr val="002060"/>
                </a:solidFill>
              </a:rPr>
              <a:t>Чин</a:t>
            </a:r>
            <a:r>
              <a:rPr lang="ru-RU" sz="3000" b="1" u="sng" dirty="0">
                <a:solidFill>
                  <a:srgbClr val="002060"/>
                </a:solidFill>
              </a:rPr>
              <a:t>ц</a:t>
            </a:r>
            <a:r>
              <a:rPr lang="ru-RU" sz="3000" b="1" dirty="0">
                <a:solidFill>
                  <a:srgbClr val="002060"/>
                </a:solidFill>
              </a:rPr>
              <a:t>ия, пи</a:t>
            </a:r>
            <a:r>
              <a:rPr lang="ru-RU" sz="3000" b="1" u="sng" dirty="0">
                <a:solidFill>
                  <a:srgbClr val="002060"/>
                </a:solidFill>
              </a:rPr>
              <a:t>цц</a:t>
            </a:r>
            <a:r>
              <a:rPr lang="ru-RU" sz="3000" b="1" dirty="0">
                <a:solidFill>
                  <a:srgbClr val="002060"/>
                </a:solidFill>
              </a:rPr>
              <a:t>а</a:t>
            </a: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</a:rPr>
              <a:t>			Ман</a:t>
            </a:r>
            <a:r>
              <a:rPr lang="ru-RU" sz="3000" b="1" u="sng" dirty="0">
                <a:solidFill>
                  <a:srgbClr val="002060"/>
                </a:solidFill>
              </a:rPr>
              <a:t>дз</a:t>
            </a:r>
            <a:r>
              <a:rPr lang="ru-RU" sz="3000" b="1" dirty="0">
                <a:solidFill>
                  <a:srgbClr val="002060"/>
                </a:solidFill>
              </a:rPr>
              <a:t>они, </a:t>
            </a:r>
            <a:r>
              <a:rPr lang="ru-RU" sz="3000" b="1" u="sng" dirty="0">
                <a:solidFill>
                  <a:srgbClr val="002060"/>
                </a:solidFill>
              </a:rPr>
              <a:t>Дз</a:t>
            </a:r>
            <a:r>
              <a:rPr lang="ru-RU" sz="3000" b="1" dirty="0">
                <a:solidFill>
                  <a:srgbClr val="002060"/>
                </a:solidFill>
              </a:rPr>
              <a:t>аккария</a:t>
            </a:r>
          </a:p>
        </p:txBody>
      </p:sp>
    </p:spTree>
    <p:extLst>
      <p:ext uri="{BB962C8B-B14F-4D97-AF65-F5344CB8AC3E}">
        <p14:creationId xmlns:p14="http://schemas.microsoft.com/office/powerpoint/2010/main" val="386920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1"/>
    </mc:Choice>
    <mc:Fallback xmlns="">
      <p:transition spd="slow" advTm="203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709" y="737320"/>
            <a:ext cx="8856984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800" b="1" dirty="0"/>
              <a:t>sci</a:t>
            </a:r>
            <a:r>
              <a:rPr lang="ru-RU" sz="2800" b="1" dirty="0"/>
              <a:t>, </a:t>
            </a:r>
            <a:r>
              <a:rPr lang="sl-SI" sz="2800" b="1" dirty="0"/>
              <a:t>sce</a:t>
            </a:r>
            <a:r>
              <a:rPr lang="ru-RU" sz="2800" b="1" dirty="0"/>
              <a:t> </a:t>
            </a:r>
            <a:r>
              <a:rPr lang="ru-RU" sz="2800" i="1" dirty="0"/>
              <a:t>→ </a:t>
            </a:r>
            <a:r>
              <a:rPr lang="ru-RU" sz="2800" b="1" dirty="0"/>
              <a:t>ш              </a:t>
            </a:r>
            <a:r>
              <a:rPr lang="ru-RU" sz="2800" b="1" u="sng" dirty="0">
                <a:solidFill>
                  <a:srgbClr val="002060"/>
                </a:solidFill>
              </a:rPr>
              <a:t>Ш</a:t>
            </a:r>
            <a:r>
              <a:rPr lang="ru-RU" sz="2800" b="1" dirty="0">
                <a:solidFill>
                  <a:srgbClr val="002060"/>
                </a:solidFill>
              </a:rPr>
              <a:t>а</a:t>
            </a:r>
            <a:r>
              <a:rPr lang="ru-RU" sz="2800" b="1" u="sng" dirty="0">
                <a:solidFill>
                  <a:srgbClr val="002060"/>
                </a:solidFill>
              </a:rPr>
              <a:t>ш</a:t>
            </a:r>
            <a:r>
              <a:rPr lang="ru-RU" sz="2800" b="1" dirty="0">
                <a:solidFill>
                  <a:srgbClr val="002060"/>
                </a:solidFill>
              </a:rPr>
              <a:t>а, </a:t>
            </a:r>
            <a:r>
              <a:rPr lang="ru-RU" sz="2800" b="1" u="sng" dirty="0">
                <a:solidFill>
                  <a:srgbClr val="002060"/>
                </a:solidFill>
              </a:rPr>
              <a:t>Ш</a:t>
            </a:r>
            <a:r>
              <a:rPr lang="ru-RU" sz="2800" b="1" dirty="0">
                <a:solidFill>
                  <a:srgbClr val="002060"/>
                </a:solidFill>
              </a:rPr>
              <a:t>ена          </a:t>
            </a:r>
          </a:p>
          <a:p>
            <a:pPr marL="0" indent="0">
              <a:buNone/>
            </a:pPr>
            <a:r>
              <a:rPr lang="it-IT" sz="2800" b="1" dirty="0" err="1"/>
              <a:t>schi</a:t>
            </a:r>
            <a:r>
              <a:rPr lang="ru-RU" sz="2800" b="1" dirty="0"/>
              <a:t>, </a:t>
            </a:r>
            <a:r>
              <a:rPr lang="it-IT" sz="2800" b="1" dirty="0" err="1"/>
              <a:t>sche</a:t>
            </a:r>
            <a:r>
              <a:rPr lang="ru-RU" sz="2800" i="1" dirty="0"/>
              <a:t> → </a:t>
            </a:r>
            <a:r>
              <a:rPr lang="ru-RU" sz="2800" b="1" dirty="0"/>
              <a:t>ск         </a:t>
            </a:r>
            <a:r>
              <a:rPr lang="ru-RU" sz="2800" b="1" dirty="0">
                <a:solidFill>
                  <a:srgbClr val="002060"/>
                </a:solidFill>
              </a:rPr>
              <a:t>Брунелле</a:t>
            </a:r>
            <a:r>
              <a:rPr lang="ru-RU" sz="2800" b="1" u="sng" dirty="0">
                <a:solidFill>
                  <a:srgbClr val="002060"/>
                </a:solidFill>
              </a:rPr>
              <a:t>ск</a:t>
            </a:r>
            <a:r>
              <a:rPr lang="ru-RU" sz="2800" b="1" dirty="0">
                <a:solidFill>
                  <a:srgbClr val="002060"/>
                </a:solidFill>
              </a:rPr>
              <a:t>и, </a:t>
            </a:r>
            <a:r>
              <a:rPr lang="ru-RU" sz="2800" b="1" u="sng" dirty="0">
                <a:solidFill>
                  <a:srgbClr val="002060"/>
                </a:solidFill>
              </a:rPr>
              <a:t>Ск</a:t>
            </a:r>
            <a:r>
              <a:rPr lang="ru-RU" sz="2800" b="1" dirty="0">
                <a:solidFill>
                  <a:srgbClr val="002060"/>
                </a:solidFill>
              </a:rPr>
              <a:t>еда</a:t>
            </a: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2800" b="1" dirty="0" err="1"/>
              <a:t>gl</a:t>
            </a:r>
            <a:r>
              <a:rPr lang="ru-RU" sz="2800" b="1" dirty="0"/>
              <a:t> </a:t>
            </a:r>
            <a:r>
              <a:rPr lang="ru-RU" sz="2800" i="1" dirty="0"/>
              <a:t>→</a:t>
            </a:r>
            <a:r>
              <a:rPr lang="ru-RU" sz="2800" b="1" dirty="0"/>
              <a:t> ль</a:t>
            </a:r>
            <a:r>
              <a:rPr lang="ru-RU" sz="2800" b="1" dirty="0">
                <a:solidFill>
                  <a:srgbClr val="002060"/>
                </a:solidFill>
              </a:rPr>
              <a:t>                    Ка</a:t>
            </a:r>
            <a:r>
              <a:rPr lang="ru-RU" sz="2800" b="1" u="sng" dirty="0">
                <a:solidFill>
                  <a:srgbClr val="002060"/>
                </a:solidFill>
              </a:rPr>
              <a:t>ль</a:t>
            </a:r>
            <a:r>
              <a:rPr lang="ru-RU" sz="2800" b="1" dirty="0">
                <a:solidFill>
                  <a:srgbClr val="002060"/>
                </a:solidFill>
              </a:rPr>
              <a:t>яри, Гу</a:t>
            </a:r>
            <a:r>
              <a:rPr lang="ru-RU" sz="2800" b="1" u="sng" dirty="0">
                <a:solidFill>
                  <a:srgbClr val="002060"/>
                </a:solidFill>
              </a:rPr>
              <a:t>ль</a:t>
            </a:r>
            <a:r>
              <a:rPr lang="ru-RU" sz="2800" b="1" dirty="0">
                <a:solidFill>
                  <a:srgbClr val="002060"/>
                </a:solidFill>
              </a:rPr>
              <a:t>ельмо, Фо</a:t>
            </a:r>
            <a:r>
              <a:rPr lang="ru-RU" sz="2800" b="1" u="sng" dirty="0">
                <a:solidFill>
                  <a:srgbClr val="002060"/>
                </a:solidFill>
              </a:rPr>
              <a:t>ль</a:t>
            </a:r>
            <a:r>
              <a:rPr lang="ru-RU" sz="2800" b="1" dirty="0">
                <a:solidFill>
                  <a:srgbClr val="002060"/>
                </a:solidFill>
              </a:rPr>
              <a:t>и, 		                           			Па</a:t>
            </a:r>
            <a:r>
              <a:rPr lang="ru-RU" sz="2800" b="1" u="sng" dirty="0">
                <a:solidFill>
                  <a:srgbClr val="002060"/>
                </a:solidFill>
              </a:rPr>
              <a:t>ль</a:t>
            </a:r>
            <a:r>
              <a:rPr lang="ru-RU" sz="2800" b="1" dirty="0">
                <a:solidFill>
                  <a:srgbClr val="002060"/>
                </a:solidFill>
              </a:rPr>
              <a:t>юца, Карофи</a:t>
            </a:r>
            <a:r>
              <a:rPr lang="ru-RU" sz="2800" b="1" u="sng" dirty="0">
                <a:solidFill>
                  <a:srgbClr val="002060"/>
                </a:solidFill>
              </a:rPr>
              <a:t>ль</a:t>
            </a:r>
            <a:r>
              <a:rPr lang="ru-RU" sz="2800" b="1" dirty="0">
                <a:solidFill>
                  <a:srgbClr val="002060"/>
                </a:solidFill>
              </a:rPr>
              <a:t>о </a:t>
            </a:r>
            <a:endParaRPr lang="it-IT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it-IT" sz="2800" b="1" dirty="0" err="1"/>
              <a:t>gn</a:t>
            </a:r>
            <a:r>
              <a:rPr lang="it-IT" sz="2800" b="1" dirty="0"/>
              <a:t> </a:t>
            </a:r>
            <a:r>
              <a:rPr lang="ru-RU" sz="2800" i="1" dirty="0"/>
              <a:t>→</a:t>
            </a:r>
            <a:r>
              <a:rPr lang="ru-RU" sz="2800" b="1" dirty="0"/>
              <a:t> нь                   </a:t>
            </a:r>
            <a:r>
              <a:rPr lang="ru-RU" sz="2800" b="1" dirty="0">
                <a:solidFill>
                  <a:srgbClr val="002060"/>
                </a:solidFill>
              </a:rPr>
              <a:t>Боло</a:t>
            </a:r>
            <a:r>
              <a:rPr lang="ru-RU" sz="2800" b="1" u="sng" dirty="0">
                <a:solidFill>
                  <a:srgbClr val="002060"/>
                </a:solidFill>
              </a:rPr>
              <a:t>нь</a:t>
            </a:r>
            <a:r>
              <a:rPr lang="ru-RU" sz="2800" b="1" dirty="0">
                <a:solidFill>
                  <a:srgbClr val="002060"/>
                </a:solidFill>
              </a:rPr>
              <a:t>я, Ма</a:t>
            </a:r>
            <a:r>
              <a:rPr lang="ru-RU" sz="2800" b="1" u="sng" dirty="0">
                <a:solidFill>
                  <a:srgbClr val="002060"/>
                </a:solidFill>
              </a:rPr>
              <a:t>нь</a:t>
            </a:r>
            <a:r>
              <a:rPr lang="ru-RU" sz="2800" b="1" dirty="0">
                <a:solidFill>
                  <a:srgbClr val="002060"/>
                </a:solidFill>
              </a:rPr>
              <a:t>и, Ма</a:t>
            </a:r>
            <a:r>
              <a:rPr lang="ru-RU" sz="2800" b="1" u="sng" dirty="0">
                <a:solidFill>
                  <a:srgbClr val="002060"/>
                </a:solidFill>
              </a:rPr>
              <a:t>нь</a:t>
            </a:r>
            <a:r>
              <a:rPr lang="ru-RU" sz="2800" b="1" dirty="0">
                <a:solidFill>
                  <a:srgbClr val="002060"/>
                </a:solidFill>
              </a:rPr>
              <a:t>юс,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</a:rPr>
              <a:t>			</a:t>
            </a:r>
            <a:r>
              <a:rPr lang="ru-RU" sz="2800" b="1" u="sng" dirty="0">
                <a:solidFill>
                  <a:srgbClr val="002060"/>
                </a:solidFill>
              </a:rPr>
              <a:t>нь</a:t>
            </a:r>
            <a:r>
              <a:rPr lang="ru-RU" sz="2800" b="1" dirty="0">
                <a:solidFill>
                  <a:srgbClr val="002060"/>
                </a:solidFill>
              </a:rPr>
              <a:t>окки</a:t>
            </a:r>
            <a:r>
              <a:rPr lang="it-IT" sz="2800" b="1" dirty="0">
                <a:solidFill>
                  <a:srgbClr val="002060"/>
                </a:solidFill>
              </a:rPr>
              <a:t>, </a:t>
            </a:r>
            <a:r>
              <a:rPr lang="ru-RU" sz="2800" b="1" dirty="0">
                <a:solidFill>
                  <a:srgbClr val="002060"/>
                </a:solidFill>
              </a:rPr>
              <a:t>би</a:t>
            </a:r>
            <a:r>
              <a:rPr lang="ru-RU" sz="2800" b="1" u="sng" dirty="0">
                <a:solidFill>
                  <a:srgbClr val="002060"/>
                </a:solidFill>
              </a:rPr>
              <a:t>нь</a:t>
            </a:r>
            <a:r>
              <a:rPr lang="ru-RU" sz="2800" b="1" dirty="0">
                <a:solidFill>
                  <a:srgbClr val="002060"/>
                </a:solidFill>
              </a:rPr>
              <a:t>е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</a:rPr>
              <a:t>	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18739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80"/>
    </mc:Choice>
    <mc:Fallback xmlns="">
      <p:transition spd="slow" advTm="528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b="1" dirty="0" err="1"/>
              <a:t>cia</a:t>
            </a:r>
            <a:r>
              <a:rPr lang="it-IT" sz="2800" b="1" dirty="0"/>
              <a:t> </a:t>
            </a:r>
            <a:r>
              <a:rPr lang="ru-RU" sz="2800" i="1" dirty="0"/>
              <a:t>→ </a:t>
            </a:r>
            <a:r>
              <a:rPr lang="ru-RU" sz="2800" b="1" dirty="0"/>
              <a:t>чия/ча          </a:t>
            </a:r>
            <a:r>
              <a:rPr lang="ru-RU" sz="2800" b="1" dirty="0">
                <a:solidFill>
                  <a:srgbClr val="002060"/>
                </a:solidFill>
              </a:rPr>
              <a:t>Лючия, Лучано      </a:t>
            </a:r>
          </a:p>
          <a:p>
            <a:pPr marL="0" indent="0">
              <a:buNone/>
            </a:pPr>
            <a:r>
              <a:rPr lang="sl-SI" sz="2800" b="1" dirty="0"/>
              <a:t>cio</a:t>
            </a:r>
            <a:r>
              <a:rPr lang="ru-RU" sz="2800" b="1" dirty="0"/>
              <a:t> </a:t>
            </a:r>
            <a:r>
              <a:rPr lang="ru-RU" sz="2800" i="1" dirty="0"/>
              <a:t>→ </a:t>
            </a:r>
            <a:r>
              <a:rPr lang="ru-RU" sz="2800" b="1" dirty="0"/>
              <a:t>чио/чо         </a:t>
            </a:r>
            <a:r>
              <a:rPr lang="ru-RU" sz="2800" b="1" dirty="0">
                <a:solidFill>
                  <a:srgbClr val="002060"/>
                </a:solidFill>
              </a:rPr>
              <a:t>Лучио, Бокаччо</a:t>
            </a:r>
          </a:p>
          <a:p>
            <a:pPr marL="0" indent="0">
              <a:buNone/>
            </a:pPr>
            <a:r>
              <a:rPr lang="it-IT" sz="2800" b="1" dirty="0" err="1"/>
              <a:t>ciu</a:t>
            </a:r>
            <a:r>
              <a:rPr lang="it-IT" sz="2800" b="1" dirty="0"/>
              <a:t> </a:t>
            </a:r>
            <a:r>
              <a:rPr lang="ru-RU" sz="2800" i="1" dirty="0"/>
              <a:t>→ </a:t>
            </a:r>
            <a:r>
              <a:rPr lang="ru-RU" sz="2800" b="1" dirty="0"/>
              <a:t>чу                   </a:t>
            </a:r>
            <a:r>
              <a:rPr lang="ru-RU" sz="2800" b="1" dirty="0">
                <a:solidFill>
                  <a:srgbClr val="002060"/>
                </a:solidFill>
              </a:rPr>
              <a:t>Чуффо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it-IT" sz="2800" b="1" dirty="0" err="1"/>
              <a:t>gia</a:t>
            </a:r>
            <a:r>
              <a:rPr lang="ru-RU" sz="2800" i="1" dirty="0"/>
              <a:t> → </a:t>
            </a:r>
            <a:r>
              <a:rPr lang="ru-RU" sz="2800" b="1" dirty="0"/>
              <a:t> джа          </a:t>
            </a:r>
            <a:r>
              <a:rPr lang="it-IT" sz="2800" b="1" dirty="0"/>
              <a:t> </a:t>
            </a:r>
            <a:r>
              <a:rPr lang="ru-RU" sz="2800" b="1" dirty="0"/>
              <a:t> </a:t>
            </a:r>
            <a:r>
              <a:rPr lang="ru-RU" sz="2800" b="1" dirty="0">
                <a:solidFill>
                  <a:srgbClr val="002060"/>
                </a:solidFill>
              </a:rPr>
              <a:t>Джада, Джакомо</a:t>
            </a:r>
          </a:p>
          <a:p>
            <a:pPr marL="0" indent="0">
              <a:buNone/>
            </a:pPr>
            <a:r>
              <a:rPr lang="it-IT" sz="2800" b="1" dirty="0" err="1"/>
              <a:t>gi</a:t>
            </a:r>
            <a:r>
              <a:rPr lang="sl-SI" sz="2800" b="1" dirty="0"/>
              <a:t>o</a:t>
            </a:r>
            <a:r>
              <a:rPr lang="ru-RU" sz="2800" b="1" dirty="0"/>
              <a:t> </a:t>
            </a:r>
            <a:r>
              <a:rPr lang="ru-RU" sz="2800" i="1" dirty="0"/>
              <a:t>→ </a:t>
            </a:r>
            <a:r>
              <a:rPr lang="ru-RU" sz="2800" b="1" dirty="0"/>
              <a:t>джо </a:t>
            </a:r>
            <a:r>
              <a:rPr lang="ru-RU" sz="2800" dirty="0"/>
              <a:t>          </a:t>
            </a:r>
            <a:r>
              <a:rPr lang="it-IT" sz="2800" dirty="0"/>
              <a:t> 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002060"/>
                </a:solidFill>
              </a:rPr>
              <a:t>Джорджо, Джованна</a:t>
            </a:r>
          </a:p>
          <a:p>
            <a:pPr marL="0" indent="0">
              <a:buNone/>
            </a:pPr>
            <a:r>
              <a:rPr lang="it-IT" sz="2800" b="1" dirty="0" err="1"/>
              <a:t>giu</a:t>
            </a:r>
            <a:r>
              <a:rPr lang="ru-RU" sz="2800" i="1" dirty="0"/>
              <a:t> → </a:t>
            </a:r>
            <a:r>
              <a:rPr lang="ru-RU" sz="2800" b="1" dirty="0"/>
              <a:t>джу </a:t>
            </a:r>
            <a:r>
              <a:rPr lang="ru-RU" sz="2800" dirty="0"/>
              <a:t>          </a:t>
            </a:r>
            <a:r>
              <a:rPr lang="it-IT" sz="2800" dirty="0"/>
              <a:t> 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002060"/>
                </a:solidFill>
              </a:rPr>
              <a:t>Джулия, Джузеппе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6986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49"/>
    </mc:Choice>
    <mc:Fallback xmlns="">
      <p:transition spd="slow" advTm="574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4087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900" b="1" dirty="0">
                <a:solidFill>
                  <a:srgbClr val="0070C0"/>
                </a:solidFill>
              </a:rPr>
              <a:t>ДИФТОНГИ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</a:t>
            </a:r>
            <a:r>
              <a:rPr lang="it-IT" b="1" dirty="0" err="1">
                <a:solidFill>
                  <a:srgbClr val="FF0000"/>
                </a:solidFill>
              </a:rPr>
              <a:t>ia</a:t>
            </a:r>
            <a:r>
              <a:rPr lang="ru-RU" i="1" dirty="0"/>
              <a:t> → </a:t>
            </a:r>
            <a:r>
              <a:rPr lang="ru-RU" b="1" dirty="0">
                <a:solidFill>
                  <a:srgbClr val="FF0000"/>
                </a:solidFill>
              </a:rPr>
              <a:t>-ия/-ья/-я</a:t>
            </a:r>
            <a:r>
              <a:rPr lang="it-IT" b="1" dirty="0">
                <a:solidFill>
                  <a:srgbClr val="FF0000"/>
                </a:solidFill>
              </a:rPr>
              <a:t> 	</a:t>
            </a:r>
            <a:r>
              <a:rPr lang="ru-RU" b="1" dirty="0">
                <a:solidFill>
                  <a:srgbClr val="FF0000"/>
                </a:solidFill>
              </a:rPr>
              <a:t>   </a:t>
            </a:r>
            <a:r>
              <a:rPr lang="ru-RU" b="1" dirty="0">
                <a:solidFill>
                  <a:srgbClr val="002060"/>
                </a:solidFill>
              </a:rPr>
              <a:t>Мария, Италия, Россия,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Грация, </a:t>
            </a:r>
            <a:r>
              <a:rPr lang="it-IT" b="1" dirty="0">
                <a:solidFill>
                  <a:srgbClr val="002060"/>
                </a:solidFill>
              </a:rPr>
              <a:t>			</a:t>
            </a:r>
            <a:r>
              <a:rPr lang="ru-RU" b="1" dirty="0">
                <a:solidFill>
                  <a:srgbClr val="002060"/>
                </a:solidFill>
              </a:rPr>
              <a:t>   Наталья, Дарья, 					   	   Соня, Катя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</a:t>
            </a:r>
            <a:r>
              <a:rPr lang="it-IT" b="1" dirty="0" err="1">
                <a:solidFill>
                  <a:srgbClr val="FF0000"/>
                </a:solidFill>
              </a:rPr>
              <a:t>ia</a:t>
            </a:r>
            <a:r>
              <a:rPr lang="it-IT" b="1" dirty="0">
                <a:solidFill>
                  <a:srgbClr val="FF0000"/>
                </a:solidFill>
              </a:rPr>
              <a:t>- </a:t>
            </a:r>
            <a:r>
              <a:rPr lang="ru-RU" i="1" dirty="0"/>
              <a:t>→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>
                <a:solidFill>
                  <a:srgbClr val="FF0000"/>
                </a:solidFill>
              </a:rPr>
              <a:t>-иа-</a:t>
            </a:r>
            <a:r>
              <a:rPr lang="ru-RU" b="1" dirty="0">
                <a:solidFill>
                  <a:srgbClr val="FF0000"/>
                </a:solidFill>
              </a:rPr>
              <a:t>/-ья- </a:t>
            </a:r>
            <a:r>
              <a:rPr lang="it-IT" b="1" dirty="0">
                <a:solidFill>
                  <a:srgbClr val="FF0000"/>
                </a:solidFill>
              </a:rPr>
              <a:t>    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Тициана, Дамиано, Бьянка, Кьяра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-io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i="1" dirty="0"/>
              <a:t>→</a:t>
            </a:r>
            <a:r>
              <a:rPr lang="ru-RU" b="1" dirty="0">
                <a:solidFill>
                  <a:srgbClr val="FF0000"/>
                </a:solidFill>
              </a:rPr>
              <a:t> -ио	</a:t>
            </a:r>
            <a:r>
              <a:rPr lang="it-IT" b="1" dirty="0">
                <a:solidFill>
                  <a:srgbClr val="FF0000"/>
                </a:solidFill>
              </a:rPr>
              <a:t>	</a:t>
            </a:r>
            <a:r>
              <a:rPr lang="ru-RU" b="1" dirty="0">
                <a:solidFill>
                  <a:srgbClr val="002060"/>
                </a:solidFill>
              </a:rPr>
              <a:t>Марио, Антонио, Фабрицио,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-io</a:t>
            </a:r>
            <a:r>
              <a:rPr lang="ru-RU" b="1" dirty="0">
                <a:solidFill>
                  <a:srgbClr val="FF0000"/>
                </a:solidFill>
              </a:rPr>
              <a:t>- </a:t>
            </a:r>
            <a:r>
              <a:rPr lang="ru-RU" i="1" dirty="0"/>
              <a:t>→</a:t>
            </a:r>
            <a:r>
              <a:rPr lang="ru-RU" b="1" dirty="0">
                <a:solidFill>
                  <a:srgbClr val="FF0000"/>
                </a:solidFill>
              </a:rPr>
              <a:t> -ьо-		</a:t>
            </a:r>
            <a:r>
              <a:rPr lang="ru-RU" b="1" dirty="0">
                <a:solidFill>
                  <a:srgbClr val="002060"/>
                </a:solidFill>
              </a:rPr>
              <a:t>Бьондо, Фьоре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</a:t>
            </a:r>
            <a:r>
              <a:rPr lang="it-IT" b="1" dirty="0" err="1">
                <a:solidFill>
                  <a:srgbClr val="FF0000"/>
                </a:solidFill>
              </a:rPr>
              <a:t>ie</a:t>
            </a:r>
            <a:r>
              <a:rPr lang="it-IT" b="1" dirty="0">
                <a:solidFill>
                  <a:srgbClr val="FF0000"/>
                </a:solidFill>
              </a:rPr>
              <a:t>- </a:t>
            </a:r>
            <a:r>
              <a:rPr lang="ru-RU" i="1" dirty="0"/>
              <a:t>→</a:t>
            </a:r>
            <a:r>
              <a:rPr lang="ru-RU" b="1" dirty="0">
                <a:solidFill>
                  <a:srgbClr val="FF0000"/>
                </a:solidFill>
              </a:rPr>
              <a:t> -ие-/-ье- </a:t>
            </a:r>
            <a:r>
              <a:rPr lang="it-IT" b="1" dirty="0">
                <a:solidFill>
                  <a:srgbClr val="FF0000"/>
                </a:solidFill>
              </a:rPr>
              <a:t>     </a:t>
            </a:r>
            <a:r>
              <a:rPr lang="ru-RU" b="1" dirty="0">
                <a:solidFill>
                  <a:srgbClr val="FF0000"/>
                </a:solidFill>
              </a:rPr>
              <a:t>  </a:t>
            </a:r>
            <a:r>
              <a:rPr lang="ru-RU" b="1" dirty="0">
                <a:solidFill>
                  <a:srgbClr val="002060"/>
                </a:solidFill>
              </a:rPr>
              <a:t>Сиена, Пьетро, Тьеполо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</a:t>
            </a:r>
            <a:r>
              <a:rPr lang="it-IT" b="1" dirty="0" err="1">
                <a:solidFill>
                  <a:srgbClr val="FF0000"/>
                </a:solidFill>
              </a:rPr>
              <a:t>iu</a:t>
            </a:r>
            <a:r>
              <a:rPr lang="it-IT" b="1" dirty="0">
                <a:solidFill>
                  <a:srgbClr val="FF0000"/>
                </a:solidFill>
              </a:rPr>
              <a:t>- </a:t>
            </a:r>
            <a:r>
              <a:rPr lang="ru-RU" i="1" dirty="0"/>
              <a:t>→</a:t>
            </a:r>
            <a:r>
              <a:rPr lang="ru-RU" b="1" dirty="0">
                <a:solidFill>
                  <a:srgbClr val="FF0000"/>
                </a:solidFill>
              </a:rPr>
              <a:t> -иу-/-ью- </a:t>
            </a:r>
            <a:r>
              <a:rPr lang="it-IT" b="1" dirty="0">
                <a:solidFill>
                  <a:srgbClr val="FF0000"/>
                </a:solidFill>
              </a:rPr>
              <a:t>   </a:t>
            </a:r>
            <a:r>
              <a:rPr lang="ru-RU" b="1" dirty="0">
                <a:solidFill>
                  <a:srgbClr val="FF0000"/>
                </a:solidFill>
              </a:rPr>
              <a:t>   </a:t>
            </a:r>
            <a:r>
              <a:rPr lang="ru-RU" b="1" dirty="0">
                <a:solidFill>
                  <a:srgbClr val="002060"/>
                </a:solidFill>
              </a:rPr>
              <a:t>Фриули, Фьюмичино, Кьюзи</a:t>
            </a:r>
            <a:endParaRPr lang="it-IT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14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45"/>
    </mc:Choice>
    <mc:Fallback xmlns="">
      <p:transition spd="slow" advTm="1104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С</a:t>
            </a:r>
            <a:r>
              <a:rPr lang="it-IT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>
                <a:solidFill>
                  <a:srgbClr val="002060"/>
                </a:solidFill>
              </a:rPr>
              <a:t>   </a:t>
            </a:r>
            <a:r>
              <a:rPr lang="it-IT" sz="3600" i="1" dirty="0">
                <a:solidFill>
                  <a:srgbClr val="002060"/>
                </a:solidFill>
              </a:rPr>
              <a:t>vs</a:t>
            </a:r>
            <a:r>
              <a:rPr lang="it-IT" sz="3600" dirty="0">
                <a:solidFill>
                  <a:srgbClr val="002060"/>
                </a:solidFill>
              </a:rPr>
              <a:t>   </a:t>
            </a:r>
            <a:r>
              <a:rPr lang="ru-RU" sz="3600" b="1" dirty="0">
                <a:solidFill>
                  <a:srgbClr val="002060"/>
                </a:solidFill>
              </a:rPr>
              <a:t>З</a:t>
            </a:r>
            <a:endParaRPr lang="it-IT" sz="3600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64088" y="1268760"/>
            <a:ext cx="2664297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И</a:t>
            </a:r>
            <a:r>
              <a:rPr lang="ru-RU" sz="3200" u="sng" dirty="0"/>
              <a:t>з</a:t>
            </a:r>
            <a:r>
              <a:rPr lang="ru-RU" sz="3200" dirty="0"/>
              <a:t>абелла</a:t>
            </a:r>
          </a:p>
          <a:p>
            <a:pPr marL="0" indent="0">
              <a:buNone/>
            </a:pPr>
            <a:r>
              <a:rPr lang="ru-RU" sz="3200" dirty="0"/>
              <a:t>Эли</a:t>
            </a:r>
            <a:r>
              <a:rPr lang="ru-RU" sz="3200" u="sng" dirty="0"/>
              <a:t>з</a:t>
            </a:r>
            <a:r>
              <a:rPr lang="ru-RU" sz="3200" dirty="0"/>
              <a:t>а</a:t>
            </a:r>
            <a:endParaRPr lang="it-IT" sz="3200" dirty="0"/>
          </a:p>
          <a:p>
            <a:pPr marL="0" indent="0">
              <a:buNone/>
            </a:pPr>
            <a:r>
              <a:rPr lang="ru-RU" sz="3200" dirty="0"/>
              <a:t>Ка</a:t>
            </a:r>
            <a:r>
              <a:rPr lang="ru-RU" sz="3200" u="sng" dirty="0"/>
              <a:t>з</a:t>
            </a:r>
            <a:r>
              <a:rPr lang="ru-RU" sz="3200" dirty="0"/>
              <a:t>анова</a:t>
            </a:r>
          </a:p>
          <a:p>
            <a:pPr marL="0" indent="0">
              <a:buNone/>
            </a:pPr>
            <a:r>
              <a:rPr lang="ru-RU" sz="3200" dirty="0"/>
              <a:t>Кару</a:t>
            </a:r>
            <a:r>
              <a:rPr lang="ru-RU" sz="3200" u="sng" dirty="0"/>
              <a:t>з</a:t>
            </a:r>
            <a:r>
              <a:rPr lang="ru-RU" sz="3200" dirty="0"/>
              <a:t>о</a:t>
            </a:r>
          </a:p>
          <a:p>
            <a:pPr marL="0" indent="0">
              <a:buNone/>
            </a:pPr>
            <a:r>
              <a:rPr lang="ru-RU" sz="3200" dirty="0"/>
              <a:t>Нати</a:t>
            </a:r>
            <a:r>
              <a:rPr lang="ru-RU" sz="3200" u="sng" dirty="0"/>
              <a:t>з</a:t>
            </a:r>
            <a:r>
              <a:rPr lang="ru-RU" sz="3200" dirty="0"/>
              <a:t>оне</a:t>
            </a:r>
          </a:p>
          <a:p>
            <a:pPr marL="0" indent="0">
              <a:buNone/>
            </a:pPr>
            <a:r>
              <a:rPr lang="ru-RU" sz="3200" dirty="0"/>
              <a:t>Пи</a:t>
            </a:r>
            <a:r>
              <a:rPr lang="ru-RU" sz="3200" u="sng" dirty="0"/>
              <a:t>з</a:t>
            </a:r>
            <a:r>
              <a:rPr lang="ru-RU" sz="3200" dirty="0"/>
              <a:t>а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59632" y="1052737"/>
            <a:ext cx="2880320" cy="4104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u="sng" dirty="0"/>
              <a:t>С</a:t>
            </a:r>
            <a:r>
              <a:rPr lang="ru-RU" sz="3200" dirty="0"/>
              <a:t>ара</a:t>
            </a:r>
          </a:p>
          <a:p>
            <a:pPr marL="0" indent="0">
              <a:buNone/>
            </a:pPr>
            <a:r>
              <a:rPr lang="ru-RU" sz="3200" u="sng" dirty="0"/>
              <a:t>С</a:t>
            </a:r>
            <a:r>
              <a:rPr lang="ru-RU" sz="3200" dirty="0"/>
              <a:t>офия</a:t>
            </a:r>
          </a:p>
          <a:p>
            <a:pPr marL="0" indent="0">
              <a:buNone/>
            </a:pPr>
            <a:r>
              <a:rPr lang="ru-RU" sz="3200" u="sng" dirty="0"/>
              <a:t>С</a:t>
            </a:r>
            <a:r>
              <a:rPr lang="ru-RU" sz="3200" dirty="0"/>
              <a:t>алерно</a:t>
            </a:r>
          </a:p>
          <a:p>
            <a:pPr marL="0" indent="0">
              <a:buNone/>
            </a:pPr>
            <a:r>
              <a:rPr lang="ru-RU" sz="3200" u="sng" dirty="0"/>
              <a:t>С</a:t>
            </a:r>
            <a:r>
              <a:rPr lang="ru-RU" sz="3200" dirty="0"/>
              <a:t>ильвия</a:t>
            </a:r>
          </a:p>
          <a:p>
            <a:pPr marL="0" indent="0">
              <a:buNone/>
            </a:pPr>
            <a:r>
              <a:rPr lang="ru-RU" sz="3200" u="sng" dirty="0"/>
              <a:t>С</a:t>
            </a:r>
            <a:r>
              <a:rPr lang="ru-RU" sz="3200" dirty="0"/>
              <a:t>тефания</a:t>
            </a:r>
          </a:p>
          <a:p>
            <a:pPr marL="0" indent="0">
              <a:buNone/>
            </a:pPr>
            <a:r>
              <a:rPr lang="ru-RU" sz="3200" dirty="0"/>
              <a:t>Франче</a:t>
            </a:r>
            <a:r>
              <a:rPr lang="ru-RU" sz="3200" u="sng" dirty="0"/>
              <a:t>с</a:t>
            </a:r>
            <a:r>
              <a:rPr lang="ru-RU" sz="3200" dirty="0"/>
              <a:t>ко</a:t>
            </a:r>
          </a:p>
          <a:p>
            <a:pPr marL="0" indent="0">
              <a:buNone/>
            </a:pPr>
            <a:r>
              <a:rPr lang="ru-RU" sz="3200" dirty="0"/>
              <a:t>Кри</a:t>
            </a:r>
            <a:r>
              <a:rPr lang="ru-RU" sz="3200" u="sng" dirty="0"/>
              <a:t>с</a:t>
            </a:r>
            <a:r>
              <a:rPr lang="ru-RU" sz="3200" dirty="0"/>
              <a:t>тина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37309" y="5157192"/>
            <a:ext cx="8229600" cy="810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u="sng" dirty="0"/>
              <a:t>С</a:t>
            </a:r>
            <a:r>
              <a:rPr lang="ru-RU" sz="3200" dirty="0"/>
              <a:t>у</a:t>
            </a:r>
            <a:r>
              <a:rPr lang="ru-RU" sz="3200" u="sng" dirty="0"/>
              <a:t>з</a:t>
            </a:r>
            <a:r>
              <a:rPr lang="ru-RU" sz="3200" dirty="0"/>
              <a:t>анна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130763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661648" cy="936104"/>
          </a:xfrm>
        </p:spPr>
        <p:txBody>
          <a:bodyPr>
            <a:no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Traslitterazione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>
                <a:solidFill>
                  <a:srgbClr val="FF0000"/>
                </a:solidFill>
              </a:rPr>
              <a:t>scientifica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dal cirillico all’alfabeto latino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000" b="1" dirty="0"/>
              <a:t>а </a:t>
            </a:r>
            <a:r>
              <a:rPr lang="ru-RU" sz="4000" i="1" dirty="0"/>
              <a:t>→</a:t>
            </a:r>
            <a:r>
              <a:rPr lang="it-IT" sz="4000" b="1" i="1" dirty="0"/>
              <a:t> </a:t>
            </a:r>
            <a:r>
              <a:rPr lang="it-IT" sz="4000" b="1" dirty="0"/>
              <a:t>a</a:t>
            </a:r>
            <a:r>
              <a:rPr lang="ru-RU" sz="4000" b="1" dirty="0"/>
              <a:t>   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б </a:t>
            </a:r>
            <a:r>
              <a:rPr lang="ru-RU" sz="4000" i="1" dirty="0"/>
              <a:t>→</a:t>
            </a:r>
            <a:r>
              <a:rPr lang="ru-RU" sz="4000" b="1" dirty="0"/>
              <a:t> </a:t>
            </a:r>
            <a:r>
              <a:rPr lang="it-IT" sz="4000" b="1" dirty="0"/>
              <a:t>b</a:t>
            </a:r>
            <a:r>
              <a:rPr lang="ru-RU" sz="4000" b="1" dirty="0"/>
              <a:t> 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в</a:t>
            </a:r>
            <a:r>
              <a:rPr lang="it-IT" sz="4000" b="1" dirty="0"/>
              <a:t> </a:t>
            </a:r>
            <a:r>
              <a:rPr lang="ru-RU" sz="4000" i="1" dirty="0"/>
              <a:t>→</a:t>
            </a:r>
            <a:r>
              <a:rPr lang="ru-RU" sz="4000" b="1" dirty="0"/>
              <a:t> </a:t>
            </a:r>
            <a:r>
              <a:rPr lang="it-IT" sz="4000" b="1" dirty="0"/>
              <a:t>v</a:t>
            </a:r>
            <a:r>
              <a:rPr lang="ru-RU" sz="4000" b="1" dirty="0"/>
              <a:t>  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г </a:t>
            </a:r>
            <a:r>
              <a:rPr lang="ru-RU" sz="4000" i="1" dirty="0"/>
              <a:t>→</a:t>
            </a:r>
            <a:r>
              <a:rPr lang="ru-RU" sz="4000" b="1" dirty="0"/>
              <a:t> </a:t>
            </a:r>
            <a:r>
              <a:rPr lang="it-IT" sz="4000" b="1" dirty="0"/>
              <a:t>g </a:t>
            </a:r>
            <a:r>
              <a:rPr lang="sl-SI" sz="4000" b="1" dirty="0"/>
              <a:t>       </a:t>
            </a:r>
            <a:r>
              <a:rPr lang="ru-RU" sz="4000" b="1" dirty="0"/>
              <a:t> </a:t>
            </a:r>
            <a:r>
              <a:rPr lang="sl-SI" sz="4000" b="1" dirty="0"/>
              <a:t> </a:t>
            </a:r>
            <a:r>
              <a:rPr lang="ru-RU" sz="4000" b="1" dirty="0">
                <a:solidFill>
                  <a:srgbClr val="002060"/>
                </a:solidFill>
              </a:rPr>
              <a:t>Галина →</a:t>
            </a:r>
            <a:r>
              <a:rPr lang="it-IT" sz="4000" b="1" dirty="0">
                <a:solidFill>
                  <a:srgbClr val="002060"/>
                </a:solidFill>
              </a:rPr>
              <a:t> Galina</a:t>
            </a:r>
            <a:r>
              <a:rPr lang="sl-SI" sz="4000" b="1" dirty="0">
                <a:solidFill>
                  <a:srgbClr val="002060"/>
                </a:solidFill>
              </a:rPr>
              <a:t>, </a:t>
            </a:r>
            <a:r>
              <a:rPr lang="ru-RU" sz="4000" b="1" dirty="0">
                <a:solidFill>
                  <a:srgbClr val="002060"/>
                </a:solidFill>
              </a:rPr>
              <a:t>Геннадий →</a:t>
            </a:r>
            <a:r>
              <a:rPr lang="it-IT" sz="4000" b="1" dirty="0">
                <a:solidFill>
                  <a:srgbClr val="002060"/>
                </a:solidFill>
              </a:rPr>
              <a:t> </a:t>
            </a:r>
            <a:r>
              <a:rPr lang="it-IT" sz="4000" b="1" dirty="0" err="1">
                <a:solidFill>
                  <a:srgbClr val="002060"/>
                </a:solidFill>
              </a:rPr>
              <a:t>Gen</a:t>
            </a:r>
            <a:r>
              <a:rPr lang="sl-SI" sz="4000" b="1" dirty="0">
                <a:solidFill>
                  <a:srgbClr val="002060"/>
                </a:solidFill>
              </a:rPr>
              <a:t>n</a:t>
            </a:r>
            <a:r>
              <a:rPr lang="it-IT" sz="4000" b="1" dirty="0" err="1">
                <a:solidFill>
                  <a:srgbClr val="002060"/>
                </a:solidFill>
              </a:rPr>
              <a:t>adij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endParaRPr lang="it-IT" sz="4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4000" b="1" dirty="0"/>
              <a:t>д </a:t>
            </a:r>
            <a:r>
              <a:rPr lang="ru-RU" sz="4000" i="1" dirty="0"/>
              <a:t>→</a:t>
            </a:r>
            <a:r>
              <a:rPr lang="ru-RU" sz="4000" b="1" dirty="0"/>
              <a:t> </a:t>
            </a:r>
            <a:r>
              <a:rPr lang="it-IT" sz="4000" b="1" dirty="0"/>
              <a:t>d</a:t>
            </a:r>
            <a:r>
              <a:rPr lang="ru-RU" sz="4000" b="1" dirty="0"/>
              <a:t> 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е</a:t>
            </a:r>
            <a:r>
              <a:rPr lang="it-IT" sz="4000" b="1" dirty="0"/>
              <a:t> </a:t>
            </a:r>
            <a:r>
              <a:rPr lang="ru-RU" sz="4000" i="1" dirty="0"/>
              <a:t>→</a:t>
            </a:r>
            <a:r>
              <a:rPr lang="ru-RU" sz="4000" b="1" dirty="0"/>
              <a:t> е 	</a:t>
            </a:r>
            <a:r>
              <a:rPr lang="ru-RU" sz="4000" b="1" dirty="0">
                <a:solidFill>
                  <a:srgbClr val="002060"/>
                </a:solidFill>
              </a:rPr>
              <a:t>Евгений → Е</a:t>
            </a:r>
            <a:r>
              <a:rPr lang="it-IT" sz="4000" b="1" dirty="0" err="1">
                <a:solidFill>
                  <a:srgbClr val="002060"/>
                </a:solidFill>
              </a:rPr>
              <a:t>vgenij</a:t>
            </a:r>
            <a:endParaRPr lang="it-IT" sz="4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4000" b="1" dirty="0"/>
              <a:t>ё</a:t>
            </a:r>
            <a:r>
              <a:rPr lang="it-IT" sz="4000" b="1" dirty="0"/>
              <a:t> </a:t>
            </a:r>
            <a:r>
              <a:rPr lang="ru-RU" sz="4000" i="1" dirty="0"/>
              <a:t>→</a:t>
            </a:r>
            <a:r>
              <a:rPr lang="ru-RU" sz="4000" b="1" dirty="0"/>
              <a:t> ё	</a:t>
            </a:r>
            <a:r>
              <a:rPr lang="ru-RU" sz="4000" b="1" dirty="0">
                <a:solidFill>
                  <a:srgbClr val="002060"/>
                </a:solidFill>
              </a:rPr>
              <a:t>Алёна →</a:t>
            </a:r>
            <a:r>
              <a:rPr lang="it-IT" sz="4000" b="1" dirty="0">
                <a:solidFill>
                  <a:srgbClr val="002060"/>
                </a:solidFill>
              </a:rPr>
              <a:t> Al</a:t>
            </a:r>
            <a:r>
              <a:rPr lang="ru-RU" sz="4000" b="1" dirty="0">
                <a:solidFill>
                  <a:srgbClr val="002060"/>
                </a:solidFill>
              </a:rPr>
              <a:t>ё</a:t>
            </a:r>
            <a:r>
              <a:rPr lang="it-IT" sz="4000" b="1" dirty="0">
                <a:solidFill>
                  <a:srgbClr val="002060"/>
                </a:solidFill>
              </a:rPr>
              <a:t>n</a:t>
            </a:r>
            <a:r>
              <a:rPr lang="sl-SI" sz="4000" b="1" dirty="0">
                <a:solidFill>
                  <a:srgbClr val="002060"/>
                </a:solidFill>
              </a:rPr>
              <a:t>a</a:t>
            </a:r>
            <a:r>
              <a:rPr lang="ru-RU" sz="4000" b="1" dirty="0">
                <a:solidFill>
                  <a:srgbClr val="002060"/>
                </a:solidFill>
              </a:rPr>
              <a:t>, Пётр → </a:t>
            </a:r>
            <a:r>
              <a:rPr lang="it-IT" sz="4000" b="1" dirty="0">
                <a:solidFill>
                  <a:srgbClr val="002060"/>
                </a:solidFill>
              </a:rPr>
              <a:t>P</a:t>
            </a:r>
            <a:r>
              <a:rPr lang="ru-RU" sz="4000" b="1" dirty="0">
                <a:solidFill>
                  <a:srgbClr val="002060"/>
                </a:solidFill>
              </a:rPr>
              <a:t>ё</a:t>
            </a:r>
            <a:r>
              <a:rPr lang="sl-SI" sz="4000" b="1" dirty="0">
                <a:solidFill>
                  <a:srgbClr val="002060"/>
                </a:solidFill>
              </a:rPr>
              <a:t>tr</a:t>
            </a:r>
            <a:r>
              <a:rPr lang="ru-RU" sz="4000" b="1" dirty="0">
                <a:solidFill>
                  <a:srgbClr val="002060"/>
                </a:solidFill>
              </a:rPr>
              <a:t>    </a:t>
            </a:r>
            <a:endParaRPr lang="it-IT" sz="4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4000" b="1" dirty="0"/>
              <a:t>ж → </a:t>
            </a:r>
            <a:r>
              <a:rPr lang="sl-SI" sz="4000" b="1" dirty="0"/>
              <a:t>ž</a:t>
            </a:r>
            <a:r>
              <a:rPr lang="ru-RU" sz="4000" b="1" dirty="0"/>
              <a:t>	</a:t>
            </a:r>
            <a:r>
              <a:rPr lang="ru-RU" sz="4000" b="1" dirty="0">
                <a:solidFill>
                  <a:srgbClr val="002060"/>
                </a:solidFill>
              </a:rPr>
              <a:t>Житомир → </a:t>
            </a:r>
            <a:r>
              <a:rPr lang="sl-SI" sz="4000" b="1" dirty="0">
                <a:solidFill>
                  <a:srgbClr val="002060"/>
                </a:solidFill>
              </a:rPr>
              <a:t>Žitomir</a:t>
            </a:r>
            <a:endParaRPr lang="it-IT" sz="4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4000" b="1" dirty="0"/>
              <a:t>з → </a:t>
            </a:r>
            <a:r>
              <a:rPr lang="it-IT" sz="4000" b="1" dirty="0"/>
              <a:t>z</a:t>
            </a:r>
            <a:r>
              <a:rPr lang="ru-RU" sz="4000" b="1" dirty="0"/>
              <a:t>	</a:t>
            </a:r>
            <a:r>
              <a:rPr lang="it-IT" sz="4000" b="1" dirty="0"/>
              <a:t>	</a:t>
            </a:r>
            <a:r>
              <a:rPr lang="ru-RU" sz="4000" b="1" dirty="0">
                <a:solidFill>
                  <a:srgbClr val="002060"/>
                </a:solidFill>
              </a:rPr>
              <a:t>Зоя → </a:t>
            </a:r>
            <a:r>
              <a:rPr lang="it-IT" sz="4000" b="1" dirty="0">
                <a:solidFill>
                  <a:srgbClr val="002060"/>
                </a:solidFill>
              </a:rPr>
              <a:t>Z</a:t>
            </a:r>
            <a:r>
              <a:rPr lang="sl-SI" sz="4000" b="1" dirty="0">
                <a:solidFill>
                  <a:srgbClr val="002060"/>
                </a:solidFill>
              </a:rPr>
              <a:t>oja</a:t>
            </a:r>
            <a:r>
              <a:rPr lang="ru-RU" sz="4000" b="1" dirty="0"/>
              <a:t>	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и → </a:t>
            </a:r>
            <a:r>
              <a:rPr lang="it-IT" sz="4000" b="1" dirty="0"/>
              <a:t>i</a:t>
            </a:r>
            <a:r>
              <a:rPr lang="ru-RU" sz="4000" b="1" dirty="0"/>
              <a:t>   	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й →</a:t>
            </a:r>
            <a:r>
              <a:rPr lang="it-IT" sz="4000" b="1" dirty="0"/>
              <a:t> j</a:t>
            </a:r>
            <a:r>
              <a:rPr lang="ru-RU" sz="4000" b="1" dirty="0"/>
              <a:t>		</a:t>
            </a:r>
            <a:r>
              <a:rPr lang="ru-RU" sz="4000" b="1" dirty="0">
                <a:solidFill>
                  <a:srgbClr val="002060"/>
                </a:solidFill>
              </a:rPr>
              <a:t>Майя → </a:t>
            </a:r>
            <a:r>
              <a:rPr lang="it-IT" sz="4000" b="1" dirty="0">
                <a:solidFill>
                  <a:srgbClr val="002060"/>
                </a:solidFill>
              </a:rPr>
              <a:t>Maja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322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713</Words>
  <Application>Microsoft Office PowerPoint</Application>
  <PresentationFormat>Presentazione su schermo (4:3)</PresentationFormat>
  <Paragraphs>125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di Office</vt:lpstr>
      <vt:lpstr>Traslitterazione/trascrizione dall’italiano al russo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С    vs   З</vt:lpstr>
      <vt:lpstr>Traslitterazione scientifica  dal cirillico all’alfabeto latino</vt:lpstr>
      <vt:lpstr>Presentazione standard di PowerPoint</vt:lpstr>
      <vt:lpstr>Presentazione standard di PowerPoint</vt:lpstr>
      <vt:lpstr>CORSIVO</vt:lpstr>
      <vt:lpstr>Corsivo - esercitazioni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CARATTERI RUSSI </dc:title>
  <dc:creator>forli almamater</dc:creator>
  <cp:lastModifiedBy>Marina Gasanova Mijat</cp:lastModifiedBy>
  <cp:revision>296</cp:revision>
  <dcterms:created xsi:type="dcterms:W3CDTF">2020-09-16T08:59:42Z</dcterms:created>
  <dcterms:modified xsi:type="dcterms:W3CDTF">2023-10-17T15:18:38Z</dcterms:modified>
</cp:coreProperties>
</file>