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12"/>
  </p:notesMasterIdLst>
  <p:sldIdLst>
    <p:sldId id="295" r:id="rId2"/>
    <p:sldId id="309" r:id="rId3"/>
    <p:sldId id="256" r:id="rId4"/>
    <p:sldId id="258" r:id="rId5"/>
    <p:sldId id="292" r:id="rId6"/>
    <p:sldId id="293" r:id="rId7"/>
    <p:sldId id="294" r:id="rId8"/>
    <p:sldId id="257" r:id="rId9"/>
    <p:sldId id="310" r:id="rId10"/>
    <p:sldId id="291" r:id="rId1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387" autoAdjust="0"/>
    <p:restoredTop sz="86338"/>
  </p:normalViewPr>
  <p:slideViewPr>
    <p:cSldViewPr snapToGrid="0">
      <p:cViewPr varScale="1">
        <p:scale>
          <a:sx n="106" d="100"/>
          <a:sy n="106" d="100"/>
        </p:scale>
        <p:origin x="1128" y="1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5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6C5479-E3B0-4EDA-BFCD-ED40619DCBA0}" type="datetimeFigureOut">
              <a:rPr lang="it-IT" smtClean="0"/>
              <a:t>15/10/23</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185E08-59D6-4477-BD36-C0D160095DF1}" type="slidenum">
              <a:rPr lang="it-IT" smtClean="0"/>
              <a:t>‹N›</a:t>
            </a:fld>
            <a:endParaRPr lang="it-IT"/>
          </a:p>
        </p:txBody>
      </p:sp>
    </p:spTree>
    <p:extLst>
      <p:ext uri="{BB962C8B-B14F-4D97-AF65-F5344CB8AC3E}">
        <p14:creationId xmlns:p14="http://schemas.microsoft.com/office/powerpoint/2010/main" val="1360575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9F661D9B-F5BF-4B0C-8CBD-19497EC7D912}" type="slidenum">
              <a:rPr lang="it-IT" altLang="it-IT"/>
              <a:pPr/>
              <a:t>3</a:t>
            </a:fld>
            <a:endParaRPr lang="it-IT" altLang="it-IT"/>
          </a:p>
        </p:txBody>
      </p:sp>
      <p:sp>
        <p:nvSpPr>
          <p:cNvPr id="2560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p:cNvSpPr txBox="1">
            <a:spLocks noGrp="1" noChangeArrowheads="1"/>
          </p:cNvSpPr>
          <p:nvPr>
            <p:ph type="body" idx="1"/>
          </p:nvPr>
        </p:nvSpPr>
        <p:spPr bwMode="auto">
          <a:xfrm>
            <a:off x="685800" y="4343400"/>
            <a:ext cx="54864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144873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282BA53D-F009-413E-A7CB-CCF49F97296F}" type="slidenum">
              <a:rPr lang="it-IT" altLang="it-IT"/>
              <a:pPr/>
              <a:t>4</a:t>
            </a:fld>
            <a:endParaRPr lang="it-IT" altLang="it-IT"/>
          </a:p>
        </p:txBody>
      </p:sp>
      <p:sp>
        <p:nvSpPr>
          <p:cNvPr id="276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569334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4CD74FE8-9ECD-42F3-BEF9-6A263A4989C9}" type="slidenum">
              <a:rPr lang="it-IT" altLang="it-IT"/>
              <a:pPr/>
              <a:t>8</a:t>
            </a:fld>
            <a:endParaRPr lang="it-IT" altLang="it-IT"/>
          </a:p>
        </p:txBody>
      </p:sp>
      <p:sp>
        <p:nvSpPr>
          <p:cNvPr id="266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6" name="Rectangle 2"/>
          <p:cNvSpPr txBox="1">
            <a:spLocks noGrp="1" noChangeArrowheads="1"/>
          </p:cNvSpPr>
          <p:nvPr>
            <p:ph type="body" idx="1"/>
          </p:nvPr>
        </p:nvSpPr>
        <p:spPr bwMode="auto">
          <a:xfrm>
            <a:off x="685800" y="4343400"/>
            <a:ext cx="54864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4040596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5A2C3B4C-97D9-4652-85F8-B24734ADDDF1}" type="slidenum">
              <a:rPr lang="it-IT" altLang="it-IT"/>
              <a:pPr/>
              <a:t>10</a:t>
            </a:fld>
            <a:endParaRPr lang="it-IT" altLang="it-IT"/>
          </a:p>
        </p:txBody>
      </p:sp>
      <p:sp>
        <p:nvSpPr>
          <p:cNvPr id="286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p:cNvSpPr txBox="1">
            <a:spLocks noGrp="1" noChangeArrowheads="1"/>
          </p:cNvSpPr>
          <p:nvPr>
            <p:ph type="body" idx="1"/>
          </p:nvPr>
        </p:nvSpPr>
        <p:spPr bwMode="auto">
          <a:xfrm>
            <a:off x="685800" y="4343400"/>
            <a:ext cx="54864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027218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10/15/23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4069604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10/15/23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2573517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10/15/23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3699386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10/15/23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2965424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C764DE79-268F-4C1A-8933-263129D2AF90}" type="datetimeFigureOut">
              <a:rPr lang="en-US" dirty="0"/>
              <a:t>10/15/23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2657556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10/15/23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2367953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10/15/23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1625663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10/15/23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1254702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10/15/23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3653532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C764DE79-268F-4C1A-8933-263129D2AF90}" type="datetimeFigureOut">
              <a:rPr lang="en-US" dirty="0"/>
              <a:t>10/15/23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4233633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C764DE79-268F-4C1A-8933-263129D2AF90}" type="datetimeFigureOut">
              <a:rPr lang="en-US" dirty="0"/>
              <a:t>10/15/23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3558053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10/15/23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a:t>
            </a:fld>
            <a:endParaRPr lang="en-US" dirty="0"/>
          </a:p>
        </p:txBody>
      </p:sp>
    </p:spTree>
    <p:extLst>
      <p:ext uri="{BB962C8B-B14F-4D97-AF65-F5344CB8AC3E}">
        <p14:creationId xmlns:p14="http://schemas.microsoft.com/office/powerpoint/2010/main" val="354975387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0A2DBC-5391-C242-8A9D-FB55FEFFB566}"/>
              </a:ext>
            </a:extLst>
          </p:cNvPr>
          <p:cNvSpPr>
            <a:spLocks noGrp="1"/>
          </p:cNvSpPr>
          <p:nvPr>
            <p:ph type="title"/>
          </p:nvPr>
        </p:nvSpPr>
        <p:spPr>
          <a:xfrm>
            <a:off x="605500" y="1962432"/>
            <a:ext cx="7886700" cy="1325563"/>
          </a:xfrm>
        </p:spPr>
        <p:txBody>
          <a:bodyPr>
            <a:normAutofit fontScale="90000"/>
          </a:bodyPr>
          <a:lstStyle/>
          <a:p>
            <a:pPr algn="ctr"/>
            <a:r>
              <a:rPr lang="it-IT" dirty="0">
                <a:latin typeface="Copperplate Gothic Bold" panose="020E0705020206020404" pitchFamily="34" charset="77"/>
              </a:rPr>
              <a:t>CORPO UMANO</a:t>
            </a:r>
            <a:br>
              <a:rPr lang="it-IT" dirty="0">
                <a:latin typeface="Copperplate Gothic Bold" panose="020E0705020206020404" pitchFamily="34" charset="77"/>
              </a:rPr>
            </a:br>
            <a:r>
              <a:rPr lang="it-IT" dirty="0">
                <a:latin typeface="Copperplate Gothic Bold" panose="020E0705020206020404" pitchFamily="34" charset="77"/>
              </a:rPr>
              <a:t>CARATTERI ORGANIZZATIVI GENERALI</a:t>
            </a:r>
          </a:p>
        </p:txBody>
      </p:sp>
    </p:spTree>
    <p:extLst>
      <p:ext uri="{BB962C8B-B14F-4D97-AF65-F5344CB8AC3E}">
        <p14:creationId xmlns:p14="http://schemas.microsoft.com/office/powerpoint/2010/main" val="3217286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0" y="116632"/>
            <a:ext cx="9144000" cy="1143000"/>
          </a:xfrm>
          <a:ln/>
        </p:spPr>
        <p:txBody>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300" b="1" dirty="0">
                <a:solidFill>
                  <a:schemeClr val="tx1">
                    <a:lumMod val="95000"/>
                    <a:lumOff val="5000"/>
                  </a:schemeClr>
                </a:solidFill>
                <a:latin typeface="Gurmukhi MN" panose="02020600050405020304" pitchFamily="18" charset="0"/>
                <a:cs typeface="Gurmukhi MN" panose="02020600050405020304" pitchFamily="18" charset="0"/>
              </a:rPr>
              <a:t>GERARCHIA ORGANIZZATIVA DI UN ORGANISMO VIVENTE</a:t>
            </a:r>
            <a:br>
              <a:rPr lang="it-IT" altLang="it-IT" sz="2300" b="1" dirty="0">
                <a:solidFill>
                  <a:schemeClr val="tx1">
                    <a:lumMod val="95000"/>
                    <a:lumOff val="5000"/>
                  </a:schemeClr>
                </a:solidFill>
                <a:latin typeface="Gurmukhi MN" panose="02020600050405020304" pitchFamily="18" charset="0"/>
                <a:cs typeface="Gurmukhi MN" panose="02020600050405020304" pitchFamily="18" charset="0"/>
              </a:rPr>
            </a:br>
            <a:r>
              <a:rPr lang="it-IT" altLang="it-IT" sz="2300" b="1" dirty="0">
                <a:solidFill>
                  <a:schemeClr val="tx1">
                    <a:lumMod val="95000"/>
                    <a:lumOff val="5000"/>
                  </a:schemeClr>
                </a:solidFill>
                <a:latin typeface="Gurmukhi MN" panose="02020600050405020304" pitchFamily="18" charset="0"/>
                <a:cs typeface="Gurmukhi MN" panose="02020600050405020304" pitchFamily="18" charset="0"/>
              </a:rPr>
              <a:t>(in ordine decrescente)</a:t>
            </a:r>
          </a:p>
        </p:txBody>
      </p:sp>
      <p:sp>
        <p:nvSpPr>
          <p:cNvPr id="6146" name="Rectangle 2"/>
          <p:cNvSpPr>
            <a:spLocks noGrp="1" noChangeArrowheads="1"/>
          </p:cNvSpPr>
          <p:nvPr>
            <p:ph type="body" idx="1"/>
          </p:nvPr>
        </p:nvSpPr>
        <p:spPr>
          <a:xfrm>
            <a:off x="179512" y="1539351"/>
            <a:ext cx="8784976" cy="5323730"/>
          </a:xfrm>
          <a:ln/>
        </p:spPr>
        <p:txBody>
          <a:bodyPr/>
          <a:lstStyle/>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ORGANISMO</a:t>
            </a:r>
            <a:r>
              <a:rPr lang="it-IT" altLang="it-IT" sz="2200" dirty="0">
                <a:solidFill>
                  <a:schemeClr val="tx1">
                    <a:lumMod val="95000"/>
                    <a:lumOff val="5000"/>
                  </a:schemeClr>
                </a:solidFill>
                <a:latin typeface="Copperplate Gothic Bold" panose="020E0705020206020404" pitchFamily="34" charset="77"/>
              </a:rPr>
              <a:t>: UN INSIEME DI SISTEMI </a:t>
            </a:r>
          </a:p>
          <a:p>
            <a:pPr marL="0" indent="0">
              <a:lnSpc>
                <a:spcPct val="80000"/>
              </a:lnSpc>
              <a:spcBef>
                <a:spcPts val="550"/>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SISTEMA</a:t>
            </a:r>
            <a:r>
              <a:rPr lang="it-IT" altLang="it-IT" sz="2200" dirty="0">
                <a:solidFill>
                  <a:schemeClr val="tx1">
                    <a:lumMod val="95000"/>
                    <a:lumOff val="5000"/>
                  </a:schemeClr>
                </a:solidFill>
                <a:latin typeface="Copperplate Gothic Bold" panose="020E0705020206020404" pitchFamily="34" charset="77"/>
              </a:rPr>
              <a:t>:         UN INSIEME DI ORGANI</a:t>
            </a:r>
          </a:p>
          <a:p>
            <a:pPr marL="0" indent="0">
              <a:lnSpc>
                <a:spcPct val="80000"/>
              </a:lnSpc>
              <a:spcBef>
                <a:spcPts val="550"/>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ORGANO</a:t>
            </a:r>
            <a:r>
              <a:rPr lang="it-IT" altLang="it-IT" sz="2200" dirty="0">
                <a:solidFill>
                  <a:schemeClr val="tx1">
                    <a:lumMod val="95000"/>
                    <a:lumOff val="5000"/>
                  </a:schemeClr>
                </a:solidFill>
                <a:latin typeface="Copperplate Gothic Bold" panose="020E0705020206020404" pitchFamily="34" charset="77"/>
              </a:rPr>
              <a:t>:         STRUTTURA COSTITUITA DALL’ </a:t>
            </a:r>
          </a:p>
          <a:p>
            <a:pPr marL="0" indent="0">
              <a:lnSpc>
                <a:spcPct val="80000"/>
              </a:lnSpc>
              <a:spcBef>
                <a:spcPts val="550"/>
              </a:spcBef>
              <a:buClr>
                <a:schemeClr val="tx1"/>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dirty="0">
                <a:solidFill>
                  <a:schemeClr val="tx1">
                    <a:lumMod val="95000"/>
                    <a:lumOff val="5000"/>
                  </a:schemeClr>
                </a:solidFill>
                <a:latin typeface="Copperplate Gothic Bold" panose="020E0705020206020404" pitchFamily="34" charset="77"/>
              </a:rPr>
              <a:t>                                   AGGREGAZIONE ORDINATA DI TESSUTI</a:t>
            </a:r>
          </a:p>
          <a:p>
            <a:pPr marL="0" indent="0">
              <a:lnSpc>
                <a:spcPct val="80000"/>
              </a:lnSpc>
              <a:spcBef>
                <a:spcPts val="550"/>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TESSUTO</a:t>
            </a:r>
            <a:r>
              <a:rPr lang="it-IT" altLang="it-IT" sz="2200" dirty="0">
                <a:solidFill>
                  <a:schemeClr val="tx1">
                    <a:lumMod val="95000"/>
                    <a:lumOff val="5000"/>
                  </a:schemeClr>
                </a:solidFill>
                <a:latin typeface="Copperplate Gothic Bold" panose="020E0705020206020404" pitchFamily="34" charset="77"/>
              </a:rPr>
              <a:t>: AGGREGAZIONE DI CELLULE E </a:t>
            </a:r>
          </a:p>
          <a:p>
            <a:pPr marL="0" indent="0">
              <a:lnSpc>
                <a:spcPct val="80000"/>
              </a:lnSpc>
              <a:spcBef>
                <a:spcPts val="550"/>
              </a:spcBef>
              <a:buClr>
                <a:schemeClr val="tx1"/>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dirty="0">
                <a:solidFill>
                  <a:schemeClr val="tx1">
                    <a:lumMod val="95000"/>
                    <a:lumOff val="5000"/>
                  </a:schemeClr>
                </a:solidFill>
                <a:latin typeface="Copperplate Gothic Bold" panose="020E0705020206020404" pitchFamily="34" charset="77"/>
              </a:rPr>
              <a:t>                           MATRICE EXTRACELLULARE (ECM)</a:t>
            </a: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CELLULA</a:t>
            </a:r>
            <a:r>
              <a:rPr lang="it-IT" altLang="it-IT" sz="2200" dirty="0">
                <a:solidFill>
                  <a:schemeClr val="tx1">
                    <a:lumMod val="95000"/>
                    <a:lumOff val="5000"/>
                  </a:schemeClr>
                </a:solidFill>
                <a:latin typeface="Copperplate Gothic Bold" panose="020E0705020206020404" pitchFamily="34" charset="77"/>
              </a:rPr>
              <a:t>: LA MINIMA UNITÀ BIOLOGICA </a:t>
            </a:r>
          </a:p>
          <a:p>
            <a:pPr marL="334963" indent="-334963">
              <a:lnSpc>
                <a:spcPct val="80000"/>
              </a:lnSpc>
              <a:spcBef>
                <a:spcPts val="550"/>
              </a:spcBef>
              <a:buClr>
                <a:srgbClr val="FFFF00"/>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p:txBody>
      </p:sp>
    </p:spTree>
    <p:extLst>
      <p:ext uri="{BB962C8B-B14F-4D97-AF65-F5344CB8AC3E}">
        <p14:creationId xmlns:p14="http://schemas.microsoft.com/office/powerpoint/2010/main" val="189880014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AA50DBF-C9CB-B346-908E-53EB5A16F73B}"/>
              </a:ext>
            </a:extLst>
          </p:cNvPr>
          <p:cNvSpPr txBox="1"/>
          <p:nvPr/>
        </p:nvSpPr>
        <p:spPr>
          <a:xfrm>
            <a:off x="614597" y="1588958"/>
            <a:ext cx="7734924" cy="2554545"/>
          </a:xfrm>
          <a:prstGeom prst="rect">
            <a:avLst/>
          </a:prstGeom>
          <a:noFill/>
        </p:spPr>
        <p:txBody>
          <a:bodyPr wrap="square" rtlCol="0">
            <a:spAutoFit/>
          </a:bodyPr>
          <a:lstStyle/>
          <a:p>
            <a:r>
              <a:rPr lang="it-IT" sz="3200" b="1" dirty="0">
                <a:latin typeface="Chalkboard" panose="03050602040202020205" pitchFamily="66" charset="77"/>
              </a:rPr>
              <a:t>È opportuno fare chiarezza su </a:t>
            </a:r>
            <a:r>
              <a:rPr lang="it-IT" sz="3200" b="1" dirty="0" err="1">
                <a:latin typeface="Chalkboard" panose="03050602040202020205" pitchFamily="66" charset="77"/>
              </a:rPr>
              <a:t>cio’</a:t>
            </a:r>
            <a:r>
              <a:rPr lang="it-IT" sz="3200" b="1" dirty="0">
                <a:latin typeface="Chalkboard" panose="03050602040202020205" pitchFamily="66" charset="77"/>
              </a:rPr>
              <a:t> che si intende con il termine, a volte piuttosto generico (ed anche usato a sproposito, anche da molti addetti ai lavori) di ANATOMIA UMANA. </a:t>
            </a:r>
          </a:p>
        </p:txBody>
      </p:sp>
    </p:spTree>
    <p:extLst>
      <p:ext uri="{BB962C8B-B14F-4D97-AF65-F5344CB8AC3E}">
        <p14:creationId xmlns:p14="http://schemas.microsoft.com/office/powerpoint/2010/main" val="4099099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73" name="Rectangle 1"/>
          <p:cNvSpPr>
            <a:spLocks noGrp="1" noChangeArrowheads="1"/>
          </p:cNvSpPr>
          <p:nvPr>
            <p:ph type="title"/>
          </p:nvPr>
        </p:nvSpPr>
        <p:spPr>
          <a:xfrm>
            <a:off x="0" y="274638"/>
            <a:ext cx="9144000" cy="1143000"/>
          </a:xfrm>
          <a:ln/>
        </p:spPr>
        <p:txBody>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lumMod val="95000"/>
                    <a:lumOff val="5000"/>
                  </a:schemeClr>
                </a:solidFill>
                <a:latin typeface="Gurmukhi MN" panose="02020600050405020304" pitchFamily="18" charset="0"/>
                <a:cs typeface="Gurmukhi MN" panose="02020600050405020304" pitchFamily="18" charset="0"/>
              </a:rPr>
              <a:t>DISCIPLINE MORFOLOGICHE  UMANE</a:t>
            </a:r>
            <a:r>
              <a:rPr lang="it-IT" altLang="it-IT" sz="3200" dirty="0">
                <a:solidFill>
                  <a:schemeClr val="tx1">
                    <a:lumMod val="95000"/>
                    <a:lumOff val="5000"/>
                  </a:schemeClr>
                </a:solidFill>
                <a:latin typeface="Gurmukhi MN" panose="02020600050405020304" pitchFamily="18" charset="0"/>
                <a:cs typeface="Gurmukhi MN" panose="02020600050405020304" pitchFamily="18" charset="0"/>
              </a:rPr>
              <a:t> </a:t>
            </a:r>
          </a:p>
        </p:txBody>
      </p:sp>
      <p:sp>
        <p:nvSpPr>
          <p:cNvPr id="3074" name="Rectangle 2"/>
          <p:cNvSpPr>
            <a:spLocks noGrp="1" noChangeArrowheads="1"/>
          </p:cNvSpPr>
          <p:nvPr>
            <p:ph type="body" idx="1"/>
          </p:nvPr>
        </p:nvSpPr>
        <p:spPr>
          <a:xfrm>
            <a:off x="457200" y="1600200"/>
            <a:ext cx="8229600" cy="4525963"/>
          </a:xfrm>
          <a:ln/>
        </p:spPr>
        <p:txBody>
          <a:bodyPr/>
          <a:lstStyle/>
          <a:p>
            <a:pPr marL="334963" indent="-334963">
              <a:spcBef>
                <a:spcPts val="100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3200" b="1" dirty="0">
                <a:solidFill>
                  <a:schemeClr val="tx1">
                    <a:lumMod val="95000"/>
                    <a:lumOff val="5000"/>
                  </a:schemeClr>
                </a:solidFill>
                <a:latin typeface="Chalkboard SE" panose="03050602040202020205" pitchFamily="66" charset="77"/>
              </a:rPr>
              <a:t>ANATOMIA UMANA</a:t>
            </a:r>
          </a:p>
          <a:p>
            <a:pPr marL="334963" indent="-327025">
              <a:spcBef>
                <a:spcPts val="1000"/>
              </a:spcBef>
              <a:buClr>
                <a:schemeClr val="tx1"/>
              </a:buClr>
              <a:buFontTx/>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3200" dirty="0">
              <a:solidFill>
                <a:schemeClr val="tx1">
                  <a:lumMod val="95000"/>
                  <a:lumOff val="5000"/>
                </a:schemeClr>
              </a:solidFill>
              <a:latin typeface="Chalkboard SE" panose="03050602040202020205" pitchFamily="66" charset="77"/>
            </a:endParaRPr>
          </a:p>
          <a:p>
            <a:pPr marL="334963" indent="-334963">
              <a:spcBef>
                <a:spcPts val="100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3200" b="1" dirty="0">
                <a:solidFill>
                  <a:schemeClr val="tx1">
                    <a:lumMod val="95000"/>
                    <a:lumOff val="5000"/>
                  </a:schemeClr>
                </a:solidFill>
                <a:latin typeface="Chalkboard SE" panose="03050602040202020205" pitchFamily="66" charset="77"/>
              </a:rPr>
              <a:t>ISTOLOGIA</a:t>
            </a:r>
          </a:p>
          <a:p>
            <a:pPr marL="334963" indent="-327025">
              <a:spcBef>
                <a:spcPts val="1000"/>
              </a:spcBef>
              <a:buClr>
                <a:schemeClr val="tx1"/>
              </a:buClr>
              <a:buFontTx/>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3200" b="1" dirty="0">
              <a:solidFill>
                <a:schemeClr val="tx1">
                  <a:lumMod val="95000"/>
                  <a:lumOff val="5000"/>
                </a:schemeClr>
              </a:solidFill>
              <a:latin typeface="Chalkboard SE" panose="03050602040202020205" pitchFamily="66" charset="77"/>
            </a:endParaRPr>
          </a:p>
          <a:p>
            <a:pPr marL="334963" indent="-334963">
              <a:spcBef>
                <a:spcPts val="100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3200" b="1" dirty="0">
                <a:solidFill>
                  <a:schemeClr val="tx1">
                    <a:lumMod val="95000"/>
                    <a:lumOff val="5000"/>
                  </a:schemeClr>
                </a:solidFill>
                <a:latin typeface="Chalkboard SE" panose="03050602040202020205" pitchFamily="66" charset="77"/>
              </a:rPr>
              <a:t>EMBRIOLOGIA</a:t>
            </a:r>
          </a:p>
        </p:txBody>
      </p:sp>
    </p:spTree>
    <p:extLst>
      <p:ext uri="{BB962C8B-B14F-4D97-AF65-F5344CB8AC3E}">
        <p14:creationId xmlns:p14="http://schemas.microsoft.com/office/powerpoint/2010/main" val="311911948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a:extLst>
              <a:ext uri="{28A0092B-C50C-407E-A947-70E740481C1C}">
                <a14:useLocalDpi xmlns:a14="http://schemas.microsoft.com/office/drawing/2010/main" val="0"/>
              </a:ext>
            </a:extLst>
          </a:blip>
          <a:srcRect b="9235"/>
          <a:stretch>
            <a:fillRect/>
          </a:stretch>
        </p:blipFill>
        <p:spPr bwMode="auto">
          <a:xfrm>
            <a:off x="0" y="71438"/>
            <a:ext cx="9109075" cy="6696075"/>
          </a:xfrm>
          <a:prstGeom prst="rect">
            <a:avLst/>
          </a:prstGeom>
          <a:noFill/>
          <a:ln>
            <a:noFill/>
          </a:ln>
          <a:effectLst/>
          <a:extLst>
            <a:ext uri="{909E8E84-426E-40DD-AFC4-6F175D3DCCD1}">
              <a14:hiddenFill xmlns:a14="http://schemas.microsoft.com/office/drawing/2010/main">
                <a:blipFill dpi="0" rotWithShape="0">
                  <a:blip/>
                  <a:srcRect b="9235"/>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190483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06"/>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603250"/>
            <a:ext cx="9144000" cy="5649913"/>
          </a:xfrm>
          <a:prstGeom prst="rect">
            <a:avLst/>
          </a:prstGeom>
          <a:noFill/>
          <a:ln>
            <a:noFill/>
          </a:ln>
        </p:spPr>
      </p:pic>
    </p:spTree>
    <p:extLst>
      <p:ext uri="{BB962C8B-B14F-4D97-AF65-F5344CB8AC3E}">
        <p14:creationId xmlns:p14="http://schemas.microsoft.com/office/powerpoint/2010/main" val="4000657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06a"/>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542925"/>
            <a:ext cx="9144000" cy="5770563"/>
          </a:xfrm>
          <a:prstGeom prst="rect">
            <a:avLst/>
          </a:prstGeom>
          <a:noFill/>
          <a:ln>
            <a:noFill/>
          </a:ln>
        </p:spPr>
      </p:pic>
    </p:spTree>
    <p:extLst>
      <p:ext uri="{BB962C8B-B14F-4D97-AF65-F5344CB8AC3E}">
        <p14:creationId xmlns:p14="http://schemas.microsoft.com/office/powerpoint/2010/main" val="756844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06b"/>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554038"/>
            <a:ext cx="9144000" cy="5748337"/>
          </a:xfrm>
          <a:prstGeom prst="rect">
            <a:avLst/>
          </a:prstGeom>
          <a:noFill/>
          <a:ln>
            <a:noFill/>
          </a:ln>
        </p:spPr>
      </p:pic>
    </p:spTree>
    <p:extLst>
      <p:ext uri="{BB962C8B-B14F-4D97-AF65-F5344CB8AC3E}">
        <p14:creationId xmlns:p14="http://schemas.microsoft.com/office/powerpoint/2010/main" val="4208069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1" y="0"/>
            <a:ext cx="8964612" cy="764704"/>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b="1" dirty="0">
                <a:solidFill>
                  <a:schemeClr val="tx1">
                    <a:lumMod val="95000"/>
                    <a:lumOff val="5000"/>
                  </a:schemeClr>
                </a:solidFill>
                <a:latin typeface="Gurmukhi MN" panose="02020600050405020304" pitchFamily="18" charset="0"/>
                <a:cs typeface="Gurmukhi MN" panose="02020600050405020304" pitchFamily="18" charset="0"/>
              </a:rPr>
              <a:t>DEFINIZIONE DELLA DISCIPLINA e APPROCCI di STUDIO</a:t>
            </a:r>
          </a:p>
        </p:txBody>
      </p:sp>
      <p:sp>
        <p:nvSpPr>
          <p:cNvPr id="4098" name="Rectangle 2"/>
          <p:cNvSpPr>
            <a:spLocks noGrp="1" noChangeArrowheads="1"/>
          </p:cNvSpPr>
          <p:nvPr>
            <p:ph type="body" idx="1"/>
          </p:nvPr>
        </p:nvSpPr>
        <p:spPr>
          <a:xfrm>
            <a:off x="242047" y="980728"/>
            <a:ext cx="8722566" cy="5327650"/>
          </a:xfrm>
          <a:ln/>
        </p:spPr>
        <p:txBody>
          <a:bodyPr>
            <a:normAutofit fontScale="92500" lnSpcReduction="10000"/>
          </a:bodyPr>
          <a:lstStyle/>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Arial Black" panose="020B0A04020102020204" pitchFamily="34" charset="0"/>
                <a:cs typeface="Times New Roman" panose="02020603050405020304" pitchFamily="18" charset="0"/>
              </a:rPr>
              <a:t>ANATOMIA</a:t>
            </a: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dal greco </a:t>
            </a:r>
            <a:r>
              <a:rPr lang="it-IT" altLang="it-IT" sz="2000" b="1" dirty="0">
                <a:solidFill>
                  <a:schemeClr val="tx1">
                    <a:lumMod val="95000"/>
                    <a:lumOff val="5000"/>
                  </a:schemeClr>
                </a:solidFill>
                <a:latin typeface="Symbol" panose="05050102010706020507" pitchFamily="18" charset="2"/>
              </a:rPr>
              <a:t></a:t>
            </a: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a:t>
            </a:r>
            <a:r>
              <a:rPr lang="it-IT" altLang="it-IT" sz="2000" i="1" dirty="0">
                <a:solidFill>
                  <a:schemeClr val="tx1">
                    <a:lumMod val="95000"/>
                    <a:lumOff val="5000"/>
                  </a:schemeClr>
                </a:solidFill>
                <a:latin typeface="Arial Black" panose="020B0A04020102020204" pitchFamily="34" charset="0"/>
                <a:cs typeface="Times New Roman" panose="02020603050405020304" pitchFamily="18" charset="0"/>
              </a:rPr>
              <a:t>tagliare attraverso</a:t>
            </a: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Studio di una determinata struttura mediante il metodo       </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SETTORIO. Esso non può prescindere da un’ OSSERVAZIONE </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delle FORME prima della  DISSEZIONE</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b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b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In particolare l’ ANATOMIA UMANA si occupa dello studio     </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delle strutture NORMALI del corpo umano (ANATOMIA  </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UMANA NORMALE), ossia in assenza di modificazioni  </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patologiche (delle modificazioni patologiche si occupa una </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disciplina clinica che è l’ Anatomia e l’ Istologia </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Patologica).</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endParaRP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a:t>
            </a:r>
            <a:r>
              <a:rPr lang="it-IT" altLang="it-IT" sz="2000" b="1" dirty="0">
                <a:solidFill>
                  <a:schemeClr val="tx1">
                    <a:lumMod val="95000"/>
                    <a:lumOff val="5000"/>
                  </a:schemeClr>
                </a:solidFill>
                <a:latin typeface="Chalkboard SE" panose="03050602040202020205" pitchFamily="66" charset="77"/>
                <a:cs typeface="Times New Roman" panose="02020603050405020304" pitchFamily="18" charset="0"/>
              </a:rPr>
              <a:t>ANATOMIA SISTEMATICA. In base alla suddivisione del corpo in SISTEMI (si sta abbandonando il «quasi» sinonimo di </a:t>
            </a:r>
            <a:r>
              <a:rPr lang="it-IT" altLang="it-IT" sz="2000" b="1" dirty="0" err="1">
                <a:solidFill>
                  <a:schemeClr val="tx1">
                    <a:lumMod val="95000"/>
                    <a:lumOff val="5000"/>
                  </a:schemeClr>
                </a:solidFill>
                <a:latin typeface="Chalkboard SE" panose="03050602040202020205" pitchFamily="66" charset="77"/>
                <a:cs typeface="Times New Roman" panose="02020603050405020304" pitchFamily="18" charset="0"/>
              </a:rPr>
              <a:t>ApparatI</a:t>
            </a:r>
            <a:r>
              <a:rPr lang="it-IT" altLang="it-IT" sz="2000" b="1" dirty="0">
                <a:solidFill>
                  <a:schemeClr val="tx1">
                    <a:lumMod val="95000"/>
                    <a:lumOff val="5000"/>
                  </a:schemeClr>
                </a:solidFill>
                <a:latin typeface="Chalkboard SE" panose="03050602040202020205" pitchFamily="66" charset="77"/>
                <a:cs typeface="Times New Roman" panose="02020603050405020304" pitchFamily="18" charset="0"/>
              </a:rPr>
              <a:t>)</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endParaRP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Gurmukhi MN" panose="02020600050405020304" pitchFamily="18" charset="0"/>
                <a:cs typeface="Gurmukhi MN" panose="02020600050405020304" pitchFamily="18" charset="0"/>
              </a:rPr>
              <a:t>ANATOMIA TOPOGRAFICA o REGIONALE, in base alla suddivisione regionale del corpo</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endParaRP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halkboard SE" panose="03050602040202020205" pitchFamily="66" charset="77"/>
                <a:cs typeface="Times New Roman" panose="02020603050405020304" pitchFamily="18" charset="0"/>
              </a:rPr>
              <a:t>ANATOMIA RADIOLOGICA, come applicazione clinica mediante utilizzo di tecniche di competenza della Radiologia (Medico Radiologo e Tecnico di Radiologia Medica)</a:t>
            </a:r>
          </a:p>
          <a:p>
            <a:pPr marL="334963" indent="-334963">
              <a:lnSpc>
                <a:spcPct val="80000"/>
              </a:lnSpc>
              <a:spcBef>
                <a:spcPts val="275"/>
              </a:spcBef>
              <a:buClr>
                <a:srgbClr val="FFFF00"/>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1100" dirty="0">
              <a:solidFill>
                <a:schemeClr val="tx1">
                  <a:lumMod val="95000"/>
                  <a:lumOff val="5000"/>
                </a:schemeClr>
              </a:solidFill>
              <a:latin typeface="Arial Black" panose="020B0A04020102020204" pitchFamily="34" charset="0"/>
              <a:cs typeface="Times New Roman" panose="02020603050405020304" pitchFamily="18" charset="0"/>
            </a:endParaRPr>
          </a:p>
        </p:txBody>
      </p:sp>
    </p:spTree>
    <p:extLst>
      <p:ext uri="{BB962C8B-B14F-4D97-AF65-F5344CB8AC3E}">
        <p14:creationId xmlns:p14="http://schemas.microsoft.com/office/powerpoint/2010/main" val="18349192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C7F77F-1026-D447-9CCA-9C9B962B66FD}"/>
              </a:ext>
            </a:extLst>
          </p:cNvPr>
          <p:cNvSpPr>
            <a:spLocks noGrp="1"/>
          </p:cNvSpPr>
          <p:nvPr>
            <p:ph type="title"/>
          </p:nvPr>
        </p:nvSpPr>
        <p:spPr>
          <a:xfrm>
            <a:off x="179512" y="274638"/>
            <a:ext cx="8856984" cy="1135062"/>
          </a:xfrm>
        </p:spPr>
        <p:txBody>
          <a:bodyPr/>
          <a:lstStyle/>
          <a:p>
            <a:r>
              <a:rPr lang="it-IT" altLang="it-IT" sz="2400" b="1" dirty="0">
                <a:solidFill>
                  <a:schemeClr val="tx1">
                    <a:lumMod val="95000"/>
                    <a:lumOff val="5000"/>
                  </a:schemeClr>
                </a:solidFill>
                <a:latin typeface="Chalkboard SE" panose="03050602040202020205" pitchFamily="66" charset="77"/>
                <a:cs typeface="Gurmukhi MN" panose="02020600050405020304" pitchFamily="18" charset="0"/>
              </a:rPr>
              <a:t>DEFINIZIONE DELLA DISCIPLINA e APPROCCI di STUDIO</a:t>
            </a:r>
            <a:endParaRPr lang="it-IT" sz="2400" dirty="0">
              <a:latin typeface="Chalkboard SE" panose="03050602040202020205" pitchFamily="66" charset="77"/>
            </a:endParaRPr>
          </a:p>
        </p:txBody>
      </p:sp>
      <p:sp>
        <p:nvSpPr>
          <p:cNvPr id="3" name="Segnaposto contenuto 2">
            <a:extLst>
              <a:ext uri="{FF2B5EF4-FFF2-40B4-BE49-F238E27FC236}">
                <a16:creationId xmlns:a16="http://schemas.microsoft.com/office/drawing/2014/main" id="{84FCB93B-942F-114E-B86E-AB5E729E0F77}"/>
              </a:ext>
            </a:extLst>
          </p:cNvPr>
          <p:cNvSpPr>
            <a:spLocks noGrp="1"/>
          </p:cNvSpPr>
          <p:nvPr>
            <p:ph idx="1"/>
          </p:nvPr>
        </p:nvSpPr>
        <p:spPr>
          <a:xfrm>
            <a:off x="497172" y="1124744"/>
            <a:ext cx="8221663" cy="4518025"/>
          </a:xfrm>
        </p:spPr>
        <p:txBody>
          <a:bodyPr>
            <a:normAutofit fontScale="92500" lnSpcReduction="20000"/>
          </a:bodyPr>
          <a:lstStyle/>
          <a:p>
            <a:pPr marL="334963" indent="-334963">
              <a:lnSpc>
                <a:spcPct val="80000"/>
              </a:lnSpc>
              <a:spcBef>
                <a:spcPts val="275"/>
              </a:spcBef>
              <a:buClr>
                <a:srgbClr val="FFFF00"/>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dirty="0">
              <a:solidFill>
                <a:schemeClr val="tx1">
                  <a:lumMod val="95000"/>
                  <a:lumOff val="5000"/>
                </a:schemeClr>
              </a:solidFill>
              <a:latin typeface="Arial Black" panose="020B0A04020102020204" pitchFamily="34" charset="0"/>
              <a:cs typeface="Times New Roman" panose="02020603050405020304" pitchFamily="18" charset="0"/>
            </a:endParaRP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Gurmukhi MN" panose="02020600050405020304" pitchFamily="18" charset="0"/>
                <a:cs typeface="Gurmukhi MN" panose="02020600050405020304" pitchFamily="18" charset="0"/>
              </a:rPr>
              <a:t>ANATOMIA MACROSCOPICA, quando la descrizione non richieda l’impiego di mezzi di ingrandimento, in particolare microscopi</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dirty="0">
              <a:solidFill>
                <a:schemeClr val="tx1">
                  <a:lumMod val="95000"/>
                  <a:lumOff val="5000"/>
                </a:schemeClr>
              </a:solidFill>
              <a:latin typeface="Arial Black" panose="020B0A04020102020204" pitchFamily="34" charset="0"/>
              <a:cs typeface="Times New Roman" panose="02020603050405020304" pitchFamily="18" charset="0"/>
            </a:endParaRP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Chalkboard SE" panose="03050602040202020205" pitchFamily="66" charset="77"/>
                <a:cs typeface="Times New Roman" panose="02020603050405020304" pitchFamily="18" charset="0"/>
              </a:rPr>
              <a:t>ANATOMIA MICROSCOPICA, mediante l’impiego del microscopio, al fine di comprendere le correlazioni strutturali dei vari TESSUTI (studiati nell’ ISTOLOGIA) nell’ ambito dei diversi ORGANI. Nel mondo anglosassone, l’ Anatomia Microscopica viene studiata nell’ ambito dell’ Istologia.</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dirty="0">
              <a:solidFill>
                <a:schemeClr val="tx1">
                  <a:lumMod val="95000"/>
                  <a:lumOff val="5000"/>
                </a:schemeClr>
              </a:solidFill>
              <a:latin typeface="Arial Black" panose="020B0A04020102020204" pitchFamily="34" charset="0"/>
              <a:cs typeface="Times New Roman" panose="02020603050405020304" pitchFamily="18" charset="0"/>
            </a:endParaRP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Copperplate Gothic Bold" panose="020E0705020206020404" pitchFamily="34" charset="77"/>
                <a:cs typeface="Times New Roman" panose="02020603050405020304" pitchFamily="18" charset="0"/>
              </a:rPr>
              <a:t>ORGANOGENESI, che si occupa dello studio dello sviluppo delle diverse strutture corporee a partire dai diversi aspetti dell’ Embriologia.</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1600" b="1" dirty="0">
              <a:solidFill>
                <a:schemeClr val="tx1">
                  <a:lumMod val="95000"/>
                  <a:lumOff val="5000"/>
                </a:schemeClr>
              </a:solidFill>
              <a:latin typeface="Copperplate Gothic Bold" panose="020E0705020206020404" pitchFamily="34" charset="77"/>
              <a:cs typeface="Times New Roman" panose="02020603050405020304" pitchFamily="18" charset="0"/>
            </a:endParaRPr>
          </a:p>
          <a:p>
            <a:endParaRPr lang="it-IT" dirty="0"/>
          </a:p>
        </p:txBody>
      </p:sp>
    </p:spTree>
    <p:extLst>
      <p:ext uri="{BB962C8B-B14F-4D97-AF65-F5344CB8AC3E}">
        <p14:creationId xmlns:p14="http://schemas.microsoft.com/office/powerpoint/2010/main" val="553143955"/>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40301</TotalTime>
  <Words>355</Words>
  <Application>Microsoft Macintosh PowerPoint</Application>
  <PresentationFormat>Presentazione su schermo (4:3)</PresentationFormat>
  <Paragraphs>48</Paragraphs>
  <Slides>10</Slides>
  <Notes>4</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10</vt:i4>
      </vt:variant>
    </vt:vector>
  </HeadingPairs>
  <TitlesOfParts>
    <vt:vector size="20" baseType="lpstr">
      <vt:lpstr>Arial</vt:lpstr>
      <vt:lpstr>Arial Black</vt:lpstr>
      <vt:lpstr>Calibri</vt:lpstr>
      <vt:lpstr>Calibri Light</vt:lpstr>
      <vt:lpstr>Chalkboard</vt:lpstr>
      <vt:lpstr>Chalkboard SE</vt:lpstr>
      <vt:lpstr>Copperplate Gothic Bold</vt:lpstr>
      <vt:lpstr>Gurmukhi MN</vt:lpstr>
      <vt:lpstr>Symbol</vt:lpstr>
      <vt:lpstr>Tema di Office</vt:lpstr>
      <vt:lpstr>CORPO UMANO CARATTERI ORGANIZZATIVI GENERALI</vt:lpstr>
      <vt:lpstr>Presentazione standard di PowerPoint</vt:lpstr>
      <vt:lpstr>DISCIPLINE MORFOLOGICHE  UMANE </vt:lpstr>
      <vt:lpstr>Presentazione standard di PowerPoint</vt:lpstr>
      <vt:lpstr>Presentazione standard di PowerPoint</vt:lpstr>
      <vt:lpstr>Presentazione standard di PowerPoint</vt:lpstr>
      <vt:lpstr>Presentazione standard di PowerPoint</vt:lpstr>
      <vt:lpstr>DEFINIZIONE DELLA DISCIPLINA e APPROCCI di STUDIO</vt:lpstr>
      <vt:lpstr>DEFINIZIONE DELLA DISCIPLINA e APPROCCI di STUDIO</vt:lpstr>
      <vt:lpstr>GERARCHIA ORGANIZZATIVA DI UN ORGANISMO VIVENTE (in ordine decrescente)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VITTORIO GRILL</dc:creator>
  <cp:lastModifiedBy>Utente di Microsoft Office</cp:lastModifiedBy>
  <cp:revision>126</cp:revision>
  <dcterms:created xsi:type="dcterms:W3CDTF">2016-10-08T13:19:31Z</dcterms:created>
  <dcterms:modified xsi:type="dcterms:W3CDTF">2023-10-15T15:10:26Z</dcterms:modified>
</cp:coreProperties>
</file>