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sldIdLst>
    <p:sldId id="353" r:id="rId2"/>
    <p:sldId id="319" r:id="rId3"/>
    <p:sldId id="264" r:id="rId4"/>
    <p:sldId id="320" r:id="rId5"/>
    <p:sldId id="321" r:id="rId6"/>
    <p:sldId id="266" r:id="rId7"/>
    <p:sldId id="267" r:id="rId8"/>
    <p:sldId id="318" r:id="rId9"/>
    <p:sldId id="323" r:id="rId10"/>
    <p:sldId id="324" r:id="rId11"/>
    <p:sldId id="325" r:id="rId12"/>
    <p:sldId id="326" r:id="rId13"/>
    <p:sldId id="354" r:id="rId14"/>
    <p:sldId id="355" r:id="rId15"/>
    <p:sldId id="329" r:id="rId16"/>
    <p:sldId id="330" r:id="rId17"/>
    <p:sldId id="331" r:id="rId18"/>
    <p:sldId id="332" r:id="rId19"/>
    <p:sldId id="333" r:id="rId20"/>
    <p:sldId id="334" r:id="rId21"/>
    <p:sldId id="335" r:id="rId22"/>
    <p:sldId id="336" r:id="rId23"/>
    <p:sldId id="269" r:id="rId24"/>
    <p:sldId id="337" r:id="rId25"/>
    <p:sldId id="338" r:id="rId26"/>
    <p:sldId id="339" r:id="rId27"/>
    <p:sldId id="340" r:id="rId28"/>
    <p:sldId id="262" r:id="rId29"/>
    <p:sldId id="341" r:id="rId30"/>
    <p:sldId id="342" r:id="rId31"/>
    <p:sldId id="343" r:id="rId32"/>
    <p:sldId id="344" r:id="rId33"/>
    <p:sldId id="345" r:id="rId34"/>
    <p:sldId id="346" r:id="rId35"/>
    <p:sldId id="347" r:id="rId36"/>
    <p:sldId id="349" r:id="rId37"/>
    <p:sldId id="350" r:id="rId38"/>
    <p:sldId id="351" r:id="rId39"/>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0141"/>
  </p:normalViewPr>
  <p:slideViewPr>
    <p:cSldViewPr>
      <p:cViewPr varScale="1">
        <p:scale>
          <a:sx n="111" d="100"/>
          <a:sy n="111" d="100"/>
        </p:scale>
        <p:origin x="1680" y="19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1987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6"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7"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8" name="Rectangle 6"/>
          <p:cNvSpPr>
            <a:spLocks noGrp="1" noChangeArrowheads="1"/>
          </p:cNvSpPr>
          <p:nvPr>
            <p:ph type="hdr"/>
          </p:nvPr>
        </p:nvSpPr>
        <p:spPr bwMode="auto">
          <a:xfrm>
            <a:off x="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79" name="Rectangle 7"/>
          <p:cNvSpPr>
            <a:spLocks noGrp="1" noChangeArrowheads="1"/>
          </p:cNvSpPr>
          <p:nvPr>
            <p:ph type="dt"/>
          </p:nvPr>
        </p:nvSpPr>
        <p:spPr bwMode="auto">
          <a:xfrm>
            <a:off x="388620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0" name="Rectangle 8"/>
          <p:cNvSpPr>
            <a:spLocks noGrp="1" noRot="1" noChangeAspect="1" noChangeArrowheads="1"/>
          </p:cNvSpPr>
          <p:nvPr>
            <p:ph type="sldImg"/>
          </p:nvPr>
        </p:nvSpPr>
        <p:spPr bwMode="auto">
          <a:xfrm>
            <a:off x="1143000" y="685800"/>
            <a:ext cx="4564063" cy="34210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1" name="Rectangle 9"/>
          <p:cNvSpPr>
            <a:spLocks noGrp="1" noChangeArrowheads="1"/>
          </p:cNvSpPr>
          <p:nvPr>
            <p:ph type="body"/>
          </p:nvPr>
        </p:nvSpPr>
        <p:spPr bwMode="auto">
          <a:xfrm>
            <a:off x="914400" y="4343400"/>
            <a:ext cx="50212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3082" name="Rectangle 10"/>
          <p:cNvSpPr>
            <a:spLocks noGrp="1" noChangeArrowheads="1"/>
          </p:cNvSpPr>
          <p:nvPr>
            <p:ph type="ftr"/>
          </p:nvPr>
        </p:nvSpPr>
        <p:spPr bwMode="auto">
          <a:xfrm>
            <a:off x="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3" name="Rectangle 11"/>
          <p:cNvSpPr>
            <a:spLocks noGrp="1" noChangeArrowheads="1"/>
          </p:cNvSpPr>
          <p:nvPr>
            <p:ph type="sldNum"/>
          </p:nvPr>
        </p:nvSpPr>
        <p:spPr bwMode="auto">
          <a:xfrm>
            <a:off x="388620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fld id="{3541D6F1-78D2-448F-8D0B-5155255C6E65}"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820ECE3-7041-4C81-A9D2-E3A6A5CC1FC0}"/>
              </a:ext>
            </a:extLst>
          </p:cNvPr>
          <p:cNvSpPr>
            <a:spLocks noGrp="1" noChangeArrowheads="1"/>
          </p:cNvSpPr>
          <p:nvPr>
            <p:ph type="sldNum"/>
          </p:nvPr>
        </p:nvSpPr>
        <p:spPr>
          <a:ln/>
        </p:spPr>
        <p:txBody>
          <a:bodyPr/>
          <a:lstStyle/>
          <a:p>
            <a:fld id="{B1FC61CE-3D5A-407D-8AD3-7422407B0C2C}" type="slidenum">
              <a:rPr lang="it-IT" altLang="it-IT"/>
              <a:pPr/>
              <a:t>2</a:t>
            </a:fld>
            <a:endParaRPr lang="it-IT" altLang="it-IT"/>
          </a:p>
        </p:txBody>
      </p:sp>
      <p:sp>
        <p:nvSpPr>
          <p:cNvPr id="39937" name="Rectangle 1">
            <a:extLst>
              <a:ext uri="{FF2B5EF4-FFF2-40B4-BE49-F238E27FC236}">
                <a16:creationId xmlns:a16="http://schemas.microsoft.com/office/drawing/2014/main" id="{6DE264EA-6AA4-4C1A-91FE-D6FB4D6F1F9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1F07028A-EB1D-4EAE-BE9E-0AAFE154E75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411821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186650F5-2883-4DD3-9C1D-86DCC816805C}"/>
              </a:ext>
            </a:extLst>
          </p:cNvPr>
          <p:cNvSpPr>
            <a:spLocks noGrp="1" noChangeArrowheads="1"/>
          </p:cNvSpPr>
          <p:nvPr>
            <p:ph type="sldNum"/>
          </p:nvPr>
        </p:nvSpPr>
        <p:spPr>
          <a:ln/>
        </p:spPr>
        <p:txBody>
          <a:bodyPr/>
          <a:lstStyle/>
          <a:p>
            <a:fld id="{6CADA877-BAFC-41C9-95F8-2BB71C231C11}" type="slidenum">
              <a:rPr lang="it-IT" altLang="it-IT"/>
              <a:pPr/>
              <a:t>15</a:t>
            </a:fld>
            <a:endParaRPr lang="it-IT" altLang="it-IT"/>
          </a:p>
        </p:txBody>
      </p:sp>
      <p:sp>
        <p:nvSpPr>
          <p:cNvPr id="50177" name="Rectangle 1">
            <a:extLst>
              <a:ext uri="{FF2B5EF4-FFF2-40B4-BE49-F238E27FC236}">
                <a16:creationId xmlns:a16="http://schemas.microsoft.com/office/drawing/2014/main" id="{2E22ED26-89FC-4122-B0E3-81B16E80820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a:extLst>
              <a:ext uri="{FF2B5EF4-FFF2-40B4-BE49-F238E27FC236}">
                <a16:creationId xmlns:a16="http://schemas.microsoft.com/office/drawing/2014/main" id="{2CEEEBCE-9077-4C78-BAFD-4CDB4B35F66E}"/>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523508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8DE980A-2796-43A3-845B-D9E2310980F1}"/>
              </a:ext>
            </a:extLst>
          </p:cNvPr>
          <p:cNvSpPr>
            <a:spLocks noGrp="1" noChangeArrowheads="1"/>
          </p:cNvSpPr>
          <p:nvPr>
            <p:ph type="sldNum"/>
          </p:nvPr>
        </p:nvSpPr>
        <p:spPr>
          <a:ln/>
        </p:spPr>
        <p:txBody>
          <a:bodyPr/>
          <a:lstStyle/>
          <a:p>
            <a:fld id="{7BD3DC45-11CF-41DE-A544-F146B1F481A1}" type="slidenum">
              <a:rPr lang="it-IT" altLang="it-IT"/>
              <a:pPr/>
              <a:t>16</a:t>
            </a:fld>
            <a:endParaRPr lang="it-IT" altLang="it-IT"/>
          </a:p>
        </p:txBody>
      </p:sp>
      <p:sp>
        <p:nvSpPr>
          <p:cNvPr id="51201" name="Rectangle 1">
            <a:extLst>
              <a:ext uri="{FF2B5EF4-FFF2-40B4-BE49-F238E27FC236}">
                <a16:creationId xmlns:a16="http://schemas.microsoft.com/office/drawing/2014/main" id="{458A74CB-086B-49EB-877A-E815458DB8B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06D6168A-79A9-4047-850E-78F3FCA79127}"/>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19380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3056B3A-9A06-47C4-8AE1-E87E6A039C01}"/>
              </a:ext>
            </a:extLst>
          </p:cNvPr>
          <p:cNvSpPr>
            <a:spLocks noGrp="1" noChangeArrowheads="1"/>
          </p:cNvSpPr>
          <p:nvPr>
            <p:ph type="sldNum"/>
          </p:nvPr>
        </p:nvSpPr>
        <p:spPr>
          <a:ln/>
        </p:spPr>
        <p:txBody>
          <a:bodyPr/>
          <a:lstStyle/>
          <a:p>
            <a:fld id="{855A03E6-1384-4D81-94E6-5F3ADC325662}" type="slidenum">
              <a:rPr lang="it-IT" altLang="it-IT"/>
              <a:pPr/>
              <a:t>17</a:t>
            </a:fld>
            <a:endParaRPr lang="it-IT" altLang="it-IT"/>
          </a:p>
        </p:txBody>
      </p:sp>
      <p:sp>
        <p:nvSpPr>
          <p:cNvPr id="52225" name="Rectangle 1">
            <a:extLst>
              <a:ext uri="{FF2B5EF4-FFF2-40B4-BE49-F238E27FC236}">
                <a16:creationId xmlns:a16="http://schemas.microsoft.com/office/drawing/2014/main" id="{7A81879B-5D27-4A88-8116-756C2939570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a:extLst>
              <a:ext uri="{FF2B5EF4-FFF2-40B4-BE49-F238E27FC236}">
                <a16:creationId xmlns:a16="http://schemas.microsoft.com/office/drawing/2014/main" id="{CA5B3285-8509-4BDD-B076-51D6619CECF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19523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EF0035D1-29F6-42A1-9E30-7F715FC78A8B}"/>
              </a:ext>
            </a:extLst>
          </p:cNvPr>
          <p:cNvSpPr>
            <a:spLocks noGrp="1" noChangeArrowheads="1"/>
          </p:cNvSpPr>
          <p:nvPr>
            <p:ph type="sldNum"/>
          </p:nvPr>
        </p:nvSpPr>
        <p:spPr>
          <a:ln/>
        </p:spPr>
        <p:txBody>
          <a:bodyPr/>
          <a:lstStyle/>
          <a:p>
            <a:fld id="{257DA108-2164-4CEC-A706-3194C6CDE862}" type="slidenum">
              <a:rPr lang="it-IT" altLang="it-IT"/>
              <a:pPr/>
              <a:t>18</a:t>
            </a:fld>
            <a:endParaRPr lang="it-IT" altLang="it-IT"/>
          </a:p>
        </p:txBody>
      </p:sp>
      <p:sp>
        <p:nvSpPr>
          <p:cNvPr id="53249" name="Rectangle 1">
            <a:extLst>
              <a:ext uri="{FF2B5EF4-FFF2-40B4-BE49-F238E27FC236}">
                <a16:creationId xmlns:a16="http://schemas.microsoft.com/office/drawing/2014/main" id="{E25CB23F-6E9D-4F2A-ACBC-743967559D4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a:extLst>
              <a:ext uri="{FF2B5EF4-FFF2-40B4-BE49-F238E27FC236}">
                <a16:creationId xmlns:a16="http://schemas.microsoft.com/office/drawing/2014/main" id="{A0D10491-4732-4CFC-8BA6-11A5F1B993C3}"/>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13109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D566A59-EFFD-4F5C-BB62-76581AD60429}"/>
              </a:ext>
            </a:extLst>
          </p:cNvPr>
          <p:cNvSpPr>
            <a:spLocks noGrp="1" noChangeArrowheads="1"/>
          </p:cNvSpPr>
          <p:nvPr>
            <p:ph type="sldNum"/>
          </p:nvPr>
        </p:nvSpPr>
        <p:spPr>
          <a:ln/>
        </p:spPr>
        <p:txBody>
          <a:bodyPr/>
          <a:lstStyle/>
          <a:p>
            <a:fld id="{29D1DB63-F4AC-4402-97A0-837337FCB20D}" type="slidenum">
              <a:rPr lang="it-IT" altLang="it-IT"/>
              <a:pPr/>
              <a:t>19</a:t>
            </a:fld>
            <a:endParaRPr lang="it-IT" altLang="it-IT"/>
          </a:p>
        </p:txBody>
      </p:sp>
      <p:sp>
        <p:nvSpPr>
          <p:cNvPr id="54273" name="Rectangle 1">
            <a:extLst>
              <a:ext uri="{FF2B5EF4-FFF2-40B4-BE49-F238E27FC236}">
                <a16:creationId xmlns:a16="http://schemas.microsoft.com/office/drawing/2014/main" id="{900B1EEE-E9EF-48FE-8924-1098CDDF796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a:extLst>
              <a:ext uri="{FF2B5EF4-FFF2-40B4-BE49-F238E27FC236}">
                <a16:creationId xmlns:a16="http://schemas.microsoft.com/office/drawing/2014/main" id="{A17818D9-5F3A-4758-A9B8-B78B14C4A32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776782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154DD35-E412-44AE-8558-61B918BC0652}"/>
              </a:ext>
            </a:extLst>
          </p:cNvPr>
          <p:cNvSpPr>
            <a:spLocks noGrp="1" noChangeArrowheads="1"/>
          </p:cNvSpPr>
          <p:nvPr>
            <p:ph type="sldNum"/>
          </p:nvPr>
        </p:nvSpPr>
        <p:spPr>
          <a:ln/>
        </p:spPr>
        <p:txBody>
          <a:bodyPr/>
          <a:lstStyle/>
          <a:p>
            <a:fld id="{1C4BC6D7-22AE-490F-806E-BC0FA8CDD74F}" type="slidenum">
              <a:rPr lang="it-IT" altLang="it-IT"/>
              <a:pPr/>
              <a:t>20</a:t>
            </a:fld>
            <a:endParaRPr lang="it-IT" altLang="it-IT"/>
          </a:p>
        </p:txBody>
      </p:sp>
      <p:sp>
        <p:nvSpPr>
          <p:cNvPr id="55297" name="Rectangle 1">
            <a:extLst>
              <a:ext uri="{FF2B5EF4-FFF2-40B4-BE49-F238E27FC236}">
                <a16:creationId xmlns:a16="http://schemas.microsoft.com/office/drawing/2014/main" id="{BA9E0715-C081-41C2-87C5-E20BB97F07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a:extLst>
              <a:ext uri="{FF2B5EF4-FFF2-40B4-BE49-F238E27FC236}">
                <a16:creationId xmlns:a16="http://schemas.microsoft.com/office/drawing/2014/main" id="{25ECF9DA-137C-486E-AA9B-0F824AB856AF}"/>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37995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BB70EFD7-D1EA-45B8-9613-E5330C60A22B}"/>
              </a:ext>
            </a:extLst>
          </p:cNvPr>
          <p:cNvSpPr>
            <a:spLocks noGrp="1" noChangeArrowheads="1"/>
          </p:cNvSpPr>
          <p:nvPr>
            <p:ph type="sldNum"/>
          </p:nvPr>
        </p:nvSpPr>
        <p:spPr>
          <a:ln/>
        </p:spPr>
        <p:txBody>
          <a:bodyPr/>
          <a:lstStyle/>
          <a:p>
            <a:fld id="{37BC77CF-B775-4668-AFDD-7CEF750685D7}" type="slidenum">
              <a:rPr lang="it-IT" altLang="it-IT"/>
              <a:pPr/>
              <a:t>21</a:t>
            </a:fld>
            <a:endParaRPr lang="it-IT" altLang="it-IT"/>
          </a:p>
        </p:txBody>
      </p:sp>
      <p:sp>
        <p:nvSpPr>
          <p:cNvPr id="56321" name="Rectangle 1">
            <a:extLst>
              <a:ext uri="{FF2B5EF4-FFF2-40B4-BE49-F238E27FC236}">
                <a16:creationId xmlns:a16="http://schemas.microsoft.com/office/drawing/2014/main" id="{67D9998D-92E5-4B40-B417-F668505E74D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a:extLst>
              <a:ext uri="{FF2B5EF4-FFF2-40B4-BE49-F238E27FC236}">
                <a16:creationId xmlns:a16="http://schemas.microsoft.com/office/drawing/2014/main" id="{2DD356A0-A3BD-47D8-9DDB-6B8C36E007A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00844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D5FF10C-95CE-4571-B19D-E55DF3A074CF}"/>
              </a:ext>
            </a:extLst>
          </p:cNvPr>
          <p:cNvSpPr>
            <a:spLocks noGrp="1" noChangeArrowheads="1"/>
          </p:cNvSpPr>
          <p:nvPr>
            <p:ph type="sldNum"/>
          </p:nvPr>
        </p:nvSpPr>
        <p:spPr>
          <a:ln/>
        </p:spPr>
        <p:txBody>
          <a:bodyPr/>
          <a:lstStyle/>
          <a:p>
            <a:fld id="{DF533AE3-5F5D-4BCD-8419-C446529C737E}" type="slidenum">
              <a:rPr lang="it-IT" altLang="it-IT"/>
              <a:pPr/>
              <a:t>22</a:t>
            </a:fld>
            <a:endParaRPr lang="it-IT" altLang="it-IT"/>
          </a:p>
        </p:txBody>
      </p:sp>
      <p:sp>
        <p:nvSpPr>
          <p:cNvPr id="57345" name="Rectangle 1">
            <a:extLst>
              <a:ext uri="{FF2B5EF4-FFF2-40B4-BE49-F238E27FC236}">
                <a16:creationId xmlns:a16="http://schemas.microsoft.com/office/drawing/2014/main" id="{B08F04CF-C3ED-4923-96D4-1535F011A14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a:extLst>
              <a:ext uri="{FF2B5EF4-FFF2-40B4-BE49-F238E27FC236}">
                <a16:creationId xmlns:a16="http://schemas.microsoft.com/office/drawing/2014/main" id="{DC9DC4AB-A75A-4332-AD91-49E07A2F43A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886114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FCAE221-08EE-4E2C-9C3A-E1EB23BF8520}"/>
              </a:ext>
            </a:extLst>
          </p:cNvPr>
          <p:cNvSpPr>
            <a:spLocks noGrp="1" noChangeArrowheads="1"/>
          </p:cNvSpPr>
          <p:nvPr>
            <p:ph type="sldNum"/>
          </p:nvPr>
        </p:nvSpPr>
        <p:spPr>
          <a:ln/>
        </p:spPr>
        <p:txBody>
          <a:bodyPr/>
          <a:lstStyle/>
          <a:p>
            <a:fld id="{7AA772C4-25C8-4FC0-9390-C282A91211F1}" type="slidenum">
              <a:rPr lang="it-IT" altLang="it-IT"/>
              <a:pPr/>
              <a:t>24</a:t>
            </a:fld>
            <a:endParaRPr lang="it-IT" altLang="it-IT"/>
          </a:p>
        </p:txBody>
      </p:sp>
      <p:sp>
        <p:nvSpPr>
          <p:cNvPr id="58369" name="Rectangle 1">
            <a:extLst>
              <a:ext uri="{FF2B5EF4-FFF2-40B4-BE49-F238E27FC236}">
                <a16:creationId xmlns:a16="http://schemas.microsoft.com/office/drawing/2014/main" id="{8D7AB5AA-115F-41D7-8683-151A12BF202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a:extLst>
              <a:ext uri="{FF2B5EF4-FFF2-40B4-BE49-F238E27FC236}">
                <a16:creationId xmlns:a16="http://schemas.microsoft.com/office/drawing/2014/main" id="{84B333D1-B2AE-4D14-A1D6-69DAD310DE1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29298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9CDAD30-A5F7-4F48-A1AB-4A9D2D9557CC}"/>
              </a:ext>
            </a:extLst>
          </p:cNvPr>
          <p:cNvSpPr>
            <a:spLocks noGrp="1" noChangeArrowheads="1"/>
          </p:cNvSpPr>
          <p:nvPr>
            <p:ph type="sldNum"/>
          </p:nvPr>
        </p:nvSpPr>
        <p:spPr>
          <a:ln/>
        </p:spPr>
        <p:txBody>
          <a:bodyPr/>
          <a:lstStyle/>
          <a:p>
            <a:fld id="{ED299F8A-A0EE-4C02-8335-7760C0E9407B}" type="slidenum">
              <a:rPr lang="it-IT" altLang="it-IT"/>
              <a:pPr/>
              <a:t>25</a:t>
            </a:fld>
            <a:endParaRPr lang="it-IT" altLang="it-IT"/>
          </a:p>
        </p:txBody>
      </p:sp>
      <p:sp>
        <p:nvSpPr>
          <p:cNvPr id="59393" name="Rectangle 1">
            <a:extLst>
              <a:ext uri="{FF2B5EF4-FFF2-40B4-BE49-F238E27FC236}">
                <a16:creationId xmlns:a16="http://schemas.microsoft.com/office/drawing/2014/main" id="{243DDCAC-0D55-421E-91E9-33DCD5C4FE8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a:extLst>
              <a:ext uri="{FF2B5EF4-FFF2-40B4-BE49-F238E27FC236}">
                <a16:creationId xmlns:a16="http://schemas.microsoft.com/office/drawing/2014/main" id="{CC2E9DFF-3824-49D7-9CEA-C96075C0ADC2}"/>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59250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809CAA5-452A-49BF-AF15-822FA7E9E4FD}" type="slidenum">
              <a:rPr lang="it-IT" altLang="it-IT"/>
              <a:pPr/>
              <a:t>3</a:t>
            </a:fld>
            <a:endParaRPr lang="it-IT" altLang="it-IT"/>
          </a:p>
        </p:txBody>
      </p:sp>
      <p:sp>
        <p:nvSpPr>
          <p:cNvPr id="675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488B01B-4D2A-40A0-BCBE-5364617ED31E}"/>
              </a:ext>
            </a:extLst>
          </p:cNvPr>
          <p:cNvSpPr>
            <a:spLocks noGrp="1" noChangeArrowheads="1"/>
          </p:cNvSpPr>
          <p:nvPr>
            <p:ph type="sldNum"/>
          </p:nvPr>
        </p:nvSpPr>
        <p:spPr>
          <a:ln/>
        </p:spPr>
        <p:txBody>
          <a:bodyPr/>
          <a:lstStyle/>
          <a:p>
            <a:fld id="{A04AF625-51F0-41E9-9CF2-654476DB376E}" type="slidenum">
              <a:rPr lang="it-IT" altLang="it-IT"/>
              <a:pPr/>
              <a:t>26</a:t>
            </a:fld>
            <a:endParaRPr lang="it-IT" altLang="it-IT"/>
          </a:p>
        </p:txBody>
      </p:sp>
      <p:sp>
        <p:nvSpPr>
          <p:cNvPr id="60417" name="Rectangle 1">
            <a:extLst>
              <a:ext uri="{FF2B5EF4-FFF2-40B4-BE49-F238E27FC236}">
                <a16:creationId xmlns:a16="http://schemas.microsoft.com/office/drawing/2014/main" id="{CCEB1E4D-810D-42DE-8231-747E77ABC65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a:extLst>
              <a:ext uri="{FF2B5EF4-FFF2-40B4-BE49-F238E27FC236}">
                <a16:creationId xmlns:a16="http://schemas.microsoft.com/office/drawing/2014/main" id="{B719A3CA-A86F-461D-98FF-56BA853FDF11}"/>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40576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2AC9AB28-2CA4-44CA-916E-9589B323BE92}"/>
              </a:ext>
            </a:extLst>
          </p:cNvPr>
          <p:cNvSpPr>
            <a:spLocks noGrp="1" noChangeArrowheads="1"/>
          </p:cNvSpPr>
          <p:nvPr>
            <p:ph type="sldNum"/>
          </p:nvPr>
        </p:nvSpPr>
        <p:spPr>
          <a:ln/>
        </p:spPr>
        <p:txBody>
          <a:bodyPr/>
          <a:lstStyle/>
          <a:p>
            <a:fld id="{321FC03D-03E5-44D8-B064-56BB03FB9BCB}" type="slidenum">
              <a:rPr lang="it-IT" altLang="it-IT"/>
              <a:pPr/>
              <a:t>27</a:t>
            </a:fld>
            <a:endParaRPr lang="it-IT" altLang="it-IT"/>
          </a:p>
        </p:txBody>
      </p:sp>
      <p:sp>
        <p:nvSpPr>
          <p:cNvPr id="61441" name="Rectangle 1">
            <a:extLst>
              <a:ext uri="{FF2B5EF4-FFF2-40B4-BE49-F238E27FC236}">
                <a16:creationId xmlns:a16="http://schemas.microsoft.com/office/drawing/2014/main" id="{993EFB72-46DE-4D25-92A9-E99A8CBB4DC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a:extLst>
              <a:ext uri="{FF2B5EF4-FFF2-40B4-BE49-F238E27FC236}">
                <a16:creationId xmlns:a16="http://schemas.microsoft.com/office/drawing/2014/main" id="{70F12071-74BD-45A5-BE15-18A3A98A6397}"/>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20186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A9786061-CC2B-444D-81C6-C0FC74EEF01C}" type="slidenum">
              <a:rPr lang="it-IT" altLang="it-IT"/>
              <a:pPr/>
              <a:t>28</a:t>
            </a:fld>
            <a:endParaRPr lang="it-IT" altLang="it-IT"/>
          </a:p>
        </p:txBody>
      </p:sp>
      <p:sp>
        <p:nvSpPr>
          <p:cNvPr id="655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CE99F63-8FE5-401D-BC2E-4F3F2D95BD60}"/>
              </a:ext>
            </a:extLst>
          </p:cNvPr>
          <p:cNvSpPr>
            <a:spLocks noGrp="1" noChangeArrowheads="1"/>
          </p:cNvSpPr>
          <p:nvPr>
            <p:ph type="sldNum"/>
          </p:nvPr>
        </p:nvSpPr>
        <p:spPr>
          <a:ln/>
        </p:spPr>
        <p:txBody>
          <a:bodyPr/>
          <a:lstStyle/>
          <a:p>
            <a:fld id="{C262C54C-D3BC-4C61-B38F-F5B61F5DD7D1}" type="slidenum">
              <a:rPr lang="it-IT" altLang="it-IT"/>
              <a:pPr/>
              <a:t>29</a:t>
            </a:fld>
            <a:endParaRPr lang="it-IT" altLang="it-IT"/>
          </a:p>
        </p:txBody>
      </p:sp>
      <p:sp>
        <p:nvSpPr>
          <p:cNvPr id="62465" name="Rectangle 1">
            <a:extLst>
              <a:ext uri="{FF2B5EF4-FFF2-40B4-BE49-F238E27FC236}">
                <a16:creationId xmlns:a16="http://schemas.microsoft.com/office/drawing/2014/main" id="{3F6B08DD-67E7-4057-AABE-2CCDA126CFC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a:extLst>
              <a:ext uri="{FF2B5EF4-FFF2-40B4-BE49-F238E27FC236}">
                <a16:creationId xmlns:a16="http://schemas.microsoft.com/office/drawing/2014/main" id="{043D7698-AD57-46EF-A87D-E10961107B6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448944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7900946-AC00-49A2-B166-A48672F53F08}"/>
              </a:ext>
            </a:extLst>
          </p:cNvPr>
          <p:cNvSpPr>
            <a:spLocks noGrp="1" noChangeArrowheads="1"/>
          </p:cNvSpPr>
          <p:nvPr>
            <p:ph type="sldNum"/>
          </p:nvPr>
        </p:nvSpPr>
        <p:spPr>
          <a:ln/>
        </p:spPr>
        <p:txBody>
          <a:bodyPr/>
          <a:lstStyle/>
          <a:p>
            <a:fld id="{9C7242B5-D389-4575-AA84-43CBF8144C79}" type="slidenum">
              <a:rPr lang="it-IT" altLang="it-IT"/>
              <a:pPr/>
              <a:t>30</a:t>
            </a:fld>
            <a:endParaRPr lang="it-IT" altLang="it-IT"/>
          </a:p>
        </p:txBody>
      </p:sp>
      <p:sp>
        <p:nvSpPr>
          <p:cNvPr id="63489" name="Rectangle 1">
            <a:extLst>
              <a:ext uri="{FF2B5EF4-FFF2-40B4-BE49-F238E27FC236}">
                <a16:creationId xmlns:a16="http://schemas.microsoft.com/office/drawing/2014/main" id="{061BFBB9-F5F7-4BBF-91F2-F40926C6B1E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a:extLst>
              <a:ext uri="{FF2B5EF4-FFF2-40B4-BE49-F238E27FC236}">
                <a16:creationId xmlns:a16="http://schemas.microsoft.com/office/drawing/2014/main" id="{70E74A7B-B5C5-46BB-861D-7AE5972DA37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537448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5AA910F-F8DC-41FD-A1D3-1B8B03A5428C}"/>
              </a:ext>
            </a:extLst>
          </p:cNvPr>
          <p:cNvSpPr>
            <a:spLocks noGrp="1" noChangeArrowheads="1"/>
          </p:cNvSpPr>
          <p:nvPr>
            <p:ph type="sldNum"/>
          </p:nvPr>
        </p:nvSpPr>
        <p:spPr>
          <a:ln/>
        </p:spPr>
        <p:txBody>
          <a:bodyPr/>
          <a:lstStyle/>
          <a:p>
            <a:fld id="{007C2EC6-32A8-4FA1-A05F-2FC3D750303D}" type="slidenum">
              <a:rPr lang="it-IT" altLang="it-IT"/>
              <a:pPr/>
              <a:t>31</a:t>
            </a:fld>
            <a:endParaRPr lang="it-IT" altLang="it-IT"/>
          </a:p>
        </p:txBody>
      </p:sp>
      <p:sp>
        <p:nvSpPr>
          <p:cNvPr id="64513" name="Rectangle 1">
            <a:extLst>
              <a:ext uri="{FF2B5EF4-FFF2-40B4-BE49-F238E27FC236}">
                <a16:creationId xmlns:a16="http://schemas.microsoft.com/office/drawing/2014/main" id="{1F8E0EA1-D487-4512-8F97-D74D00FFB03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a:extLst>
              <a:ext uri="{FF2B5EF4-FFF2-40B4-BE49-F238E27FC236}">
                <a16:creationId xmlns:a16="http://schemas.microsoft.com/office/drawing/2014/main" id="{A18E24DC-7B09-45FC-B654-44E85DD923E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76366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00B2A66-31F6-4D81-8ECA-52229C69D84C}"/>
              </a:ext>
            </a:extLst>
          </p:cNvPr>
          <p:cNvSpPr>
            <a:spLocks noGrp="1" noChangeArrowheads="1"/>
          </p:cNvSpPr>
          <p:nvPr>
            <p:ph type="sldNum"/>
          </p:nvPr>
        </p:nvSpPr>
        <p:spPr>
          <a:ln/>
        </p:spPr>
        <p:txBody>
          <a:bodyPr/>
          <a:lstStyle/>
          <a:p>
            <a:fld id="{5388F5E8-BB23-41AF-9442-8706A626FCFA}" type="slidenum">
              <a:rPr lang="it-IT" altLang="it-IT"/>
              <a:pPr/>
              <a:t>32</a:t>
            </a:fld>
            <a:endParaRPr lang="it-IT" altLang="it-IT"/>
          </a:p>
        </p:txBody>
      </p:sp>
      <p:sp>
        <p:nvSpPr>
          <p:cNvPr id="65537" name="Rectangle 1">
            <a:extLst>
              <a:ext uri="{FF2B5EF4-FFF2-40B4-BE49-F238E27FC236}">
                <a16:creationId xmlns:a16="http://schemas.microsoft.com/office/drawing/2014/main" id="{5A584656-4975-4E53-B98F-8B0F0CACBAB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a:extLst>
              <a:ext uri="{FF2B5EF4-FFF2-40B4-BE49-F238E27FC236}">
                <a16:creationId xmlns:a16="http://schemas.microsoft.com/office/drawing/2014/main" id="{2D327A34-F71D-4A5E-97E9-7AF7A00C0CB0}"/>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675489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CBF08F5F-265C-470D-8610-B3A693A0B970}"/>
              </a:ext>
            </a:extLst>
          </p:cNvPr>
          <p:cNvSpPr>
            <a:spLocks noGrp="1" noChangeArrowheads="1"/>
          </p:cNvSpPr>
          <p:nvPr>
            <p:ph type="sldNum"/>
          </p:nvPr>
        </p:nvSpPr>
        <p:spPr>
          <a:ln/>
        </p:spPr>
        <p:txBody>
          <a:bodyPr/>
          <a:lstStyle/>
          <a:p>
            <a:fld id="{8E156C2F-2D4D-4FC7-ACDA-08156EDB9DCC}" type="slidenum">
              <a:rPr lang="it-IT" altLang="it-IT"/>
              <a:pPr/>
              <a:t>33</a:t>
            </a:fld>
            <a:endParaRPr lang="it-IT" altLang="it-IT"/>
          </a:p>
        </p:txBody>
      </p:sp>
      <p:sp>
        <p:nvSpPr>
          <p:cNvPr id="66561" name="Rectangle 1">
            <a:extLst>
              <a:ext uri="{FF2B5EF4-FFF2-40B4-BE49-F238E27FC236}">
                <a16:creationId xmlns:a16="http://schemas.microsoft.com/office/drawing/2014/main" id="{DC052287-4BC9-4C0D-AFA3-B0BD95D5488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a:extLst>
              <a:ext uri="{FF2B5EF4-FFF2-40B4-BE49-F238E27FC236}">
                <a16:creationId xmlns:a16="http://schemas.microsoft.com/office/drawing/2014/main" id="{6D902B3C-0016-42F5-A73D-65B3AE74434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1536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6BA13C0-0D0A-4718-A863-CFE68E68C596}"/>
              </a:ext>
            </a:extLst>
          </p:cNvPr>
          <p:cNvSpPr>
            <a:spLocks noGrp="1" noChangeArrowheads="1"/>
          </p:cNvSpPr>
          <p:nvPr>
            <p:ph type="sldNum"/>
          </p:nvPr>
        </p:nvSpPr>
        <p:spPr>
          <a:ln/>
        </p:spPr>
        <p:txBody>
          <a:bodyPr/>
          <a:lstStyle/>
          <a:p>
            <a:fld id="{D9B81151-1412-4812-821D-7CA5D9B2A90E}" type="slidenum">
              <a:rPr lang="it-IT" altLang="it-IT"/>
              <a:pPr/>
              <a:t>34</a:t>
            </a:fld>
            <a:endParaRPr lang="it-IT" altLang="it-IT"/>
          </a:p>
        </p:txBody>
      </p:sp>
      <p:sp>
        <p:nvSpPr>
          <p:cNvPr id="67585" name="Rectangle 1">
            <a:extLst>
              <a:ext uri="{FF2B5EF4-FFF2-40B4-BE49-F238E27FC236}">
                <a16:creationId xmlns:a16="http://schemas.microsoft.com/office/drawing/2014/main" id="{2EBF123F-488B-4460-9076-6467DBAA6CD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a:extLst>
              <a:ext uri="{FF2B5EF4-FFF2-40B4-BE49-F238E27FC236}">
                <a16:creationId xmlns:a16="http://schemas.microsoft.com/office/drawing/2014/main" id="{CAF31B80-247B-46EB-B2F0-9E0F92DB8558}"/>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0217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E2E9871D-79BB-47C2-8361-C7CE26A647C8}"/>
              </a:ext>
            </a:extLst>
          </p:cNvPr>
          <p:cNvSpPr>
            <a:spLocks noGrp="1" noChangeArrowheads="1"/>
          </p:cNvSpPr>
          <p:nvPr>
            <p:ph type="sldNum"/>
          </p:nvPr>
        </p:nvSpPr>
        <p:spPr>
          <a:ln/>
        </p:spPr>
        <p:txBody>
          <a:bodyPr/>
          <a:lstStyle/>
          <a:p>
            <a:fld id="{76106FE5-C851-4ED2-BD69-64FC54A17403}" type="slidenum">
              <a:rPr lang="it-IT" altLang="it-IT"/>
              <a:pPr/>
              <a:t>35</a:t>
            </a:fld>
            <a:endParaRPr lang="it-IT" altLang="it-IT"/>
          </a:p>
        </p:txBody>
      </p:sp>
      <p:sp>
        <p:nvSpPr>
          <p:cNvPr id="68609" name="Rectangle 1">
            <a:extLst>
              <a:ext uri="{FF2B5EF4-FFF2-40B4-BE49-F238E27FC236}">
                <a16:creationId xmlns:a16="http://schemas.microsoft.com/office/drawing/2014/main" id="{EEDF26FF-0A98-4D82-83E3-16A3F140C19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a:extLst>
              <a:ext uri="{FF2B5EF4-FFF2-40B4-BE49-F238E27FC236}">
                <a16:creationId xmlns:a16="http://schemas.microsoft.com/office/drawing/2014/main" id="{D3C3FD66-C127-4690-A99E-8A16C43F360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47797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BC625E36-0978-43B7-B4B5-0EE5C61C61BE}"/>
              </a:ext>
            </a:extLst>
          </p:cNvPr>
          <p:cNvSpPr>
            <a:spLocks noGrp="1" noChangeArrowheads="1"/>
          </p:cNvSpPr>
          <p:nvPr>
            <p:ph type="sldNum"/>
          </p:nvPr>
        </p:nvSpPr>
        <p:spPr>
          <a:ln/>
        </p:spPr>
        <p:txBody>
          <a:bodyPr/>
          <a:lstStyle/>
          <a:p>
            <a:fld id="{97909170-4363-4F4A-954A-36FCDC2CE629}" type="slidenum">
              <a:rPr lang="it-IT" altLang="it-IT"/>
              <a:pPr/>
              <a:t>4</a:t>
            </a:fld>
            <a:endParaRPr lang="it-IT" altLang="it-IT"/>
          </a:p>
        </p:txBody>
      </p:sp>
      <p:sp>
        <p:nvSpPr>
          <p:cNvPr id="40961" name="Rectangle 1">
            <a:extLst>
              <a:ext uri="{FF2B5EF4-FFF2-40B4-BE49-F238E27FC236}">
                <a16:creationId xmlns:a16="http://schemas.microsoft.com/office/drawing/2014/main" id="{4C4D0CEB-A8FC-4373-95B2-D620A85D28A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0D993EB5-9E67-4689-9EAB-547389A21BE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541614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C8BFE17-26AE-4C47-832E-C76CB88CED2E}"/>
              </a:ext>
            </a:extLst>
          </p:cNvPr>
          <p:cNvSpPr>
            <a:spLocks noGrp="1" noChangeArrowheads="1"/>
          </p:cNvSpPr>
          <p:nvPr>
            <p:ph type="sldNum"/>
          </p:nvPr>
        </p:nvSpPr>
        <p:spPr>
          <a:ln/>
        </p:spPr>
        <p:txBody>
          <a:bodyPr/>
          <a:lstStyle/>
          <a:p>
            <a:fld id="{97C591C6-797D-414A-9E08-0F6C57FBA2A3}" type="slidenum">
              <a:rPr lang="it-IT" altLang="it-IT"/>
              <a:pPr/>
              <a:t>36</a:t>
            </a:fld>
            <a:endParaRPr lang="it-IT" altLang="it-IT"/>
          </a:p>
        </p:txBody>
      </p:sp>
      <p:sp>
        <p:nvSpPr>
          <p:cNvPr id="70657" name="Rectangle 1">
            <a:extLst>
              <a:ext uri="{FF2B5EF4-FFF2-40B4-BE49-F238E27FC236}">
                <a16:creationId xmlns:a16="http://schemas.microsoft.com/office/drawing/2014/main" id="{03F937AE-FB66-4B37-855B-00CAD95C4E0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a:extLst>
              <a:ext uri="{FF2B5EF4-FFF2-40B4-BE49-F238E27FC236}">
                <a16:creationId xmlns:a16="http://schemas.microsoft.com/office/drawing/2014/main" id="{0A55BE32-1246-471E-BA67-FD25EEAC17DA}"/>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410972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5C37EED-1731-4B15-BF07-44F2AD169171}"/>
              </a:ext>
            </a:extLst>
          </p:cNvPr>
          <p:cNvSpPr>
            <a:spLocks noGrp="1" noChangeArrowheads="1"/>
          </p:cNvSpPr>
          <p:nvPr>
            <p:ph type="sldNum"/>
          </p:nvPr>
        </p:nvSpPr>
        <p:spPr>
          <a:ln/>
        </p:spPr>
        <p:txBody>
          <a:bodyPr/>
          <a:lstStyle/>
          <a:p>
            <a:fld id="{56048625-85E9-4BBB-AA99-2A2EA5FC2A18}" type="slidenum">
              <a:rPr lang="it-IT" altLang="it-IT"/>
              <a:pPr/>
              <a:t>37</a:t>
            </a:fld>
            <a:endParaRPr lang="it-IT" altLang="it-IT"/>
          </a:p>
        </p:txBody>
      </p:sp>
      <p:sp>
        <p:nvSpPr>
          <p:cNvPr id="71681" name="Rectangle 1">
            <a:extLst>
              <a:ext uri="{FF2B5EF4-FFF2-40B4-BE49-F238E27FC236}">
                <a16:creationId xmlns:a16="http://schemas.microsoft.com/office/drawing/2014/main" id="{4FC2F688-6CFE-443B-9356-A42245EDDDB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a:extLst>
              <a:ext uri="{FF2B5EF4-FFF2-40B4-BE49-F238E27FC236}">
                <a16:creationId xmlns:a16="http://schemas.microsoft.com/office/drawing/2014/main" id="{9D46E0A5-1A7E-4D35-93D3-B6B2602DE0FB}"/>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89052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CAFABDCF-14A2-4216-9074-CBA134E7ABA5}"/>
              </a:ext>
            </a:extLst>
          </p:cNvPr>
          <p:cNvSpPr>
            <a:spLocks noGrp="1" noChangeArrowheads="1"/>
          </p:cNvSpPr>
          <p:nvPr>
            <p:ph type="sldNum"/>
          </p:nvPr>
        </p:nvSpPr>
        <p:spPr>
          <a:ln/>
        </p:spPr>
        <p:txBody>
          <a:bodyPr/>
          <a:lstStyle/>
          <a:p>
            <a:fld id="{8C9F5BF6-2570-4265-B296-BFBB5AB6F3F3}" type="slidenum">
              <a:rPr lang="it-IT" altLang="it-IT"/>
              <a:pPr/>
              <a:t>38</a:t>
            </a:fld>
            <a:endParaRPr lang="it-IT" altLang="it-IT"/>
          </a:p>
        </p:txBody>
      </p:sp>
      <p:sp>
        <p:nvSpPr>
          <p:cNvPr id="72705" name="Rectangle 1">
            <a:extLst>
              <a:ext uri="{FF2B5EF4-FFF2-40B4-BE49-F238E27FC236}">
                <a16:creationId xmlns:a16="http://schemas.microsoft.com/office/drawing/2014/main" id="{F8D3DC39-7D39-4462-B5EE-2D707ED4C40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a:extLst>
              <a:ext uri="{FF2B5EF4-FFF2-40B4-BE49-F238E27FC236}">
                <a16:creationId xmlns:a16="http://schemas.microsoft.com/office/drawing/2014/main" id="{3E72F0B8-0117-4719-8678-05A1F4C60BE8}"/>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4841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703A7DE-041D-43A8-BD58-1D1816C3BF5F}"/>
              </a:ext>
            </a:extLst>
          </p:cNvPr>
          <p:cNvSpPr>
            <a:spLocks noGrp="1" noChangeArrowheads="1"/>
          </p:cNvSpPr>
          <p:nvPr>
            <p:ph type="sldNum"/>
          </p:nvPr>
        </p:nvSpPr>
        <p:spPr>
          <a:ln/>
        </p:spPr>
        <p:txBody>
          <a:bodyPr/>
          <a:lstStyle/>
          <a:p>
            <a:fld id="{ADBB4587-F37B-403E-8518-ACC98B23B7EA}" type="slidenum">
              <a:rPr lang="it-IT" altLang="it-IT"/>
              <a:pPr/>
              <a:t>5</a:t>
            </a:fld>
            <a:endParaRPr lang="it-IT" altLang="it-IT"/>
          </a:p>
        </p:txBody>
      </p:sp>
      <p:sp>
        <p:nvSpPr>
          <p:cNvPr id="41985" name="Rectangle 1">
            <a:extLst>
              <a:ext uri="{FF2B5EF4-FFF2-40B4-BE49-F238E27FC236}">
                <a16:creationId xmlns:a16="http://schemas.microsoft.com/office/drawing/2014/main" id="{9376AE64-8998-4C01-8CA5-5988E9D0577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7687FC31-E335-48F8-8BCE-9A83672A870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774775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521C9FB-009C-47E3-9A79-A43339E2A15A}"/>
              </a:ext>
            </a:extLst>
          </p:cNvPr>
          <p:cNvSpPr>
            <a:spLocks noGrp="1" noChangeArrowheads="1"/>
          </p:cNvSpPr>
          <p:nvPr>
            <p:ph type="sldNum"/>
          </p:nvPr>
        </p:nvSpPr>
        <p:spPr>
          <a:ln/>
        </p:spPr>
        <p:txBody>
          <a:bodyPr/>
          <a:lstStyle/>
          <a:p>
            <a:fld id="{98C29594-358F-4179-9837-FF0C23B91979}" type="slidenum">
              <a:rPr lang="it-IT" altLang="it-IT"/>
              <a:pPr/>
              <a:t>8</a:t>
            </a:fld>
            <a:endParaRPr lang="it-IT" altLang="it-IT"/>
          </a:p>
        </p:txBody>
      </p:sp>
      <p:sp>
        <p:nvSpPr>
          <p:cNvPr id="38913" name="Rectangle 1">
            <a:extLst>
              <a:ext uri="{FF2B5EF4-FFF2-40B4-BE49-F238E27FC236}">
                <a16:creationId xmlns:a16="http://schemas.microsoft.com/office/drawing/2014/main" id="{5B1BC918-CE5C-4CEF-98FE-DBAE5246B7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0C82EF1E-00EB-491C-BF2B-9D62C767386F}"/>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87617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41160B7-BD03-4314-A2A2-F3B373A1D268}"/>
              </a:ext>
            </a:extLst>
          </p:cNvPr>
          <p:cNvSpPr>
            <a:spLocks noGrp="1" noChangeArrowheads="1"/>
          </p:cNvSpPr>
          <p:nvPr>
            <p:ph type="sldNum"/>
          </p:nvPr>
        </p:nvSpPr>
        <p:spPr>
          <a:ln/>
        </p:spPr>
        <p:txBody>
          <a:bodyPr/>
          <a:lstStyle/>
          <a:p>
            <a:fld id="{C699940F-3FB7-41D3-8498-12014D34C54D}" type="slidenum">
              <a:rPr lang="it-IT" altLang="it-IT"/>
              <a:pPr/>
              <a:t>9</a:t>
            </a:fld>
            <a:endParaRPr lang="it-IT" altLang="it-IT"/>
          </a:p>
        </p:txBody>
      </p:sp>
      <p:sp>
        <p:nvSpPr>
          <p:cNvPr id="44033" name="Rectangle 1">
            <a:extLst>
              <a:ext uri="{FF2B5EF4-FFF2-40B4-BE49-F238E27FC236}">
                <a16:creationId xmlns:a16="http://schemas.microsoft.com/office/drawing/2014/main" id="{8ADF085D-D4D5-43AB-9067-538C9638C7B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845AEA5A-DA36-4216-B11C-DFF34A85942B}"/>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64196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4C26E182-A58F-4981-809C-4746585D793F}"/>
              </a:ext>
            </a:extLst>
          </p:cNvPr>
          <p:cNvSpPr>
            <a:spLocks noGrp="1" noChangeArrowheads="1"/>
          </p:cNvSpPr>
          <p:nvPr>
            <p:ph type="sldNum"/>
          </p:nvPr>
        </p:nvSpPr>
        <p:spPr>
          <a:ln/>
        </p:spPr>
        <p:txBody>
          <a:bodyPr/>
          <a:lstStyle/>
          <a:p>
            <a:fld id="{62676B3A-08C9-446B-83FE-B7542DE7D5C4}" type="slidenum">
              <a:rPr lang="it-IT" altLang="it-IT"/>
              <a:pPr/>
              <a:t>10</a:t>
            </a:fld>
            <a:endParaRPr lang="it-IT" altLang="it-IT"/>
          </a:p>
        </p:txBody>
      </p:sp>
      <p:sp>
        <p:nvSpPr>
          <p:cNvPr id="45057" name="Rectangle 1">
            <a:extLst>
              <a:ext uri="{FF2B5EF4-FFF2-40B4-BE49-F238E27FC236}">
                <a16:creationId xmlns:a16="http://schemas.microsoft.com/office/drawing/2014/main" id="{9C74AC8D-4DEF-4AA7-B4C1-EC23ED8315C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37285C37-78EC-4B4B-9B60-5A1DFA02EC2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78612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6D628BBB-AFC9-4C02-9111-D595113316E4}"/>
              </a:ext>
            </a:extLst>
          </p:cNvPr>
          <p:cNvSpPr>
            <a:spLocks noGrp="1" noChangeArrowheads="1"/>
          </p:cNvSpPr>
          <p:nvPr>
            <p:ph type="sldNum"/>
          </p:nvPr>
        </p:nvSpPr>
        <p:spPr>
          <a:ln/>
        </p:spPr>
        <p:txBody>
          <a:bodyPr/>
          <a:lstStyle/>
          <a:p>
            <a:fld id="{155CD740-BDD7-4A5C-A857-20B47CA8CD7B}" type="slidenum">
              <a:rPr lang="it-IT" altLang="it-IT"/>
              <a:pPr/>
              <a:t>11</a:t>
            </a:fld>
            <a:endParaRPr lang="it-IT" altLang="it-IT"/>
          </a:p>
        </p:txBody>
      </p:sp>
      <p:sp>
        <p:nvSpPr>
          <p:cNvPr id="46081" name="Rectangle 1">
            <a:extLst>
              <a:ext uri="{FF2B5EF4-FFF2-40B4-BE49-F238E27FC236}">
                <a16:creationId xmlns:a16="http://schemas.microsoft.com/office/drawing/2014/main" id="{35F4E834-D38F-4179-ABD9-C44CEA1D48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5793FB43-797C-4F97-AF60-C6673CD7C1C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92575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1521178-0936-4C45-B28D-39BA5EECAE2F}"/>
              </a:ext>
            </a:extLst>
          </p:cNvPr>
          <p:cNvSpPr>
            <a:spLocks noGrp="1" noChangeArrowheads="1"/>
          </p:cNvSpPr>
          <p:nvPr>
            <p:ph type="sldNum"/>
          </p:nvPr>
        </p:nvSpPr>
        <p:spPr>
          <a:ln/>
        </p:spPr>
        <p:txBody>
          <a:bodyPr/>
          <a:lstStyle/>
          <a:p>
            <a:fld id="{53296F71-28DB-48B9-816D-6AEB94CF9512}" type="slidenum">
              <a:rPr lang="it-IT" altLang="it-IT"/>
              <a:pPr/>
              <a:t>12</a:t>
            </a:fld>
            <a:endParaRPr lang="it-IT" altLang="it-IT"/>
          </a:p>
        </p:txBody>
      </p:sp>
      <p:sp>
        <p:nvSpPr>
          <p:cNvPr id="47105" name="Rectangle 1">
            <a:extLst>
              <a:ext uri="{FF2B5EF4-FFF2-40B4-BE49-F238E27FC236}">
                <a16:creationId xmlns:a16="http://schemas.microsoft.com/office/drawing/2014/main" id="{1DAE354D-144B-4ABB-BA68-C3D450175F0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a:extLst>
              <a:ext uri="{FF2B5EF4-FFF2-40B4-BE49-F238E27FC236}">
                <a16:creationId xmlns:a16="http://schemas.microsoft.com/office/drawing/2014/main" id="{F94052D0-1105-4A77-B718-147666F9C57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09484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CE1F602-24A2-4A22-AAFE-862642BE64CA}" type="slidenum">
              <a:rPr lang="it-IT" altLang="it-IT"/>
              <a:pPr/>
              <a:t>‹N›</a:t>
            </a:fld>
            <a:endParaRPr lang="it-IT" altLang="it-IT"/>
          </a:p>
        </p:txBody>
      </p:sp>
    </p:spTree>
    <p:extLst>
      <p:ext uri="{BB962C8B-B14F-4D97-AF65-F5344CB8AC3E}">
        <p14:creationId xmlns:p14="http://schemas.microsoft.com/office/powerpoint/2010/main" val="39212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F75023A-6DE0-4899-97BA-A5CDCBD92D03}" type="slidenum">
              <a:rPr lang="it-IT" altLang="it-IT"/>
              <a:pPr/>
              <a:t>‹N›</a:t>
            </a:fld>
            <a:endParaRPr lang="it-IT" altLang="it-IT"/>
          </a:p>
        </p:txBody>
      </p:sp>
    </p:spTree>
    <p:extLst>
      <p:ext uri="{BB962C8B-B14F-4D97-AF65-F5344CB8AC3E}">
        <p14:creationId xmlns:p14="http://schemas.microsoft.com/office/powerpoint/2010/main" val="3303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0338" y="128588"/>
            <a:ext cx="1939925" cy="60801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128588"/>
            <a:ext cx="5672138" cy="60801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91C4486-A42F-42A3-8C05-D328E0212ADB}" type="slidenum">
              <a:rPr lang="it-IT" altLang="it-IT"/>
              <a:pPr/>
              <a:t>‹N›</a:t>
            </a:fld>
            <a:endParaRPr lang="it-IT" altLang="it-IT"/>
          </a:p>
        </p:txBody>
      </p:sp>
    </p:spTree>
    <p:extLst>
      <p:ext uri="{BB962C8B-B14F-4D97-AF65-F5344CB8AC3E}">
        <p14:creationId xmlns:p14="http://schemas.microsoft.com/office/powerpoint/2010/main" val="270216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8" y="1981200"/>
            <a:ext cx="3806825" cy="4227513"/>
          </a:xfrm>
        </p:spPr>
        <p:txBody>
          <a:bodyPr/>
          <a:lstStyle/>
          <a:p>
            <a:endParaRPr lang="it-IT"/>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3E17B104-BC45-4CC8-B37E-1439C8B707FF}" type="slidenum">
              <a:rPr lang="it-IT" altLang="it-IT"/>
              <a:pPr/>
              <a:t>‹N›</a:t>
            </a:fld>
            <a:endParaRPr lang="it-IT" altLang="it-IT"/>
          </a:p>
        </p:txBody>
      </p:sp>
    </p:spTree>
    <p:extLst>
      <p:ext uri="{BB962C8B-B14F-4D97-AF65-F5344CB8AC3E}">
        <p14:creationId xmlns:p14="http://schemas.microsoft.com/office/powerpoint/2010/main" val="307069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3438" y="1981200"/>
            <a:ext cx="3806825" cy="20367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3438" y="4170363"/>
            <a:ext cx="3806825" cy="203835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idx="10"/>
          </p:nvPr>
        </p:nvSpPr>
        <p:spPr>
          <a:xfrm>
            <a:off x="712788" y="6310313"/>
            <a:ext cx="1897062" cy="452437"/>
          </a:xfrm>
        </p:spPr>
        <p:txBody>
          <a:bodyPr/>
          <a:lstStyle>
            <a:lvl1pPr>
              <a:defRPr/>
            </a:lvl1pPr>
          </a:lstStyle>
          <a:p>
            <a:endParaRPr lang="it-IT" altLang="it-IT"/>
          </a:p>
        </p:txBody>
      </p:sp>
      <p:sp>
        <p:nvSpPr>
          <p:cNvPr id="7" name="Segnaposto piè di pagina 6"/>
          <p:cNvSpPr>
            <a:spLocks noGrp="1"/>
          </p:cNvSpPr>
          <p:nvPr>
            <p:ph type="ftr" idx="11"/>
          </p:nvPr>
        </p:nvSpPr>
        <p:spPr>
          <a:xfrm>
            <a:off x="3151188" y="6310313"/>
            <a:ext cx="2887662" cy="452437"/>
          </a:xfrm>
        </p:spPr>
        <p:txBody>
          <a:bodyPr/>
          <a:lstStyle>
            <a:lvl1pPr>
              <a:defRPr/>
            </a:lvl1pPr>
          </a:lstStyle>
          <a:p>
            <a:endParaRPr lang="it-IT" altLang="it-IT"/>
          </a:p>
        </p:txBody>
      </p:sp>
      <p:sp>
        <p:nvSpPr>
          <p:cNvPr id="8" name="Segnaposto numero diapositiva 7"/>
          <p:cNvSpPr>
            <a:spLocks noGrp="1"/>
          </p:cNvSpPr>
          <p:nvPr>
            <p:ph type="sldNum" idx="12"/>
          </p:nvPr>
        </p:nvSpPr>
        <p:spPr>
          <a:xfrm>
            <a:off x="6580188" y="6310313"/>
            <a:ext cx="1897062" cy="452437"/>
          </a:xfrm>
        </p:spPr>
        <p:txBody>
          <a:bodyPr/>
          <a:lstStyle>
            <a:lvl1pPr>
              <a:defRPr/>
            </a:lvl1pPr>
          </a:lstStyle>
          <a:p>
            <a:fld id="{3E84B6F2-85BF-4B63-AA86-12833D6E5E1E}" type="slidenum">
              <a:rPr lang="it-IT" altLang="it-IT"/>
              <a:pPr/>
              <a:t>‹N›</a:t>
            </a:fld>
            <a:endParaRPr lang="it-IT" altLang="it-IT"/>
          </a:p>
        </p:txBody>
      </p:sp>
    </p:spTree>
    <p:extLst>
      <p:ext uri="{BB962C8B-B14F-4D97-AF65-F5344CB8AC3E}">
        <p14:creationId xmlns:p14="http://schemas.microsoft.com/office/powerpoint/2010/main" val="409475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76EA71E0-37E6-473E-A7A1-BCDE205B0C62}" type="slidenum">
              <a:rPr lang="it-IT" altLang="it-IT"/>
              <a:pPr/>
              <a:t>‹N›</a:t>
            </a:fld>
            <a:endParaRPr lang="it-IT" altLang="it-IT"/>
          </a:p>
        </p:txBody>
      </p:sp>
    </p:spTree>
    <p:extLst>
      <p:ext uri="{BB962C8B-B14F-4D97-AF65-F5344CB8AC3E}">
        <p14:creationId xmlns:p14="http://schemas.microsoft.com/office/powerpoint/2010/main" val="2759350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DDD000-A44A-4FA4-BB2E-693105486F7A}"/>
              </a:ext>
            </a:extLst>
          </p:cNvPr>
          <p:cNvSpPr>
            <a:spLocks noGrp="1"/>
          </p:cNvSpPr>
          <p:nvPr>
            <p:ph type="title"/>
          </p:nvPr>
        </p:nvSpPr>
        <p:spPr>
          <a:xfrm>
            <a:off x="1676400" y="1905000"/>
            <a:ext cx="7232650" cy="1898650"/>
          </a:xfr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0EF880B-47B5-4253-AA5A-49C76FD5F41F}"/>
              </a:ext>
            </a:extLst>
          </p:cNvPr>
          <p:cNvSpPr>
            <a:spLocks noGrp="1"/>
          </p:cNvSpPr>
          <p:nvPr>
            <p:ph type="dt" idx="10"/>
          </p:nvPr>
        </p:nvSpPr>
        <p:spPr>
          <a:xfrm>
            <a:off x="685800" y="6324600"/>
            <a:ext cx="1898650" cy="450850"/>
          </a:xfrm>
        </p:spPr>
        <p:txBody>
          <a:bodyPr/>
          <a:lstStyle>
            <a:lvl1pPr>
              <a:defRPr/>
            </a:lvl1pPr>
          </a:lstStyle>
          <a:p>
            <a:endParaRPr lang="it-IT" altLang="it-IT"/>
          </a:p>
        </p:txBody>
      </p:sp>
      <p:sp>
        <p:nvSpPr>
          <p:cNvPr id="4" name="Segnaposto piè di pagina 3">
            <a:extLst>
              <a:ext uri="{FF2B5EF4-FFF2-40B4-BE49-F238E27FC236}">
                <a16:creationId xmlns:a16="http://schemas.microsoft.com/office/drawing/2014/main" id="{4A140FF8-B9A6-4A22-8E31-F48F1A1B7FF7}"/>
              </a:ext>
            </a:extLst>
          </p:cNvPr>
          <p:cNvSpPr>
            <a:spLocks noGrp="1"/>
          </p:cNvSpPr>
          <p:nvPr>
            <p:ph type="ftr" idx="11"/>
          </p:nvPr>
        </p:nvSpPr>
        <p:spPr>
          <a:xfrm>
            <a:off x="3124200" y="6324600"/>
            <a:ext cx="2889250" cy="450850"/>
          </a:xfrm>
        </p:spPr>
        <p:txBody>
          <a:bodyPr/>
          <a:lstStyle>
            <a:lvl1pPr>
              <a:defRPr/>
            </a:lvl1pPr>
          </a:lstStyle>
          <a:p>
            <a:endParaRPr lang="it-IT" altLang="it-IT"/>
          </a:p>
        </p:txBody>
      </p:sp>
      <p:sp>
        <p:nvSpPr>
          <p:cNvPr id="5" name="Segnaposto numero diapositiva 4">
            <a:extLst>
              <a:ext uri="{FF2B5EF4-FFF2-40B4-BE49-F238E27FC236}">
                <a16:creationId xmlns:a16="http://schemas.microsoft.com/office/drawing/2014/main" id="{2897EA8C-EBA3-4DF1-9ABF-15B315231F7C}"/>
              </a:ext>
            </a:extLst>
          </p:cNvPr>
          <p:cNvSpPr>
            <a:spLocks noGrp="1"/>
          </p:cNvSpPr>
          <p:nvPr>
            <p:ph type="sldNum" idx="12"/>
          </p:nvPr>
        </p:nvSpPr>
        <p:spPr>
          <a:xfrm>
            <a:off x="6553200" y="6324600"/>
            <a:ext cx="1898650" cy="450850"/>
          </a:xfrm>
        </p:spPr>
        <p:txBody>
          <a:bodyPr/>
          <a:lstStyle>
            <a:lvl1pPr>
              <a:defRPr/>
            </a:lvl1pPr>
          </a:lstStyle>
          <a:p>
            <a:fld id="{4D5C56BB-DD36-43EA-AA45-85ECC2D6ED03}" type="slidenum">
              <a:rPr lang="it-IT" altLang="it-IT"/>
              <a:pPr/>
              <a:t>‹N›</a:t>
            </a:fld>
            <a:endParaRPr lang="it-IT" altLang="it-IT"/>
          </a:p>
        </p:txBody>
      </p:sp>
    </p:spTree>
    <p:extLst>
      <p:ext uri="{BB962C8B-B14F-4D97-AF65-F5344CB8AC3E}">
        <p14:creationId xmlns:p14="http://schemas.microsoft.com/office/powerpoint/2010/main" val="4075825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917B8E1A-D88E-E847-A690-A70BDA3E89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1600" y="6623050"/>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73278DB2-89CF-F043-86D8-07A839A09B71}"/>
              </a:ext>
            </a:extLst>
          </p:cNvPr>
          <p:cNvSpPr>
            <a:spLocks noGrp="1" noChangeArrowheads="1"/>
          </p:cNvSpPr>
          <p:nvPr userDrawn="1"/>
        </p:nvSpPr>
        <p:spPr bwMode="auto">
          <a:xfrm>
            <a:off x="5748338" y="6626225"/>
            <a:ext cx="2039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77321785-EAA3-4547-BB20-2FBA05F85C4E}" type="slidenum">
              <a:rPr lang="it-IT" altLang="it-IT" sz="800"/>
              <a:pPr algn="ctr"/>
              <a:t>‹N›</a:t>
            </a:fld>
            <a:endParaRPr lang="it-IT" altLang="it-IT" sz="1400"/>
          </a:p>
        </p:txBody>
      </p:sp>
    </p:spTree>
    <p:extLst>
      <p:ext uri="{BB962C8B-B14F-4D97-AF65-F5344CB8AC3E}">
        <p14:creationId xmlns:p14="http://schemas.microsoft.com/office/powerpoint/2010/main" val="4010792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4E35433-7932-43FC-B933-B66B6CCE21B8}" type="slidenum">
              <a:rPr lang="it-IT" altLang="it-IT"/>
              <a:pPr/>
              <a:t>‹N›</a:t>
            </a:fld>
            <a:endParaRPr lang="it-IT" altLang="it-IT"/>
          </a:p>
        </p:txBody>
      </p:sp>
    </p:spTree>
    <p:extLst>
      <p:ext uri="{BB962C8B-B14F-4D97-AF65-F5344CB8AC3E}">
        <p14:creationId xmlns:p14="http://schemas.microsoft.com/office/powerpoint/2010/main" val="46826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E9A9FF42-340F-4AF4-B1CF-54B64965B40C}" type="slidenum">
              <a:rPr lang="it-IT" altLang="it-IT"/>
              <a:pPr/>
              <a:t>‹N›</a:t>
            </a:fld>
            <a:endParaRPr lang="it-IT" altLang="it-IT"/>
          </a:p>
        </p:txBody>
      </p:sp>
    </p:spTree>
    <p:extLst>
      <p:ext uri="{BB962C8B-B14F-4D97-AF65-F5344CB8AC3E}">
        <p14:creationId xmlns:p14="http://schemas.microsoft.com/office/powerpoint/2010/main" val="240181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CAF474EE-3B2E-472B-A959-7039BB10E11B}" type="slidenum">
              <a:rPr lang="it-IT" altLang="it-IT"/>
              <a:pPr/>
              <a:t>‹N›</a:t>
            </a:fld>
            <a:endParaRPr lang="it-IT" altLang="it-IT"/>
          </a:p>
        </p:txBody>
      </p:sp>
    </p:spTree>
    <p:extLst>
      <p:ext uri="{BB962C8B-B14F-4D97-AF65-F5344CB8AC3E}">
        <p14:creationId xmlns:p14="http://schemas.microsoft.com/office/powerpoint/2010/main" val="402726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DC6F7923-0F03-49A1-A9A1-BAD48FC2C9AA}" type="slidenum">
              <a:rPr lang="it-IT" altLang="it-IT"/>
              <a:pPr/>
              <a:t>‹N›</a:t>
            </a:fld>
            <a:endParaRPr lang="it-IT" altLang="it-IT"/>
          </a:p>
        </p:txBody>
      </p:sp>
    </p:spTree>
    <p:extLst>
      <p:ext uri="{BB962C8B-B14F-4D97-AF65-F5344CB8AC3E}">
        <p14:creationId xmlns:p14="http://schemas.microsoft.com/office/powerpoint/2010/main" val="88509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8DE34DFC-C136-46EE-BB78-E03DD801E421}" type="slidenum">
              <a:rPr lang="it-IT" altLang="it-IT"/>
              <a:pPr/>
              <a:t>‹N›</a:t>
            </a:fld>
            <a:endParaRPr lang="it-IT" altLang="it-IT"/>
          </a:p>
        </p:txBody>
      </p:sp>
    </p:spTree>
    <p:extLst>
      <p:ext uri="{BB962C8B-B14F-4D97-AF65-F5344CB8AC3E}">
        <p14:creationId xmlns:p14="http://schemas.microsoft.com/office/powerpoint/2010/main" val="185162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F2D3CF15-AC0E-4936-AB6B-9CD9A1C3838C}" type="slidenum">
              <a:rPr lang="it-IT" altLang="it-IT"/>
              <a:pPr/>
              <a:t>‹N›</a:t>
            </a:fld>
            <a:endParaRPr lang="it-IT" altLang="it-IT"/>
          </a:p>
        </p:txBody>
      </p:sp>
    </p:spTree>
    <p:extLst>
      <p:ext uri="{BB962C8B-B14F-4D97-AF65-F5344CB8AC3E}">
        <p14:creationId xmlns:p14="http://schemas.microsoft.com/office/powerpoint/2010/main" val="199198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1B27EDDC-1723-484C-9E23-B910B27DC138}" type="slidenum">
              <a:rPr lang="it-IT" altLang="it-IT"/>
              <a:pPr/>
              <a:t>‹N›</a:t>
            </a:fld>
            <a:endParaRPr lang="it-IT" altLang="it-IT"/>
          </a:p>
        </p:txBody>
      </p:sp>
    </p:spTree>
    <p:extLst>
      <p:ext uri="{BB962C8B-B14F-4D97-AF65-F5344CB8AC3E}">
        <p14:creationId xmlns:p14="http://schemas.microsoft.com/office/powerpoint/2010/main" val="194246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3C3FDDA3-B13D-439F-A782-B41653C80221}" type="slidenum">
              <a:rPr lang="it-IT" altLang="it-IT"/>
              <a:pPr/>
              <a:t>‹N›</a:t>
            </a:fld>
            <a:endParaRPr lang="it-IT" altLang="it-IT"/>
          </a:p>
        </p:txBody>
      </p:sp>
    </p:spTree>
    <p:extLst>
      <p:ext uri="{BB962C8B-B14F-4D97-AF65-F5344CB8AC3E}">
        <p14:creationId xmlns:p14="http://schemas.microsoft.com/office/powerpoint/2010/main" val="252439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8034338" y="-2335213"/>
            <a:ext cx="17168813" cy="10183813"/>
            <a:chOff x="-5061" y="-1471"/>
            <a:chExt cx="10815" cy="6415"/>
          </a:xfrm>
        </p:grpSpPr>
        <p:sp>
          <p:nvSpPr>
            <p:cNvPr id="1026" name="Freeform 2"/>
            <p:cNvSpPr>
              <a:spLocks noChangeArrowheads="1"/>
            </p:cNvSpPr>
            <p:nvPr/>
          </p:nvSpPr>
          <p:spPr bwMode="auto">
            <a:xfrm>
              <a:off x="-1184" y="-957"/>
              <a:ext cx="2914" cy="540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3930" y="-960"/>
              <a:ext cx="2915" cy="5398"/>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8" name="Freeform 4"/>
            <p:cNvSpPr>
              <a:spLocks noChangeArrowheads="1"/>
            </p:cNvSpPr>
            <p:nvPr/>
          </p:nvSpPr>
          <p:spPr bwMode="auto">
            <a:xfrm>
              <a:off x="2368" y="-956"/>
              <a:ext cx="2919" cy="540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9" name="Freeform 5"/>
            <p:cNvSpPr>
              <a:spLocks noChangeArrowheads="1"/>
            </p:cNvSpPr>
            <p:nvPr/>
          </p:nvSpPr>
          <p:spPr bwMode="auto">
            <a:xfrm>
              <a:off x="-699" y="-962"/>
              <a:ext cx="3492" cy="5392"/>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0" name="Freeform 6"/>
            <p:cNvSpPr>
              <a:spLocks noChangeArrowheads="1"/>
            </p:cNvSpPr>
            <p:nvPr/>
          </p:nvSpPr>
          <p:spPr bwMode="auto">
            <a:xfrm>
              <a:off x="-3732" y="-829"/>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000044"/>
                </a:gs>
                <a:gs pos="50000">
                  <a:srgbClr val="000066"/>
                </a:gs>
                <a:gs pos="100000">
                  <a:srgbClr val="000044"/>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1" name="Freeform 7"/>
            <p:cNvSpPr>
              <a:spLocks noChangeArrowheads="1"/>
            </p:cNvSpPr>
            <p:nvPr/>
          </p:nvSpPr>
          <p:spPr bwMode="auto">
            <a:xfrm rot="2700000" flipH="1">
              <a:off x="-2567" y="7"/>
              <a:ext cx="4275" cy="125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2" name="Freeform 8"/>
            <p:cNvSpPr>
              <a:spLocks noChangeArrowheads="1"/>
            </p:cNvSpPr>
            <p:nvPr/>
          </p:nvSpPr>
          <p:spPr bwMode="auto">
            <a:xfrm>
              <a:off x="-3790" y="-890"/>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rot="18720000">
              <a:off x="-4827" y="19"/>
              <a:ext cx="4369" cy="257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rot="19260000">
              <a:off x="-1693" y="190"/>
              <a:ext cx="6040" cy="216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rot="2100000" flipH="1">
              <a:off x="-804" y="130"/>
              <a:ext cx="5890" cy="19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3220" y="-960"/>
              <a:ext cx="1825" cy="2847"/>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7" name="Rectangle 13"/>
            <p:cNvSpPr>
              <a:spLocks noChangeArrowheads="1"/>
            </p:cNvSpPr>
            <p:nvPr/>
          </p:nvSpPr>
          <p:spPr bwMode="auto">
            <a:xfrm>
              <a:off x="-3930" y="3931"/>
              <a:ext cx="9685" cy="533"/>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8" name="Freeform 14"/>
            <p:cNvSpPr>
              <a:spLocks noChangeArrowheads="1"/>
            </p:cNvSpPr>
            <p:nvPr/>
          </p:nvSpPr>
          <p:spPr bwMode="auto">
            <a:xfrm>
              <a:off x="-1184" y="3988"/>
              <a:ext cx="2914" cy="47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9" name="Freeform 15"/>
            <p:cNvSpPr>
              <a:spLocks noChangeArrowheads="1"/>
            </p:cNvSpPr>
            <p:nvPr/>
          </p:nvSpPr>
          <p:spPr bwMode="auto">
            <a:xfrm>
              <a:off x="-3930" y="3988"/>
              <a:ext cx="2915" cy="470"/>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2368" y="3988"/>
              <a:ext cx="2919" cy="471"/>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699" y="3988"/>
              <a:ext cx="3492" cy="470"/>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Rectangle 18"/>
            <p:cNvSpPr>
              <a:spLocks noChangeArrowheads="1"/>
            </p:cNvSpPr>
            <p:nvPr/>
          </p:nvSpPr>
          <p:spPr bwMode="auto">
            <a:xfrm>
              <a:off x="-3930" y="3924"/>
              <a:ext cx="9685" cy="533"/>
            </a:xfrm>
            <a:prstGeom prst="rect">
              <a:avLst/>
            </a:prstGeom>
            <a:solidFill>
              <a:srgbClr val="000044">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415" y="3942"/>
              <a:ext cx="1736" cy="519"/>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rot="18900000" flipH="1">
              <a:off x="-1196" y="3794"/>
              <a:ext cx="1318" cy="80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5" name="Freeform 21"/>
            <p:cNvSpPr>
              <a:spLocks noChangeArrowheads="1"/>
            </p:cNvSpPr>
            <p:nvPr/>
          </p:nvSpPr>
          <p:spPr bwMode="auto">
            <a:xfrm rot="18900000" flipH="1">
              <a:off x="-2409" y="3794"/>
              <a:ext cx="1318" cy="80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6" name="Freeform 22"/>
            <p:cNvSpPr>
              <a:spLocks noChangeArrowheads="1"/>
            </p:cNvSpPr>
            <p:nvPr/>
          </p:nvSpPr>
          <p:spPr bwMode="auto">
            <a:xfrm rot="18900000" flipH="1">
              <a:off x="-3652" y="3752"/>
              <a:ext cx="1284" cy="8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7" name="Freeform 23"/>
            <p:cNvSpPr>
              <a:spLocks noChangeArrowheads="1"/>
            </p:cNvSpPr>
            <p:nvPr/>
          </p:nvSpPr>
          <p:spPr bwMode="auto">
            <a:xfrm flipH="1" flipV="1">
              <a:off x="-2963" y="3929"/>
              <a:ext cx="59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8" name="Freeform 24"/>
            <p:cNvSpPr>
              <a:spLocks noChangeArrowheads="1"/>
            </p:cNvSpPr>
            <p:nvPr/>
          </p:nvSpPr>
          <p:spPr bwMode="auto">
            <a:xfrm flipH="1" flipV="1">
              <a:off x="-3527" y="3929"/>
              <a:ext cx="2577"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9" name="Freeform 25"/>
            <p:cNvSpPr>
              <a:spLocks noChangeArrowheads="1"/>
            </p:cNvSpPr>
            <p:nvPr/>
          </p:nvSpPr>
          <p:spPr bwMode="auto">
            <a:xfrm flipH="1" flipV="1">
              <a:off x="1177" y="3991"/>
              <a:ext cx="2233" cy="47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0" name="Freeform 26"/>
            <p:cNvSpPr>
              <a:spLocks noChangeArrowheads="1"/>
            </p:cNvSpPr>
            <p:nvPr/>
          </p:nvSpPr>
          <p:spPr bwMode="auto">
            <a:xfrm flipH="1" flipV="1">
              <a:off x="2773" y="3929"/>
              <a:ext cx="257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1" name="Freeform 27"/>
            <p:cNvSpPr>
              <a:spLocks noChangeArrowheads="1"/>
            </p:cNvSpPr>
            <p:nvPr/>
          </p:nvSpPr>
          <p:spPr bwMode="auto">
            <a:xfrm flipH="1" flipV="1">
              <a:off x="1884" y="3929"/>
              <a:ext cx="38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2" name="Rectangle 28"/>
            <p:cNvSpPr>
              <a:spLocks noChangeArrowheads="1"/>
            </p:cNvSpPr>
            <p:nvPr/>
          </p:nvSpPr>
          <p:spPr bwMode="auto">
            <a:xfrm>
              <a:off x="-3930" y="3956"/>
              <a:ext cx="9685" cy="11"/>
            </a:xfrm>
            <a:prstGeom prst="rect">
              <a:avLst/>
            </a:prstGeom>
            <a:gradFill rotWithShape="0">
              <a:gsLst>
                <a:gs pos="0">
                  <a:srgbClr val="9CE157"/>
                </a:gs>
                <a:gs pos="50000">
                  <a:srgbClr val="000044"/>
                </a:gs>
                <a:gs pos="100000">
                  <a:srgbClr val="9CE157"/>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53" name="Rectangle 29"/>
          <p:cNvSpPr>
            <a:spLocks noGrp="1" noChangeArrowheads="1"/>
          </p:cNvSpPr>
          <p:nvPr>
            <p:ph type="title"/>
          </p:nvPr>
        </p:nvSpPr>
        <p:spPr bwMode="auto">
          <a:xfrm>
            <a:off x="685800" y="128588"/>
            <a:ext cx="7764463"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54" name="Rectangle 30"/>
          <p:cNvSpPr>
            <a:spLocks noGrp="1" noChangeArrowheads="1"/>
          </p:cNvSpPr>
          <p:nvPr>
            <p:ph type="body" idx="1"/>
          </p:nvPr>
        </p:nvSpPr>
        <p:spPr bwMode="auto">
          <a:xfrm>
            <a:off x="685800" y="1981200"/>
            <a:ext cx="7764463" cy="422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55" name="Rectangle 31"/>
          <p:cNvSpPr>
            <a:spLocks noGrp="1" noChangeArrowheads="1"/>
          </p:cNvSpPr>
          <p:nvPr>
            <p:ph type="dt"/>
          </p:nvPr>
        </p:nvSpPr>
        <p:spPr bwMode="auto">
          <a:xfrm>
            <a:off x="7127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6" name="Rectangle 32"/>
          <p:cNvSpPr>
            <a:spLocks noGrp="1" noChangeArrowheads="1"/>
          </p:cNvSpPr>
          <p:nvPr>
            <p:ph type="ftr"/>
          </p:nvPr>
        </p:nvSpPr>
        <p:spPr bwMode="auto">
          <a:xfrm>
            <a:off x="3151188" y="6310313"/>
            <a:ext cx="28876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7" name="Rectangle 33"/>
          <p:cNvSpPr>
            <a:spLocks noGrp="1" noChangeArrowheads="1"/>
          </p:cNvSpPr>
          <p:nvPr>
            <p:ph type="sldNum"/>
          </p:nvPr>
        </p:nvSpPr>
        <p:spPr bwMode="auto">
          <a:xfrm>
            <a:off x="65801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1BC0725D-D96E-47EF-9DAF-45B909C51241}"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 id="2147483675" r:id="rId14"/>
    <p:sldLayoutId id="2147483676" r:id="rId15"/>
    <p:sldLayoutId id="2147483677" r:id="rId16"/>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CC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0E25C0D-8C1C-408E-8A26-A77469C694DC}"/>
              </a:ext>
            </a:extLst>
          </p:cNvPr>
          <p:cNvSpPr>
            <a:spLocks noGrp="1"/>
          </p:cNvSpPr>
          <p:nvPr>
            <p:ph type="ctrTitle"/>
          </p:nvPr>
        </p:nvSpPr>
        <p:spPr>
          <a:xfrm>
            <a:off x="647564" y="3236119"/>
            <a:ext cx="7848872" cy="2387600"/>
          </a:xfrm>
        </p:spPr>
        <p:txBody>
          <a:bodyPr/>
          <a:lstStyle/>
          <a:p>
            <a:r>
              <a:rPr lang="it-IT" dirty="0">
                <a:solidFill>
                  <a:schemeClr val="tx1"/>
                </a:solidFill>
                <a:latin typeface="Gurmukhi MN" panose="02020600050405020304" pitchFamily="18" charset="0"/>
                <a:cs typeface="Gurmukhi MN" panose="02020600050405020304" pitchFamily="18" charset="0"/>
              </a:rPr>
              <a:t>SISTEMA NERVOSO</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Generalità</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Istologia del </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Tessuto Nervoso</a:t>
            </a:r>
          </a:p>
        </p:txBody>
      </p:sp>
    </p:spTree>
    <p:extLst>
      <p:ext uri="{BB962C8B-B14F-4D97-AF65-F5344CB8AC3E}">
        <p14:creationId xmlns:p14="http://schemas.microsoft.com/office/powerpoint/2010/main" val="1541116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A9AB8647-F391-469A-B522-0EEC67514C70}"/>
              </a:ext>
            </a:extLst>
          </p:cNvPr>
          <p:cNvSpPr>
            <a:spLocks noGrp="1" noChangeArrowheads="1"/>
          </p:cNvSpPr>
          <p:nvPr>
            <p:ph type="title"/>
          </p:nvPr>
        </p:nvSpPr>
        <p:spPr>
          <a:xfrm>
            <a:off x="684213" y="1916113"/>
            <a:ext cx="7872412" cy="1905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err="1">
                <a:solidFill>
                  <a:schemeClr val="tx1"/>
                </a:solidFill>
                <a:latin typeface="Gurmukhi MN" panose="02020600050405020304" pitchFamily="18" charset="0"/>
                <a:cs typeface="Gurmukhi MN" panose="02020600050405020304" pitchFamily="18" charset="0"/>
              </a:rPr>
              <a:t>N</a:t>
            </a:r>
            <a:r>
              <a:rPr lang="it-IT" altLang="it-IT" dirty="0">
                <a:solidFill>
                  <a:schemeClr val="tx1"/>
                </a:solidFill>
                <a:latin typeface="Gurmukhi MN" panose="02020600050405020304" pitchFamily="18" charset="0"/>
                <a:cs typeface="Gurmukhi MN" panose="02020600050405020304" pitchFamily="18" charset="0"/>
              </a:rPr>
              <a:t> E U </a:t>
            </a:r>
            <a:r>
              <a:rPr lang="it-IT" altLang="it-IT" dirty="0" err="1">
                <a:solidFill>
                  <a:schemeClr val="tx1"/>
                </a:solidFill>
                <a:latin typeface="Gurmukhi MN" panose="02020600050405020304" pitchFamily="18" charset="0"/>
                <a:cs typeface="Gurmukhi MN" panose="02020600050405020304" pitchFamily="18" charset="0"/>
              </a:rPr>
              <a:t>R</a:t>
            </a:r>
            <a:r>
              <a:rPr lang="it-IT" altLang="it-IT" dirty="0">
                <a:solidFill>
                  <a:schemeClr val="tx1"/>
                </a:solidFill>
                <a:latin typeface="Gurmukhi MN" panose="02020600050405020304" pitchFamily="18" charset="0"/>
                <a:cs typeface="Gurmukhi MN" panose="02020600050405020304" pitchFamily="18" charset="0"/>
              </a:rPr>
              <a:t> O </a:t>
            </a:r>
            <a:r>
              <a:rPr lang="it-IT" altLang="it-IT" dirty="0" err="1">
                <a:solidFill>
                  <a:schemeClr val="tx1"/>
                </a:solidFill>
                <a:latin typeface="Gurmukhi MN" panose="02020600050405020304" pitchFamily="18" charset="0"/>
                <a:cs typeface="Gurmukhi MN" panose="02020600050405020304" pitchFamily="18" charset="0"/>
              </a:rPr>
              <a:t>N</a:t>
            </a:r>
            <a:r>
              <a:rPr lang="it-IT" altLang="it-IT" dirty="0">
                <a:solidFill>
                  <a:schemeClr val="tx1"/>
                </a:solidFill>
                <a:latin typeface="Gurmukhi MN" panose="02020600050405020304" pitchFamily="18" charset="0"/>
                <a:cs typeface="Gurmukhi MN" panose="02020600050405020304" pitchFamily="18" charset="0"/>
              </a:rPr>
              <a:t> E</a:t>
            </a:r>
          </a:p>
        </p:txBody>
      </p:sp>
      <p:sp>
        <p:nvSpPr>
          <p:cNvPr id="10242" name="Rectangle 2">
            <a:extLst>
              <a:ext uri="{FF2B5EF4-FFF2-40B4-BE49-F238E27FC236}">
                <a16:creationId xmlns:a16="http://schemas.microsoft.com/office/drawing/2014/main" id="{A8868FBD-E8D7-468B-958D-C67A8BDC9839}"/>
              </a:ext>
            </a:extLst>
          </p:cNvPr>
          <p:cNvSpPr>
            <a:spLocks noGrp="1" noChangeArrowheads="1"/>
          </p:cNvSpPr>
          <p:nvPr>
            <p:ph type="subTitle" idx="1"/>
          </p:nvPr>
        </p:nvSpPr>
        <p:spPr bwMode="auto">
          <a:xfrm>
            <a:off x="1676400" y="4572000"/>
            <a:ext cx="6400800" cy="1679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it-IT"/>
          </a:p>
        </p:txBody>
      </p:sp>
    </p:spTree>
    <p:extLst>
      <p:ext uri="{BB962C8B-B14F-4D97-AF65-F5344CB8AC3E}">
        <p14:creationId xmlns:p14="http://schemas.microsoft.com/office/powerpoint/2010/main" val="15808521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D74333C3-CE8B-4413-B90F-A1DA91B73419}"/>
              </a:ext>
            </a:extLst>
          </p:cNvPr>
          <p:cNvSpPr>
            <a:spLocks noGrp="1" noChangeArrowheads="1"/>
          </p:cNvSpPr>
          <p:nvPr>
            <p:ph type="title" idx="4294967295"/>
          </p:nvPr>
        </p:nvSpPr>
        <p:spPr>
          <a:xfrm>
            <a:off x="0" y="0"/>
            <a:ext cx="91440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NEURONE</a:t>
            </a:r>
          </a:p>
        </p:txBody>
      </p:sp>
      <p:pic>
        <p:nvPicPr>
          <p:cNvPr id="11266" name="Picture 2">
            <a:extLst>
              <a:ext uri="{FF2B5EF4-FFF2-40B4-BE49-F238E27FC236}">
                <a16:creationId xmlns:a16="http://schemas.microsoft.com/office/drawing/2014/main" id="{339AE72A-1919-4D4C-897D-70C2DB922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916113"/>
            <a:ext cx="4356100" cy="2576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Text Box 3">
            <a:extLst>
              <a:ext uri="{FF2B5EF4-FFF2-40B4-BE49-F238E27FC236}">
                <a16:creationId xmlns:a16="http://schemas.microsoft.com/office/drawing/2014/main" id="{7255694D-3D3B-4B78-A944-1C78CEBF31FB}"/>
              </a:ext>
            </a:extLst>
          </p:cNvPr>
          <p:cNvSpPr txBox="1">
            <a:spLocks noChangeArrowheads="1"/>
          </p:cNvSpPr>
          <p:nvPr/>
        </p:nvSpPr>
        <p:spPr bwMode="auto">
          <a:xfrm>
            <a:off x="323528" y="581025"/>
            <a:ext cx="4464372" cy="6234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100" dirty="0">
                <a:solidFill>
                  <a:schemeClr val="tx1"/>
                </a:solidFill>
                <a:latin typeface="Chalkboard SE" panose="03050602040202020205" pitchFamily="66" charset="77"/>
              </a:rPr>
              <a:t>I</a:t>
            </a:r>
            <a:r>
              <a:rPr lang="it-IT" altLang="it-IT" sz="2100" dirty="0"/>
              <a:t> </a:t>
            </a:r>
            <a:r>
              <a:rPr lang="it-IT" altLang="it-IT" sz="2100" b="1" dirty="0">
                <a:solidFill>
                  <a:schemeClr val="tx1"/>
                </a:solidFill>
                <a:latin typeface="Chalkboard SE" panose="03050602040202020205" pitchFamily="66" charset="77"/>
              </a:rPr>
              <a:t>NEURONI sono Elementi Cellulari ECCITABILI, in grado di rispondere a Mutamenti Ambientali (STIMOLI) modificando la Differenza di Potenziale Elettrico tra l’ Interno e l’ Esterno della Cellula Nervosa (DEPOLARIZZAZIONE). </a:t>
            </a:r>
          </a:p>
          <a:p>
            <a:pPr>
              <a:buClrTx/>
              <a:buFontTx/>
              <a:buNone/>
            </a:pPr>
            <a:r>
              <a:rPr lang="it-IT" altLang="it-IT" sz="2100" b="1" dirty="0">
                <a:solidFill>
                  <a:schemeClr val="tx1"/>
                </a:solidFill>
                <a:latin typeface="Chalkboard SE" panose="03050602040202020205" pitchFamily="66" charset="77"/>
              </a:rPr>
              <a:t>Si genera il POTENZIALE di AZIONE (o IMPULSO NERVOSO), che </a:t>
            </a:r>
            <a:r>
              <a:rPr lang="it-IT" altLang="it-IT" sz="2100" b="1" dirty="0" err="1">
                <a:solidFill>
                  <a:schemeClr val="tx1"/>
                </a:solidFill>
                <a:latin typeface="Chalkboard SE" panose="03050602040202020205" pitchFamily="66" charset="77"/>
              </a:rPr>
              <a:t>puo’</a:t>
            </a:r>
            <a:r>
              <a:rPr lang="it-IT" altLang="it-IT" sz="2100" b="1" dirty="0">
                <a:solidFill>
                  <a:schemeClr val="tx1"/>
                </a:solidFill>
                <a:latin typeface="Chalkboard SE" panose="03050602040202020205" pitchFamily="66" charset="77"/>
              </a:rPr>
              <a:t> essere trasmesso, anche a distanza, tramite i PROLUNGAMENTI NEURONALI, ad altri NEURONI oppure ai cosiddetti ORGANI EFFETTORI (Muscolatura Striata Scheletrica, Muscolatura Liscia, Tessuto di Conduzione del Cuore, Organi Ghiandolari)</a:t>
            </a:r>
          </a:p>
        </p:txBody>
      </p:sp>
    </p:spTree>
    <p:extLst>
      <p:ext uri="{BB962C8B-B14F-4D97-AF65-F5344CB8AC3E}">
        <p14:creationId xmlns:p14="http://schemas.microsoft.com/office/powerpoint/2010/main" val="6475562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289" name="Text Box 1">
            <a:extLst>
              <a:ext uri="{FF2B5EF4-FFF2-40B4-BE49-F238E27FC236}">
                <a16:creationId xmlns:a16="http://schemas.microsoft.com/office/drawing/2014/main" id="{5FF91B61-6DD1-4BC8-89BF-D7C9D361E9EE}"/>
              </a:ext>
            </a:extLst>
          </p:cNvPr>
          <p:cNvSpPr txBox="1">
            <a:spLocks noChangeArrowheads="1"/>
          </p:cNvSpPr>
          <p:nvPr/>
        </p:nvSpPr>
        <p:spPr bwMode="auto">
          <a:xfrm>
            <a:off x="6372225" y="836613"/>
            <a:ext cx="2771775"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dirty="0">
                <a:solidFill>
                  <a:schemeClr val="tx1"/>
                </a:solidFill>
                <a:latin typeface="Gurmukhi MN" panose="02020600050405020304" pitchFamily="18" charset="0"/>
                <a:cs typeface="Gurmukhi MN" panose="02020600050405020304" pitchFamily="18" charset="0"/>
              </a:rPr>
              <a:t>NEURONE: </a:t>
            </a:r>
          </a:p>
          <a:p>
            <a:pPr algn="ctr">
              <a:buClrTx/>
              <a:buFontTx/>
              <a:buNone/>
            </a:pPr>
            <a:r>
              <a:rPr lang="it-IT" altLang="it-IT" sz="2800" dirty="0">
                <a:solidFill>
                  <a:schemeClr val="tx1"/>
                </a:solidFill>
                <a:latin typeface="Gurmukhi MN" panose="02020600050405020304" pitchFamily="18" charset="0"/>
                <a:cs typeface="Gurmukhi MN" panose="02020600050405020304" pitchFamily="18" charset="0"/>
              </a:rPr>
              <a:t>ELEMENTI STRUTTURALI</a:t>
            </a:r>
          </a:p>
        </p:txBody>
      </p:sp>
      <p:sp>
        <p:nvSpPr>
          <p:cNvPr id="12290" name="Text Box 2">
            <a:extLst>
              <a:ext uri="{FF2B5EF4-FFF2-40B4-BE49-F238E27FC236}">
                <a16:creationId xmlns:a16="http://schemas.microsoft.com/office/drawing/2014/main" id="{89AF9A50-438C-451C-BC2C-E8FE60238104}"/>
              </a:ext>
            </a:extLst>
          </p:cNvPr>
          <p:cNvSpPr txBox="1">
            <a:spLocks noChangeArrowheads="1"/>
          </p:cNvSpPr>
          <p:nvPr/>
        </p:nvSpPr>
        <p:spPr bwMode="auto">
          <a:xfrm>
            <a:off x="250825" y="4210050"/>
            <a:ext cx="8893175" cy="2464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200" b="1" dirty="0">
                <a:solidFill>
                  <a:schemeClr val="tx1"/>
                </a:solidFill>
                <a:latin typeface="Comic Sans MS" panose="030F0902030302020204" pitchFamily="66" charset="0"/>
              </a:rPr>
              <a:t>CORPO CELLULARE (o PIRENOFORO o SOMA)</a:t>
            </a:r>
          </a:p>
          <a:p>
            <a:pPr>
              <a:buClrTx/>
              <a:buFontTx/>
              <a:buNone/>
            </a:pPr>
            <a:endParaRPr lang="it-IT" altLang="it-IT" sz="2200" b="1" dirty="0">
              <a:solidFill>
                <a:schemeClr val="tx1"/>
              </a:solidFill>
              <a:latin typeface="Comic Sans MS" panose="030F0902030302020204" pitchFamily="66" charset="0"/>
            </a:endParaRPr>
          </a:p>
          <a:p>
            <a:pPr>
              <a:buClrTx/>
              <a:buFontTx/>
              <a:buNone/>
            </a:pPr>
            <a:r>
              <a:rPr lang="it-IT" altLang="it-IT" sz="2200" b="1" dirty="0">
                <a:solidFill>
                  <a:schemeClr val="tx1"/>
                </a:solidFill>
                <a:latin typeface="Comic Sans MS" panose="030F0902030302020204" pitchFamily="66" charset="0"/>
              </a:rPr>
              <a:t>PROLUNGAMENTI CELLULARI:</a:t>
            </a:r>
          </a:p>
          <a:p>
            <a:pPr>
              <a:buClr>
                <a:srgbClr val="FFFFFF"/>
              </a:buClr>
              <a:buFont typeface="Arial Black" panose="020B0A04020102020204" pitchFamily="34" charset="0"/>
              <a:buChar char="-"/>
            </a:pPr>
            <a:r>
              <a:rPr lang="it-IT" altLang="it-IT" sz="2200" b="1" dirty="0">
                <a:solidFill>
                  <a:schemeClr val="tx1"/>
                </a:solidFill>
                <a:latin typeface="Comic Sans MS" panose="030F0902030302020204" pitchFamily="66" charset="0"/>
              </a:rPr>
              <a:t>ASSONE (o NEURITE o CILINDRASSE): conduce l’ Impulso dal Pirenoforo verso altri distretti. Se ne origina UNO SOLO.</a:t>
            </a:r>
          </a:p>
          <a:p>
            <a:pPr>
              <a:buClr>
                <a:srgbClr val="FFFFFF"/>
              </a:buClr>
              <a:buFont typeface="Arial Black" panose="020B0A04020102020204" pitchFamily="34" charset="0"/>
              <a:buChar char="-"/>
            </a:pPr>
            <a:r>
              <a:rPr lang="it-IT" altLang="it-IT" sz="2200" b="1" dirty="0">
                <a:solidFill>
                  <a:schemeClr val="tx1"/>
                </a:solidFill>
                <a:latin typeface="Comic Sans MS" panose="030F0902030302020204" pitchFamily="66" charset="0"/>
              </a:rPr>
              <a:t>DENDRITI: sono deputati a RICEVERE Impulsi da altri distretti. Possono essere numerosi.</a:t>
            </a:r>
          </a:p>
        </p:txBody>
      </p:sp>
      <p:pic>
        <p:nvPicPr>
          <p:cNvPr id="12291" name="Picture 3">
            <a:extLst>
              <a:ext uri="{FF2B5EF4-FFF2-40B4-BE49-F238E27FC236}">
                <a16:creationId xmlns:a16="http://schemas.microsoft.com/office/drawing/2014/main" id="{2B38989F-C987-4B89-85B4-EBA5FBA53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516688" cy="4003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621407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43FBD5-5231-BD45-8826-62D5EE4545B8}"/>
              </a:ext>
            </a:extLst>
          </p:cNvPr>
          <p:cNvSpPr>
            <a:spLocks noGrp="1"/>
          </p:cNvSpPr>
          <p:nvPr>
            <p:ph type="title"/>
          </p:nvPr>
        </p:nvSpPr>
        <p:spPr>
          <a:xfrm>
            <a:off x="0" y="237208"/>
            <a:ext cx="9144000" cy="780132"/>
          </a:xfrm>
        </p:spPr>
        <p:txBody>
          <a:bodyPr/>
          <a:lstStyle/>
          <a:p>
            <a:r>
              <a:rPr lang="it-IT" sz="3200" dirty="0">
                <a:solidFill>
                  <a:schemeClr val="tx1"/>
                </a:solidFill>
                <a:latin typeface="Gurmukhi MN" panose="02020600050405020304" pitchFamily="18" charset="0"/>
                <a:cs typeface="Gurmukhi MN" panose="02020600050405020304" pitchFamily="18" charset="0"/>
              </a:rPr>
              <a:t>CLASSIFICAZIONE MORFOLOGICA dei NEURONI</a:t>
            </a:r>
          </a:p>
        </p:txBody>
      </p:sp>
      <p:sp>
        <p:nvSpPr>
          <p:cNvPr id="3" name="Segnaposto contenuto 2">
            <a:extLst>
              <a:ext uri="{FF2B5EF4-FFF2-40B4-BE49-F238E27FC236}">
                <a16:creationId xmlns:a16="http://schemas.microsoft.com/office/drawing/2014/main" id="{A64A3A10-E617-3D42-822F-A9FB5396703D}"/>
              </a:ext>
            </a:extLst>
          </p:cNvPr>
          <p:cNvSpPr>
            <a:spLocks noGrp="1"/>
          </p:cNvSpPr>
          <p:nvPr>
            <p:ph idx="1"/>
          </p:nvPr>
        </p:nvSpPr>
        <p:spPr>
          <a:xfrm>
            <a:off x="143508" y="1052736"/>
            <a:ext cx="8856984" cy="5733256"/>
          </a:xfrm>
        </p:spPr>
        <p:txBody>
          <a:bodyPr/>
          <a:lstStyle/>
          <a:p>
            <a:r>
              <a:rPr lang="it-IT" sz="2300" b="1" dirty="0">
                <a:solidFill>
                  <a:schemeClr val="tx1"/>
                </a:solidFill>
                <a:latin typeface="Chalkboard SE" panose="03050602040202020205" pitchFamily="66" charset="77"/>
              </a:rPr>
              <a:t>In base al NUMERO di PROLUNGAMENTI si classificano:</a:t>
            </a:r>
          </a:p>
          <a:p>
            <a:r>
              <a:rPr lang="it-IT" sz="2300" b="1" dirty="0">
                <a:solidFill>
                  <a:schemeClr val="tx1"/>
                </a:solidFill>
                <a:latin typeface="Chalkboard SE" panose="03050602040202020205" pitchFamily="66" charset="77"/>
              </a:rPr>
              <a:t>- NEURONI MULTIPOLARI, dal cui Pirenoforo si dipartono UN SOLO ASSONE e un numero INDEFINITO ( « </a:t>
            </a:r>
            <a:r>
              <a:rPr lang="it-IT" sz="2300" b="1" i="1" dirty="0" err="1">
                <a:solidFill>
                  <a:schemeClr val="tx1"/>
                </a:solidFill>
                <a:latin typeface="Chalkboard SE" panose="03050602040202020205" pitchFamily="66" charset="77"/>
              </a:rPr>
              <a:t>n</a:t>
            </a:r>
            <a:r>
              <a:rPr lang="it-IT" sz="2300" b="1" i="1" dirty="0">
                <a:solidFill>
                  <a:schemeClr val="tx1"/>
                </a:solidFill>
                <a:latin typeface="Chalkboard SE" panose="03050602040202020205" pitchFamily="66" charset="77"/>
              </a:rPr>
              <a:t> </a:t>
            </a:r>
            <a:r>
              <a:rPr lang="it-IT" sz="2300" b="1" dirty="0">
                <a:solidFill>
                  <a:schemeClr val="tx1"/>
                </a:solidFill>
                <a:latin typeface="Chalkboard SE" panose="03050602040202020205" pitchFamily="66" charset="77"/>
              </a:rPr>
              <a:t>» ) di DENDRITI;</a:t>
            </a:r>
          </a:p>
          <a:p>
            <a:pPr marL="457200" indent="-457200">
              <a:buFontTx/>
              <a:buChar char="-"/>
            </a:pPr>
            <a:r>
              <a:rPr lang="it-IT" sz="2300" b="1" dirty="0">
                <a:solidFill>
                  <a:schemeClr val="tx1"/>
                </a:solidFill>
                <a:latin typeface="Chalkboard SE" panose="03050602040202020205" pitchFamily="66" charset="77"/>
              </a:rPr>
              <a:t>NEURONI BIPOLARI: dal Pirenoforo si dipartono UN Prolungamento ASSONICO e, dal polo opposto, UN UNICO Prolungamento DENDRITICO. Vi si ritrovano nei Gangli annessi all’ VIII paio di nervi cranici (Acustico)</a:t>
            </a:r>
          </a:p>
          <a:p>
            <a:pPr marL="457200" indent="-457200">
              <a:buFontTx/>
              <a:buChar char="-"/>
            </a:pPr>
            <a:r>
              <a:rPr lang="it-IT" sz="2300" b="1" dirty="0">
                <a:solidFill>
                  <a:schemeClr val="tx1"/>
                </a:solidFill>
                <a:latin typeface="Chalkboard SE" panose="03050602040202020205" pitchFamily="66" charset="77"/>
              </a:rPr>
              <a:t>NEURONI PSEUDOUNIPOLARI: dal Pirenoforo si diparte un UNICO PROLUNGAMENTO che, a breve distanza, si biforca in una ramificazione ASSONICA (che invia impulsi verso il SNC) ed una a funzionalità DENDRITICA (che riceve impulsi dalla periferia). Sono cellule tipiche dei Gangli Sensitivi di Nervi Cranici (es., Trigemino) e Spinali.</a:t>
            </a:r>
          </a:p>
        </p:txBody>
      </p:sp>
    </p:spTree>
    <p:extLst>
      <p:ext uri="{BB962C8B-B14F-4D97-AF65-F5344CB8AC3E}">
        <p14:creationId xmlns:p14="http://schemas.microsoft.com/office/powerpoint/2010/main" val="2749184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Immagine 1">
            <a:extLst>
              <a:ext uri="{FF2B5EF4-FFF2-40B4-BE49-F238E27FC236}">
                <a16:creationId xmlns:a16="http://schemas.microsoft.com/office/drawing/2014/main" id="{389FED81-D8F2-5A41-B212-5068A45DF703}"/>
              </a:ext>
            </a:extLst>
          </p:cNvPr>
          <p:cNvPicPr>
            <a:picLocks noChangeAspect="1"/>
          </p:cNvPicPr>
          <p:nvPr/>
        </p:nvPicPr>
        <p:blipFill rotWithShape="1">
          <a:blip r:embed="rId2">
            <a:extLst>
              <a:ext uri="{28A0092B-C50C-407E-A947-70E740481C1C}">
                <a14:useLocalDpi xmlns:a14="http://schemas.microsoft.com/office/drawing/2010/main" val="0"/>
              </a:ext>
            </a:extLst>
          </a:blip>
          <a:srcRect b="2809"/>
          <a:stretch/>
        </p:blipFill>
        <p:spPr bwMode="auto">
          <a:xfrm>
            <a:off x="1115616" y="-22594"/>
            <a:ext cx="6451405" cy="688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075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E88F3CC4-3588-4521-A2D1-057C86569376}"/>
              </a:ext>
            </a:extLst>
          </p:cNvPr>
          <p:cNvSpPr>
            <a:spLocks noGrp="1" noChangeArrowheads="1"/>
          </p:cNvSpPr>
          <p:nvPr>
            <p:ph type="title" idx="4294967295"/>
          </p:nvPr>
        </p:nvSpPr>
        <p:spPr>
          <a:xfrm>
            <a:off x="684213" y="187325"/>
            <a:ext cx="77724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DENDRITI</a:t>
            </a:r>
          </a:p>
        </p:txBody>
      </p:sp>
      <p:sp>
        <p:nvSpPr>
          <p:cNvPr id="15362" name="Rectangle 2">
            <a:extLst>
              <a:ext uri="{FF2B5EF4-FFF2-40B4-BE49-F238E27FC236}">
                <a16:creationId xmlns:a16="http://schemas.microsoft.com/office/drawing/2014/main" id="{2A71692A-0125-4E70-B8F9-5994BC2F5C18}"/>
              </a:ext>
            </a:extLst>
          </p:cNvPr>
          <p:cNvSpPr>
            <a:spLocks noGrp="1" noChangeArrowheads="1"/>
          </p:cNvSpPr>
          <p:nvPr>
            <p:ph type="body" idx="1"/>
          </p:nvPr>
        </p:nvSpPr>
        <p:spPr>
          <a:xfrm>
            <a:off x="177924" y="851519"/>
            <a:ext cx="8784977" cy="5876925"/>
          </a:xfrm>
          <a:ln/>
        </p:spPr>
        <p:txBody>
          <a:bodyPr/>
          <a:lstStyle/>
          <a:p>
            <a:pPr marL="336550" indent="-336550">
              <a:spcBef>
                <a:spcPts val="700"/>
              </a:spcBef>
              <a:buClr>
                <a:srgbClr val="FFFFFF"/>
              </a:buClr>
              <a:buSzPct val="97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dirty="0">
                <a:solidFill>
                  <a:schemeClr val="tx1"/>
                </a:solidFill>
                <a:latin typeface="Copperplate Gothic Bold" panose="020E0705020206020404" pitchFamily="34" charset="77"/>
              </a:rPr>
              <a:t>Essendo molto numerosi, permettono al Corpo Cellulare del Neurone di integrare un’ elevatissima quantità di informazioni</a:t>
            </a:r>
          </a:p>
          <a:p>
            <a:pPr marL="336550" indent="-336550">
              <a:spcBef>
                <a:spcPts val="700"/>
              </a:spcBef>
              <a:buClr>
                <a:srgbClr val="FFFFFF"/>
              </a:buClr>
              <a:buSzPct val="97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600" dirty="0">
              <a:solidFill>
                <a:schemeClr val="tx1"/>
              </a:solidFill>
              <a:latin typeface="Copperplate Gothic Bold" panose="020E0705020206020404" pitchFamily="34" charset="77"/>
            </a:endParaRPr>
          </a:p>
          <a:p>
            <a:pPr marL="336550" indent="-336550">
              <a:spcBef>
                <a:spcPts val="700"/>
              </a:spcBef>
              <a:buClr>
                <a:srgbClr val="FFFFFF"/>
              </a:buClr>
              <a:buSzPct val="97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dirty="0">
                <a:solidFill>
                  <a:schemeClr val="tx1"/>
                </a:solidFill>
                <a:latin typeface="Chalkboard SE" panose="03050602040202020205" pitchFamily="66" charset="77"/>
              </a:rPr>
              <a:t>I rapporti dei Dendriti con l’ Assone di altri neuroni avvengono tramite SINAPSI che coinvolgono le cosiddette SPINE DENDRITICHE, che sono espansioni coniche che si dipartono dal dendrite stesso</a:t>
            </a:r>
          </a:p>
        </p:txBody>
      </p:sp>
      <p:pic>
        <p:nvPicPr>
          <p:cNvPr id="15363" name="Picture 3">
            <a:extLst>
              <a:ext uri="{FF2B5EF4-FFF2-40B4-BE49-F238E27FC236}">
                <a16:creationId xmlns:a16="http://schemas.microsoft.com/office/drawing/2014/main" id="{BDDEFC2D-2F50-4322-AE3F-FC22E1DCFCA6}"/>
              </a:ext>
            </a:extLst>
          </p:cNvPr>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l="39221" r="3311" b="61105"/>
          <a:stretch>
            <a:fillRect/>
          </a:stretch>
        </p:blipFill>
        <p:spPr bwMode="auto">
          <a:xfrm>
            <a:off x="1835696" y="4365104"/>
            <a:ext cx="6227763" cy="2347812"/>
          </a:xfrm>
          <a:prstGeom prst="rect">
            <a:avLst/>
          </a:prstGeom>
          <a:noFill/>
          <a:ln>
            <a:noFill/>
          </a:ln>
          <a:effectLst/>
          <a:extLst>
            <a:ext uri="{909E8E84-426E-40DD-AFC4-6F175D3DCCD1}">
              <a14:hiddenFill xmlns:a14="http://schemas.microsoft.com/office/drawing/2010/main">
                <a:blipFill dpi="0" rotWithShape="0">
                  <a:blip>
                    <a:lum bright="-12000" contrast="6000"/>
                  </a:blip>
                  <a:srcRect l="39221" r="3311" b="6110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361211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Picture 1">
            <a:extLst>
              <a:ext uri="{FF2B5EF4-FFF2-40B4-BE49-F238E27FC236}">
                <a16:creationId xmlns:a16="http://schemas.microsoft.com/office/drawing/2014/main" id="{54F410A5-3B41-4410-8A86-AEBD31978067}"/>
              </a:ext>
            </a:extLst>
          </p:cNvPr>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492500" y="4860925"/>
            <a:ext cx="5651500" cy="1997075"/>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Rectangle 2">
            <a:extLst>
              <a:ext uri="{FF2B5EF4-FFF2-40B4-BE49-F238E27FC236}">
                <a16:creationId xmlns:a16="http://schemas.microsoft.com/office/drawing/2014/main" id="{B150751B-28FD-4E09-8C97-1A9CD3E3119D}"/>
              </a:ext>
            </a:extLst>
          </p:cNvPr>
          <p:cNvSpPr>
            <a:spLocks noChangeArrowheads="1"/>
          </p:cNvSpPr>
          <p:nvPr/>
        </p:nvSpPr>
        <p:spPr bwMode="auto">
          <a:xfrm>
            <a:off x="683568" y="21492"/>
            <a:ext cx="77724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latin typeface="Gurmukhi MN" panose="02020600050405020304" pitchFamily="18" charset="0"/>
                <a:cs typeface="Gurmukhi MN" panose="02020600050405020304" pitchFamily="18" charset="0"/>
              </a:rPr>
              <a:t>ASSONI</a:t>
            </a:r>
          </a:p>
        </p:txBody>
      </p:sp>
      <p:sp>
        <p:nvSpPr>
          <p:cNvPr id="16387" name="Text Box 3">
            <a:extLst>
              <a:ext uri="{FF2B5EF4-FFF2-40B4-BE49-F238E27FC236}">
                <a16:creationId xmlns:a16="http://schemas.microsoft.com/office/drawing/2014/main" id="{CD4F40C1-9647-47CF-867C-9DCF2B8C9C17}"/>
              </a:ext>
            </a:extLst>
          </p:cNvPr>
          <p:cNvSpPr txBox="1">
            <a:spLocks noChangeArrowheads="1"/>
          </p:cNvSpPr>
          <p:nvPr/>
        </p:nvSpPr>
        <p:spPr bwMode="auto">
          <a:xfrm>
            <a:off x="158750" y="531925"/>
            <a:ext cx="8985250" cy="3649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100" dirty="0">
                <a:solidFill>
                  <a:schemeClr val="tx1"/>
                </a:solidFill>
                <a:latin typeface="Chalkduster" panose="03050602040202020205" pitchFamily="66" charset="77"/>
              </a:rPr>
              <a:t>Prolungamento UNICO che si diparte dal Pirenoforo del Neurone a livello del MONTICOLO ASSONICO che conduce l’ Impulso dal Pirenoforo verso altri distretti</a:t>
            </a:r>
          </a:p>
          <a:p>
            <a:pPr>
              <a:buClrTx/>
              <a:buFontTx/>
              <a:buNone/>
            </a:pPr>
            <a:r>
              <a:rPr lang="it-IT" altLang="it-IT" sz="2100" dirty="0">
                <a:solidFill>
                  <a:schemeClr val="tx1"/>
                </a:solidFill>
                <a:latin typeface="Chalkduster" panose="03050602040202020205" pitchFamily="66" charset="77"/>
              </a:rPr>
              <a:t>ASSOLEMMA = Membrana dell’ Assone</a:t>
            </a:r>
          </a:p>
          <a:p>
            <a:pPr>
              <a:buClrTx/>
              <a:buFontTx/>
              <a:buNone/>
            </a:pPr>
            <a:r>
              <a:rPr lang="it-IT" altLang="it-IT" sz="2100" dirty="0">
                <a:solidFill>
                  <a:schemeClr val="tx1"/>
                </a:solidFill>
                <a:latin typeface="Chalkduster" panose="03050602040202020205" pitchFamily="66" charset="77"/>
              </a:rPr>
              <a:t>ASSOPLASMA = Citoplasma dell’ Assone</a:t>
            </a:r>
          </a:p>
          <a:p>
            <a:pPr>
              <a:buClrTx/>
              <a:buFontTx/>
              <a:buNone/>
            </a:pPr>
            <a:r>
              <a:rPr lang="it-IT" altLang="it-IT" sz="2100" dirty="0">
                <a:solidFill>
                  <a:schemeClr val="tx1"/>
                </a:solidFill>
                <a:latin typeface="Chalkduster" panose="03050602040202020205" pitchFamily="66" charset="77"/>
              </a:rPr>
              <a:t>Contiene Mitocondri, </a:t>
            </a:r>
            <a:r>
              <a:rPr lang="it-IT" altLang="it-IT" sz="2100" dirty="0" err="1">
                <a:solidFill>
                  <a:schemeClr val="tx1"/>
                </a:solidFill>
                <a:latin typeface="Chalkduster" panose="03050602040202020205" pitchFamily="66" charset="77"/>
              </a:rPr>
              <a:t>Neurotubuli</a:t>
            </a:r>
            <a:r>
              <a:rPr lang="it-IT" altLang="it-IT" sz="2100" dirty="0">
                <a:solidFill>
                  <a:schemeClr val="tx1"/>
                </a:solidFill>
                <a:latin typeface="Chalkduster" panose="03050602040202020205" pitchFamily="66" charset="77"/>
              </a:rPr>
              <a:t> e Neurofilamenti, ma non RER né Ribosomi </a:t>
            </a:r>
          </a:p>
          <a:p>
            <a:pPr>
              <a:buClrTx/>
              <a:buFontTx/>
              <a:buNone/>
            </a:pPr>
            <a:r>
              <a:rPr lang="it-IT" altLang="it-IT" sz="2100" dirty="0">
                <a:solidFill>
                  <a:schemeClr val="tx1"/>
                </a:solidFill>
                <a:latin typeface="Chalkduster" panose="03050602040202020205" pitchFamily="66" charset="77"/>
              </a:rPr>
              <a:t>Il suo SEGMENTO INIZIALE è funzionalmente caratterizzato da una zona di elaborazione “algebrica” di stimoli eccitatori ed inibitori, il cui risultato determina o meno la propagazione dell’ impulso  </a:t>
            </a:r>
          </a:p>
        </p:txBody>
      </p:sp>
      <p:sp>
        <p:nvSpPr>
          <p:cNvPr id="16388" name="Text Box 4">
            <a:extLst>
              <a:ext uri="{FF2B5EF4-FFF2-40B4-BE49-F238E27FC236}">
                <a16:creationId xmlns:a16="http://schemas.microsoft.com/office/drawing/2014/main" id="{4B5EA356-5776-468D-A6A8-C99E0BAB11DB}"/>
              </a:ext>
            </a:extLst>
          </p:cNvPr>
          <p:cNvSpPr txBox="1">
            <a:spLocks noChangeArrowheads="1"/>
          </p:cNvSpPr>
          <p:nvPr/>
        </p:nvSpPr>
        <p:spPr bwMode="auto">
          <a:xfrm>
            <a:off x="28598" y="4293096"/>
            <a:ext cx="3476625"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solidFill>
                  <a:schemeClr val="tx1"/>
                </a:solidFill>
                <a:latin typeface="Copperplate Gothic Bold" panose="020E0705020206020404" pitchFamily="34" charset="77"/>
              </a:rPr>
              <a:t>Vi avvengono meccanismi di TRASPORTO ANTEROGRADO e RETROGRADO di diverse molecole</a:t>
            </a:r>
          </a:p>
        </p:txBody>
      </p:sp>
    </p:spTree>
    <p:extLst>
      <p:ext uri="{BB962C8B-B14F-4D97-AF65-F5344CB8AC3E}">
        <p14:creationId xmlns:p14="http://schemas.microsoft.com/office/powerpoint/2010/main" val="21855924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C01F3419-28F3-4E46-BE0A-CA13BB1888E6}"/>
              </a:ext>
            </a:extLst>
          </p:cNvPr>
          <p:cNvSpPr>
            <a:spLocks noChangeArrowheads="1"/>
          </p:cNvSpPr>
          <p:nvPr/>
        </p:nvSpPr>
        <p:spPr bwMode="auto">
          <a:xfrm>
            <a:off x="684213" y="184359"/>
            <a:ext cx="77724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latin typeface="Gurmukhi MN" panose="02020600050405020304" pitchFamily="18" charset="0"/>
                <a:cs typeface="Gurmukhi MN" panose="02020600050405020304" pitchFamily="18" charset="0"/>
              </a:rPr>
              <a:t>FIBRE  NERVOSE</a:t>
            </a:r>
          </a:p>
        </p:txBody>
      </p:sp>
      <p:sp>
        <p:nvSpPr>
          <p:cNvPr id="17410" name="Text Box 2">
            <a:extLst>
              <a:ext uri="{FF2B5EF4-FFF2-40B4-BE49-F238E27FC236}">
                <a16:creationId xmlns:a16="http://schemas.microsoft.com/office/drawing/2014/main" id="{C1EF334B-6A49-4770-A8E5-6AA6E2F83C22}"/>
              </a:ext>
            </a:extLst>
          </p:cNvPr>
          <p:cNvSpPr txBox="1">
            <a:spLocks noChangeArrowheads="1"/>
          </p:cNvSpPr>
          <p:nvPr/>
        </p:nvSpPr>
        <p:spPr bwMode="auto">
          <a:xfrm>
            <a:off x="0" y="1071563"/>
            <a:ext cx="9144000" cy="375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dirty="0">
                <a:solidFill>
                  <a:schemeClr val="tx1"/>
                </a:solidFill>
                <a:latin typeface="Chalkboard SE" panose="03050602040202020205" pitchFamily="66" charset="77"/>
              </a:rPr>
              <a:t>Sono costituite da ASSONI provvisti da una guaina derivata da cellule </a:t>
            </a:r>
            <a:r>
              <a:rPr lang="it-IT" altLang="it-IT" dirty="0" err="1">
                <a:solidFill>
                  <a:schemeClr val="tx1"/>
                </a:solidFill>
                <a:latin typeface="Chalkboard SE" panose="03050602040202020205" pitchFamily="66" charset="77"/>
              </a:rPr>
              <a:t>Neurogliali</a:t>
            </a:r>
            <a:r>
              <a:rPr lang="it-IT" altLang="it-IT" dirty="0">
                <a:solidFill>
                  <a:schemeClr val="tx1"/>
                </a:solidFill>
                <a:latin typeface="Chalkboard SE" panose="03050602040202020205" pitchFamily="66" charset="77"/>
              </a:rPr>
              <a:t> (CELLULE di SCHWANN nel Sistema Nervoso Periferico ed OLIGODENDROCITI nel Sistema Nervoso Centrale)</a:t>
            </a:r>
          </a:p>
          <a:p>
            <a:pPr>
              <a:buClrTx/>
              <a:buFontTx/>
              <a:buNone/>
            </a:pPr>
            <a:endParaRPr lang="it-IT" altLang="it-IT" dirty="0">
              <a:solidFill>
                <a:schemeClr val="tx1"/>
              </a:solidFill>
              <a:latin typeface="Chalkboard SE" panose="03050602040202020205" pitchFamily="66" charset="77"/>
            </a:endParaRPr>
          </a:p>
          <a:p>
            <a:pPr>
              <a:buClrTx/>
              <a:buFontTx/>
              <a:buNone/>
            </a:pPr>
            <a:r>
              <a:rPr lang="it-IT" altLang="it-IT" dirty="0">
                <a:solidFill>
                  <a:schemeClr val="tx1"/>
                </a:solidFill>
                <a:latin typeface="Chalkboard SE" panose="03050602040202020205" pitchFamily="66" charset="77"/>
              </a:rPr>
              <a:t>In base alle MODALITA’ con cui si dispongono queste guaine si parla di:</a:t>
            </a:r>
          </a:p>
          <a:p>
            <a:pPr>
              <a:buClrTx/>
              <a:buFontTx/>
              <a:buNone/>
            </a:pPr>
            <a:endParaRPr lang="it-IT" altLang="it-IT" dirty="0">
              <a:solidFill>
                <a:schemeClr val="tx1"/>
              </a:solidFill>
              <a:latin typeface="Chalkboard SE" panose="03050602040202020205" pitchFamily="66" charset="77"/>
            </a:endParaRPr>
          </a:p>
          <a:p>
            <a:pPr>
              <a:buClr>
                <a:srgbClr val="FFFFFF"/>
              </a:buClr>
              <a:buFont typeface="Arial Black" panose="020B0A04020102020204" pitchFamily="34" charset="0"/>
              <a:buChar char="-"/>
            </a:pPr>
            <a:r>
              <a:rPr lang="it-IT" altLang="it-IT" dirty="0">
                <a:solidFill>
                  <a:schemeClr val="tx1"/>
                </a:solidFill>
                <a:latin typeface="Chalkboard SE" panose="03050602040202020205" pitchFamily="66" charset="77"/>
              </a:rPr>
              <a:t>FIBRE NERVOSE MIELINICHE</a:t>
            </a:r>
          </a:p>
          <a:p>
            <a:pPr>
              <a:buClrTx/>
              <a:buFontTx/>
              <a:buNone/>
            </a:pPr>
            <a:endParaRPr lang="it-IT" altLang="it-IT" dirty="0">
              <a:solidFill>
                <a:schemeClr val="tx1"/>
              </a:solidFill>
              <a:latin typeface="Chalkboard SE" panose="03050602040202020205" pitchFamily="66" charset="77"/>
            </a:endParaRPr>
          </a:p>
          <a:p>
            <a:pPr>
              <a:buClr>
                <a:srgbClr val="FFFFFF"/>
              </a:buClr>
              <a:buFont typeface="Arial Black" panose="020B0A04020102020204" pitchFamily="34" charset="0"/>
              <a:buChar char="-"/>
            </a:pPr>
            <a:r>
              <a:rPr lang="it-IT" altLang="it-IT" dirty="0">
                <a:solidFill>
                  <a:schemeClr val="tx1"/>
                </a:solidFill>
                <a:latin typeface="Chalkboard SE" panose="03050602040202020205" pitchFamily="66" charset="77"/>
              </a:rPr>
              <a:t>FIBRE NERVOSE AMIELINICHE</a:t>
            </a:r>
          </a:p>
        </p:txBody>
      </p:sp>
    </p:spTree>
    <p:extLst>
      <p:ext uri="{BB962C8B-B14F-4D97-AF65-F5344CB8AC3E}">
        <p14:creationId xmlns:p14="http://schemas.microsoft.com/office/powerpoint/2010/main" val="33840843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8BF7517F-EF7A-4A7E-980E-67DFFDE3BFA0}"/>
              </a:ext>
            </a:extLst>
          </p:cNvPr>
          <p:cNvSpPr>
            <a:spLocks noGrp="1" noChangeArrowheads="1"/>
          </p:cNvSpPr>
          <p:nvPr>
            <p:ph type="title" idx="4294967295"/>
          </p:nvPr>
        </p:nvSpPr>
        <p:spPr>
          <a:xfrm>
            <a:off x="250825" y="-1588"/>
            <a:ext cx="4103688" cy="10683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rPr>
              <a:t>FIBRE  NERVOSE MIELINICHE</a:t>
            </a:r>
          </a:p>
        </p:txBody>
      </p:sp>
      <p:sp>
        <p:nvSpPr>
          <p:cNvPr id="18434" name="Rectangle 2">
            <a:extLst>
              <a:ext uri="{FF2B5EF4-FFF2-40B4-BE49-F238E27FC236}">
                <a16:creationId xmlns:a16="http://schemas.microsoft.com/office/drawing/2014/main" id="{0043D60C-6DFD-4891-8839-7B8BF86E1637}"/>
              </a:ext>
            </a:extLst>
          </p:cNvPr>
          <p:cNvSpPr>
            <a:spLocks noGrp="1" noChangeArrowheads="1"/>
          </p:cNvSpPr>
          <p:nvPr>
            <p:ph type="body" idx="1"/>
          </p:nvPr>
        </p:nvSpPr>
        <p:spPr>
          <a:xfrm>
            <a:off x="0" y="1196975"/>
            <a:ext cx="4464050" cy="5661025"/>
          </a:xfrm>
          <a:ln/>
        </p:spPr>
        <p:txBody>
          <a:bodyPr/>
          <a:lstStyle/>
          <a:p>
            <a:pPr marL="336550" indent="-336550">
              <a:lnSpc>
                <a:spcPct val="90000"/>
              </a:lnSpc>
              <a:spcBef>
                <a:spcPts val="500"/>
              </a:spcBef>
              <a:buClr>
                <a:srgbClr val="FFFFFF"/>
              </a:buClr>
              <a:buSzPct val="136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000" b="1" dirty="0">
                <a:solidFill>
                  <a:schemeClr val="tx1"/>
                </a:solidFill>
                <a:latin typeface="Comic Sans MS" panose="030F0902030302020204" pitchFamily="66" charset="0"/>
              </a:rPr>
              <a:t>La GUAINA MIELINICA è formata da numerosi strati di MEMBRANE CELLULARI MODIFICATE e ricche di LIPIDI COMPLESSI. Pertanto, funge da “</a:t>
            </a:r>
            <a:r>
              <a:rPr lang="it-IT" altLang="it-IT" sz="2000" b="1" i="1" dirty="0">
                <a:solidFill>
                  <a:schemeClr val="tx1"/>
                </a:solidFill>
                <a:latin typeface="Comic Sans MS" panose="030F0902030302020204" pitchFamily="66" charset="0"/>
              </a:rPr>
              <a:t>isolante</a:t>
            </a:r>
            <a:r>
              <a:rPr lang="it-IT" altLang="it-IT" sz="2000" b="1" dirty="0">
                <a:solidFill>
                  <a:schemeClr val="tx1"/>
                </a:solidFill>
                <a:latin typeface="Comic Sans MS" panose="030F0902030302020204" pitchFamily="66" charset="0"/>
              </a:rPr>
              <a:t>” tra l’ ambiente EXTRACELLULARE e INTRACELLULARE</a:t>
            </a:r>
          </a:p>
          <a:p>
            <a:pPr marL="336550" indent="-336550">
              <a:lnSpc>
                <a:spcPct val="90000"/>
              </a:lnSpc>
              <a:spcBef>
                <a:spcPts val="500"/>
              </a:spcBef>
              <a:buClr>
                <a:srgbClr val="FFFFFF"/>
              </a:buClr>
              <a:buSzPct val="136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000" b="1" dirty="0">
                <a:solidFill>
                  <a:schemeClr val="tx1"/>
                </a:solidFill>
                <a:latin typeface="Comic Sans MS" panose="030F0902030302020204" pitchFamily="66" charset="0"/>
              </a:rPr>
              <a:t>Essa presenta INTERRUZIONI, definite NODI DI RANVIER, che consentono gli eventi ionici coinvolti nella generazione degli IMPULSI. I tratti compresi tra  Nodi si definiscono INTERNODI.</a:t>
            </a:r>
          </a:p>
          <a:p>
            <a:pPr marL="336550" indent="-336550">
              <a:lnSpc>
                <a:spcPct val="90000"/>
              </a:lnSpc>
              <a:spcBef>
                <a:spcPts val="500"/>
              </a:spcBef>
              <a:buClr>
                <a:srgbClr val="FFFFFF"/>
              </a:buClr>
              <a:buSzPct val="136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000" b="1" dirty="0">
                <a:solidFill>
                  <a:schemeClr val="tx1"/>
                </a:solidFill>
                <a:latin typeface="Comic Sans MS" panose="030F0902030302020204" pitchFamily="66" charset="0"/>
              </a:rPr>
              <a:t>Nel SNC, un unico OLIGODENDROCITA può avvolgersi attorno a numerosi differenti assoni</a:t>
            </a:r>
          </a:p>
        </p:txBody>
      </p:sp>
      <p:pic>
        <p:nvPicPr>
          <p:cNvPr id="18435" name="Picture 3">
            <a:extLst>
              <a:ext uri="{FF2B5EF4-FFF2-40B4-BE49-F238E27FC236}">
                <a16:creationId xmlns:a16="http://schemas.microsoft.com/office/drawing/2014/main" id="{9973C480-FB19-4C1B-B15A-7613846EEB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0"/>
            <a:ext cx="4211637" cy="3914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4">
            <a:extLst>
              <a:ext uri="{FF2B5EF4-FFF2-40B4-BE49-F238E27FC236}">
                <a16:creationId xmlns:a16="http://schemas.microsoft.com/office/drawing/2014/main" id="{BB030059-30AD-48DD-8FD4-DA6E62522A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3946525"/>
            <a:ext cx="3203575" cy="2911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836741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FB7D2C2F-24BE-451C-A1BA-28ED29AE8AA0}"/>
              </a:ext>
            </a:extLst>
          </p:cNvPr>
          <p:cNvSpPr>
            <a:spLocks noGrp="1" noChangeArrowheads="1"/>
          </p:cNvSpPr>
          <p:nvPr>
            <p:ph type="title" idx="4294967295"/>
          </p:nvPr>
        </p:nvSpPr>
        <p:spPr>
          <a:xfrm>
            <a:off x="684213" y="0"/>
            <a:ext cx="77724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FIBRE  NERVOSE AMIELINICHE</a:t>
            </a:r>
          </a:p>
        </p:txBody>
      </p:sp>
      <p:sp>
        <p:nvSpPr>
          <p:cNvPr id="19458" name="Rectangle 2">
            <a:extLst>
              <a:ext uri="{FF2B5EF4-FFF2-40B4-BE49-F238E27FC236}">
                <a16:creationId xmlns:a16="http://schemas.microsoft.com/office/drawing/2014/main" id="{DBB96C55-1E80-4068-A74E-7CABA1C1B7F1}"/>
              </a:ext>
            </a:extLst>
          </p:cNvPr>
          <p:cNvSpPr>
            <a:spLocks noGrp="1" noChangeArrowheads="1"/>
          </p:cNvSpPr>
          <p:nvPr>
            <p:ph type="body" idx="1"/>
          </p:nvPr>
        </p:nvSpPr>
        <p:spPr>
          <a:xfrm>
            <a:off x="0" y="764704"/>
            <a:ext cx="4787900" cy="5516562"/>
          </a:xfrm>
          <a:ln/>
        </p:spPr>
        <p:txBody>
          <a:bodyPr/>
          <a:lstStyle/>
          <a:p>
            <a:pPr marL="336550" indent="-336550">
              <a:lnSpc>
                <a:spcPct val="90000"/>
              </a:lnSpc>
              <a:spcBef>
                <a:spcPts val="600"/>
              </a:spcBef>
              <a:buClr>
                <a:srgbClr val="FFFFFF"/>
              </a:buClr>
              <a:buSzPct val="113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300" dirty="0">
                <a:solidFill>
                  <a:schemeClr val="tx1"/>
                </a:solidFill>
                <a:latin typeface="Copperplate Gothic Bold" panose="020E0705020206020404" pitchFamily="34" charset="77"/>
              </a:rPr>
              <a:t>Le FIBRE AMIELINICHE SOLAMENTE nel SNP posseggono una sorta di guaina molto meno complessa, determinata dalla Cellula di </a:t>
            </a:r>
            <a:r>
              <a:rPr lang="it-IT" altLang="it-IT" sz="2300" dirty="0" err="1">
                <a:solidFill>
                  <a:schemeClr val="tx1"/>
                </a:solidFill>
                <a:latin typeface="Copperplate Gothic Bold" panose="020E0705020206020404" pitchFamily="34" charset="77"/>
              </a:rPr>
              <a:t>Schwann</a:t>
            </a:r>
            <a:r>
              <a:rPr lang="it-IT" altLang="it-IT" sz="2300" dirty="0">
                <a:solidFill>
                  <a:schemeClr val="tx1"/>
                </a:solidFill>
                <a:latin typeface="Copperplate Gothic Bold" panose="020E0705020206020404" pitchFamily="34" charset="77"/>
              </a:rPr>
              <a:t>. Più Assoni si rapportano con un’UNICA Cellula di </a:t>
            </a:r>
            <a:r>
              <a:rPr lang="it-IT" altLang="it-IT" sz="2300" dirty="0" err="1">
                <a:solidFill>
                  <a:schemeClr val="tx1"/>
                </a:solidFill>
                <a:latin typeface="Copperplate Gothic Bold" panose="020E0705020206020404" pitchFamily="34" charset="77"/>
              </a:rPr>
              <a:t>Schwann</a:t>
            </a:r>
            <a:endParaRPr lang="it-IT" altLang="it-IT" sz="2300" dirty="0">
              <a:solidFill>
                <a:schemeClr val="tx1"/>
              </a:solidFill>
              <a:latin typeface="Copperplate Gothic Bold" panose="020E0705020206020404" pitchFamily="34" charset="77"/>
            </a:endParaRPr>
          </a:p>
          <a:p>
            <a:pPr marL="336550" indent="-336550">
              <a:lnSpc>
                <a:spcPct val="90000"/>
              </a:lnSpc>
              <a:spcBef>
                <a:spcPts val="600"/>
              </a:spcBef>
              <a:buClr>
                <a:srgbClr val="FFFFFF"/>
              </a:buClr>
              <a:buSzPct val="113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300" dirty="0">
              <a:solidFill>
                <a:schemeClr val="tx1"/>
              </a:solidFill>
              <a:latin typeface="Copperplate Gothic Bold" panose="020E0705020206020404" pitchFamily="34" charset="77"/>
            </a:endParaRPr>
          </a:p>
          <a:p>
            <a:pPr marL="336550" indent="-336550">
              <a:lnSpc>
                <a:spcPct val="90000"/>
              </a:lnSpc>
              <a:spcBef>
                <a:spcPts val="600"/>
              </a:spcBef>
              <a:buClr>
                <a:srgbClr val="FFFFFF"/>
              </a:buClr>
              <a:buSzPct val="113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dirty="0">
                <a:solidFill>
                  <a:schemeClr val="tx1"/>
                </a:solidFill>
                <a:latin typeface="Chalkboard SE" panose="03050602040202020205" pitchFamily="66" charset="77"/>
              </a:rPr>
              <a:t>Nel SNC le FIBRE AMIELINICHE sono molto più numerose che nel SNP e NON PRESENTANO ALCUNA GUAINA, decorrendo totalmente libere tra le altre componenti Neuronali e Gliali. </a:t>
            </a:r>
          </a:p>
        </p:txBody>
      </p:sp>
      <p:pic>
        <p:nvPicPr>
          <p:cNvPr id="19459" name="Picture 3">
            <a:extLst>
              <a:ext uri="{FF2B5EF4-FFF2-40B4-BE49-F238E27FC236}">
                <a16:creationId xmlns:a16="http://schemas.microsoft.com/office/drawing/2014/main" id="{29688267-113B-4B3E-8FAC-5594F31E6D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268413"/>
            <a:ext cx="3824288" cy="4681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274414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CD476130-6EDD-42EF-B29F-5EF5FD584C5F}"/>
              </a:ext>
            </a:extLst>
          </p:cNvPr>
          <p:cNvSpPr>
            <a:spLocks noGrp="1" noChangeArrowheads="1"/>
          </p:cNvSpPr>
          <p:nvPr>
            <p:ph type="title" idx="4294967295"/>
          </p:nvPr>
        </p:nvSpPr>
        <p:spPr>
          <a:xfrm>
            <a:off x="0" y="0"/>
            <a:ext cx="9144000" cy="11303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SISTEMA NERVOSO CENTRALE e PERIFERICO</a:t>
            </a:r>
            <a:r>
              <a:rPr lang="it-IT" altLang="it-IT" sz="3600" dirty="0">
                <a:solidFill>
                  <a:schemeClr val="tx1"/>
                </a:solidFill>
                <a:latin typeface="Gurmukhi MN" panose="02020600050405020304" pitchFamily="18" charset="0"/>
                <a:cs typeface="Gurmukhi MN" panose="02020600050405020304" pitchFamily="18" charset="0"/>
              </a:rPr>
              <a:t> </a:t>
            </a:r>
          </a:p>
        </p:txBody>
      </p:sp>
      <p:pic>
        <p:nvPicPr>
          <p:cNvPr id="5122" name="Picture 2">
            <a:extLst>
              <a:ext uri="{FF2B5EF4-FFF2-40B4-BE49-F238E27FC236}">
                <a16:creationId xmlns:a16="http://schemas.microsoft.com/office/drawing/2014/main" id="{ABFA7B32-8AA5-45CF-8367-1C7A5C1EC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089025"/>
            <a:ext cx="5795962" cy="5768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3">
            <a:extLst>
              <a:ext uri="{FF2B5EF4-FFF2-40B4-BE49-F238E27FC236}">
                <a16:creationId xmlns:a16="http://schemas.microsoft.com/office/drawing/2014/main" id="{4B397C4F-AE0A-4C7B-AEA9-407025DFA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981075"/>
            <a:ext cx="2889250" cy="5876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74332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2DE27692-175A-4D49-9333-E878CAB3BABA}"/>
              </a:ext>
            </a:extLst>
          </p:cNvPr>
          <p:cNvSpPr>
            <a:spLocks noGrp="1" noChangeArrowheads="1"/>
          </p:cNvSpPr>
          <p:nvPr>
            <p:ph type="title"/>
          </p:nvPr>
        </p:nvSpPr>
        <p:spPr>
          <a:xfrm>
            <a:off x="656432" y="1484784"/>
            <a:ext cx="7872412" cy="1905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err="1">
                <a:solidFill>
                  <a:schemeClr val="tx1"/>
                </a:solidFill>
                <a:latin typeface="Gurmukhi MN" panose="02020600050405020304" pitchFamily="18" charset="0"/>
                <a:cs typeface="Gurmukhi MN" panose="02020600050405020304" pitchFamily="18" charset="0"/>
              </a:rPr>
              <a:t>N</a:t>
            </a:r>
            <a:r>
              <a:rPr lang="it-IT" altLang="it-IT" dirty="0">
                <a:solidFill>
                  <a:schemeClr val="tx1"/>
                </a:solidFill>
                <a:latin typeface="Gurmukhi MN" panose="02020600050405020304" pitchFamily="18" charset="0"/>
                <a:cs typeface="Gurmukhi MN" panose="02020600050405020304" pitchFamily="18" charset="0"/>
              </a:rPr>
              <a:t> E U </a:t>
            </a:r>
            <a:r>
              <a:rPr lang="it-IT" altLang="it-IT" dirty="0" err="1">
                <a:solidFill>
                  <a:schemeClr val="tx1"/>
                </a:solidFill>
                <a:latin typeface="Gurmukhi MN" panose="02020600050405020304" pitchFamily="18" charset="0"/>
                <a:cs typeface="Gurmukhi MN" panose="02020600050405020304" pitchFamily="18" charset="0"/>
              </a:rPr>
              <a:t>R</a:t>
            </a:r>
            <a:r>
              <a:rPr lang="it-IT" altLang="it-IT" dirty="0">
                <a:solidFill>
                  <a:schemeClr val="tx1"/>
                </a:solidFill>
                <a:latin typeface="Gurmukhi MN" panose="02020600050405020304" pitchFamily="18" charset="0"/>
                <a:cs typeface="Gurmukhi MN" panose="02020600050405020304" pitchFamily="18" charset="0"/>
              </a:rPr>
              <a:t> O G L </a:t>
            </a:r>
            <a:r>
              <a:rPr lang="it-IT" altLang="it-IT" dirty="0" err="1">
                <a:solidFill>
                  <a:schemeClr val="tx1"/>
                </a:solidFill>
                <a:latin typeface="Gurmukhi MN" panose="02020600050405020304" pitchFamily="18" charset="0"/>
                <a:cs typeface="Gurmukhi MN" panose="02020600050405020304" pitchFamily="18" charset="0"/>
              </a:rPr>
              <a:t>ì</a:t>
            </a:r>
            <a:r>
              <a:rPr lang="it-IT" altLang="it-IT" dirty="0">
                <a:solidFill>
                  <a:schemeClr val="tx1"/>
                </a:solidFill>
                <a:latin typeface="Gurmukhi MN" panose="02020600050405020304" pitchFamily="18" charset="0"/>
                <a:cs typeface="Gurmukhi MN" panose="02020600050405020304" pitchFamily="18" charset="0"/>
              </a:rPr>
              <a:t> A</a:t>
            </a:r>
          </a:p>
        </p:txBody>
      </p:sp>
      <p:pic>
        <p:nvPicPr>
          <p:cNvPr id="20482" name="Picture 2">
            <a:extLst>
              <a:ext uri="{FF2B5EF4-FFF2-40B4-BE49-F238E27FC236}">
                <a16:creationId xmlns:a16="http://schemas.microsoft.com/office/drawing/2014/main" id="{A6AC936F-4354-40DB-96CA-4D44A827464B}"/>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3151188" y="3140968"/>
            <a:ext cx="2882900" cy="295275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243285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A43941F0-7110-4282-A619-33DCC7A3A765}"/>
              </a:ext>
            </a:extLst>
          </p:cNvPr>
          <p:cNvSpPr>
            <a:spLocks noGrp="1" noChangeArrowheads="1"/>
          </p:cNvSpPr>
          <p:nvPr>
            <p:ph type="title" idx="4294967295"/>
          </p:nvPr>
        </p:nvSpPr>
        <p:spPr>
          <a:xfrm>
            <a:off x="179388" y="0"/>
            <a:ext cx="8964612"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solidFill>
                  <a:schemeClr val="tx1"/>
                </a:solidFill>
                <a:latin typeface="Gurmukhi MN" panose="02020600050405020304" pitchFamily="18" charset="0"/>
                <a:cs typeface="Gurmukhi MN" panose="02020600050405020304" pitchFamily="18" charset="0"/>
              </a:rPr>
              <a:t>NEUROGLìA</a:t>
            </a:r>
            <a:r>
              <a:rPr lang="it-IT" altLang="it-IT" sz="3200" dirty="0">
                <a:solidFill>
                  <a:schemeClr val="tx1"/>
                </a:solidFill>
                <a:latin typeface="Gurmukhi MN" panose="02020600050405020304" pitchFamily="18" charset="0"/>
                <a:cs typeface="Gurmukhi MN" panose="02020600050405020304" pitchFamily="18" charset="0"/>
              </a:rPr>
              <a:t> DEL SNC</a:t>
            </a:r>
          </a:p>
        </p:txBody>
      </p:sp>
      <p:pic>
        <p:nvPicPr>
          <p:cNvPr id="21506" name="Picture 2">
            <a:extLst>
              <a:ext uri="{FF2B5EF4-FFF2-40B4-BE49-F238E27FC236}">
                <a16:creationId xmlns:a16="http://schemas.microsoft.com/office/drawing/2014/main" id="{7A43D5CC-E5C2-4B5C-9777-DC0EBC6B5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650" y="908050"/>
            <a:ext cx="3308350"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Text Box 3">
            <a:extLst>
              <a:ext uri="{FF2B5EF4-FFF2-40B4-BE49-F238E27FC236}">
                <a16:creationId xmlns:a16="http://schemas.microsoft.com/office/drawing/2014/main" id="{F0DA6EC2-34A7-431D-AC8C-1AA5B472AF5D}"/>
              </a:ext>
            </a:extLst>
          </p:cNvPr>
          <p:cNvSpPr txBox="1">
            <a:spLocks noChangeArrowheads="1"/>
          </p:cNvSpPr>
          <p:nvPr/>
        </p:nvSpPr>
        <p:spPr bwMode="auto">
          <a:xfrm>
            <a:off x="0" y="581025"/>
            <a:ext cx="5835650" cy="6250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000" dirty="0">
                <a:solidFill>
                  <a:schemeClr val="tx1"/>
                </a:solidFill>
                <a:latin typeface="Chalkboard SE" panose="03050602040202020205" pitchFamily="66" charset="77"/>
              </a:rPr>
              <a:t>ASTROCITI: Fibrosi nella Sostanza Bianca e Protoplasmatici nella Sostanza Grigia del SNC. Hanno funzione TROFO-MECCANICA, intervengono nei Processi Riparativi (ove possibile) e nella BARRIERA tra Sangue e SNC (BARRIERA-EMATOENCEFALICA)</a:t>
            </a:r>
          </a:p>
          <a:p>
            <a:pPr>
              <a:buClrTx/>
              <a:buFontTx/>
              <a:buNone/>
            </a:pPr>
            <a:endParaRPr lang="it-IT" altLang="it-IT" sz="2000" dirty="0">
              <a:solidFill>
                <a:schemeClr val="tx1"/>
              </a:solidFill>
            </a:endParaRPr>
          </a:p>
          <a:p>
            <a:pPr>
              <a:buClrTx/>
              <a:buFontTx/>
              <a:buNone/>
            </a:pPr>
            <a:r>
              <a:rPr lang="it-IT" altLang="it-IT" sz="2000" dirty="0">
                <a:solidFill>
                  <a:schemeClr val="tx1"/>
                </a:solidFill>
                <a:latin typeface="Copperplate Gothic Bold" panose="020E0705020206020404" pitchFamily="34" charset="77"/>
              </a:rPr>
              <a:t>CELLULE della </a:t>
            </a:r>
            <a:r>
              <a:rPr lang="it-IT" altLang="it-IT" sz="2000" dirty="0" err="1">
                <a:solidFill>
                  <a:schemeClr val="tx1"/>
                </a:solidFill>
                <a:latin typeface="Copperplate Gothic Bold" panose="020E0705020206020404" pitchFamily="34" charset="77"/>
              </a:rPr>
              <a:t>MICROGLìA</a:t>
            </a:r>
            <a:r>
              <a:rPr lang="it-IT" altLang="it-IT" sz="2000" dirty="0">
                <a:solidFill>
                  <a:schemeClr val="tx1"/>
                </a:solidFill>
                <a:latin typeface="Copperplate Gothic Bold" panose="020E0705020206020404" pitchFamily="34" charset="77"/>
              </a:rPr>
              <a:t>: piccole cellule che hanno Proprietà FAGOCITARIE simile ai Macrofagi</a:t>
            </a:r>
          </a:p>
          <a:p>
            <a:pPr>
              <a:buClrTx/>
              <a:buFontTx/>
              <a:buNone/>
            </a:pPr>
            <a:endParaRPr lang="it-IT" altLang="it-IT" sz="2000" dirty="0">
              <a:solidFill>
                <a:schemeClr val="tx1"/>
              </a:solidFill>
            </a:endParaRPr>
          </a:p>
          <a:p>
            <a:pPr>
              <a:buClrTx/>
              <a:buFontTx/>
              <a:buNone/>
            </a:pPr>
            <a:r>
              <a:rPr lang="it-IT" altLang="it-IT" sz="2000" dirty="0">
                <a:solidFill>
                  <a:schemeClr val="tx1"/>
                </a:solidFill>
                <a:latin typeface="Chalkduster" panose="03050602040202020205" pitchFamily="66" charset="77"/>
              </a:rPr>
              <a:t>OLIGODENDROCITI: coinvolti nella produzione delle Guaine Mieliniche</a:t>
            </a:r>
          </a:p>
          <a:p>
            <a:pPr>
              <a:buClrTx/>
              <a:buFontTx/>
              <a:buNone/>
            </a:pPr>
            <a:endParaRPr lang="it-IT" altLang="it-IT" sz="2000" dirty="0">
              <a:solidFill>
                <a:schemeClr val="tx1"/>
              </a:solidFill>
            </a:endParaRPr>
          </a:p>
          <a:p>
            <a:pPr>
              <a:buClrTx/>
              <a:buFontTx/>
              <a:buNone/>
            </a:pPr>
            <a:r>
              <a:rPr lang="it-IT" altLang="it-IT" sz="2000" dirty="0">
                <a:solidFill>
                  <a:schemeClr val="tx1"/>
                </a:solidFill>
                <a:latin typeface="Comic Sans MS" panose="030F0902030302020204" pitchFamily="66" charset="0"/>
              </a:rPr>
              <a:t>CELLULE EPENDIMALI: rivestono le CAVITA’ INTERNE del SNC (Ventricoli Encefalici e Canale Centrale del Midollo Spinale), costituendo anche i PLESSI COROIDEI, dove viene a formarsi il LIQUIDO CEREBRO-SPINALE (LIQUOR)</a:t>
            </a:r>
          </a:p>
        </p:txBody>
      </p:sp>
      <p:pic>
        <p:nvPicPr>
          <p:cNvPr id="21508" name="Picture 4">
            <a:extLst>
              <a:ext uri="{FF2B5EF4-FFF2-40B4-BE49-F238E27FC236}">
                <a16:creationId xmlns:a16="http://schemas.microsoft.com/office/drawing/2014/main" id="{DC3F5A1D-F682-4B8E-BF5C-8E4C4B536C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4292600"/>
            <a:ext cx="3203575" cy="256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Text Box 5">
            <a:extLst>
              <a:ext uri="{FF2B5EF4-FFF2-40B4-BE49-F238E27FC236}">
                <a16:creationId xmlns:a16="http://schemas.microsoft.com/office/drawing/2014/main" id="{75C86E7A-8839-43C2-9A85-A8878BC09378}"/>
              </a:ext>
            </a:extLst>
          </p:cNvPr>
          <p:cNvSpPr txBox="1">
            <a:spLocks noChangeArrowheads="1"/>
          </p:cNvSpPr>
          <p:nvPr/>
        </p:nvSpPr>
        <p:spPr bwMode="auto">
          <a:xfrm>
            <a:off x="6516688" y="4508500"/>
            <a:ext cx="1227137"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1400">
                <a:solidFill>
                  <a:srgbClr val="000066"/>
                </a:solidFill>
                <a:latin typeface="Arial Black" panose="020B0A04020102020204" pitchFamily="34" charset="0"/>
              </a:rPr>
              <a:t>EPENDIMA</a:t>
            </a:r>
          </a:p>
        </p:txBody>
      </p:sp>
    </p:spTree>
    <p:extLst>
      <p:ext uri="{BB962C8B-B14F-4D97-AF65-F5344CB8AC3E}">
        <p14:creationId xmlns:p14="http://schemas.microsoft.com/office/powerpoint/2010/main" val="22636862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88760082-1DBA-4DB1-B0E7-9B11E5206A2A}"/>
              </a:ext>
            </a:extLst>
          </p:cNvPr>
          <p:cNvSpPr>
            <a:spLocks noGrp="1" noChangeArrowheads="1"/>
          </p:cNvSpPr>
          <p:nvPr>
            <p:ph type="title" idx="4294967295"/>
          </p:nvPr>
        </p:nvSpPr>
        <p:spPr>
          <a:xfrm>
            <a:off x="683568" y="116632"/>
            <a:ext cx="77724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solidFill>
                  <a:schemeClr val="tx1"/>
                </a:solidFill>
                <a:latin typeface="Gurmukhi MN" panose="02020600050405020304" pitchFamily="18" charset="0"/>
                <a:cs typeface="Gurmukhi MN" panose="02020600050405020304" pitchFamily="18" charset="0"/>
              </a:rPr>
              <a:t>NEUROGLìA</a:t>
            </a:r>
            <a:r>
              <a:rPr lang="it-IT" altLang="it-IT" sz="3200" dirty="0">
                <a:solidFill>
                  <a:schemeClr val="tx1"/>
                </a:solidFill>
                <a:latin typeface="Gurmukhi MN" panose="02020600050405020304" pitchFamily="18" charset="0"/>
                <a:cs typeface="Gurmukhi MN" panose="02020600050405020304" pitchFamily="18" charset="0"/>
              </a:rPr>
              <a:t> DEL SNP</a:t>
            </a:r>
          </a:p>
        </p:txBody>
      </p:sp>
      <p:pic>
        <p:nvPicPr>
          <p:cNvPr id="22530" name="Picture 2">
            <a:extLst>
              <a:ext uri="{FF2B5EF4-FFF2-40B4-BE49-F238E27FC236}">
                <a16:creationId xmlns:a16="http://schemas.microsoft.com/office/drawing/2014/main" id="{9C0E6194-2D6E-419D-AE7F-24D18CFF9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036568"/>
            <a:ext cx="4356075" cy="38214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Text Box 3">
            <a:extLst>
              <a:ext uri="{FF2B5EF4-FFF2-40B4-BE49-F238E27FC236}">
                <a16:creationId xmlns:a16="http://schemas.microsoft.com/office/drawing/2014/main" id="{7CBAB75D-507A-4CE2-9EE7-6BA38A8FD856}"/>
              </a:ext>
            </a:extLst>
          </p:cNvPr>
          <p:cNvSpPr txBox="1">
            <a:spLocks noChangeArrowheads="1"/>
          </p:cNvSpPr>
          <p:nvPr/>
        </p:nvSpPr>
        <p:spPr bwMode="auto">
          <a:xfrm>
            <a:off x="323528" y="980728"/>
            <a:ext cx="8424936" cy="2310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marL="342900" indent="-342900">
              <a:buClrTx/>
              <a:buFont typeface="Arial" panose="020B0604020202020204" pitchFamily="34" charset="0"/>
              <a:buChar char="•"/>
            </a:pPr>
            <a:r>
              <a:rPr lang="it-IT" altLang="it-IT" dirty="0">
                <a:solidFill>
                  <a:schemeClr val="tx1"/>
                </a:solidFill>
                <a:latin typeface="Chalkboard SE" panose="03050602040202020205" pitchFamily="66" charset="77"/>
              </a:rPr>
              <a:t>CELLULE SATELLITI nei Gangli</a:t>
            </a:r>
          </a:p>
          <a:p>
            <a:pPr marL="342900" indent="-342900">
              <a:buClrTx/>
              <a:buFont typeface="Arial" panose="020B0604020202020204" pitchFamily="34" charset="0"/>
              <a:buChar char="•"/>
            </a:pPr>
            <a:endParaRPr lang="it-IT" altLang="it-IT" dirty="0">
              <a:solidFill>
                <a:schemeClr val="tx1"/>
              </a:solidFill>
              <a:latin typeface="Chalkboard SE" panose="03050602040202020205" pitchFamily="66" charset="77"/>
            </a:endParaRPr>
          </a:p>
          <a:p>
            <a:pPr marL="342900" indent="-342900">
              <a:buClrTx/>
              <a:buFont typeface="Arial" panose="020B0604020202020204" pitchFamily="34" charset="0"/>
              <a:buChar char="•"/>
            </a:pPr>
            <a:r>
              <a:rPr lang="it-IT" altLang="it-IT" dirty="0">
                <a:solidFill>
                  <a:schemeClr val="tx1"/>
                </a:solidFill>
                <a:latin typeface="Chalkboard SE" panose="03050602040202020205" pitchFamily="66" charset="77"/>
              </a:rPr>
              <a:t>CELLULE DI SCHWANN: vanno a produrre la GUAINA MIELINICA per le FIBRE MIELINICHE oppure costituiscono la GUAINA NEURILEMMALE per le FIBRE AMIELINICHE</a:t>
            </a:r>
          </a:p>
        </p:txBody>
      </p:sp>
    </p:spTree>
    <p:extLst>
      <p:ext uri="{BB962C8B-B14F-4D97-AF65-F5344CB8AC3E}">
        <p14:creationId xmlns:p14="http://schemas.microsoft.com/office/powerpoint/2010/main" val="19317266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0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852550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1DC59EF7-A65F-455D-B2AA-82427D5C0498}"/>
              </a:ext>
            </a:extLst>
          </p:cNvPr>
          <p:cNvSpPr>
            <a:spLocks noGrp="1" noChangeArrowheads="1"/>
          </p:cNvSpPr>
          <p:nvPr>
            <p:ph type="title" idx="4294967295"/>
          </p:nvPr>
        </p:nvSpPr>
        <p:spPr>
          <a:xfrm>
            <a:off x="0" y="-171400"/>
            <a:ext cx="9144000" cy="1166589"/>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latin typeface="Gurmukhi MN" panose="02020600050405020304" pitchFamily="18" charset="0"/>
                <a:cs typeface="Gurmukhi MN" panose="02020600050405020304" pitchFamily="18" charset="0"/>
              </a:rPr>
              <a:t>RAPPORTI MORFOLOGICI e FUNZIONALI tra NEURONI e tra NEURONI ed ORGANI EFFETTORI</a:t>
            </a:r>
          </a:p>
        </p:txBody>
      </p:sp>
      <p:sp>
        <p:nvSpPr>
          <p:cNvPr id="23554" name="Text Box 2">
            <a:extLst>
              <a:ext uri="{FF2B5EF4-FFF2-40B4-BE49-F238E27FC236}">
                <a16:creationId xmlns:a16="http://schemas.microsoft.com/office/drawing/2014/main" id="{1CB6F080-DA4E-4F4C-8BD4-A549471BE574}"/>
              </a:ext>
            </a:extLst>
          </p:cNvPr>
          <p:cNvSpPr txBox="1">
            <a:spLocks noChangeArrowheads="1"/>
          </p:cNvSpPr>
          <p:nvPr/>
        </p:nvSpPr>
        <p:spPr bwMode="auto">
          <a:xfrm>
            <a:off x="323528" y="1196752"/>
            <a:ext cx="8496944" cy="5511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200" dirty="0">
                <a:solidFill>
                  <a:schemeClr val="tx1"/>
                </a:solidFill>
              </a:rPr>
              <a:t>Si classificano </a:t>
            </a:r>
            <a:r>
              <a:rPr lang="it-IT" altLang="it-IT" sz="2200" dirty="0">
                <a:solidFill>
                  <a:schemeClr val="tx1"/>
                </a:solidFill>
                <a:latin typeface="Arial Black" panose="020B0A04020102020204" pitchFamily="34" charset="0"/>
              </a:rPr>
              <a:t>2 MODALITA’ MORFO-FUNZIONALI</a:t>
            </a:r>
            <a:r>
              <a:rPr lang="it-IT" altLang="it-IT" sz="2200" dirty="0">
                <a:solidFill>
                  <a:schemeClr val="tx1"/>
                </a:solidFill>
              </a:rPr>
              <a:t>:</a:t>
            </a:r>
          </a:p>
          <a:p>
            <a:pPr>
              <a:buClrTx/>
              <a:buFontTx/>
              <a:buNone/>
            </a:pPr>
            <a:endParaRPr lang="it-IT" altLang="it-IT" sz="2200" dirty="0">
              <a:solidFill>
                <a:schemeClr val="tx1"/>
              </a:solidFill>
            </a:endParaRPr>
          </a:p>
          <a:p>
            <a:pPr>
              <a:buClr>
                <a:srgbClr val="FFFFFF"/>
              </a:buClr>
            </a:pPr>
            <a:r>
              <a:rPr lang="it-IT" altLang="it-IT" sz="2200" b="1" dirty="0">
                <a:solidFill>
                  <a:schemeClr val="tx1"/>
                </a:solidFill>
                <a:latin typeface="Comic Sans MS" panose="030F0902030302020204" pitchFamily="66" charset="0"/>
              </a:rPr>
              <a:t>- SINAPSI: è il RAPPORTO che si istaura tra Neuroni. Attraverso la Sinapsi l’ Impulso può essere trasmesso da un Neurone ad un altro, attraverso il cosiddetto SPAZIO SINAPTICO, che si delimita tra la MEMBRANA PRESINAPTICA e la MEMBRANA POST-SINAPTICA;</a:t>
            </a:r>
          </a:p>
          <a:p>
            <a:pPr>
              <a:buClrTx/>
              <a:buFontTx/>
              <a:buNone/>
            </a:pPr>
            <a:endParaRPr lang="it-IT" altLang="it-IT" sz="2200" b="1" dirty="0">
              <a:solidFill>
                <a:schemeClr val="tx1"/>
              </a:solidFill>
              <a:latin typeface="Comic Sans MS" panose="030F0902030302020204" pitchFamily="66" charset="0"/>
            </a:endParaRPr>
          </a:p>
          <a:p>
            <a:pPr>
              <a:buClrTx/>
              <a:buFontTx/>
              <a:buNone/>
            </a:pPr>
            <a:r>
              <a:rPr lang="it-IT" altLang="it-IT" sz="2200" b="1" dirty="0">
                <a:solidFill>
                  <a:schemeClr val="tx1"/>
                </a:solidFill>
              </a:rPr>
              <a:t>- </a:t>
            </a:r>
            <a:r>
              <a:rPr lang="it-IT" altLang="it-IT" sz="2200" b="1" dirty="0">
                <a:solidFill>
                  <a:schemeClr val="tx1"/>
                </a:solidFill>
                <a:latin typeface="Comic Sans MS" panose="030F0902030302020204" pitchFamily="66" charset="0"/>
                <a:cs typeface="Al Bayan Plain" pitchFamily="2" charset="-78"/>
              </a:rPr>
              <a:t>GIUNZIONE (Giunzione Cito-Neurale): si istaura tra un Neurone e un cosiddetto ORGANO EFFETTORE, quale un MUSCOLO STRIATO SCHELETRICO (Giunzione Neuro-Muscolare o PLACCA MOTRICE), MUSCOLATURA LISCIA, EPITELI GHIANDOLARI. Può descriversi anche nel RAPPORTO tra CELLULE NEUROEPITELIALI che raccolgono informazioni relative ai SENSI SPECIFICI e le FIBRE NERVOSE competenti a trasportare tali informazioni al SNC.</a:t>
            </a:r>
          </a:p>
        </p:txBody>
      </p:sp>
    </p:spTree>
    <p:extLst>
      <p:ext uri="{BB962C8B-B14F-4D97-AF65-F5344CB8AC3E}">
        <p14:creationId xmlns:p14="http://schemas.microsoft.com/office/powerpoint/2010/main" val="16820707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3520CDD4-DA86-44B9-8670-C983AB923895}"/>
              </a:ext>
            </a:extLst>
          </p:cNvPr>
          <p:cNvSpPr>
            <a:spLocks noGrp="1" noChangeArrowheads="1"/>
          </p:cNvSpPr>
          <p:nvPr>
            <p:ph type="title" idx="4294967295"/>
          </p:nvPr>
        </p:nvSpPr>
        <p:spPr>
          <a:xfrm>
            <a:off x="1476375" y="0"/>
            <a:ext cx="5400675"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solidFill>
                  <a:schemeClr val="tx1"/>
                </a:solidFill>
                <a:latin typeface="Gurmukhi MN" panose="02020600050405020304" pitchFamily="18" charset="0"/>
                <a:cs typeface="Gurmukhi MN" panose="02020600050405020304" pitchFamily="18" charset="0"/>
              </a:rPr>
              <a:t>S</a:t>
            </a:r>
            <a:r>
              <a:rPr lang="it-IT" altLang="it-IT" sz="3200" dirty="0">
                <a:solidFill>
                  <a:schemeClr val="tx1"/>
                </a:solidFill>
                <a:latin typeface="Gurmukhi MN" panose="02020600050405020304" pitchFamily="18" charset="0"/>
                <a:cs typeface="Gurmukhi MN" panose="02020600050405020304" pitchFamily="18" charset="0"/>
              </a:rPr>
              <a:t> I </a:t>
            </a:r>
            <a:r>
              <a:rPr lang="it-IT" altLang="it-IT" sz="3200" dirty="0" err="1">
                <a:solidFill>
                  <a:schemeClr val="tx1"/>
                </a:solidFill>
                <a:latin typeface="Gurmukhi MN" panose="02020600050405020304" pitchFamily="18" charset="0"/>
                <a:cs typeface="Gurmukhi MN" panose="02020600050405020304" pitchFamily="18" charset="0"/>
              </a:rPr>
              <a:t>N</a:t>
            </a:r>
            <a:r>
              <a:rPr lang="it-IT" altLang="it-IT" sz="3200" dirty="0">
                <a:solidFill>
                  <a:schemeClr val="tx1"/>
                </a:solidFill>
                <a:latin typeface="Gurmukhi MN" panose="02020600050405020304" pitchFamily="18" charset="0"/>
                <a:cs typeface="Gurmukhi MN" panose="02020600050405020304" pitchFamily="18" charset="0"/>
              </a:rPr>
              <a:t> A </a:t>
            </a:r>
            <a:r>
              <a:rPr lang="it-IT" altLang="it-IT" sz="3200" dirty="0" err="1">
                <a:solidFill>
                  <a:schemeClr val="tx1"/>
                </a:solidFill>
                <a:latin typeface="Gurmukhi MN" panose="02020600050405020304" pitchFamily="18" charset="0"/>
                <a:cs typeface="Gurmukhi MN" panose="02020600050405020304" pitchFamily="18" charset="0"/>
              </a:rPr>
              <a:t>P</a:t>
            </a:r>
            <a:r>
              <a:rPr lang="it-IT" altLang="it-IT" sz="3200" dirty="0">
                <a:solidFill>
                  <a:schemeClr val="tx1"/>
                </a:solidFill>
                <a:latin typeface="Gurmukhi MN" panose="02020600050405020304" pitchFamily="18" charset="0"/>
                <a:cs typeface="Gurmukhi MN" panose="02020600050405020304" pitchFamily="18" charset="0"/>
              </a:rPr>
              <a:t> </a:t>
            </a:r>
            <a:r>
              <a:rPr lang="it-IT" altLang="it-IT" sz="3200" dirty="0" err="1">
                <a:solidFill>
                  <a:schemeClr val="tx1"/>
                </a:solidFill>
                <a:latin typeface="Gurmukhi MN" panose="02020600050405020304" pitchFamily="18" charset="0"/>
                <a:cs typeface="Gurmukhi MN" panose="02020600050405020304" pitchFamily="18" charset="0"/>
              </a:rPr>
              <a:t>S</a:t>
            </a:r>
            <a:r>
              <a:rPr lang="it-IT" altLang="it-IT" sz="3200" dirty="0">
                <a:solidFill>
                  <a:schemeClr val="tx1"/>
                </a:solidFill>
                <a:latin typeface="Gurmukhi MN" panose="02020600050405020304" pitchFamily="18" charset="0"/>
                <a:cs typeface="Gurmukhi MN" panose="02020600050405020304" pitchFamily="18" charset="0"/>
              </a:rPr>
              <a:t> I</a:t>
            </a:r>
          </a:p>
        </p:txBody>
      </p:sp>
      <p:pic>
        <p:nvPicPr>
          <p:cNvPr id="24578" name="Picture 2">
            <a:extLst>
              <a:ext uri="{FF2B5EF4-FFF2-40B4-BE49-F238E27FC236}">
                <a16:creationId xmlns:a16="http://schemas.microsoft.com/office/drawing/2014/main" id="{3D7CD385-B0E5-44D0-9287-52C7F629276E}"/>
              </a:ext>
            </a:extLst>
          </p:cNvPr>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0" y="2636838"/>
            <a:ext cx="2268538" cy="4221162"/>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9" name="Picture 3">
            <a:extLst>
              <a:ext uri="{FF2B5EF4-FFF2-40B4-BE49-F238E27FC236}">
                <a16:creationId xmlns:a16="http://schemas.microsoft.com/office/drawing/2014/main" id="{EFFE7393-643A-4C25-8FD6-D9B2B14D31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708275"/>
            <a:ext cx="4121150"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4">
            <a:extLst>
              <a:ext uri="{FF2B5EF4-FFF2-40B4-BE49-F238E27FC236}">
                <a16:creationId xmlns:a16="http://schemas.microsoft.com/office/drawing/2014/main" id="{4637C50C-33D2-45E2-9709-8149181AB8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513" y="2708275"/>
            <a:ext cx="2757487"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 Box 5">
            <a:extLst>
              <a:ext uri="{FF2B5EF4-FFF2-40B4-BE49-F238E27FC236}">
                <a16:creationId xmlns:a16="http://schemas.microsoft.com/office/drawing/2014/main" id="{7EC9215A-D5ED-4C63-BC11-C929448673DC}"/>
              </a:ext>
            </a:extLst>
          </p:cNvPr>
          <p:cNvSpPr txBox="1">
            <a:spLocks noChangeArrowheads="1"/>
          </p:cNvSpPr>
          <p:nvPr/>
        </p:nvSpPr>
        <p:spPr bwMode="auto">
          <a:xfrm>
            <a:off x="0" y="692150"/>
            <a:ext cx="9144000"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800" dirty="0">
                <a:solidFill>
                  <a:schemeClr val="tx1"/>
                </a:solidFill>
                <a:latin typeface="Comic Sans MS" panose="030F0902030302020204" pitchFamily="66" charset="0"/>
              </a:rPr>
              <a:t>Possono essere di vario tipo (ASSO-SOMATICHE, ASSO-DENDRITICHE, ASSO-ASSONICHE) ed avere significato ECCITATORIO o INIBITORIO</a:t>
            </a:r>
            <a:r>
              <a:rPr lang="it-IT" altLang="it-IT" sz="2800" dirty="0"/>
              <a:t>. </a:t>
            </a:r>
          </a:p>
        </p:txBody>
      </p:sp>
    </p:spTree>
    <p:extLst>
      <p:ext uri="{BB962C8B-B14F-4D97-AF65-F5344CB8AC3E}">
        <p14:creationId xmlns:p14="http://schemas.microsoft.com/office/powerpoint/2010/main" val="11364694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D2380285-403C-4C26-B0B8-E86BEDFE795C}"/>
              </a:ext>
            </a:extLst>
          </p:cNvPr>
          <p:cNvSpPr>
            <a:spLocks noGrp="1" noChangeArrowheads="1"/>
          </p:cNvSpPr>
          <p:nvPr>
            <p:ph type="title" idx="4294967295"/>
          </p:nvPr>
        </p:nvSpPr>
        <p:spPr>
          <a:xfrm>
            <a:off x="0" y="0"/>
            <a:ext cx="91440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GIUNZIONI CITONEURALI</a:t>
            </a:r>
          </a:p>
        </p:txBody>
      </p:sp>
      <p:pic>
        <p:nvPicPr>
          <p:cNvPr id="25602" name="Picture 2">
            <a:extLst>
              <a:ext uri="{FF2B5EF4-FFF2-40B4-BE49-F238E27FC236}">
                <a16:creationId xmlns:a16="http://schemas.microsoft.com/office/drawing/2014/main" id="{BE4D14E0-B251-4932-B8E8-B1CD629B0A30}"/>
              </a:ext>
            </a:extLst>
          </p:cNvPr>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a:off x="0" y="620713"/>
            <a:ext cx="4643438" cy="3627437"/>
          </a:xfrm>
          <a:prstGeom prst="rect">
            <a:avLst/>
          </a:prstGeom>
          <a:noFill/>
          <a:ln>
            <a:noFill/>
          </a:ln>
          <a:effectLst/>
          <a:extLst>
            <a:ext uri="{909E8E84-426E-40DD-AFC4-6F175D3DCCD1}">
              <a14:hiddenFill xmlns:a14="http://schemas.microsoft.com/office/drawing/2010/main">
                <a:blipFill dpi="0" rotWithShape="0">
                  <a:blip>
                    <a:lum bright="-12000" contrast="3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a:extLst>
              <a:ext uri="{FF2B5EF4-FFF2-40B4-BE49-F238E27FC236}">
                <a16:creationId xmlns:a16="http://schemas.microsoft.com/office/drawing/2014/main" id="{4EAA2C2E-1A8A-4460-853A-3A9FBA45F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1650" y="476250"/>
            <a:ext cx="2292350" cy="3816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Picture 4">
            <a:extLst>
              <a:ext uri="{FF2B5EF4-FFF2-40B4-BE49-F238E27FC236}">
                <a16:creationId xmlns:a16="http://schemas.microsoft.com/office/drawing/2014/main" id="{DE65D7A7-3F3E-4E7B-81BA-CCFCD08B6F61}"/>
              </a:ext>
            </a:extLst>
          </p:cNvPr>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3492500" y="4291013"/>
            <a:ext cx="2952750" cy="2566987"/>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Text Box 5">
            <a:extLst>
              <a:ext uri="{FF2B5EF4-FFF2-40B4-BE49-F238E27FC236}">
                <a16:creationId xmlns:a16="http://schemas.microsoft.com/office/drawing/2014/main" id="{62B3BA8F-6727-4D49-A7E6-08074D5BF48E}"/>
              </a:ext>
            </a:extLst>
          </p:cNvPr>
          <p:cNvSpPr txBox="1">
            <a:spLocks noChangeArrowheads="1"/>
          </p:cNvSpPr>
          <p:nvPr/>
        </p:nvSpPr>
        <p:spPr bwMode="auto">
          <a:xfrm>
            <a:off x="0" y="4221163"/>
            <a:ext cx="3260725"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000" b="1" dirty="0">
                <a:solidFill>
                  <a:schemeClr val="tx1"/>
                </a:solidFill>
                <a:latin typeface="Papyrus" panose="020B0602040200020303" pitchFamily="34" charset="77"/>
              </a:rPr>
              <a:t>1. GIUNZIONE NEUROMUSCOLARE</a:t>
            </a:r>
          </a:p>
          <a:p>
            <a:pPr algn="ctr">
              <a:buClrTx/>
              <a:buFontTx/>
              <a:buNone/>
            </a:pPr>
            <a:r>
              <a:rPr lang="it-IT" altLang="it-IT" sz="2000" b="1" dirty="0">
                <a:solidFill>
                  <a:schemeClr val="tx1"/>
                </a:solidFill>
                <a:latin typeface="Papyrus" panose="020B0602040200020303" pitchFamily="34" charset="77"/>
              </a:rPr>
              <a:t>(Placca Motrice)</a:t>
            </a:r>
          </a:p>
        </p:txBody>
      </p:sp>
      <p:sp>
        <p:nvSpPr>
          <p:cNvPr id="25606" name="Text Box 6">
            <a:extLst>
              <a:ext uri="{FF2B5EF4-FFF2-40B4-BE49-F238E27FC236}">
                <a16:creationId xmlns:a16="http://schemas.microsoft.com/office/drawing/2014/main" id="{81E1B419-2C84-460E-8741-529C59AF01BE}"/>
              </a:ext>
            </a:extLst>
          </p:cNvPr>
          <p:cNvSpPr txBox="1">
            <a:spLocks noChangeArrowheads="1"/>
          </p:cNvSpPr>
          <p:nvPr/>
        </p:nvSpPr>
        <p:spPr bwMode="auto">
          <a:xfrm>
            <a:off x="323850" y="630238"/>
            <a:ext cx="3841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dirty="0">
                <a:solidFill>
                  <a:srgbClr val="FF0066"/>
                </a:solidFill>
                <a:latin typeface="Arial Black" panose="020B0A04020102020204" pitchFamily="34" charset="0"/>
              </a:rPr>
              <a:t>1</a:t>
            </a:r>
          </a:p>
        </p:txBody>
      </p:sp>
      <p:sp>
        <p:nvSpPr>
          <p:cNvPr id="25607" name="Text Box 7">
            <a:extLst>
              <a:ext uri="{FF2B5EF4-FFF2-40B4-BE49-F238E27FC236}">
                <a16:creationId xmlns:a16="http://schemas.microsoft.com/office/drawing/2014/main" id="{1486ECA3-7BE5-4DE6-A123-219B3077681D}"/>
              </a:ext>
            </a:extLst>
          </p:cNvPr>
          <p:cNvSpPr txBox="1">
            <a:spLocks noChangeArrowheads="1"/>
          </p:cNvSpPr>
          <p:nvPr/>
        </p:nvSpPr>
        <p:spPr bwMode="auto">
          <a:xfrm>
            <a:off x="8604250" y="3068638"/>
            <a:ext cx="3841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a:solidFill>
                  <a:srgbClr val="FF0066"/>
                </a:solidFill>
                <a:latin typeface="Arial Black" panose="020B0A04020102020204" pitchFamily="34" charset="0"/>
              </a:rPr>
              <a:t>2</a:t>
            </a:r>
          </a:p>
        </p:txBody>
      </p:sp>
      <p:sp>
        <p:nvSpPr>
          <p:cNvPr id="25608" name="Text Box 8">
            <a:extLst>
              <a:ext uri="{FF2B5EF4-FFF2-40B4-BE49-F238E27FC236}">
                <a16:creationId xmlns:a16="http://schemas.microsoft.com/office/drawing/2014/main" id="{52A32828-7771-4275-8630-E4C4F5F3FF54}"/>
              </a:ext>
            </a:extLst>
          </p:cNvPr>
          <p:cNvSpPr txBox="1">
            <a:spLocks noChangeArrowheads="1"/>
          </p:cNvSpPr>
          <p:nvPr/>
        </p:nvSpPr>
        <p:spPr bwMode="auto">
          <a:xfrm>
            <a:off x="6588125" y="4292600"/>
            <a:ext cx="2555875"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800" b="1" dirty="0">
                <a:solidFill>
                  <a:schemeClr val="tx1"/>
                </a:solidFill>
                <a:latin typeface="Copperplate Gothic Bold" panose="020E0705020206020404" pitchFamily="34" charset="77"/>
              </a:rPr>
              <a:t>2. GIUNZIONE CITONEURALE</a:t>
            </a:r>
          </a:p>
          <a:p>
            <a:pPr algn="ctr">
              <a:buClrTx/>
              <a:buFontTx/>
              <a:buNone/>
            </a:pPr>
            <a:r>
              <a:rPr lang="it-IT" altLang="it-IT" sz="1800" b="1" dirty="0">
                <a:solidFill>
                  <a:schemeClr val="tx1"/>
                </a:solidFill>
                <a:latin typeface="Copperplate Gothic Bold" panose="020E0705020206020404" pitchFamily="34" charset="77"/>
              </a:rPr>
              <a:t>(Calice Gustativo)</a:t>
            </a:r>
          </a:p>
        </p:txBody>
      </p:sp>
      <p:sp>
        <p:nvSpPr>
          <p:cNvPr id="25609" name="Text Box 9">
            <a:extLst>
              <a:ext uri="{FF2B5EF4-FFF2-40B4-BE49-F238E27FC236}">
                <a16:creationId xmlns:a16="http://schemas.microsoft.com/office/drawing/2014/main" id="{166F497C-649D-46DE-A5FA-AB032A8CFBA0}"/>
              </a:ext>
            </a:extLst>
          </p:cNvPr>
          <p:cNvSpPr txBox="1">
            <a:spLocks noChangeArrowheads="1"/>
          </p:cNvSpPr>
          <p:nvPr/>
        </p:nvSpPr>
        <p:spPr bwMode="auto">
          <a:xfrm>
            <a:off x="3708400" y="6400800"/>
            <a:ext cx="3841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a:solidFill>
                  <a:srgbClr val="FF0066"/>
                </a:solidFill>
                <a:latin typeface="Arial Black" panose="020B0A04020102020204" pitchFamily="34" charset="0"/>
              </a:rPr>
              <a:t>3</a:t>
            </a:r>
          </a:p>
        </p:txBody>
      </p:sp>
      <p:sp>
        <p:nvSpPr>
          <p:cNvPr id="25610" name="Text Box 10">
            <a:extLst>
              <a:ext uri="{FF2B5EF4-FFF2-40B4-BE49-F238E27FC236}">
                <a16:creationId xmlns:a16="http://schemas.microsoft.com/office/drawing/2014/main" id="{3FC493F8-8530-4F98-919F-930D92FDFB42}"/>
              </a:ext>
            </a:extLst>
          </p:cNvPr>
          <p:cNvSpPr txBox="1">
            <a:spLocks noChangeArrowheads="1"/>
          </p:cNvSpPr>
          <p:nvPr/>
        </p:nvSpPr>
        <p:spPr bwMode="auto">
          <a:xfrm>
            <a:off x="0" y="5445125"/>
            <a:ext cx="3419475" cy="146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800" dirty="0">
                <a:solidFill>
                  <a:schemeClr val="tx1"/>
                </a:solidFill>
                <a:latin typeface="Arial Black" panose="020B0A04020102020204" pitchFamily="34" charset="0"/>
              </a:rPr>
              <a:t>3. GIUNZIONE CITONEURALE</a:t>
            </a:r>
          </a:p>
          <a:p>
            <a:pPr algn="ctr">
              <a:buClrTx/>
              <a:buFontTx/>
              <a:buNone/>
            </a:pPr>
            <a:r>
              <a:rPr lang="it-IT" altLang="it-IT" sz="1800" dirty="0">
                <a:solidFill>
                  <a:schemeClr val="tx1"/>
                </a:solidFill>
                <a:latin typeface="Arial Black" panose="020B0A04020102020204" pitchFamily="34" charset="0"/>
              </a:rPr>
              <a:t>(Cellule di </a:t>
            </a:r>
            <a:r>
              <a:rPr lang="it-IT" altLang="it-IT" sz="1800" dirty="0" err="1">
                <a:solidFill>
                  <a:schemeClr val="tx1"/>
                </a:solidFill>
                <a:latin typeface="Arial Black" panose="020B0A04020102020204" pitchFamily="34" charset="0"/>
              </a:rPr>
              <a:t>Merkel</a:t>
            </a:r>
            <a:r>
              <a:rPr lang="it-IT" altLang="it-IT" sz="1800" dirty="0">
                <a:solidFill>
                  <a:schemeClr val="tx1"/>
                </a:solidFill>
                <a:latin typeface="Arial Black" panose="020B0A04020102020204" pitchFamily="34" charset="0"/>
              </a:rPr>
              <a:t>, Sensibilità Pressoria Continua</a:t>
            </a:r>
            <a:r>
              <a:rPr lang="it-IT" altLang="it-IT" sz="1800" dirty="0">
                <a:solidFill>
                  <a:srgbClr val="FFFF00"/>
                </a:solidFill>
                <a:latin typeface="Arial Black" panose="020B0A04020102020204" pitchFamily="34" charset="0"/>
              </a:rPr>
              <a:t>)</a:t>
            </a:r>
          </a:p>
        </p:txBody>
      </p:sp>
    </p:spTree>
    <p:extLst>
      <p:ext uri="{BB962C8B-B14F-4D97-AF65-F5344CB8AC3E}">
        <p14:creationId xmlns:p14="http://schemas.microsoft.com/office/powerpoint/2010/main" val="31595515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BC41B293-40EA-4C00-8B32-BCD4A9C53252}"/>
              </a:ext>
            </a:extLst>
          </p:cNvPr>
          <p:cNvSpPr>
            <a:spLocks noGrp="1" noChangeArrowheads="1"/>
          </p:cNvSpPr>
          <p:nvPr>
            <p:ph type="title" idx="4294967295"/>
          </p:nvPr>
        </p:nvSpPr>
        <p:spPr>
          <a:xfrm>
            <a:off x="0" y="0"/>
            <a:ext cx="9144000" cy="13731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latin typeface="Gurmukhi MN" panose="02020600050405020304" pitchFamily="18" charset="0"/>
                <a:cs typeface="Gurmukhi MN" panose="02020600050405020304" pitchFamily="18" charset="0"/>
              </a:rPr>
              <a:t>MECCANISMO DI PASSAGGIO DELL’ IMPULSO NERVOSO ATTRAVERSO LO SPAZIO SINAPTICO (o GIUNZIONALE) [Cenni]</a:t>
            </a:r>
          </a:p>
        </p:txBody>
      </p:sp>
      <p:sp>
        <p:nvSpPr>
          <p:cNvPr id="26626" name="Rectangle 2">
            <a:extLst>
              <a:ext uri="{FF2B5EF4-FFF2-40B4-BE49-F238E27FC236}">
                <a16:creationId xmlns:a16="http://schemas.microsoft.com/office/drawing/2014/main" id="{8C0DD800-EF5A-443C-8236-AE3C3A1A0F56}"/>
              </a:ext>
            </a:extLst>
          </p:cNvPr>
          <p:cNvSpPr>
            <a:spLocks noGrp="1" noChangeArrowheads="1"/>
          </p:cNvSpPr>
          <p:nvPr>
            <p:ph type="body" idx="1"/>
          </p:nvPr>
        </p:nvSpPr>
        <p:spPr>
          <a:xfrm>
            <a:off x="0" y="1341438"/>
            <a:ext cx="3703638" cy="5516562"/>
          </a:xfrm>
          <a:ln/>
        </p:spPr>
        <p:txBody>
          <a:bodyPr/>
          <a:lstStyle/>
          <a:p>
            <a:pPr marL="0" indent="0">
              <a:lnSpc>
                <a:spcPct val="90000"/>
              </a:lnSpc>
              <a:spcBef>
                <a:spcPts val="550"/>
              </a:spcBef>
              <a:buClrTx/>
              <a:buSzPct val="8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200" dirty="0">
                <a:solidFill>
                  <a:schemeClr val="tx1"/>
                </a:solidFill>
                <a:latin typeface="Chalkboard SE" panose="03050602040202020205" pitchFamily="66" charset="77"/>
              </a:rPr>
              <a:t>L’ Impulso Nervoso</a:t>
            </a:r>
            <a:r>
              <a:rPr lang="it-IT" altLang="it-IT" sz="2200" dirty="0">
                <a:latin typeface="Chalkboard SE" panose="03050602040202020205" pitchFamily="66" charset="77"/>
              </a:rPr>
              <a:t>, </a:t>
            </a:r>
            <a:r>
              <a:rPr lang="it-IT" altLang="it-IT" sz="2200" dirty="0">
                <a:solidFill>
                  <a:schemeClr val="tx1"/>
                </a:solidFill>
                <a:latin typeface="Chalkboard SE" panose="03050602040202020205" pitchFamily="66" charset="77"/>
              </a:rPr>
              <a:t>essendo una corrente elettrica, NON PUO’ PASSARE attraverso lo Spazio Sinaptico o Giunzionale (presente nella maggior parte delle sinapsi), ma necessita dell’ intervento dei NEUROMEDIATORI </a:t>
            </a:r>
            <a:r>
              <a:rPr lang="it-IT" altLang="it-IT" sz="1800" dirty="0">
                <a:solidFill>
                  <a:schemeClr val="tx1"/>
                </a:solidFill>
                <a:latin typeface="Chalkboard SE" panose="03050602040202020205" pitchFamily="66" charset="77"/>
              </a:rPr>
              <a:t>(NEUROTRASMETTITORI),</a:t>
            </a:r>
            <a:r>
              <a:rPr lang="it-IT" altLang="it-IT" sz="2200" dirty="0">
                <a:solidFill>
                  <a:schemeClr val="tx1"/>
                </a:solidFill>
                <a:latin typeface="Chalkboard SE" panose="03050602040202020205" pitchFamily="66" charset="77"/>
              </a:rPr>
              <a:t> quali ACETILCOLINA, NORADRENALINA, ADRENALINA, DOPAMINA, ACIDO GLUTAMICO, ACIDO GAMMA-AMINOBUTIRRICO (GABA), ISTAMINA, ed altri.</a:t>
            </a:r>
          </a:p>
        </p:txBody>
      </p:sp>
      <p:pic>
        <p:nvPicPr>
          <p:cNvPr id="26627" name="Picture 3">
            <a:extLst>
              <a:ext uri="{FF2B5EF4-FFF2-40B4-BE49-F238E27FC236}">
                <a16:creationId xmlns:a16="http://schemas.microsoft.com/office/drawing/2014/main" id="{3F7B1FCB-0397-4219-B437-3219BBBCC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638" y="2133600"/>
            <a:ext cx="5440362" cy="3743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485985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l="7553" t="7172" r="5942" b="17294"/>
          <a:stretch>
            <a:fillRect/>
          </a:stretch>
        </p:blipFill>
        <p:spPr bwMode="auto">
          <a:xfrm>
            <a:off x="0" y="936625"/>
            <a:ext cx="9144000" cy="5832475"/>
          </a:xfrm>
          <a:prstGeom prst="rect">
            <a:avLst/>
          </a:prstGeom>
          <a:noFill/>
          <a:ln>
            <a:noFill/>
          </a:ln>
          <a:effectLst/>
          <a:extLst>
            <a:ext uri="{909E8E84-426E-40DD-AFC4-6F175D3DCCD1}">
              <a14:hiddenFill xmlns:a14="http://schemas.microsoft.com/office/drawing/2010/main">
                <a:blipFill dpi="0" rotWithShape="0">
                  <a:blip/>
                  <a:srcRect l="7553" t="7172" r="5942" b="1729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469B1BB9-6A55-4015-B4D5-50D3FC551340}"/>
              </a:ext>
            </a:extLst>
          </p:cNvPr>
          <p:cNvSpPr>
            <a:spLocks noGrp="1" noChangeArrowheads="1"/>
          </p:cNvSpPr>
          <p:nvPr>
            <p:ph type="title" idx="4294967295"/>
          </p:nvPr>
        </p:nvSpPr>
        <p:spPr>
          <a:xfrm>
            <a:off x="0" y="403225"/>
            <a:ext cx="9144000" cy="10683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ORGANIZZAZIONE DEL TESSUTO NERVOSO NEL SNC [1]</a:t>
            </a:r>
          </a:p>
        </p:txBody>
      </p:sp>
      <p:sp>
        <p:nvSpPr>
          <p:cNvPr id="27650" name="Rectangle 2">
            <a:extLst>
              <a:ext uri="{FF2B5EF4-FFF2-40B4-BE49-F238E27FC236}">
                <a16:creationId xmlns:a16="http://schemas.microsoft.com/office/drawing/2014/main" id="{953BB9F4-F42C-4254-B42A-DE74B678C9BF}"/>
              </a:ext>
            </a:extLst>
          </p:cNvPr>
          <p:cNvSpPr>
            <a:spLocks noGrp="1" noChangeArrowheads="1"/>
          </p:cNvSpPr>
          <p:nvPr>
            <p:ph type="body" idx="1"/>
          </p:nvPr>
        </p:nvSpPr>
        <p:spPr>
          <a:xfrm>
            <a:off x="304800" y="1905000"/>
            <a:ext cx="8610600" cy="4572000"/>
          </a:xfrm>
          <a:ln/>
        </p:spPr>
        <p:txBody>
          <a:bodyPr/>
          <a:lstStyle/>
          <a:p>
            <a:pPr marL="336550" indent="-336550">
              <a:buClr>
                <a:srgbClr val="C0C0C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u="sng" dirty="0">
                <a:solidFill>
                  <a:schemeClr val="tx1"/>
                </a:solidFill>
                <a:latin typeface="Comic Sans MS" panose="030F0902030302020204" pitchFamily="66" charset="0"/>
              </a:rPr>
              <a:t>SOSTANZA GRIGIA</a:t>
            </a:r>
            <a:r>
              <a:rPr lang="it-IT" altLang="it-IT" b="1" dirty="0">
                <a:solidFill>
                  <a:schemeClr val="tx1"/>
                </a:solidFill>
                <a:latin typeface="Comic Sans MS" panose="030F0902030302020204" pitchFamily="66" charset="0"/>
              </a:rPr>
              <a:t>: agglomerato di CORPI CELLULARI (Pirenofori) e FIBRE NERVOSE AMIELINICHE ;</a:t>
            </a:r>
          </a:p>
          <a:p>
            <a:pPr marL="336550" indent="-336550">
              <a:buClr>
                <a:srgbClr val="FFFFFF"/>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 organizza in :</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NUCLEI NERVOSI</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CORTECCIA </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(Cerebrale nel telencefalo e Cerebellare      nel cervelletto)</a:t>
            </a:r>
          </a:p>
        </p:txBody>
      </p:sp>
    </p:spTree>
    <p:extLst>
      <p:ext uri="{BB962C8B-B14F-4D97-AF65-F5344CB8AC3E}">
        <p14:creationId xmlns:p14="http://schemas.microsoft.com/office/powerpoint/2010/main" val="38825081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t="2779" r="4352" b="10455"/>
          <a:stretch>
            <a:fillRect/>
          </a:stretch>
        </p:blipFill>
        <p:spPr bwMode="auto">
          <a:xfrm>
            <a:off x="1295400" y="360363"/>
            <a:ext cx="6840538" cy="6480175"/>
          </a:xfrm>
          <a:prstGeom prst="rect">
            <a:avLst/>
          </a:prstGeom>
          <a:noFill/>
          <a:ln>
            <a:noFill/>
          </a:ln>
          <a:effectLst/>
          <a:extLst>
            <a:ext uri="{909E8E84-426E-40DD-AFC4-6F175D3DCCD1}">
              <a14:hiddenFill xmlns:a14="http://schemas.microsoft.com/office/drawing/2010/main">
                <a:blipFill dpi="0" rotWithShape="0">
                  <a:blip/>
                  <a:srcRect t="2779" r="4352" b="1045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E56C3FD3-B031-49EB-A4D3-6A0D9ADD0047}"/>
              </a:ext>
            </a:extLst>
          </p:cNvPr>
          <p:cNvSpPr>
            <a:spLocks noGrp="1" noChangeArrowheads="1"/>
          </p:cNvSpPr>
          <p:nvPr>
            <p:ph type="title" idx="4294967295"/>
          </p:nvPr>
        </p:nvSpPr>
        <p:spPr>
          <a:xfrm>
            <a:off x="775494" y="0"/>
            <a:ext cx="7772400" cy="10683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ORGANIZZAZIONE DEL TESSUTO NERVOSO NEL SNC [2]</a:t>
            </a:r>
          </a:p>
        </p:txBody>
      </p:sp>
      <p:sp>
        <p:nvSpPr>
          <p:cNvPr id="28674" name="Rectangle 2">
            <a:extLst>
              <a:ext uri="{FF2B5EF4-FFF2-40B4-BE49-F238E27FC236}">
                <a16:creationId xmlns:a16="http://schemas.microsoft.com/office/drawing/2014/main" id="{08FDC53E-6B12-454C-8C17-6816B17771BB}"/>
              </a:ext>
            </a:extLst>
          </p:cNvPr>
          <p:cNvSpPr>
            <a:spLocks noGrp="1" noChangeArrowheads="1"/>
          </p:cNvSpPr>
          <p:nvPr>
            <p:ph type="body" idx="1"/>
          </p:nvPr>
        </p:nvSpPr>
        <p:spPr>
          <a:xfrm>
            <a:off x="179388" y="1557338"/>
            <a:ext cx="8964612" cy="5300662"/>
          </a:xfrm>
          <a:ln/>
        </p:spPr>
        <p:txBody>
          <a:bodyPr/>
          <a:lstStyle/>
          <a:p>
            <a:pPr marL="336550" indent="-336550">
              <a:buClr>
                <a:srgbClr val="FFFFFF"/>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SOSTANZA BIANCA</a:t>
            </a:r>
            <a:r>
              <a:rPr lang="it-IT" altLang="it-IT" dirty="0">
                <a:solidFill>
                  <a:schemeClr val="tx1"/>
                </a:solidFill>
                <a:latin typeface="Chalkboard SE" panose="03050602040202020205" pitchFamily="66" charset="77"/>
              </a:rPr>
              <a:t>: costituita da </a:t>
            </a:r>
            <a:r>
              <a:rPr lang="it-IT" altLang="it-IT" b="1" dirty="0">
                <a:solidFill>
                  <a:schemeClr val="tx1"/>
                </a:solidFill>
                <a:latin typeface="Chalkboard SE" panose="03050602040202020205" pitchFamily="66" charset="77"/>
              </a:rPr>
              <a:t>FIBRE NERVOSE MIELINICHE</a:t>
            </a:r>
          </a:p>
          <a:p>
            <a:pPr marL="336550" indent="-336550">
              <a:buClr>
                <a:srgbClr val="FFFF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Va a costituire le VIE o FASCI NERVOSI del SNC, che, a seconda della direzione di progressione dell’ impulso, si definiscono:</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   - ASCENDENTI (in cui l’ Impulso procede in senso CAUDO-CRANIALE)</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   - DISCENDENTI (in cui l’ Impulso procede in senso CRANIO-CAUDALE)</a:t>
            </a:r>
          </a:p>
        </p:txBody>
      </p:sp>
    </p:spTree>
    <p:extLst>
      <p:ext uri="{BB962C8B-B14F-4D97-AF65-F5344CB8AC3E}">
        <p14:creationId xmlns:p14="http://schemas.microsoft.com/office/powerpoint/2010/main" val="15384471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5E3FD82D-807D-4E5E-AE95-385C2CFB38BF}"/>
              </a:ext>
            </a:extLst>
          </p:cNvPr>
          <p:cNvSpPr>
            <a:spLocks noGrp="1" noChangeArrowheads="1"/>
          </p:cNvSpPr>
          <p:nvPr>
            <p:ph type="title" idx="4294967295"/>
          </p:nvPr>
        </p:nvSpPr>
        <p:spPr>
          <a:xfrm>
            <a:off x="0" y="160338"/>
            <a:ext cx="9144000" cy="106838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ORGANIZZAZIONE DEL TESSUTO NERVOSO NEL SNP</a:t>
            </a:r>
          </a:p>
        </p:txBody>
      </p:sp>
      <p:sp>
        <p:nvSpPr>
          <p:cNvPr id="29698" name="Rectangle 2">
            <a:extLst>
              <a:ext uri="{FF2B5EF4-FFF2-40B4-BE49-F238E27FC236}">
                <a16:creationId xmlns:a16="http://schemas.microsoft.com/office/drawing/2014/main" id="{AB5E82CE-8B6F-469E-B7FB-BF43699005D7}"/>
              </a:ext>
            </a:extLst>
          </p:cNvPr>
          <p:cNvSpPr>
            <a:spLocks noGrp="1" noChangeArrowheads="1"/>
          </p:cNvSpPr>
          <p:nvPr>
            <p:ph type="body" idx="1"/>
          </p:nvPr>
        </p:nvSpPr>
        <p:spPr>
          <a:xfrm>
            <a:off x="304800" y="1412875"/>
            <a:ext cx="8839200" cy="4724400"/>
          </a:xfrm>
          <a:ln/>
        </p:spPr>
        <p:txBody>
          <a:bodyPr/>
          <a:lstStyle/>
          <a:p>
            <a:pPr marL="336550" indent="-336550">
              <a:buClr>
                <a:srgbClr val="66FF33"/>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NERVI</a:t>
            </a:r>
            <a:r>
              <a:rPr lang="it-IT" altLang="it-IT" dirty="0">
                <a:solidFill>
                  <a:schemeClr val="tx1"/>
                </a:solidFill>
                <a:latin typeface="Comic Sans MS" panose="030F0902030302020204" pitchFamily="66" charset="0"/>
              </a:rPr>
              <a:t>: sono costituiti da fibre sia MIELINICHE sia AMIELINICHE e conducono gli impulsi nervosi</a:t>
            </a:r>
          </a:p>
          <a:p>
            <a:pPr marL="336550" indent="-336550">
              <a:buClr>
                <a:srgbClr val="FF33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GANGLI</a:t>
            </a:r>
            <a:r>
              <a:rPr lang="it-IT" altLang="it-IT" dirty="0">
                <a:solidFill>
                  <a:schemeClr val="tx1"/>
                </a:solidFill>
                <a:latin typeface="Comic Sans MS" panose="030F0902030302020204" pitchFamily="66" charset="0"/>
              </a:rPr>
              <a:t>: agglomerati di pirenofori nel SNP intercalati su nervi:</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SENSITIVI</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SENSORIALI (tra cui i Viscerali Speciali)</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DEL SNA (Sistema Nervoso Autonomo o Viscerali Generali)</a:t>
            </a:r>
          </a:p>
        </p:txBody>
      </p:sp>
    </p:spTree>
    <p:extLst>
      <p:ext uri="{BB962C8B-B14F-4D97-AF65-F5344CB8AC3E}">
        <p14:creationId xmlns:p14="http://schemas.microsoft.com/office/powerpoint/2010/main" val="10045550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1" name="Picture 1">
            <a:extLst>
              <a:ext uri="{FF2B5EF4-FFF2-40B4-BE49-F238E27FC236}">
                <a16:creationId xmlns:a16="http://schemas.microsoft.com/office/drawing/2014/main" id="{860F4C8D-82D5-4D62-B31D-F26AD4718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2075"/>
            <a:ext cx="4572000" cy="5495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0722" name="Object 2">
            <a:extLst>
              <a:ext uri="{FF2B5EF4-FFF2-40B4-BE49-F238E27FC236}">
                <a16:creationId xmlns:a16="http://schemas.microsoft.com/office/drawing/2014/main" id="{FF0E6C68-129E-44BD-B8AB-EE527F112EAA}"/>
              </a:ext>
            </a:extLst>
          </p:cNvPr>
          <p:cNvGraphicFramePr>
            <a:graphicFrameLocks noChangeAspect="1"/>
          </p:cNvGraphicFramePr>
          <p:nvPr/>
        </p:nvGraphicFramePr>
        <p:xfrm>
          <a:off x="5259388" y="1341438"/>
          <a:ext cx="3884612" cy="5516562"/>
        </p:xfrm>
        <a:graphic>
          <a:graphicData uri="http://schemas.openxmlformats.org/presentationml/2006/ole">
            <mc:AlternateContent xmlns:mc="http://schemas.openxmlformats.org/markup-compatibility/2006">
              <mc:Choice xmlns:v="urn:schemas-microsoft-com:vml" Requires="v">
                <p:oleObj r:id="rId4" imgW="5089739" imgH="7814426" progId="">
                  <p:embed/>
                </p:oleObj>
              </mc:Choice>
              <mc:Fallback>
                <p:oleObj r:id="rId4" imgW="5089739" imgH="7814426" progId="">
                  <p:embed/>
                  <p:pic>
                    <p:nvPicPr>
                      <p:cNvPr id="30722" name="Object 2">
                        <a:extLst>
                          <a:ext uri="{FF2B5EF4-FFF2-40B4-BE49-F238E27FC236}">
                            <a16:creationId xmlns:a16="http://schemas.microsoft.com/office/drawing/2014/main" id="{FF0E6C68-129E-44BD-B8AB-EE527F112E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9388" y="1341438"/>
                        <a:ext cx="3884612" cy="551656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3" name="Rectangle 3">
            <a:extLst>
              <a:ext uri="{FF2B5EF4-FFF2-40B4-BE49-F238E27FC236}">
                <a16:creationId xmlns:a16="http://schemas.microsoft.com/office/drawing/2014/main" id="{DE9DE04B-66C4-4FC9-91D4-11A4939C2EA5}"/>
              </a:ext>
            </a:extLst>
          </p:cNvPr>
          <p:cNvSpPr>
            <a:spLocks noChangeArrowheads="1"/>
          </p:cNvSpPr>
          <p:nvPr/>
        </p:nvSpPr>
        <p:spPr bwMode="auto">
          <a:xfrm>
            <a:off x="0" y="-2966"/>
            <a:ext cx="91440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err="1">
                <a:solidFill>
                  <a:schemeClr val="tx1"/>
                </a:solidFill>
                <a:latin typeface="Gurmukhi MN" panose="02020600050405020304" pitchFamily="18" charset="0"/>
                <a:cs typeface="Gurmukhi MN" panose="02020600050405020304" pitchFamily="18" charset="0"/>
              </a:rPr>
              <a:t>N</a:t>
            </a:r>
            <a:r>
              <a:rPr lang="it-IT" altLang="it-IT" sz="3200" dirty="0">
                <a:solidFill>
                  <a:schemeClr val="tx1"/>
                </a:solidFill>
                <a:latin typeface="Gurmukhi MN" panose="02020600050405020304" pitchFamily="18" charset="0"/>
                <a:cs typeface="Gurmukhi MN" panose="02020600050405020304" pitchFamily="18" charset="0"/>
              </a:rPr>
              <a:t> E </a:t>
            </a:r>
            <a:r>
              <a:rPr lang="it-IT" altLang="it-IT" sz="3200" dirty="0" err="1">
                <a:solidFill>
                  <a:schemeClr val="tx1"/>
                </a:solidFill>
                <a:latin typeface="Gurmukhi MN" panose="02020600050405020304" pitchFamily="18" charset="0"/>
                <a:cs typeface="Gurmukhi MN" panose="02020600050405020304" pitchFamily="18" charset="0"/>
              </a:rPr>
              <a:t>R</a:t>
            </a:r>
            <a:r>
              <a:rPr lang="it-IT" altLang="it-IT" sz="3200" dirty="0">
                <a:solidFill>
                  <a:schemeClr val="tx1"/>
                </a:solidFill>
                <a:latin typeface="Gurmukhi MN" panose="02020600050405020304" pitchFamily="18" charset="0"/>
                <a:cs typeface="Gurmukhi MN" panose="02020600050405020304" pitchFamily="18" charset="0"/>
              </a:rPr>
              <a:t> V I</a:t>
            </a:r>
          </a:p>
        </p:txBody>
      </p:sp>
      <p:sp>
        <p:nvSpPr>
          <p:cNvPr id="30724" name="Text Box 4">
            <a:extLst>
              <a:ext uri="{FF2B5EF4-FFF2-40B4-BE49-F238E27FC236}">
                <a16:creationId xmlns:a16="http://schemas.microsoft.com/office/drawing/2014/main" id="{56FDD75E-856E-496D-9503-E09387EA5ED9}"/>
              </a:ext>
            </a:extLst>
          </p:cNvPr>
          <p:cNvSpPr txBox="1">
            <a:spLocks noChangeArrowheads="1"/>
          </p:cNvSpPr>
          <p:nvPr/>
        </p:nvSpPr>
        <p:spPr bwMode="auto">
          <a:xfrm>
            <a:off x="251520" y="197291"/>
            <a:ext cx="2955071"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latin typeface="Copperplate Gothic Bold" panose="020E0705020206020404" pitchFamily="34" charset="77"/>
                <a:cs typeface="Gurmukhi MN" panose="02020600050405020304" pitchFamily="18" charset="0"/>
              </a:rPr>
              <a:t>NERVI ENCEFALICI</a:t>
            </a:r>
          </a:p>
          <a:p>
            <a:pPr algn="ctr">
              <a:buClrTx/>
              <a:buFontTx/>
              <a:buNone/>
            </a:pPr>
            <a:r>
              <a:rPr lang="it-IT" altLang="it-IT" b="1" dirty="0">
                <a:solidFill>
                  <a:schemeClr val="tx1"/>
                </a:solidFill>
                <a:latin typeface="Copperplate Gothic Bold" panose="020E0705020206020404" pitchFamily="34" charset="77"/>
                <a:cs typeface="Gurmukhi MN" panose="02020600050405020304" pitchFamily="18" charset="0"/>
              </a:rPr>
              <a:t>12 Paia</a:t>
            </a:r>
          </a:p>
        </p:txBody>
      </p:sp>
      <p:sp>
        <p:nvSpPr>
          <p:cNvPr id="30725" name="Text Box 5">
            <a:extLst>
              <a:ext uri="{FF2B5EF4-FFF2-40B4-BE49-F238E27FC236}">
                <a16:creationId xmlns:a16="http://schemas.microsoft.com/office/drawing/2014/main" id="{49D81EFC-7A12-4CB8-BD1F-CBEED036061D}"/>
              </a:ext>
            </a:extLst>
          </p:cNvPr>
          <p:cNvSpPr txBox="1">
            <a:spLocks noChangeArrowheads="1"/>
          </p:cNvSpPr>
          <p:nvPr/>
        </p:nvSpPr>
        <p:spPr bwMode="auto">
          <a:xfrm>
            <a:off x="5969025" y="198950"/>
            <a:ext cx="2465337"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latin typeface="Copperplate Gothic Bold" panose="020E0705020206020404" pitchFamily="34" charset="77"/>
              </a:rPr>
              <a:t>NERVI SPINALI</a:t>
            </a:r>
          </a:p>
          <a:p>
            <a:pPr algn="ctr">
              <a:buClrTx/>
              <a:buFontTx/>
              <a:buNone/>
            </a:pPr>
            <a:r>
              <a:rPr lang="it-IT" altLang="it-IT" b="1" dirty="0">
                <a:solidFill>
                  <a:schemeClr val="tx1"/>
                </a:solidFill>
                <a:latin typeface="Copperplate Gothic Bold" panose="020E0705020206020404" pitchFamily="34" charset="77"/>
              </a:rPr>
              <a:t>31 Paia</a:t>
            </a:r>
          </a:p>
        </p:txBody>
      </p:sp>
    </p:spTree>
    <p:extLst>
      <p:ext uri="{BB962C8B-B14F-4D97-AF65-F5344CB8AC3E}">
        <p14:creationId xmlns:p14="http://schemas.microsoft.com/office/powerpoint/2010/main" val="31476041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82E5663A-5DB7-4904-9D96-C13B9DBC7ACF}"/>
              </a:ext>
            </a:extLst>
          </p:cNvPr>
          <p:cNvSpPr>
            <a:spLocks noGrp="1" noChangeArrowheads="1"/>
          </p:cNvSpPr>
          <p:nvPr>
            <p:ph type="title" idx="4294967295"/>
          </p:nvPr>
        </p:nvSpPr>
        <p:spPr>
          <a:xfrm>
            <a:off x="0" y="4849"/>
            <a:ext cx="91440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solidFill>
                  <a:schemeClr val="tx1"/>
                </a:solidFill>
                <a:latin typeface="Gurmukhi MN" panose="02020600050405020304" pitchFamily="18" charset="0"/>
                <a:cs typeface="Gurmukhi MN" panose="02020600050405020304" pitchFamily="18" charset="0"/>
              </a:rPr>
              <a:t>N</a:t>
            </a:r>
            <a:r>
              <a:rPr lang="it-IT" altLang="it-IT" sz="3200" dirty="0">
                <a:solidFill>
                  <a:schemeClr val="tx1"/>
                </a:solidFill>
                <a:latin typeface="Gurmukhi MN" panose="02020600050405020304" pitchFamily="18" charset="0"/>
                <a:cs typeface="Gurmukhi MN" panose="02020600050405020304" pitchFamily="18" charset="0"/>
              </a:rPr>
              <a:t> E </a:t>
            </a:r>
            <a:r>
              <a:rPr lang="it-IT" altLang="it-IT" sz="3200" dirty="0" err="1">
                <a:solidFill>
                  <a:schemeClr val="tx1"/>
                </a:solidFill>
                <a:latin typeface="Gurmukhi MN" panose="02020600050405020304" pitchFamily="18" charset="0"/>
                <a:cs typeface="Gurmukhi MN" panose="02020600050405020304" pitchFamily="18" charset="0"/>
              </a:rPr>
              <a:t>R</a:t>
            </a:r>
            <a:r>
              <a:rPr lang="it-IT" altLang="it-IT" sz="3200" dirty="0">
                <a:solidFill>
                  <a:schemeClr val="tx1"/>
                </a:solidFill>
                <a:latin typeface="Gurmukhi MN" panose="02020600050405020304" pitchFamily="18" charset="0"/>
                <a:cs typeface="Gurmukhi MN" panose="02020600050405020304" pitchFamily="18" charset="0"/>
              </a:rPr>
              <a:t> V I</a:t>
            </a:r>
          </a:p>
        </p:txBody>
      </p:sp>
      <p:sp>
        <p:nvSpPr>
          <p:cNvPr id="31746" name="Rectangle 2">
            <a:extLst>
              <a:ext uri="{FF2B5EF4-FFF2-40B4-BE49-F238E27FC236}">
                <a16:creationId xmlns:a16="http://schemas.microsoft.com/office/drawing/2014/main" id="{53613F24-D7AC-4A87-B82A-59602B8B8D58}"/>
              </a:ext>
            </a:extLst>
          </p:cNvPr>
          <p:cNvSpPr>
            <a:spLocks noGrp="1" noChangeArrowheads="1"/>
          </p:cNvSpPr>
          <p:nvPr>
            <p:ph type="body" idx="1"/>
          </p:nvPr>
        </p:nvSpPr>
        <p:spPr>
          <a:xfrm>
            <a:off x="0" y="692696"/>
            <a:ext cx="5292725" cy="5805487"/>
          </a:xfrm>
          <a:ln/>
        </p:spPr>
        <p:txBody>
          <a:bodyPr/>
          <a:lstStyle/>
          <a:p>
            <a:pPr marL="336550" indent="-336550">
              <a:spcBef>
                <a:spcPts val="550"/>
              </a:spcBef>
              <a:buClr>
                <a:srgbClr val="FFFFFF"/>
              </a:buClr>
              <a:buSzPct val="124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solidFill>
                  <a:schemeClr val="tx1"/>
                </a:solidFill>
                <a:latin typeface="Copperplate Gothic Bold" panose="020E0705020206020404" pitchFamily="34" charset="77"/>
              </a:rPr>
              <a:t>Strutture costituite da FASCI di FIBRE NERVOSE provviste di un rivestimento esterno di </a:t>
            </a:r>
            <a:r>
              <a:rPr lang="it-IT" altLang="it-IT" sz="2200" b="1" dirty="0">
                <a:solidFill>
                  <a:schemeClr val="tx1"/>
                </a:solidFill>
                <a:latin typeface="Copperplate Gothic Bold" panose="020E0705020206020404" pitchFamily="34" charset="77"/>
              </a:rPr>
              <a:t>TESSUTO CONNETTIVO DENSO</a:t>
            </a:r>
            <a:r>
              <a:rPr lang="it-IT" altLang="it-IT" sz="2200" dirty="0">
                <a:solidFill>
                  <a:schemeClr val="tx1"/>
                </a:solidFill>
                <a:latin typeface="Copperplate Gothic Bold" panose="020E0705020206020404" pitchFamily="34" charset="77"/>
              </a:rPr>
              <a:t> (EPINEVRIO)</a:t>
            </a:r>
          </a:p>
          <a:p>
            <a:pPr marL="336550" indent="-336550">
              <a:spcBef>
                <a:spcPts val="550"/>
              </a:spcBef>
              <a:buClr>
                <a:srgbClr val="FFFFFF"/>
              </a:buClr>
              <a:buSzPct val="124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solidFill>
                  <a:schemeClr val="tx1"/>
                </a:solidFill>
                <a:latin typeface="Chalkduster" panose="03050602040202020205" pitchFamily="66" charset="77"/>
              </a:rPr>
              <a:t>Ciascun FASCIO di FIBRE NERVOSE è rivestito da PERINEVRIO, che costituisce una BARRIERA verso molte macromolecole.</a:t>
            </a:r>
          </a:p>
          <a:p>
            <a:pPr marL="336550" indent="-336550">
              <a:spcBef>
                <a:spcPts val="550"/>
              </a:spcBef>
              <a:buClr>
                <a:srgbClr val="FFFFFF"/>
              </a:buClr>
              <a:buSzPct val="124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solidFill>
                  <a:schemeClr val="tx1"/>
                </a:solidFill>
                <a:latin typeface="Chalkboard SE" panose="03050602040202020205" pitchFamily="66" charset="77"/>
              </a:rPr>
              <a:t>L’ ENDONEVRIO è dato da FIBRE RETICOLARI prodotte dalle Cellule di </a:t>
            </a:r>
            <a:r>
              <a:rPr lang="it-IT" altLang="it-IT" sz="2200" dirty="0" err="1">
                <a:solidFill>
                  <a:schemeClr val="tx1"/>
                </a:solidFill>
                <a:latin typeface="Chalkboard SE" panose="03050602040202020205" pitchFamily="66" charset="77"/>
              </a:rPr>
              <a:t>Schwann</a:t>
            </a:r>
            <a:r>
              <a:rPr lang="it-IT" altLang="it-IT" sz="2200" dirty="0">
                <a:solidFill>
                  <a:schemeClr val="tx1"/>
                </a:solidFill>
                <a:latin typeface="Chalkboard SE" panose="03050602040202020205" pitchFamily="66" charset="77"/>
              </a:rPr>
              <a:t>. </a:t>
            </a:r>
          </a:p>
          <a:p>
            <a:pPr marL="336550" indent="-336550">
              <a:spcBef>
                <a:spcPts val="550"/>
              </a:spcBef>
              <a:buClr>
                <a:srgbClr val="FFFFFF"/>
              </a:buClr>
              <a:buSzPct val="124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solidFill>
                  <a:schemeClr val="tx1"/>
                </a:solidFill>
                <a:latin typeface="Chalkboard SE" panose="03050602040202020205" pitchFamily="66" charset="77"/>
              </a:rPr>
              <a:t>Stabiliscono connessioni tra il SNC e gli ORGANI EFFETTORI</a:t>
            </a:r>
          </a:p>
          <a:p>
            <a:pPr marL="341313" indent="-336550">
              <a:spcBef>
                <a:spcPts val="550"/>
              </a:spcBef>
              <a:buClrTx/>
              <a:buSzPct val="124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200" dirty="0"/>
          </a:p>
        </p:txBody>
      </p:sp>
      <p:pic>
        <p:nvPicPr>
          <p:cNvPr id="31747" name="Picture 3">
            <a:extLst>
              <a:ext uri="{FF2B5EF4-FFF2-40B4-BE49-F238E27FC236}">
                <a16:creationId xmlns:a16="http://schemas.microsoft.com/office/drawing/2014/main" id="{52C94745-6FA6-43A4-BD19-9BFE04A9E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839913"/>
            <a:ext cx="3995737" cy="3740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90396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06883486-9637-4368-A2EF-A1DC26E36E56}"/>
              </a:ext>
            </a:extLst>
          </p:cNvPr>
          <p:cNvSpPr>
            <a:spLocks noGrp="1" noChangeArrowheads="1"/>
          </p:cNvSpPr>
          <p:nvPr>
            <p:ph type="title" idx="4294967295"/>
          </p:nvPr>
        </p:nvSpPr>
        <p:spPr>
          <a:xfrm>
            <a:off x="0" y="88900"/>
            <a:ext cx="91440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rPr>
              <a:t>G A </a:t>
            </a:r>
            <a:r>
              <a:rPr lang="it-IT" altLang="it-IT" sz="3200" dirty="0" err="1">
                <a:solidFill>
                  <a:schemeClr val="tx1"/>
                </a:solidFill>
              </a:rPr>
              <a:t>N</a:t>
            </a:r>
            <a:r>
              <a:rPr lang="it-IT" altLang="it-IT" sz="3200" dirty="0">
                <a:solidFill>
                  <a:schemeClr val="tx1"/>
                </a:solidFill>
              </a:rPr>
              <a:t> G L I</a:t>
            </a:r>
          </a:p>
        </p:txBody>
      </p:sp>
      <p:sp>
        <p:nvSpPr>
          <p:cNvPr id="32770" name="Text Box 2">
            <a:extLst>
              <a:ext uri="{FF2B5EF4-FFF2-40B4-BE49-F238E27FC236}">
                <a16:creationId xmlns:a16="http://schemas.microsoft.com/office/drawing/2014/main" id="{F0113FB9-179C-4C74-8B33-1C11DB1EEE77}"/>
              </a:ext>
            </a:extLst>
          </p:cNvPr>
          <p:cNvSpPr txBox="1">
            <a:spLocks noChangeArrowheads="1"/>
          </p:cNvSpPr>
          <p:nvPr/>
        </p:nvSpPr>
        <p:spPr bwMode="auto">
          <a:xfrm>
            <a:off x="179512" y="654051"/>
            <a:ext cx="9144000"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dirty="0">
                <a:solidFill>
                  <a:schemeClr val="tx1"/>
                </a:solidFill>
                <a:latin typeface="Comic Sans MS" panose="030F0902030302020204" pitchFamily="66" charset="0"/>
              </a:rPr>
              <a:t>Formazioni</a:t>
            </a:r>
            <a:r>
              <a:rPr lang="it-IT" altLang="it-IT" dirty="0">
                <a:latin typeface="Comic Sans MS" panose="030F0902030302020204" pitchFamily="66" charset="0"/>
              </a:rPr>
              <a:t> </a:t>
            </a:r>
            <a:r>
              <a:rPr lang="it-IT" altLang="it-IT" dirty="0">
                <a:solidFill>
                  <a:schemeClr val="tx1"/>
                </a:solidFill>
                <a:latin typeface="Comic Sans MS" panose="030F0902030302020204" pitchFamily="66" charset="0"/>
              </a:rPr>
              <a:t>del SNP di forma OVOIDALE o SFEROIDALE, costituiti da PIRENOFORI  CELLULE GLIALI, deputate ad inoltrare gli Impulsi da / verso il SNC.</a:t>
            </a:r>
          </a:p>
          <a:p>
            <a:pPr>
              <a:buClrTx/>
              <a:buFontTx/>
              <a:buNone/>
            </a:pPr>
            <a:r>
              <a:rPr lang="it-IT" altLang="it-IT" dirty="0">
                <a:solidFill>
                  <a:schemeClr val="tx1"/>
                </a:solidFill>
                <a:latin typeface="Comic Sans MS" panose="030F0902030302020204" pitchFamily="66" charset="0"/>
              </a:rPr>
              <a:t>A seconda della direzione in cui viaggia l’ impulso, possono essere definiti:</a:t>
            </a:r>
          </a:p>
          <a:p>
            <a:pPr>
              <a:buClr>
                <a:srgbClr val="FFFFFF"/>
              </a:buClr>
              <a:buFont typeface="Arial" panose="020B0604020202020204" pitchFamily="34" charset="0"/>
              <a:buChar char="-"/>
            </a:pPr>
            <a:r>
              <a:rPr lang="it-IT" altLang="it-IT" dirty="0">
                <a:solidFill>
                  <a:schemeClr val="tx1"/>
                </a:solidFill>
                <a:latin typeface="Comic Sans MS" panose="030F0902030302020204" pitchFamily="66" charset="0"/>
              </a:rPr>
              <a:t>GANGLIO SENSITIVO o SENSORIALE</a:t>
            </a:r>
          </a:p>
          <a:p>
            <a:pPr>
              <a:buClr>
                <a:srgbClr val="FFFFFF"/>
              </a:buClr>
              <a:buFont typeface="Arial" panose="020B0604020202020204" pitchFamily="34" charset="0"/>
              <a:buChar char="-"/>
            </a:pPr>
            <a:r>
              <a:rPr lang="it-IT" altLang="it-IT" dirty="0">
                <a:solidFill>
                  <a:schemeClr val="tx1"/>
                </a:solidFill>
                <a:latin typeface="Comic Sans MS" panose="030F0902030302020204" pitchFamily="66" charset="0"/>
              </a:rPr>
              <a:t>GANGLIO DEL SISTEMA NERVOSO </a:t>
            </a:r>
          </a:p>
          <a:p>
            <a:pPr>
              <a:buClr>
                <a:srgbClr val="FFFFFF"/>
              </a:buClr>
              <a:buFont typeface="Arial" panose="020B0604020202020204" pitchFamily="34" charset="0"/>
              <a:buChar char="-"/>
            </a:pPr>
            <a:r>
              <a:rPr lang="it-IT" altLang="it-IT" dirty="0">
                <a:solidFill>
                  <a:schemeClr val="tx1"/>
                </a:solidFill>
                <a:latin typeface="Comic Sans MS" panose="030F0902030302020204" pitchFamily="66" charset="0"/>
              </a:rPr>
              <a:t>AUTONOMO</a:t>
            </a:r>
          </a:p>
        </p:txBody>
      </p:sp>
      <p:pic>
        <p:nvPicPr>
          <p:cNvPr id="32771" name="Picture 3">
            <a:extLst>
              <a:ext uri="{FF2B5EF4-FFF2-40B4-BE49-F238E27FC236}">
                <a16:creationId xmlns:a16="http://schemas.microsoft.com/office/drawing/2014/main" id="{6645F54C-6600-4111-BBF7-51C0FC620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933825"/>
            <a:ext cx="3063875" cy="2606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4">
            <a:extLst>
              <a:ext uri="{FF2B5EF4-FFF2-40B4-BE49-F238E27FC236}">
                <a16:creationId xmlns:a16="http://schemas.microsoft.com/office/drawing/2014/main" id="{9902108D-CF94-4643-B51E-157CD779D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3897313"/>
            <a:ext cx="3457575" cy="2960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3" name="Picture 5">
            <a:extLst>
              <a:ext uri="{FF2B5EF4-FFF2-40B4-BE49-F238E27FC236}">
                <a16:creationId xmlns:a16="http://schemas.microsoft.com/office/drawing/2014/main" id="{C27651DD-4096-4823-B972-79EB92E17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2838" y="2568575"/>
            <a:ext cx="1681162" cy="4289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4" name="Text Box 6">
            <a:extLst>
              <a:ext uri="{FF2B5EF4-FFF2-40B4-BE49-F238E27FC236}">
                <a16:creationId xmlns:a16="http://schemas.microsoft.com/office/drawing/2014/main" id="{DED9C4B2-16EA-4903-8F85-37EFBB7B2A03}"/>
              </a:ext>
            </a:extLst>
          </p:cNvPr>
          <p:cNvSpPr txBox="1">
            <a:spLocks noChangeArrowheads="1"/>
          </p:cNvSpPr>
          <p:nvPr/>
        </p:nvSpPr>
        <p:spPr bwMode="auto">
          <a:xfrm>
            <a:off x="252413" y="4149725"/>
            <a:ext cx="19462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a:solidFill>
                  <a:srgbClr val="000066"/>
                </a:solidFill>
                <a:latin typeface="Arial Black" panose="020B0A04020102020204" pitchFamily="34" charset="0"/>
              </a:rPr>
              <a:t>GANGLIO SENSITIVO</a:t>
            </a:r>
          </a:p>
          <a:p>
            <a:pPr algn="ctr">
              <a:buClrTx/>
              <a:buFontTx/>
              <a:buNone/>
            </a:pPr>
            <a:r>
              <a:rPr lang="it-IT" altLang="it-IT" sz="1200">
                <a:solidFill>
                  <a:srgbClr val="000066"/>
                </a:solidFill>
                <a:latin typeface="Arial Black" panose="020B0A04020102020204" pitchFamily="34" charset="0"/>
              </a:rPr>
              <a:t>SPINALE</a:t>
            </a:r>
          </a:p>
        </p:txBody>
      </p:sp>
      <p:sp>
        <p:nvSpPr>
          <p:cNvPr id="32775" name="Line 7">
            <a:extLst>
              <a:ext uri="{FF2B5EF4-FFF2-40B4-BE49-F238E27FC236}">
                <a16:creationId xmlns:a16="http://schemas.microsoft.com/office/drawing/2014/main" id="{FAD2E060-12F8-438E-9A8A-5233ADC037D4}"/>
              </a:ext>
            </a:extLst>
          </p:cNvPr>
          <p:cNvSpPr>
            <a:spLocks noChangeShapeType="1"/>
          </p:cNvSpPr>
          <p:nvPr/>
        </p:nvSpPr>
        <p:spPr bwMode="auto">
          <a:xfrm flipH="1">
            <a:off x="893763" y="4581525"/>
            <a:ext cx="155575" cy="647700"/>
          </a:xfrm>
          <a:prstGeom prst="line">
            <a:avLst/>
          </a:prstGeom>
          <a:noFill/>
          <a:ln w="381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2776" name="Text Box 8">
            <a:extLst>
              <a:ext uri="{FF2B5EF4-FFF2-40B4-BE49-F238E27FC236}">
                <a16:creationId xmlns:a16="http://schemas.microsoft.com/office/drawing/2014/main" id="{966FF32E-5ED0-4D18-AF28-897CB42ADC5C}"/>
              </a:ext>
            </a:extLst>
          </p:cNvPr>
          <p:cNvSpPr txBox="1">
            <a:spLocks noChangeArrowheads="1"/>
          </p:cNvSpPr>
          <p:nvPr/>
        </p:nvSpPr>
        <p:spPr bwMode="auto">
          <a:xfrm>
            <a:off x="4286250" y="3860800"/>
            <a:ext cx="1550988"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a:solidFill>
                  <a:srgbClr val="000066"/>
                </a:solidFill>
                <a:latin typeface="Arial Black" panose="020B0A04020102020204" pitchFamily="34" charset="0"/>
              </a:rPr>
              <a:t>GANGLI SNA</a:t>
            </a:r>
          </a:p>
          <a:p>
            <a:pPr algn="ctr">
              <a:buClrTx/>
              <a:buFontTx/>
              <a:buNone/>
            </a:pPr>
            <a:r>
              <a:rPr lang="it-IT" altLang="it-IT" sz="1200">
                <a:solidFill>
                  <a:srgbClr val="000066"/>
                </a:solidFill>
                <a:latin typeface="Arial Black" panose="020B0A04020102020204" pitchFamily="34" charset="0"/>
              </a:rPr>
              <a:t>ORTOSIMPATICI</a:t>
            </a:r>
          </a:p>
        </p:txBody>
      </p:sp>
      <p:sp>
        <p:nvSpPr>
          <p:cNvPr id="32777" name="Text Box 9">
            <a:extLst>
              <a:ext uri="{FF2B5EF4-FFF2-40B4-BE49-F238E27FC236}">
                <a16:creationId xmlns:a16="http://schemas.microsoft.com/office/drawing/2014/main" id="{9F90671C-0496-473E-A490-A04CB0BD1DDB}"/>
              </a:ext>
            </a:extLst>
          </p:cNvPr>
          <p:cNvSpPr txBox="1">
            <a:spLocks noChangeArrowheads="1"/>
          </p:cNvSpPr>
          <p:nvPr/>
        </p:nvSpPr>
        <p:spPr bwMode="auto">
          <a:xfrm>
            <a:off x="6959600" y="6400800"/>
            <a:ext cx="153511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a:solidFill>
                  <a:srgbClr val="33CC33"/>
                </a:solidFill>
                <a:latin typeface="Arial Black" panose="020B0A04020102020204" pitchFamily="34" charset="0"/>
              </a:rPr>
              <a:t>GANGLI SNA</a:t>
            </a:r>
          </a:p>
          <a:p>
            <a:pPr algn="ctr">
              <a:buClrTx/>
              <a:buFontTx/>
              <a:buNone/>
            </a:pPr>
            <a:r>
              <a:rPr lang="it-IT" altLang="it-IT" sz="1200">
                <a:solidFill>
                  <a:srgbClr val="33CC33"/>
                </a:solidFill>
                <a:latin typeface="Arial Black" panose="020B0A04020102020204" pitchFamily="34" charset="0"/>
              </a:rPr>
              <a:t>PARASIMPATICI</a:t>
            </a:r>
          </a:p>
        </p:txBody>
      </p:sp>
    </p:spTree>
    <p:extLst>
      <p:ext uri="{BB962C8B-B14F-4D97-AF65-F5344CB8AC3E}">
        <p14:creationId xmlns:p14="http://schemas.microsoft.com/office/powerpoint/2010/main" val="39515131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5228E8A0-DEC9-426E-99FA-B9F4468F0755}"/>
              </a:ext>
            </a:extLst>
          </p:cNvPr>
          <p:cNvSpPr>
            <a:spLocks noGrp="1" noChangeArrowheads="1"/>
          </p:cNvSpPr>
          <p:nvPr>
            <p:ph type="title" idx="4294967295"/>
          </p:nvPr>
        </p:nvSpPr>
        <p:spPr>
          <a:xfrm>
            <a:off x="0" y="187325"/>
            <a:ext cx="9144000" cy="10683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DEFINIZIONI FUNZIONALI RELATIVE AI FASCI DEL SNC e AI NERVI DEL SNP</a:t>
            </a:r>
          </a:p>
        </p:txBody>
      </p:sp>
      <p:sp>
        <p:nvSpPr>
          <p:cNvPr id="33794" name="Rectangle 2">
            <a:extLst>
              <a:ext uri="{FF2B5EF4-FFF2-40B4-BE49-F238E27FC236}">
                <a16:creationId xmlns:a16="http://schemas.microsoft.com/office/drawing/2014/main" id="{E5052997-46CB-4553-A741-23C3361AB66D}"/>
              </a:ext>
            </a:extLst>
          </p:cNvPr>
          <p:cNvSpPr>
            <a:spLocks noGrp="1" noChangeArrowheads="1"/>
          </p:cNvSpPr>
          <p:nvPr>
            <p:ph type="body" idx="1"/>
          </p:nvPr>
        </p:nvSpPr>
        <p:spPr>
          <a:xfrm>
            <a:off x="161925" y="1340768"/>
            <a:ext cx="8820150" cy="4941887"/>
          </a:xfrm>
          <a:ln/>
        </p:spPr>
        <p:txBody>
          <a:bodyPr/>
          <a:lstStyle/>
          <a:p>
            <a:pPr marL="336550" indent="-336550">
              <a:buClr>
                <a:srgbClr val="66FF33"/>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pperplate Gothic Bold" panose="020E0705020206020404" pitchFamily="34" charset="77"/>
              </a:rPr>
              <a:t>MOTORI SOMATICI (tra cui i Motori Viscerali Speciali)</a:t>
            </a:r>
          </a:p>
          <a:p>
            <a:pPr marL="336550" indent="-336550">
              <a:buClr>
                <a:srgbClr val="FF33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MOTORI VISCERALI (GENERALI)</a:t>
            </a:r>
          </a:p>
          <a:p>
            <a:pPr marL="336550" indent="-336550">
              <a:buClr>
                <a:srgbClr val="FFFF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SENSITIVI SOMATICI</a:t>
            </a:r>
          </a:p>
          <a:p>
            <a:pPr marL="336550" indent="-336550">
              <a:buClr>
                <a:srgbClr val="FF33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duster" panose="03050602040202020205" pitchFamily="66" charset="77"/>
              </a:rPr>
              <a:t>SENSITIVI VISCERALI (GENERALI)</a:t>
            </a:r>
          </a:p>
          <a:p>
            <a:pPr marL="336550" indent="-336550">
              <a:buClr>
                <a:srgbClr val="66FF33"/>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pperplate Gothic Bold" panose="020E0705020206020404" pitchFamily="34" charset="77"/>
              </a:rPr>
              <a:t>SENSORIALI (tra cui i Viscerali Speciali)</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pperplate Gothic Bold" panose="020E0705020206020404" pitchFamily="34" charset="77"/>
              </a:rPr>
              <a:t>Quando in un Nervo sono presenti più componenti funzionali, si parla di NERVO MISTO</a:t>
            </a:r>
          </a:p>
        </p:txBody>
      </p:sp>
    </p:spTree>
    <p:extLst>
      <p:ext uri="{BB962C8B-B14F-4D97-AF65-F5344CB8AC3E}">
        <p14:creationId xmlns:p14="http://schemas.microsoft.com/office/powerpoint/2010/main" val="20380291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B00E7317-AFD1-456E-B96E-A20B85660999}"/>
              </a:ext>
            </a:extLst>
          </p:cNvPr>
          <p:cNvSpPr>
            <a:spLocks noGrp="1" noChangeArrowheads="1"/>
          </p:cNvSpPr>
          <p:nvPr>
            <p:ph type="title" idx="4294967295"/>
          </p:nvPr>
        </p:nvSpPr>
        <p:spPr>
          <a:xfrm>
            <a:off x="-28065" y="0"/>
            <a:ext cx="9144000"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CLASSIFICAZIONE DELLA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SENSIBILITÀ GENERALE</a:t>
            </a:r>
          </a:p>
        </p:txBody>
      </p:sp>
      <p:sp>
        <p:nvSpPr>
          <p:cNvPr id="35842" name="Rectangle 2">
            <a:extLst>
              <a:ext uri="{FF2B5EF4-FFF2-40B4-BE49-F238E27FC236}">
                <a16:creationId xmlns:a16="http://schemas.microsoft.com/office/drawing/2014/main" id="{1E2FCBEA-E7C3-407B-90F3-208A069744E4}"/>
              </a:ext>
            </a:extLst>
          </p:cNvPr>
          <p:cNvSpPr>
            <a:spLocks noGrp="1" noChangeArrowheads="1"/>
          </p:cNvSpPr>
          <p:nvPr>
            <p:ph type="body" idx="1"/>
          </p:nvPr>
        </p:nvSpPr>
        <p:spPr>
          <a:xfrm>
            <a:off x="107503" y="1340768"/>
            <a:ext cx="9008431" cy="5400600"/>
          </a:xfrm>
          <a:ln/>
        </p:spPr>
        <p:txBody>
          <a:bodyPr/>
          <a:lstStyle/>
          <a:p>
            <a:pPr marL="336550" indent="-336550">
              <a:buClr>
                <a:srgbClr val="FF33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cs typeface="Arial Hebrew Scholar" pitchFamily="2" charset="-79"/>
              </a:rPr>
              <a:t>ESTEROCETTIVA: dovuta a stimolazioni provenienti dall’ esterno del corpo</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a:t>
            </a:r>
            <a:r>
              <a:rPr lang="it-IT" altLang="it-IT" b="1" dirty="0">
                <a:solidFill>
                  <a:schemeClr val="tx1"/>
                </a:solidFill>
                <a:latin typeface="Comic Sans MS" panose="030F0902030302020204" pitchFamily="66" charset="0"/>
                <a:cs typeface="Arial Hebrew Scholar" pitchFamily="2" charset="-79"/>
              </a:rPr>
              <a:t>protopatica o grossolana</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 </a:t>
            </a:r>
            <a:r>
              <a:rPr lang="it-IT" altLang="it-IT" b="1" dirty="0">
                <a:solidFill>
                  <a:schemeClr val="tx1"/>
                </a:solidFill>
                <a:latin typeface="Comic Sans MS" panose="030F0902030302020204" pitchFamily="66" charset="0"/>
                <a:cs typeface="Arial Hebrew Scholar" pitchFamily="2" charset="-79"/>
              </a:rPr>
              <a:t>tattile</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a:t>
            </a:r>
            <a:r>
              <a:rPr lang="it-IT" altLang="it-IT" b="1" dirty="0">
                <a:solidFill>
                  <a:schemeClr val="tx1"/>
                </a:solidFill>
                <a:latin typeface="Comic Sans MS" panose="030F0902030302020204" pitchFamily="66" charset="0"/>
                <a:cs typeface="Arial Hebrew Scholar" pitchFamily="2" charset="-79"/>
              </a:rPr>
              <a:t>epicritica o </a:t>
            </a:r>
            <a:r>
              <a:rPr lang="it-IT" altLang="it-IT" b="1" dirty="0" err="1">
                <a:solidFill>
                  <a:schemeClr val="tx1"/>
                </a:solidFill>
                <a:latin typeface="Comic Sans MS" panose="030F0902030302020204" pitchFamily="66" charset="0"/>
                <a:cs typeface="Arial Hebrew Scholar" pitchFamily="2" charset="-79"/>
              </a:rPr>
              <a:t>fine,discriminativa</a:t>
            </a:r>
            <a:endParaRPr lang="it-IT" altLang="it-IT" b="1" dirty="0">
              <a:solidFill>
                <a:schemeClr val="tx1"/>
              </a:solidFill>
              <a:latin typeface="Comic Sans MS" panose="030F0902030302020204" pitchFamily="66" charset="0"/>
              <a:cs typeface="Arial Hebrew Scholar" pitchFamily="2" charset="-79"/>
            </a:endParaRP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b="1" dirty="0">
              <a:solidFill>
                <a:schemeClr val="tx1"/>
              </a:solidFill>
              <a:latin typeface="Comic Sans MS" panose="030F0902030302020204" pitchFamily="66" charset="0"/>
              <a:cs typeface="Arial Hebrew Scholar" pitchFamily="2" charset="-79"/>
            </a:endParaRP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 </a:t>
            </a:r>
            <a:r>
              <a:rPr lang="it-IT" altLang="it-IT" b="1" dirty="0">
                <a:solidFill>
                  <a:schemeClr val="tx1"/>
                </a:solidFill>
                <a:latin typeface="Comic Sans MS" panose="030F0902030302020204" pitchFamily="66" charset="0"/>
                <a:cs typeface="Arial Hebrew Scholar" pitchFamily="2" charset="-79"/>
              </a:rPr>
              <a:t>termica</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 </a:t>
            </a:r>
            <a:r>
              <a:rPr lang="it-IT" altLang="it-IT" b="1" dirty="0">
                <a:solidFill>
                  <a:schemeClr val="tx1"/>
                </a:solidFill>
                <a:latin typeface="Comic Sans MS" panose="030F0902030302020204" pitchFamily="66" charset="0"/>
                <a:cs typeface="Arial Hebrew Scholar" pitchFamily="2" charset="-79"/>
              </a:rPr>
              <a:t>dolorifica</a:t>
            </a:r>
          </a:p>
        </p:txBody>
      </p:sp>
    </p:spTree>
    <p:extLst>
      <p:ext uri="{BB962C8B-B14F-4D97-AF65-F5344CB8AC3E}">
        <p14:creationId xmlns:p14="http://schemas.microsoft.com/office/powerpoint/2010/main" val="34694720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B8B69CB0-8F33-4631-AD2E-9051CC3702DF}"/>
              </a:ext>
            </a:extLst>
          </p:cNvPr>
          <p:cNvSpPr>
            <a:spLocks noGrp="1" noChangeArrowheads="1"/>
          </p:cNvSpPr>
          <p:nvPr>
            <p:ph type="title" idx="4294967295"/>
          </p:nvPr>
        </p:nvSpPr>
        <p:spPr>
          <a:xfrm>
            <a:off x="685800" y="0"/>
            <a:ext cx="7772400"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CLASSIFICAZIONE DELLA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SENSIBILITÀ GENERALE</a:t>
            </a:r>
          </a:p>
        </p:txBody>
      </p:sp>
      <p:sp>
        <p:nvSpPr>
          <p:cNvPr id="36866" name="Rectangle 2">
            <a:extLst>
              <a:ext uri="{FF2B5EF4-FFF2-40B4-BE49-F238E27FC236}">
                <a16:creationId xmlns:a16="http://schemas.microsoft.com/office/drawing/2014/main" id="{45F121BD-99AB-48E9-8576-6CF9DC86E72C}"/>
              </a:ext>
            </a:extLst>
          </p:cNvPr>
          <p:cNvSpPr>
            <a:spLocks noGrp="1" noChangeArrowheads="1"/>
          </p:cNvSpPr>
          <p:nvPr>
            <p:ph type="body" idx="1"/>
          </p:nvPr>
        </p:nvSpPr>
        <p:spPr>
          <a:xfrm>
            <a:off x="179512" y="1412776"/>
            <a:ext cx="8784976" cy="5256584"/>
          </a:xfrm>
          <a:ln/>
        </p:spPr>
        <p:txBody>
          <a:bodyPr/>
          <a:lstStyle/>
          <a:p>
            <a:pPr marL="336550" indent="-336550">
              <a:lnSpc>
                <a:spcPct val="90000"/>
              </a:lnSpc>
              <a:buClr>
                <a:srgbClr val="FFFF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duster" panose="03050602040202020205" pitchFamily="66" charset="77"/>
              </a:rPr>
              <a:t>PROPRIOCETTIVA: si rileva la posizione delle varie parti del corpo nello spazio ed è essenziale per attuare le risposte motorie somatiche</a:t>
            </a:r>
          </a:p>
          <a:p>
            <a:pPr marL="336550" indent="-336550">
              <a:lnSpc>
                <a:spcPct val="90000"/>
              </a:lnSpc>
              <a:buClr>
                <a:srgbClr val="FFFF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endParaRPr>
          </a:p>
          <a:p>
            <a:pPr marL="336550" indent="-336550">
              <a:lnSpc>
                <a:spcPct val="90000"/>
              </a:lnSpc>
              <a:buClr>
                <a:srgbClr val="66FF33"/>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ENTEROCETTIVA o VISCERALE</a:t>
            </a:r>
          </a:p>
          <a:p>
            <a:pPr marL="336550" indent="-330200">
              <a:lnSpc>
                <a:spcPct val="90000"/>
              </a:lnSpc>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   quest’ ultima può intendersi, in alternativa: </a:t>
            </a:r>
          </a:p>
          <a:p>
            <a:pPr marL="336550" indent="-330200">
              <a:lnSpc>
                <a:spcPct val="90000"/>
              </a:lnSpc>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 - registrazione di una determinata funzione biologica tramite il SNA; </a:t>
            </a:r>
          </a:p>
          <a:p>
            <a:pPr marL="336550" indent="-330200">
              <a:lnSpc>
                <a:spcPct val="90000"/>
              </a:lnSpc>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  - la sensibilità TERMICA e DOLORIFICA di un dato organo interno (da cui deriva anche il concetto complesso di «DOLORE RIFERITO»)</a:t>
            </a:r>
          </a:p>
        </p:txBody>
      </p:sp>
    </p:spTree>
    <p:extLst>
      <p:ext uri="{BB962C8B-B14F-4D97-AF65-F5344CB8AC3E}">
        <p14:creationId xmlns:p14="http://schemas.microsoft.com/office/powerpoint/2010/main" val="31027005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0741B83D-459F-4781-BC6B-2676C751EE54}"/>
              </a:ext>
            </a:extLst>
          </p:cNvPr>
          <p:cNvSpPr>
            <a:spLocks noGrp="1" noChangeArrowheads="1"/>
          </p:cNvSpPr>
          <p:nvPr>
            <p:ph type="title" idx="4294967295"/>
          </p:nvPr>
        </p:nvSpPr>
        <p:spPr>
          <a:xfrm>
            <a:off x="0" y="0"/>
            <a:ext cx="9145016" cy="1052736"/>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Gurmukhi MN" panose="02020600050405020304" pitchFamily="18" charset="0"/>
                <a:cs typeface="Gurmukhi MN" panose="02020600050405020304" pitchFamily="18" charset="0"/>
              </a:rPr>
              <a:t>CLASSIFICAZIONE DELLA SENSIBILITÀ SPECIFICA e SENSIBILITA’ VISCERALE SPECIALE</a:t>
            </a:r>
          </a:p>
        </p:txBody>
      </p:sp>
      <p:sp>
        <p:nvSpPr>
          <p:cNvPr id="37890" name="Rectangle 2">
            <a:extLst>
              <a:ext uri="{FF2B5EF4-FFF2-40B4-BE49-F238E27FC236}">
                <a16:creationId xmlns:a16="http://schemas.microsoft.com/office/drawing/2014/main" id="{952CCDA5-63A2-4B06-8B22-94E6A1A48B28}"/>
              </a:ext>
            </a:extLst>
          </p:cNvPr>
          <p:cNvSpPr>
            <a:spLocks noGrp="1" noChangeArrowheads="1"/>
          </p:cNvSpPr>
          <p:nvPr>
            <p:ph type="body" idx="1"/>
          </p:nvPr>
        </p:nvSpPr>
        <p:spPr>
          <a:xfrm>
            <a:off x="179512" y="1052736"/>
            <a:ext cx="8964488" cy="5805264"/>
          </a:xfrm>
          <a:ln/>
        </p:spPr>
        <p:txBody>
          <a:bodyPr/>
          <a:lstStyle/>
          <a:p>
            <a:pPr marL="0" indent="0">
              <a:lnSpc>
                <a:spcPct val="90000"/>
              </a:lnSpc>
              <a:spcBef>
                <a:spcPts val="700"/>
              </a:spcBef>
              <a:buClr>
                <a:srgbClr val="FF3300"/>
              </a:buClr>
              <a:buSzPct val="85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rgbClr val="FFFF00"/>
                </a:solidFill>
              </a:rPr>
              <a:t>  </a:t>
            </a:r>
            <a:r>
              <a:rPr lang="it-IT" altLang="it-IT" sz="2800" b="1" dirty="0">
                <a:solidFill>
                  <a:schemeClr val="tx1"/>
                </a:solidFill>
                <a:latin typeface="Comic Sans MS" panose="030F0902030302020204" pitchFamily="66" charset="0"/>
              </a:rPr>
              <a:t>1.</a:t>
            </a: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OLFATTO</a:t>
            </a:r>
            <a:r>
              <a:rPr lang="it-IT" altLang="it-IT" sz="2800" dirty="0">
                <a:solidFill>
                  <a:schemeClr val="tx1"/>
                </a:solidFill>
                <a:latin typeface="Comic Sans MS" panose="030F0902030302020204" pitchFamily="66" charset="0"/>
              </a:rPr>
              <a:t> (nervo OLFATTIVO e vie correlate)</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2.</a:t>
            </a: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GUSTO</a:t>
            </a:r>
            <a:r>
              <a:rPr lang="it-IT" altLang="it-IT" sz="2800" dirty="0">
                <a:solidFill>
                  <a:schemeClr val="tx1"/>
                </a:solidFill>
                <a:latin typeface="Comic Sans MS" panose="030F0902030302020204" pitchFamily="66" charset="0"/>
              </a:rPr>
              <a:t> (n. FACIALE, GLOSSOFARINGEO e VAGO e vie correlate); </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dirty="0">
              <a:solidFill>
                <a:schemeClr val="tx1"/>
              </a:solidFill>
              <a:latin typeface="Comic Sans MS" panose="030F0902030302020204" pitchFamily="66" charset="0"/>
            </a:endParaRPr>
          </a:p>
          <a:p>
            <a:pPr marL="336550" indent="-330200" algn="ctr">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OLFATTO e GUSTO: </a:t>
            </a:r>
          </a:p>
          <a:p>
            <a:pPr marL="336550" indent="-330200" algn="ctr">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SENSIBILITA’ VISCERALE SPECIALE</a:t>
            </a:r>
          </a:p>
          <a:p>
            <a:pPr marL="336550" indent="-330200" algn="ctr">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latin typeface="Comic Sans MS" panose="030F0902030302020204" pitchFamily="66" charset="0"/>
            </a:endParaRP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   3. VISTA</a:t>
            </a:r>
            <a:r>
              <a:rPr lang="it-IT" altLang="it-IT" sz="2800" dirty="0">
                <a:solidFill>
                  <a:schemeClr val="tx1"/>
                </a:solidFill>
                <a:latin typeface="Comic Sans MS" panose="030F0902030302020204" pitchFamily="66" charset="0"/>
              </a:rPr>
              <a:t> (nervo OTTICO e VIE correlate);</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   4. UDITO</a:t>
            </a:r>
            <a:r>
              <a:rPr lang="it-IT" altLang="it-IT" sz="2800" dirty="0">
                <a:solidFill>
                  <a:schemeClr val="tx1"/>
                </a:solidFill>
                <a:latin typeface="Comic Sans MS" panose="030F0902030302020204" pitchFamily="66" charset="0"/>
              </a:rPr>
              <a:t> (nervo COCLEARE dell’ ACUSTICO e VIE correlate);</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5.</a:t>
            </a: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EQUILIBRIO</a:t>
            </a:r>
            <a:r>
              <a:rPr lang="it-IT" altLang="it-IT" sz="2800" dirty="0">
                <a:solidFill>
                  <a:schemeClr val="tx1"/>
                </a:solidFill>
                <a:latin typeface="Comic Sans MS" panose="030F0902030302020204" pitchFamily="66" charset="0"/>
              </a:rPr>
              <a:t> (nervo VESTIBOLARE dell’ ACUSTICO e VIE correlate)</a:t>
            </a:r>
          </a:p>
        </p:txBody>
      </p:sp>
    </p:spTree>
    <p:extLst>
      <p:ext uri="{BB962C8B-B14F-4D97-AF65-F5344CB8AC3E}">
        <p14:creationId xmlns:p14="http://schemas.microsoft.com/office/powerpoint/2010/main" val="20963953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C02AD465-8B0F-47CA-B070-60175B326FDF}"/>
              </a:ext>
            </a:extLst>
          </p:cNvPr>
          <p:cNvSpPr txBox="1">
            <a:spLocks noChangeArrowheads="1"/>
          </p:cNvSpPr>
          <p:nvPr/>
        </p:nvSpPr>
        <p:spPr bwMode="auto">
          <a:xfrm>
            <a:off x="0" y="187325"/>
            <a:ext cx="9144000" cy="505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lnSpc>
                <a:spcPct val="90000"/>
              </a:lnSpc>
              <a:buClrTx/>
              <a:buFontTx/>
              <a:buNone/>
            </a:pPr>
            <a:r>
              <a:rPr lang="it-IT" altLang="it-IT" sz="2800" dirty="0">
                <a:solidFill>
                  <a:schemeClr val="tx1"/>
                </a:solidFill>
                <a:latin typeface="Gurmukhi MN" panose="02020600050405020304" pitchFamily="18" charset="0"/>
                <a:cs typeface="Gurmukhi MN" panose="02020600050405020304" pitchFamily="18" charset="0"/>
              </a:rPr>
              <a:t>SUDDIVISIONE MORFOLOGICA DEL </a:t>
            </a:r>
          </a:p>
          <a:p>
            <a:pPr algn="ctr">
              <a:lnSpc>
                <a:spcPct val="90000"/>
              </a:lnSpc>
              <a:buClrTx/>
              <a:buFontTx/>
              <a:buNone/>
            </a:pPr>
            <a:r>
              <a:rPr lang="it-IT" altLang="it-IT" sz="2800" dirty="0">
                <a:solidFill>
                  <a:schemeClr val="tx1"/>
                </a:solidFill>
                <a:latin typeface="Gurmukhi MN" panose="02020600050405020304" pitchFamily="18" charset="0"/>
                <a:cs typeface="Gurmukhi MN" panose="02020600050405020304" pitchFamily="18" charset="0"/>
              </a:rPr>
              <a:t>SISTEMA NERVOSO (SN)</a:t>
            </a:r>
          </a:p>
        </p:txBody>
      </p:sp>
      <p:sp>
        <p:nvSpPr>
          <p:cNvPr id="6146" name="Text Box 2">
            <a:extLst>
              <a:ext uri="{FF2B5EF4-FFF2-40B4-BE49-F238E27FC236}">
                <a16:creationId xmlns:a16="http://schemas.microsoft.com/office/drawing/2014/main" id="{37D79061-60EC-4559-8E10-6A6487A8C0C2}"/>
              </a:ext>
            </a:extLst>
          </p:cNvPr>
          <p:cNvSpPr txBox="1">
            <a:spLocks noChangeArrowheads="1"/>
          </p:cNvSpPr>
          <p:nvPr/>
        </p:nvSpPr>
        <p:spPr bwMode="auto">
          <a:xfrm>
            <a:off x="611560" y="908720"/>
            <a:ext cx="8064896"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1pPr>
            <a:lvl2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9pPr>
          </a:lstStyle>
          <a:p>
            <a:pPr>
              <a:lnSpc>
                <a:spcPct val="75000"/>
              </a:lnSpc>
              <a:spcBef>
                <a:spcPts val="450"/>
              </a:spcBef>
              <a:buClr>
                <a:srgbClr val="66FF33"/>
              </a:buClr>
              <a:buSzPct val="85000"/>
              <a:buFont typeface="Wingdings" panose="05000000000000000000" pitchFamily="2" charset="2"/>
              <a:buChar char=""/>
            </a:pPr>
            <a:r>
              <a:rPr lang="it-IT" altLang="it-IT" sz="2000" b="1" dirty="0">
                <a:solidFill>
                  <a:schemeClr val="tx1"/>
                </a:solidFill>
                <a:latin typeface="Chalkboard SE" panose="03050602040202020205" pitchFamily="66" charset="77"/>
              </a:rPr>
              <a:t>SISTEMA NERVOSO CENTRALE (SNC):</a:t>
            </a:r>
          </a:p>
          <a:p>
            <a:pPr marL="342900">
              <a:lnSpc>
                <a:spcPct val="75000"/>
              </a:lnSpc>
              <a:spcBef>
                <a:spcPts val="450"/>
              </a:spcBef>
              <a:buClrTx/>
              <a:buSzPct val="85000"/>
              <a:buFontTx/>
              <a:buNone/>
            </a:pPr>
            <a:r>
              <a:rPr lang="it-IT" altLang="it-IT" sz="2000" dirty="0">
                <a:solidFill>
                  <a:schemeClr val="tx1"/>
                </a:solidFill>
                <a:latin typeface="Chalkboard SE" panose="03050602040202020205" pitchFamily="66" charset="77"/>
              </a:rPr>
              <a:t>   - </a:t>
            </a:r>
            <a:r>
              <a:rPr lang="it-IT" altLang="it-IT" sz="2000" b="1" dirty="0">
                <a:solidFill>
                  <a:schemeClr val="tx1"/>
                </a:solidFill>
                <a:latin typeface="Chalkboard SE" panose="03050602040202020205" pitchFamily="66" charset="77"/>
              </a:rPr>
              <a:t>ENCEFALO:</a:t>
            </a:r>
          </a:p>
          <a:p>
            <a:pPr marL="342900">
              <a:lnSpc>
                <a:spcPct val="75000"/>
              </a:lnSpc>
              <a:spcBef>
                <a:spcPts val="450"/>
              </a:spcBef>
              <a:buClrTx/>
              <a:buSzPct val="85000"/>
              <a:buFontTx/>
              <a:buNone/>
            </a:pPr>
            <a:r>
              <a:rPr lang="it-IT" altLang="it-IT" sz="2000" b="1" dirty="0">
                <a:solidFill>
                  <a:schemeClr val="tx1"/>
                </a:solidFill>
                <a:latin typeface="Chalkboard SE" panose="03050602040202020205" pitchFamily="66" charset="77"/>
              </a:rPr>
              <a:t>      - Telencefalo</a:t>
            </a:r>
          </a:p>
          <a:p>
            <a:pPr marL="342900">
              <a:lnSpc>
                <a:spcPct val="75000"/>
              </a:lnSpc>
              <a:spcBef>
                <a:spcPts val="450"/>
              </a:spcBef>
              <a:buClrTx/>
              <a:buSzPct val="85000"/>
              <a:buFontTx/>
              <a:buNone/>
            </a:pPr>
            <a:r>
              <a:rPr lang="it-IT" altLang="it-IT" sz="2000" b="1" dirty="0">
                <a:solidFill>
                  <a:schemeClr val="tx1"/>
                </a:solidFill>
                <a:latin typeface="Chalkboard SE" panose="03050602040202020205" pitchFamily="66" charset="77"/>
              </a:rPr>
              <a:t>      - Diencefalo</a:t>
            </a:r>
          </a:p>
          <a:p>
            <a:pPr marL="342900">
              <a:lnSpc>
                <a:spcPct val="75000"/>
              </a:lnSpc>
              <a:spcBef>
                <a:spcPts val="450"/>
              </a:spcBef>
              <a:buClrTx/>
              <a:buSzPct val="85000"/>
              <a:buFontTx/>
              <a:buNone/>
            </a:pPr>
            <a:r>
              <a:rPr lang="it-IT" altLang="it-IT" sz="2000" b="1" dirty="0">
                <a:solidFill>
                  <a:schemeClr val="tx1"/>
                </a:solidFill>
                <a:latin typeface="Chalkboard SE" panose="03050602040202020205" pitchFamily="66" charset="77"/>
              </a:rPr>
              <a:t>      - Tronco Encefalico (costituito da Mesencefalo,   </a:t>
            </a:r>
          </a:p>
          <a:p>
            <a:pPr marL="342900">
              <a:lnSpc>
                <a:spcPct val="75000"/>
              </a:lnSpc>
              <a:spcBef>
                <a:spcPts val="450"/>
              </a:spcBef>
              <a:buClrTx/>
              <a:buSzPct val="85000"/>
              <a:buFontTx/>
              <a:buNone/>
            </a:pPr>
            <a:r>
              <a:rPr lang="it-IT" altLang="it-IT" sz="2000" b="1" dirty="0">
                <a:solidFill>
                  <a:schemeClr val="tx1"/>
                </a:solidFill>
                <a:latin typeface="Chalkboard SE" panose="03050602040202020205" pitchFamily="66" charset="77"/>
              </a:rPr>
              <a:t>        Ponte e Bulbo)</a:t>
            </a:r>
          </a:p>
          <a:p>
            <a:pPr marL="342900">
              <a:lnSpc>
                <a:spcPct val="75000"/>
              </a:lnSpc>
              <a:spcBef>
                <a:spcPts val="450"/>
              </a:spcBef>
              <a:buClrTx/>
              <a:buSzPct val="85000"/>
              <a:buFontTx/>
              <a:buNone/>
            </a:pPr>
            <a:r>
              <a:rPr lang="it-IT" altLang="it-IT" sz="2000" b="1" dirty="0">
                <a:solidFill>
                  <a:schemeClr val="tx1"/>
                </a:solidFill>
                <a:latin typeface="Chalkboard SE" panose="03050602040202020205" pitchFamily="66" charset="77"/>
              </a:rPr>
              <a:t>      - Cervelletto</a:t>
            </a:r>
          </a:p>
          <a:p>
            <a:pPr marL="342900">
              <a:lnSpc>
                <a:spcPct val="75000"/>
              </a:lnSpc>
              <a:spcBef>
                <a:spcPts val="450"/>
              </a:spcBef>
              <a:buClrTx/>
              <a:buSzPct val="85000"/>
              <a:buFontTx/>
              <a:buNone/>
            </a:pPr>
            <a:r>
              <a:rPr lang="it-IT" altLang="it-IT" sz="2000" b="1" dirty="0">
                <a:solidFill>
                  <a:schemeClr val="tx1"/>
                </a:solidFill>
              </a:rPr>
              <a:t> </a:t>
            </a:r>
          </a:p>
          <a:p>
            <a:pPr marL="342900">
              <a:lnSpc>
                <a:spcPct val="75000"/>
              </a:lnSpc>
              <a:spcBef>
                <a:spcPts val="450"/>
              </a:spcBef>
              <a:buClrTx/>
              <a:buSzPct val="85000"/>
              <a:buFontTx/>
              <a:buNone/>
            </a:pPr>
            <a:r>
              <a:rPr lang="it-IT" altLang="it-IT" sz="2000" dirty="0">
                <a:solidFill>
                  <a:schemeClr val="tx1"/>
                </a:solidFill>
              </a:rPr>
              <a:t>   - </a:t>
            </a:r>
            <a:r>
              <a:rPr lang="it-IT" altLang="it-IT" sz="2000" b="1" dirty="0">
                <a:solidFill>
                  <a:schemeClr val="tx1"/>
                </a:solidFill>
                <a:latin typeface="Comic Sans MS" panose="030F0902030302020204" pitchFamily="66" charset="0"/>
              </a:rPr>
              <a:t>MIDOLLO SPINALE</a:t>
            </a:r>
          </a:p>
          <a:p>
            <a:pPr marL="342900">
              <a:lnSpc>
                <a:spcPct val="75000"/>
              </a:lnSpc>
              <a:spcBef>
                <a:spcPts val="450"/>
              </a:spcBef>
              <a:buClrTx/>
              <a:buSzPct val="85000"/>
              <a:buFontTx/>
              <a:buNone/>
            </a:pPr>
            <a:endParaRPr lang="it-IT" altLang="it-IT" sz="2000" b="1" dirty="0">
              <a:solidFill>
                <a:schemeClr val="tx1"/>
              </a:solidFill>
            </a:endParaRPr>
          </a:p>
          <a:p>
            <a:pPr>
              <a:lnSpc>
                <a:spcPct val="75000"/>
              </a:lnSpc>
              <a:spcBef>
                <a:spcPts val="450"/>
              </a:spcBef>
              <a:buClr>
                <a:srgbClr val="FF3300"/>
              </a:buClr>
              <a:buSzPct val="85000"/>
              <a:buFont typeface="Wingdings" panose="05000000000000000000" pitchFamily="2" charset="2"/>
              <a:buChar char=""/>
            </a:pPr>
            <a:r>
              <a:rPr lang="it-IT" altLang="it-IT" sz="2000" b="1" dirty="0">
                <a:solidFill>
                  <a:schemeClr val="tx1"/>
                </a:solidFill>
                <a:latin typeface="Copperplate Gothic Bold" panose="020E0705020206020404" pitchFamily="34" charset="77"/>
              </a:rPr>
              <a:t>SISTEMA NERVOSO PERIFERICO (SNP)</a:t>
            </a:r>
            <a:r>
              <a:rPr lang="it-IT" altLang="it-IT" sz="2000" dirty="0">
                <a:solidFill>
                  <a:schemeClr val="tx1"/>
                </a:solidFill>
                <a:latin typeface="Copperplate Gothic Bold" panose="020E0705020206020404" pitchFamily="34" charset="77"/>
              </a:rPr>
              <a:t>:</a:t>
            </a:r>
          </a:p>
          <a:p>
            <a:pPr marL="342900">
              <a:lnSpc>
                <a:spcPct val="75000"/>
              </a:lnSpc>
              <a:spcBef>
                <a:spcPts val="450"/>
              </a:spcBef>
              <a:buClrTx/>
              <a:buSzPct val="85000"/>
              <a:buFontTx/>
              <a:buNone/>
            </a:pPr>
            <a:r>
              <a:rPr lang="it-IT" altLang="it-IT" sz="2000" dirty="0">
                <a:solidFill>
                  <a:schemeClr val="tx1"/>
                </a:solidFill>
                <a:latin typeface="Copperplate Gothic Bold" panose="020E0705020206020404" pitchFamily="34" charset="77"/>
              </a:rPr>
              <a:t>   - </a:t>
            </a:r>
            <a:r>
              <a:rPr lang="it-IT" altLang="it-IT" sz="2000" b="1" dirty="0">
                <a:solidFill>
                  <a:schemeClr val="tx1"/>
                </a:solidFill>
                <a:latin typeface="Copperplate Gothic Bold" panose="020E0705020206020404" pitchFamily="34" charset="77"/>
              </a:rPr>
              <a:t>NERVI CRANICI e GANGLI ANNESSI</a:t>
            </a:r>
          </a:p>
          <a:p>
            <a:pPr marL="342900">
              <a:lnSpc>
                <a:spcPct val="75000"/>
              </a:lnSpc>
              <a:spcBef>
                <a:spcPts val="450"/>
              </a:spcBef>
              <a:buClrTx/>
              <a:buSzPct val="85000"/>
              <a:buFontTx/>
              <a:buNone/>
            </a:pPr>
            <a:r>
              <a:rPr lang="it-IT" altLang="it-IT" sz="2000" dirty="0">
                <a:solidFill>
                  <a:schemeClr val="tx1"/>
                </a:solidFill>
                <a:latin typeface="Copperplate Gothic Bold" panose="020E0705020206020404" pitchFamily="34" charset="77"/>
              </a:rPr>
              <a:t>   - </a:t>
            </a:r>
            <a:r>
              <a:rPr lang="it-IT" altLang="it-IT" sz="2000" b="1" dirty="0">
                <a:solidFill>
                  <a:schemeClr val="tx1"/>
                </a:solidFill>
                <a:latin typeface="Copperplate Gothic Bold" panose="020E0705020206020404" pitchFamily="34" charset="77"/>
              </a:rPr>
              <a:t>NERVI SPINALI e GANGLI ANNESSI</a:t>
            </a:r>
          </a:p>
          <a:p>
            <a:pPr marL="342900">
              <a:lnSpc>
                <a:spcPct val="75000"/>
              </a:lnSpc>
              <a:spcBef>
                <a:spcPts val="400"/>
              </a:spcBef>
              <a:buClrTx/>
              <a:buSzPct val="85000"/>
              <a:buFontTx/>
              <a:buNone/>
            </a:pPr>
            <a:endParaRPr lang="it-IT" altLang="it-IT" sz="1600" b="1" dirty="0">
              <a:solidFill>
                <a:schemeClr val="tx1"/>
              </a:solidFill>
            </a:endParaRPr>
          </a:p>
          <a:p>
            <a:pPr marL="342900">
              <a:lnSpc>
                <a:spcPct val="75000"/>
              </a:lnSpc>
              <a:spcBef>
                <a:spcPts val="400"/>
              </a:spcBef>
              <a:buClrTx/>
              <a:buSzPct val="85000"/>
              <a:buFontTx/>
              <a:buNone/>
            </a:pPr>
            <a:r>
              <a:rPr lang="it-IT" altLang="it-IT" sz="1650" b="1" dirty="0">
                <a:solidFill>
                  <a:schemeClr val="tx1"/>
                </a:solidFill>
                <a:latin typeface="Comic Sans MS" panose="030F0902030302020204" pitchFamily="66" charset="0"/>
              </a:rPr>
              <a:t>Gli ORGANI del SNC sono AVVOLTI dalle MENINGI, che sono Involucri Connettivali Densi.</a:t>
            </a:r>
          </a:p>
          <a:p>
            <a:pPr marL="342900">
              <a:lnSpc>
                <a:spcPct val="75000"/>
              </a:lnSpc>
              <a:spcBef>
                <a:spcPts val="400"/>
              </a:spcBef>
              <a:buClrTx/>
              <a:buSzPct val="85000"/>
              <a:buFontTx/>
              <a:buNone/>
            </a:pPr>
            <a:r>
              <a:rPr lang="it-IT" altLang="it-IT" sz="1650" b="1" dirty="0">
                <a:solidFill>
                  <a:schemeClr val="tx1"/>
                </a:solidFill>
                <a:latin typeface="Comic Sans MS" panose="030F0902030302020204" pitchFamily="66" charset="0"/>
              </a:rPr>
              <a:t>Tra le Meningi scorre il LIQUOR (LIQUIDO CEREBRO-SPINALE o CEFALO-RACHIDIANO).</a:t>
            </a:r>
          </a:p>
          <a:p>
            <a:pPr marL="342900">
              <a:lnSpc>
                <a:spcPct val="75000"/>
              </a:lnSpc>
              <a:spcBef>
                <a:spcPts val="400"/>
              </a:spcBef>
              <a:buClrTx/>
              <a:buSzPct val="85000"/>
              <a:buFontTx/>
              <a:buNone/>
            </a:pPr>
            <a:r>
              <a:rPr lang="it-IT" altLang="it-IT" sz="1650" b="1" dirty="0">
                <a:solidFill>
                  <a:schemeClr val="tx1"/>
                </a:solidFill>
                <a:latin typeface="Comic Sans MS" panose="030F0902030302020204" pitchFamily="66" charset="0"/>
              </a:rPr>
              <a:t>Il LIQUOR scorre anche nelle CAVITA’ scavate nel SNC (i 4 VENTRICOLI CEREBRALI, l’ ACQUEDOTTO CEREBRALE, il CANALE CENTRALE del MIDOLLO SPINALE).</a:t>
            </a:r>
          </a:p>
          <a:p>
            <a:pPr marL="342900">
              <a:lnSpc>
                <a:spcPct val="75000"/>
              </a:lnSpc>
              <a:spcBef>
                <a:spcPts val="450"/>
              </a:spcBef>
              <a:buClrTx/>
              <a:buSzPct val="85000"/>
              <a:buFontTx/>
              <a:buNone/>
            </a:pPr>
            <a:endParaRPr lang="it-IT" altLang="it-IT" sz="1800" b="1" dirty="0">
              <a:solidFill>
                <a:schemeClr val="tx1"/>
              </a:solidFill>
              <a:latin typeface="Comic Sans MS" panose="030F0902030302020204" pitchFamily="66" charset="0"/>
            </a:endParaRPr>
          </a:p>
          <a:p>
            <a:pPr marL="342900">
              <a:lnSpc>
                <a:spcPct val="80000"/>
              </a:lnSpc>
              <a:spcBef>
                <a:spcPts val="450"/>
              </a:spcBef>
              <a:buClrTx/>
              <a:buSzPct val="85000"/>
              <a:buFontTx/>
              <a:buNone/>
            </a:pPr>
            <a:endParaRPr lang="it-IT" altLang="it-IT" sz="1800" b="1" dirty="0"/>
          </a:p>
        </p:txBody>
      </p:sp>
    </p:spTree>
    <p:extLst>
      <p:ext uri="{BB962C8B-B14F-4D97-AF65-F5344CB8AC3E}">
        <p14:creationId xmlns:p14="http://schemas.microsoft.com/office/powerpoint/2010/main" val="18115440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4ABB561-9BB0-495E-A4F2-B6FB29503415}"/>
              </a:ext>
            </a:extLst>
          </p:cNvPr>
          <p:cNvSpPr>
            <a:spLocks noGrp="1" noChangeArrowheads="1"/>
          </p:cNvSpPr>
          <p:nvPr>
            <p:ph type="title" idx="4294967295"/>
          </p:nvPr>
        </p:nvSpPr>
        <p:spPr>
          <a:xfrm>
            <a:off x="0" y="548680"/>
            <a:ext cx="9144000" cy="79340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SUDDIVISIONE FUNZIONALE DEL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SISTEMA NERVOSO</a:t>
            </a:r>
            <a:br>
              <a:rPr lang="it-IT" altLang="it-IT" sz="3200" dirty="0">
                <a:solidFill>
                  <a:schemeClr val="tx1"/>
                </a:solidFill>
                <a:latin typeface="Gurmukhi MN" panose="02020600050405020304" pitchFamily="18" charset="0"/>
                <a:cs typeface="Gurmukhi MN" panose="02020600050405020304" pitchFamily="18" charset="0"/>
              </a:rPr>
            </a:br>
            <a:endParaRPr lang="it-IT" altLang="it-IT" sz="3200" dirty="0">
              <a:solidFill>
                <a:schemeClr val="tx1"/>
              </a:solidFill>
              <a:latin typeface="Gurmukhi MN" panose="02020600050405020304" pitchFamily="18" charset="0"/>
              <a:cs typeface="Gurmukhi MN" panose="02020600050405020304" pitchFamily="18" charset="0"/>
            </a:endParaRPr>
          </a:p>
        </p:txBody>
      </p:sp>
      <p:sp>
        <p:nvSpPr>
          <p:cNvPr id="7170" name="Rectangle 2">
            <a:extLst>
              <a:ext uri="{FF2B5EF4-FFF2-40B4-BE49-F238E27FC236}">
                <a16:creationId xmlns:a16="http://schemas.microsoft.com/office/drawing/2014/main" id="{A8B60B19-BA9E-4C99-B277-B943E25603A0}"/>
              </a:ext>
            </a:extLst>
          </p:cNvPr>
          <p:cNvSpPr>
            <a:spLocks noGrp="1" noChangeArrowheads="1"/>
          </p:cNvSpPr>
          <p:nvPr>
            <p:ph type="body" idx="1"/>
          </p:nvPr>
        </p:nvSpPr>
        <p:spPr>
          <a:xfrm>
            <a:off x="304800" y="1412776"/>
            <a:ext cx="8839200" cy="4683224"/>
          </a:xfrm>
          <a:ln/>
        </p:spPr>
        <p:txBody>
          <a:bodyPr/>
          <a:lstStyle/>
          <a:p>
            <a:pPr marL="336550" indent="-336550">
              <a:buClr>
                <a:srgbClr val="FF33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SISTEMA NERVOSO SOMATICO</a:t>
            </a:r>
            <a:r>
              <a:rPr lang="it-IT" altLang="it-IT" dirty="0">
                <a:solidFill>
                  <a:schemeClr val="tx1"/>
                </a:solidFill>
                <a:latin typeface="Comic Sans MS" panose="030F0902030302020204" pitchFamily="66" charset="0"/>
              </a:rPr>
              <a:t> (o, impropriamente, </a:t>
            </a:r>
            <a:r>
              <a:rPr lang="it-IT" altLang="it-IT" b="1" u="sng" dirty="0">
                <a:solidFill>
                  <a:schemeClr val="tx1"/>
                </a:solidFill>
                <a:effectLst>
                  <a:outerShdw blurRad="38100" dist="38100" dir="2700000" algn="tl">
                    <a:srgbClr val="000000"/>
                  </a:outerShdw>
                </a:effectLst>
                <a:latin typeface="Comic Sans MS" panose="030F0902030302020204" pitchFamily="66" charset="0"/>
              </a:rPr>
              <a:t>volontario</a:t>
            </a:r>
            <a:r>
              <a:rPr lang="it-IT" altLang="it-IT" dirty="0">
                <a:solidFill>
                  <a:schemeClr val="tx1"/>
                </a:solidFill>
                <a:latin typeface="Comic Sans MS" panose="030F0902030302020204" pitchFamily="66" charset="0"/>
              </a:rPr>
              <a:t>)</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dirty="0">
              <a:solidFill>
                <a:schemeClr val="tx1"/>
              </a:solidFill>
              <a:latin typeface="Comic Sans MS" panose="030F0902030302020204" pitchFamily="66" charset="0"/>
            </a:endParaRPr>
          </a:p>
          <a:p>
            <a:pPr marL="336550" indent="-336550">
              <a:spcBef>
                <a:spcPts val="1000"/>
              </a:spcBef>
              <a:buClr>
                <a:srgbClr val="66FF33"/>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SISTEMA NERVOSO AUTONOMO</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a:t>
            </a:r>
            <a:r>
              <a:rPr lang="it-IT" altLang="it-IT" b="1" dirty="0">
                <a:solidFill>
                  <a:schemeClr val="tx1"/>
                </a:solidFill>
                <a:latin typeface="Comic Sans MS" panose="030F0902030302020204" pitchFamily="66" charset="0"/>
              </a:rPr>
              <a:t>SNA</a:t>
            </a:r>
            <a:r>
              <a:rPr lang="it-IT" altLang="it-IT" dirty="0">
                <a:solidFill>
                  <a:schemeClr val="tx1"/>
                </a:solidFill>
                <a:latin typeface="Comic Sans MS" panose="030F0902030302020204" pitchFamily="66" charset="0"/>
              </a:rPr>
              <a:t>) suddiviso nelle Sezioni:</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ORTOSIMPATICO</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PARASIMPATICO</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b="1" dirty="0">
              <a:solidFill>
                <a:schemeClr val="tx1"/>
              </a:solidFill>
            </a:endParaRP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t>    - </a:t>
            </a:r>
            <a:r>
              <a:rPr lang="it-IT" altLang="it-IT" b="1" dirty="0">
                <a:solidFill>
                  <a:srgbClr val="F8F8F8"/>
                </a:solidFill>
              </a:rPr>
              <a:t>PARASIMPATICO</a:t>
            </a:r>
          </a:p>
        </p:txBody>
      </p:sp>
    </p:spTree>
    <p:extLst>
      <p:ext uri="{BB962C8B-B14F-4D97-AF65-F5344CB8AC3E}">
        <p14:creationId xmlns:p14="http://schemas.microsoft.com/office/powerpoint/2010/main" val="33271042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0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44500"/>
            <a:ext cx="9144000" cy="5967413"/>
          </a:xfrm>
          <a:prstGeom prst="rect">
            <a:avLst/>
          </a:prstGeom>
          <a:noFill/>
          <a:ln>
            <a:noFill/>
          </a:ln>
        </p:spPr>
      </p:pic>
    </p:spTree>
    <p:extLst>
      <p:ext uri="{BB962C8B-B14F-4D97-AF65-F5344CB8AC3E}">
        <p14:creationId xmlns:p14="http://schemas.microsoft.com/office/powerpoint/2010/main" val="74164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0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779588" y="0"/>
            <a:ext cx="5583237" cy="6858000"/>
          </a:xfrm>
          <a:prstGeom prst="rect">
            <a:avLst/>
          </a:prstGeom>
          <a:noFill/>
          <a:ln>
            <a:noFill/>
          </a:ln>
        </p:spPr>
      </p:pic>
    </p:spTree>
    <p:extLst>
      <p:ext uri="{BB962C8B-B14F-4D97-AF65-F5344CB8AC3E}">
        <p14:creationId xmlns:p14="http://schemas.microsoft.com/office/powerpoint/2010/main" val="1745811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536E4149-B795-44AF-A628-A240BA560A97}"/>
              </a:ext>
            </a:extLst>
          </p:cNvPr>
          <p:cNvSpPr>
            <a:spLocks noGrp="1" noChangeArrowheads="1"/>
          </p:cNvSpPr>
          <p:nvPr>
            <p:ph type="title"/>
          </p:nvPr>
        </p:nvSpPr>
        <p:spPr>
          <a:xfrm>
            <a:off x="250825" y="620713"/>
            <a:ext cx="8591550" cy="1905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Gurmukhi MN" panose="02020600050405020304" pitchFamily="18" charset="0"/>
                <a:cs typeface="Gurmukhi MN" panose="02020600050405020304" pitchFamily="18" charset="0"/>
              </a:rPr>
              <a:t>TESSUTO NERVOSO</a:t>
            </a:r>
            <a:br>
              <a:rPr lang="it-IT" altLang="it-IT" b="1" dirty="0">
                <a:solidFill>
                  <a:schemeClr val="tx1"/>
                </a:solidFill>
                <a:latin typeface="Gurmukhi MN" panose="02020600050405020304" pitchFamily="18" charset="0"/>
                <a:cs typeface="Gurmukhi MN" panose="02020600050405020304" pitchFamily="18" charset="0"/>
              </a:rPr>
            </a:br>
            <a:r>
              <a:rPr lang="it-IT" altLang="it-IT" b="1" dirty="0">
                <a:solidFill>
                  <a:schemeClr val="tx1"/>
                </a:solidFill>
                <a:latin typeface="Gurmukhi MN" panose="02020600050405020304" pitchFamily="18" charset="0"/>
                <a:cs typeface="Gurmukhi MN" panose="02020600050405020304" pitchFamily="18" charset="0"/>
              </a:rPr>
              <a:t>- cenni sintetici -</a:t>
            </a:r>
          </a:p>
        </p:txBody>
      </p:sp>
      <p:pic>
        <p:nvPicPr>
          <p:cNvPr id="4098" name="Picture 2">
            <a:extLst>
              <a:ext uri="{FF2B5EF4-FFF2-40B4-BE49-F238E27FC236}">
                <a16:creationId xmlns:a16="http://schemas.microsoft.com/office/drawing/2014/main" id="{5F78840B-2BB8-48CE-B00F-D960B6674E5C}"/>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3132138" y="2708275"/>
            <a:ext cx="3384550" cy="3914775"/>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658511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273BF69C-A88C-490C-973F-BAA4274A60EE}"/>
              </a:ext>
            </a:extLst>
          </p:cNvPr>
          <p:cNvSpPr>
            <a:spLocks noGrp="1" noChangeArrowheads="1"/>
          </p:cNvSpPr>
          <p:nvPr>
            <p:ph type="title" idx="4294967295"/>
          </p:nvPr>
        </p:nvSpPr>
        <p:spPr>
          <a:xfrm>
            <a:off x="0" y="88900"/>
            <a:ext cx="9144000" cy="5810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TESSUTO NERVOSO: GENERALITA’</a:t>
            </a:r>
          </a:p>
        </p:txBody>
      </p:sp>
      <p:sp>
        <p:nvSpPr>
          <p:cNvPr id="9218" name="Rectangle 2">
            <a:extLst>
              <a:ext uri="{FF2B5EF4-FFF2-40B4-BE49-F238E27FC236}">
                <a16:creationId xmlns:a16="http://schemas.microsoft.com/office/drawing/2014/main" id="{7BF83240-E97D-4698-B8CB-DB5E92DF5ABB}"/>
              </a:ext>
            </a:extLst>
          </p:cNvPr>
          <p:cNvSpPr>
            <a:spLocks noGrp="1" noChangeArrowheads="1"/>
          </p:cNvSpPr>
          <p:nvPr>
            <p:ph type="body" idx="1"/>
          </p:nvPr>
        </p:nvSpPr>
        <p:spPr>
          <a:xfrm>
            <a:off x="0" y="1125538"/>
            <a:ext cx="9144000" cy="5732462"/>
          </a:xfrm>
          <a:ln/>
        </p:spPr>
        <p:txBody>
          <a:bodyPr/>
          <a:lstStyle/>
          <a:p>
            <a:pPr marL="336550" indent="-336550">
              <a:spcBef>
                <a:spcPts val="700"/>
              </a:spcBef>
              <a:buClr>
                <a:srgbClr val="FFFFFF"/>
              </a:buClr>
              <a:buSzPct val="97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pperplate Gothic Bold" panose="020E0705020206020404" pitchFamily="34" charset="77"/>
              </a:rPr>
              <a:t>Il </a:t>
            </a:r>
            <a:r>
              <a:rPr lang="it-IT" altLang="it-IT" sz="2800" b="1" dirty="0">
                <a:solidFill>
                  <a:schemeClr val="tx1"/>
                </a:solidFill>
                <a:latin typeface="Copperplate Gothic Bold" panose="020E0705020206020404" pitchFamily="34" charset="77"/>
              </a:rPr>
              <a:t>TESSUTO NERVOSO</a:t>
            </a:r>
            <a:r>
              <a:rPr lang="it-IT" altLang="it-IT" sz="2800" dirty="0">
                <a:solidFill>
                  <a:schemeClr val="tx1"/>
                </a:solidFill>
                <a:latin typeface="Copperplate Gothic Bold" panose="020E0705020206020404" pitchFamily="34" charset="77"/>
              </a:rPr>
              <a:t> va a costituire i diversi organi del </a:t>
            </a:r>
            <a:r>
              <a:rPr lang="it-IT" altLang="it-IT" sz="2800" b="1" dirty="0">
                <a:solidFill>
                  <a:schemeClr val="tx1"/>
                </a:solidFill>
                <a:latin typeface="Copperplate Gothic Bold" panose="020E0705020206020404" pitchFamily="34" charset="77"/>
              </a:rPr>
              <a:t>SISTEMA NERVOSO CENTRALE (</a:t>
            </a:r>
            <a:r>
              <a:rPr lang="it-IT" altLang="it-IT" sz="2800" b="1" u="sng" dirty="0">
                <a:solidFill>
                  <a:schemeClr val="tx1"/>
                </a:solidFill>
                <a:latin typeface="Copperplate Gothic Bold" panose="020E0705020206020404" pitchFamily="34" charset="77"/>
              </a:rPr>
              <a:t>SNC</a:t>
            </a:r>
            <a:r>
              <a:rPr lang="it-IT" altLang="it-IT" sz="2800" b="1" dirty="0">
                <a:solidFill>
                  <a:schemeClr val="tx1"/>
                </a:solidFill>
                <a:latin typeface="Copperplate Gothic Bold" panose="020E0705020206020404" pitchFamily="34" charset="77"/>
              </a:rPr>
              <a:t>)</a:t>
            </a:r>
            <a:r>
              <a:rPr lang="it-IT" altLang="it-IT" sz="2800" dirty="0">
                <a:solidFill>
                  <a:schemeClr val="tx1"/>
                </a:solidFill>
                <a:latin typeface="Copperplate Gothic Bold" panose="020E0705020206020404" pitchFamily="34" charset="77"/>
              </a:rPr>
              <a:t> e del </a:t>
            </a:r>
            <a:r>
              <a:rPr lang="it-IT" altLang="it-IT" sz="2800" b="1" dirty="0">
                <a:solidFill>
                  <a:schemeClr val="tx1"/>
                </a:solidFill>
                <a:latin typeface="Copperplate Gothic Bold" panose="020E0705020206020404" pitchFamily="34" charset="77"/>
              </a:rPr>
              <a:t>SISTEMA NERVOSO PERIFERICO (</a:t>
            </a:r>
            <a:r>
              <a:rPr lang="it-IT" altLang="it-IT" sz="2800" b="1" u="sng" dirty="0">
                <a:solidFill>
                  <a:schemeClr val="tx1"/>
                </a:solidFill>
                <a:latin typeface="Copperplate Gothic Bold" panose="020E0705020206020404" pitchFamily="34" charset="77"/>
              </a:rPr>
              <a:t>SNP</a:t>
            </a:r>
            <a:r>
              <a:rPr lang="it-IT" altLang="it-IT" sz="2800" b="1" dirty="0">
                <a:solidFill>
                  <a:schemeClr val="tx1"/>
                </a:solidFill>
                <a:latin typeface="Copperplate Gothic Bold" panose="020E0705020206020404" pitchFamily="34" charset="77"/>
              </a:rPr>
              <a:t>)</a:t>
            </a:r>
          </a:p>
          <a:p>
            <a:pPr marL="0" indent="0">
              <a:spcBef>
                <a:spcPts val="700"/>
              </a:spcBef>
              <a:buClr>
                <a:srgbClr val="FFFFFF"/>
              </a:buClr>
              <a:buSzPct val="97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latin typeface="Copperplate Gothic Bold" panose="020E0705020206020404" pitchFamily="34" charset="77"/>
            </a:endParaRPr>
          </a:p>
          <a:p>
            <a:pPr marL="336550" indent="-336550">
              <a:spcBef>
                <a:spcPts val="700"/>
              </a:spcBef>
              <a:buClr>
                <a:srgbClr val="FFFFFF"/>
              </a:buClr>
              <a:buSzPct val="97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pperplate Gothic Bold" panose="020E0705020206020404" pitchFamily="34" charset="77"/>
              </a:rPr>
              <a:t>Esso consta di:</a:t>
            </a:r>
          </a:p>
          <a:p>
            <a:pPr marL="336550" indent="-330200">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pperplate Gothic Bold" panose="020E0705020206020404" pitchFamily="34" charset="77"/>
              </a:rPr>
              <a:t>    - NEURONI o CELLULE NERVOSE</a:t>
            </a:r>
          </a:p>
          <a:p>
            <a:pPr marL="336550" indent="-330200">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pperplate Gothic Bold" panose="020E0705020206020404" pitchFamily="34" charset="77"/>
              </a:rPr>
              <a:t>    - NEUROGL</a:t>
            </a:r>
            <a:r>
              <a:rPr lang="en-US" altLang="it-IT" sz="2800" b="1" dirty="0" err="1">
                <a:solidFill>
                  <a:schemeClr val="tx1"/>
                </a:solidFill>
                <a:latin typeface="Copperplate Gothic Bold" panose="020E0705020206020404" pitchFamily="34" charset="77"/>
                <a:cs typeface="Arial" panose="020B0604020202020204" pitchFamily="34" charset="0"/>
              </a:rPr>
              <a:t>íA</a:t>
            </a:r>
            <a:r>
              <a:rPr lang="en-US" altLang="it-IT" sz="2800" b="1" dirty="0">
                <a:solidFill>
                  <a:schemeClr val="tx1"/>
                </a:solidFill>
                <a:latin typeface="Copperplate Gothic Bold" panose="020E0705020206020404" pitchFamily="34" charset="77"/>
                <a:cs typeface="Arial" panose="020B0604020202020204" pitchFamily="34" charset="0"/>
              </a:rPr>
              <a:t> (</a:t>
            </a:r>
            <a:r>
              <a:rPr lang="en-US" altLang="it-IT" sz="2800" b="1" dirty="0" err="1">
                <a:solidFill>
                  <a:schemeClr val="tx1"/>
                </a:solidFill>
                <a:latin typeface="Copperplate Gothic Bold" panose="020E0705020206020404" pitchFamily="34" charset="77"/>
                <a:cs typeface="Arial" panose="020B0604020202020204" pitchFamily="34" charset="0"/>
              </a:rPr>
              <a:t>Nevroglìa</a:t>
            </a:r>
            <a:r>
              <a:rPr lang="en-US" altLang="it-IT" sz="2800" b="1" dirty="0">
                <a:solidFill>
                  <a:schemeClr val="tx1"/>
                </a:solidFill>
                <a:latin typeface="Copperplate Gothic Bold" panose="020E0705020206020404" pitchFamily="34" charset="77"/>
                <a:cs typeface="Arial" panose="020B0604020202020204" pitchFamily="34" charset="0"/>
              </a:rPr>
              <a:t>) o CELLULE </a:t>
            </a:r>
            <a:r>
              <a:rPr lang="en-US" altLang="it-IT" sz="2800" b="1" dirty="0" err="1">
                <a:solidFill>
                  <a:schemeClr val="tx1"/>
                </a:solidFill>
                <a:latin typeface="Copperplate Gothic Bold" panose="020E0705020206020404" pitchFamily="34" charset="77"/>
                <a:cs typeface="Arial" panose="020B0604020202020204" pitchFamily="34" charset="0"/>
              </a:rPr>
              <a:t>GLìALI</a:t>
            </a:r>
            <a:r>
              <a:rPr lang="en-US" altLang="it-IT" sz="2800" b="1" dirty="0">
                <a:solidFill>
                  <a:schemeClr val="tx1"/>
                </a:solidFill>
                <a:latin typeface="Copperplate Gothic Bold" panose="020E0705020206020404" pitchFamily="34" charset="77"/>
                <a:cs typeface="Arial" panose="020B0604020202020204" pitchFamily="34" charset="0"/>
              </a:rPr>
              <a:t>, </a:t>
            </a:r>
            <a:r>
              <a:rPr lang="en-US" altLang="it-IT" sz="2800" b="1" dirty="0" err="1">
                <a:solidFill>
                  <a:schemeClr val="tx1"/>
                </a:solidFill>
                <a:latin typeface="Copperplate Gothic Bold" panose="020E0705020206020404" pitchFamily="34" charset="77"/>
                <a:cs typeface="Arial" panose="020B0604020202020204" pitchFamily="34" charset="0"/>
              </a:rPr>
              <a:t>che</a:t>
            </a:r>
            <a:r>
              <a:rPr lang="en-US" altLang="it-IT" sz="2800" b="1" dirty="0">
                <a:solidFill>
                  <a:schemeClr val="tx1"/>
                </a:solidFill>
                <a:latin typeface="Copperplate Gothic Bold" panose="020E0705020206020404" pitchFamily="34" charset="77"/>
                <a:cs typeface="Arial" panose="020B0604020202020204" pitchFamily="34" charset="0"/>
              </a:rPr>
              <a:t> </a:t>
            </a:r>
            <a:r>
              <a:rPr lang="en-US" altLang="it-IT" sz="2800" b="1" dirty="0" err="1">
                <a:solidFill>
                  <a:schemeClr val="tx1"/>
                </a:solidFill>
                <a:latin typeface="Copperplate Gothic Bold" panose="020E0705020206020404" pitchFamily="34" charset="77"/>
                <a:cs typeface="Arial" panose="020B0604020202020204" pitchFamily="34" charset="0"/>
              </a:rPr>
              <a:t>svolgono</a:t>
            </a:r>
            <a:r>
              <a:rPr lang="en-US" altLang="it-IT" sz="2800" b="1" dirty="0">
                <a:solidFill>
                  <a:schemeClr val="tx1"/>
                </a:solidFill>
                <a:latin typeface="Copperplate Gothic Bold" panose="020E0705020206020404" pitchFamily="34" charset="77"/>
                <a:cs typeface="Arial" panose="020B0604020202020204" pitchFamily="34" charset="0"/>
              </a:rPr>
              <a:t> </a:t>
            </a:r>
            <a:r>
              <a:rPr lang="en-US" altLang="it-IT" sz="2800" b="1" dirty="0" err="1">
                <a:solidFill>
                  <a:schemeClr val="tx1"/>
                </a:solidFill>
                <a:latin typeface="Copperplate Gothic Bold" panose="020E0705020206020404" pitchFamily="34" charset="77"/>
                <a:cs typeface="Arial" panose="020B0604020202020204" pitchFamily="34" charset="0"/>
              </a:rPr>
              <a:t>funzioni</a:t>
            </a:r>
            <a:r>
              <a:rPr lang="en-US" altLang="it-IT" sz="2800" b="1" dirty="0">
                <a:solidFill>
                  <a:schemeClr val="tx1"/>
                </a:solidFill>
                <a:latin typeface="Copperplate Gothic Bold" panose="020E0705020206020404" pitchFamily="34" charset="77"/>
                <a:cs typeface="Arial" panose="020B0604020202020204" pitchFamily="34" charset="0"/>
              </a:rPr>
              <a:t> di </a:t>
            </a:r>
            <a:r>
              <a:rPr lang="en-US" altLang="it-IT" sz="2800" b="1" dirty="0" err="1">
                <a:solidFill>
                  <a:schemeClr val="tx1"/>
                </a:solidFill>
                <a:latin typeface="Copperplate Gothic Bold" panose="020E0705020206020404" pitchFamily="34" charset="77"/>
                <a:cs typeface="Arial" panose="020B0604020202020204" pitchFamily="34" charset="0"/>
              </a:rPr>
              <a:t>Protezione</a:t>
            </a:r>
            <a:r>
              <a:rPr lang="en-US" altLang="it-IT" sz="2800" b="1" dirty="0">
                <a:solidFill>
                  <a:schemeClr val="tx1"/>
                </a:solidFill>
                <a:latin typeface="Copperplate Gothic Bold" panose="020E0705020206020404" pitchFamily="34" charset="77"/>
                <a:cs typeface="Arial" panose="020B0604020202020204" pitchFamily="34" charset="0"/>
              </a:rPr>
              <a:t> e di </a:t>
            </a:r>
            <a:r>
              <a:rPr lang="en-US" altLang="it-IT" sz="2800" b="1" dirty="0" err="1">
                <a:solidFill>
                  <a:schemeClr val="tx1"/>
                </a:solidFill>
                <a:latin typeface="Copperplate Gothic Bold" panose="020E0705020206020404" pitchFamily="34" charset="77"/>
                <a:cs typeface="Arial" panose="020B0604020202020204" pitchFamily="34" charset="0"/>
              </a:rPr>
              <a:t>Supporto</a:t>
            </a:r>
            <a:r>
              <a:rPr lang="en-US" altLang="it-IT" sz="2800" b="1" dirty="0">
                <a:solidFill>
                  <a:schemeClr val="tx1"/>
                </a:solidFill>
                <a:latin typeface="Copperplate Gothic Bold" panose="020E0705020206020404" pitchFamily="34" charset="77"/>
                <a:cs typeface="Arial" panose="020B0604020202020204" pitchFamily="34" charset="0"/>
              </a:rPr>
              <a:t> </a:t>
            </a:r>
            <a:r>
              <a:rPr lang="en-US" altLang="it-IT" sz="2800" b="1" dirty="0" err="1">
                <a:solidFill>
                  <a:schemeClr val="tx1"/>
                </a:solidFill>
                <a:latin typeface="Copperplate Gothic Bold" panose="020E0705020206020404" pitchFamily="34" charset="77"/>
                <a:cs typeface="Arial" panose="020B0604020202020204" pitchFamily="34" charset="0"/>
              </a:rPr>
              <a:t>Metabolico</a:t>
            </a:r>
            <a:r>
              <a:rPr lang="en-US" altLang="it-IT" sz="2800" b="1" dirty="0">
                <a:solidFill>
                  <a:schemeClr val="tx1"/>
                </a:solidFill>
                <a:latin typeface="Copperplate Gothic Bold" panose="020E0705020206020404" pitchFamily="34" charset="77"/>
                <a:cs typeface="Arial" panose="020B0604020202020204" pitchFamily="34" charset="0"/>
              </a:rPr>
              <a:t> (</a:t>
            </a:r>
            <a:r>
              <a:rPr lang="en-US" altLang="it-IT" sz="2800" b="1" dirty="0" err="1">
                <a:solidFill>
                  <a:schemeClr val="tx1"/>
                </a:solidFill>
                <a:latin typeface="Copperplate Gothic Bold" panose="020E0705020206020404" pitchFamily="34" charset="77"/>
                <a:cs typeface="Arial" panose="020B0604020202020204" pitchFamily="34" charset="0"/>
              </a:rPr>
              <a:t>Nutrimento</a:t>
            </a:r>
            <a:r>
              <a:rPr lang="en-US" altLang="it-IT" sz="2800" b="1" dirty="0">
                <a:solidFill>
                  <a:schemeClr val="tx1"/>
                </a:solidFill>
                <a:latin typeface="Copperplate Gothic Bold" panose="020E0705020206020404" pitchFamily="34" charset="77"/>
                <a:cs typeface="Arial" panose="020B0604020202020204" pitchFamily="34" charset="0"/>
              </a:rPr>
              <a:t>)</a:t>
            </a:r>
          </a:p>
        </p:txBody>
      </p:sp>
    </p:spTree>
    <p:extLst>
      <p:ext uri="{BB962C8B-B14F-4D97-AF65-F5344CB8AC3E}">
        <p14:creationId xmlns:p14="http://schemas.microsoft.com/office/powerpoint/2010/main" val="41091164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4285</TotalTime>
  <Words>1857</Words>
  <Application>Microsoft Macintosh PowerPoint</Application>
  <PresentationFormat>Presentazione su schermo (4:3)</PresentationFormat>
  <Paragraphs>217</Paragraphs>
  <Slides>38</Slides>
  <Notes>32</Notes>
  <HiddenSlides>0</HiddenSlides>
  <MMClips>0</MMClips>
  <ScaleCrop>false</ScaleCrop>
  <HeadingPairs>
    <vt:vector size="8" baseType="variant">
      <vt:variant>
        <vt:lpstr>Caratteri utilizzati</vt:lpstr>
      </vt:variant>
      <vt:variant>
        <vt:i4>10</vt:i4>
      </vt:variant>
      <vt:variant>
        <vt:lpstr>Tema</vt:lpstr>
      </vt:variant>
      <vt:variant>
        <vt:i4>1</vt:i4>
      </vt:variant>
      <vt:variant>
        <vt:lpstr>Server OLE incorporati</vt:lpstr>
      </vt:variant>
      <vt:variant>
        <vt:i4>0</vt:i4>
      </vt:variant>
      <vt:variant>
        <vt:lpstr>Titoli diapositive</vt:lpstr>
      </vt:variant>
      <vt:variant>
        <vt:i4>38</vt:i4>
      </vt:variant>
    </vt:vector>
  </HeadingPairs>
  <TitlesOfParts>
    <vt:vector size="49" baseType="lpstr">
      <vt:lpstr>Arial</vt:lpstr>
      <vt:lpstr>Arial Black</vt:lpstr>
      <vt:lpstr>Chalkboard SE</vt:lpstr>
      <vt:lpstr>Chalkduster</vt:lpstr>
      <vt:lpstr>Comic Sans MS</vt:lpstr>
      <vt:lpstr>Copperplate Gothic Bold</vt:lpstr>
      <vt:lpstr>Gurmukhi MN</vt:lpstr>
      <vt:lpstr>Papyrus</vt:lpstr>
      <vt:lpstr>Times New Roman</vt:lpstr>
      <vt:lpstr>Wingdings</vt:lpstr>
      <vt:lpstr>Tema di Office</vt:lpstr>
      <vt:lpstr>SISTEMA NERVOSO Generalità Istologia del  Tessuto Nervoso</vt:lpstr>
      <vt:lpstr>SISTEMA NERVOSO CENTRALE e PERIFERICO </vt:lpstr>
      <vt:lpstr>Presentazione standard di PowerPoint</vt:lpstr>
      <vt:lpstr>Presentazione standard di PowerPoint</vt:lpstr>
      <vt:lpstr>SUDDIVISIONE FUNZIONALE DEL  SISTEMA NERVOSO </vt:lpstr>
      <vt:lpstr>Presentazione standard di PowerPoint</vt:lpstr>
      <vt:lpstr>Presentazione standard di PowerPoint</vt:lpstr>
      <vt:lpstr>TESSUTO NERVOSO - cenni sintetici -</vt:lpstr>
      <vt:lpstr>TESSUTO NERVOSO: GENERALITA’</vt:lpstr>
      <vt:lpstr>N E U R O N E</vt:lpstr>
      <vt:lpstr>NEURONE</vt:lpstr>
      <vt:lpstr>Presentazione standard di PowerPoint</vt:lpstr>
      <vt:lpstr>CLASSIFICAZIONE MORFOLOGICA dei NEURONI</vt:lpstr>
      <vt:lpstr>Presentazione standard di PowerPoint</vt:lpstr>
      <vt:lpstr>DENDRITI</vt:lpstr>
      <vt:lpstr>Presentazione standard di PowerPoint</vt:lpstr>
      <vt:lpstr>Presentazione standard di PowerPoint</vt:lpstr>
      <vt:lpstr>FIBRE  NERVOSE MIELINICHE</vt:lpstr>
      <vt:lpstr>FIBRE  NERVOSE AMIELINICHE</vt:lpstr>
      <vt:lpstr>N E U R O G L ì A</vt:lpstr>
      <vt:lpstr>NEUROGLìA DEL SNC</vt:lpstr>
      <vt:lpstr>NEUROGLìA DEL SNP</vt:lpstr>
      <vt:lpstr>Presentazione standard di PowerPoint</vt:lpstr>
      <vt:lpstr>RAPPORTI MORFOLOGICI e FUNZIONALI tra NEURONI e tra NEURONI ed ORGANI EFFETTORI</vt:lpstr>
      <vt:lpstr>S I N A P S I</vt:lpstr>
      <vt:lpstr>GIUNZIONI CITONEURALI</vt:lpstr>
      <vt:lpstr>MECCANISMO DI PASSAGGIO DELL’ IMPULSO NERVOSO ATTRAVERSO LO SPAZIO SINAPTICO (o GIUNZIONALE) [Cenni]</vt:lpstr>
      <vt:lpstr>Presentazione standard di PowerPoint</vt:lpstr>
      <vt:lpstr>ORGANIZZAZIONE DEL TESSUTO NERVOSO NEL SNC [1]</vt:lpstr>
      <vt:lpstr>ORGANIZZAZIONE DEL TESSUTO NERVOSO NEL SNC [2]</vt:lpstr>
      <vt:lpstr>ORGANIZZAZIONE DEL TESSUTO NERVOSO NEL SNP</vt:lpstr>
      <vt:lpstr>Presentazione standard di PowerPoint</vt:lpstr>
      <vt:lpstr>N E R V I</vt:lpstr>
      <vt:lpstr>G A N G L I</vt:lpstr>
      <vt:lpstr>DEFINIZIONI FUNZIONALI RELATIVE AI FASCI DEL SNC e AI NERVI DEL SNP</vt:lpstr>
      <vt:lpstr>CLASSIFICAZIONE DELLA  SENSIBILITÀ GENERALE</vt:lpstr>
      <vt:lpstr>CLASSIFICAZIONE DELLA  SENSIBILITÀ GENERALE</vt:lpstr>
      <vt:lpstr>CLASSIFICAZIONE DELLA SENSIBILITÀ SPECIFICA e SENSIBILITA’ VISCERALE SPECIALE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SUDDIVISIONE MORFOLOGICA DEL SISTEMA NERVOSO</dc:title>
  <dc:creator>Vittorio Grill</dc:creator>
  <cp:lastModifiedBy>Utente di Microsoft Office</cp:lastModifiedBy>
  <cp:revision>211</cp:revision>
  <cp:lastPrinted>2019-11-18T16:33:40Z</cp:lastPrinted>
  <dcterms:created xsi:type="dcterms:W3CDTF">2000-11-14T19:49:23Z</dcterms:created>
  <dcterms:modified xsi:type="dcterms:W3CDTF">2023-10-15T15:22:07Z</dcterms:modified>
</cp:coreProperties>
</file>