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68" r:id="rId17"/>
    <p:sldId id="272" r:id="rId18"/>
    <p:sldId id="270" r:id="rId19"/>
    <p:sldId id="271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  <p:sldId id="293" r:id="rId39"/>
    <p:sldId id="291" r:id="rId40"/>
    <p:sldId id="294" r:id="rId41"/>
    <p:sldId id="295" r:id="rId42"/>
    <p:sldId id="297" r:id="rId43"/>
    <p:sldId id="296" r:id="rId44"/>
    <p:sldId id="299" r:id="rId45"/>
    <p:sldId id="298" r:id="rId46"/>
    <p:sldId id="307" r:id="rId47"/>
    <p:sldId id="308" r:id="rId48"/>
    <p:sldId id="300" r:id="rId49"/>
    <p:sldId id="309" r:id="rId50"/>
    <p:sldId id="301" r:id="rId51"/>
    <p:sldId id="302" r:id="rId52"/>
    <p:sldId id="303" r:id="rId53"/>
    <p:sldId id="304" r:id="rId54"/>
    <p:sldId id="305" r:id="rId55"/>
    <p:sldId id="306" r:id="rId56"/>
    <p:sldId id="310" r:id="rId57"/>
    <p:sldId id="311" r:id="rId58"/>
    <p:sldId id="312" r:id="rId59"/>
    <p:sldId id="322" r:id="rId60"/>
    <p:sldId id="314" r:id="rId61"/>
    <p:sldId id="317" r:id="rId62"/>
    <p:sldId id="318" r:id="rId63"/>
    <p:sldId id="319" r:id="rId64"/>
    <p:sldId id="320" r:id="rId65"/>
    <p:sldId id="321" r:id="rId6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8B31EA-DBE3-4765-85F2-A7361AC71534}" v="1" dt="2023-10-10T15:26:50.975"/>
    <p1510:client id="{2F66437B-FB4B-4C57-8CD0-0FD8D5095037}" v="2" dt="2023-10-11T09:27:45.043"/>
    <p1510:client id="{9106A576-F437-4B7C-9D3C-E087A8564DC4}" v="3" dt="2023-10-11T07:48:24.406"/>
    <p1510:client id="{B764719D-0013-46F4-8E7A-BB2EB2E75808}" v="5" dt="2023-10-16T16:34:29.837"/>
    <p1510:client id="{BB51601A-BE8A-4AE3-8307-DB18652DF12F}" v="1" dt="2023-10-10T12:13:21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microsoft.com/office/2015/10/relationships/revisionInfo" Target="revisionInfo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ISSO FEDERICA [PS0102776]" userId="S::s307606@ds.units.it::2b553a6b-423c-483f-8625-75e0be4de5c7" providerId="AD" clId="Web-{298B31EA-DBE3-4765-85F2-A7361AC71534}"/>
    <pc:docChg chg="sldOrd">
      <pc:chgData name="COMISSO FEDERICA [PS0102776]" userId="S::s307606@ds.units.it::2b553a6b-423c-483f-8625-75e0be4de5c7" providerId="AD" clId="Web-{298B31EA-DBE3-4765-85F2-A7361AC71534}" dt="2023-10-10T15:26:50.975" v="0"/>
      <pc:docMkLst>
        <pc:docMk/>
      </pc:docMkLst>
      <pc:sldChg chg="ord">
        <pc:chgData name="COMISSO FEDERICA [PS0102776]" userId="S::s307606@ds.units.it::2b553a6b-423c-483f-8625-75e0be4de5c7" providerId="AD" clId="Web-{298B31EA-DBE3-4765-85F2-A7361AC71534}" dt="2023-10-10T15:26:50.975" v="0"/>
        <pc:sldMkLst>
          <pc:docMk/>
          <pc:sldMk cId="4268391270" sldId="299"/>
        </pc:sldMkLst>
      </pc:sldChg>
    </pc:docChg>
  </pc:docChgLst>
  <pc:docChgLst>
    <pc:chgData name="GABRIELI LORENZO [PS0102897]" userId="S::s293224@ds.units.it::bfb51f20-6bca-4017-ae76-f01e3456b103" providerId="AD" clId="Web-{B764719D-0013-46F4-8E7A-BB2EB2E75808}"/>
    <pc:docChg chg="delSld sldOrd">
      <pc:chgData name="GABRIELI LORENZO [PS0102897]" userId="S::s293224@ds.units.it::bfb51f20-6bca-4017-ae76-f01e3456b103" providerId="AD" clId="Web-{B764719D-0013-46F4-8E7A-BB2EB2E75808}" dt="2023-10-16T16:34:29.837" v="4"/>
      <pc:docMkLst>
        <pc:docMk/>
      </pc:docMkLst>
      <pc:sldChg chg="del">
        <pc:chgData name="GABRIELI LORENZO [PS0102897]" userId="S::s293224@ds.units.it::bfb51f20-6bca-4017-ae76-f01e3456b103" providerId="AD" clId="Web-{B764719D-0013-46F4-8E7A-BB2EB2E75808}" dt="2023-10-16T16:05:39.842" v="0"/>
        <pc:sldMkLst>
          <pc:docMk/>
          <pc:sldMk cId="1022080398" sldId="258"/>
        </pc:sldMkLst>
      </pc:sldChg>
      <pc:sldChg chg="ord">
        <pc:chgData name="GABRIELI LORENZO [PS0102897]" userId="S::s293224@ds.units.it::bfb51f20-6bca-4017-ae76-f01e3456b103" providerId="AD" clId="Web-{B764719D-0013-46F4-8E7A-BB2EB2E75808}" dt="2023-10-16T16:05:52.953" v="1"/>
        <pc:sldMkLst>
          <pc:docMk/>
          <pc:sldMk cId="2112952308" sldId="259"/>
        </pc:sldMkLst>
      </pc:sldChg>
      <pc:sldChg chg="ord">
        <pc:chgData name="GABRIELI LORENZO [PS0102897]" userId="S::s293224@ds.units.it::bfb51f20-6bca-4017-ae76-f01e3456b103" providerId="AD" clId="Web-{B764719D-0013-46F4-8E7A-BB2EB2E75808}" dt="2023-10-16T16:14:46.604" v="2"/>
        <pc:sldMkLst>
          <pc:docMk/>
          <pc:sldMk cId="3973387964" sldId="296"/>
        </pc:sldMkLst>
      </pc:sldChg>
      <pc:sldChg chg="ord">
        <pc:chgData name="GABRIELI LORENZO [PS0102897]" userId="S::s293224@ds.units.it::bfb51f20-6bca-4017-ae76-f01e3456b103" providerId="AD" clId="Web-{B764719D-0013-46F4-8E7A-BB2EB2E75808}" dt="2023-10-16T16:34:29.837" v="4"/>
        <pc:sldMkLst>
          <pc:docMk/>
          <pc:sldMk cId="1339779728" sldId="312"/>
        </pc:sldMkLst>
      </pc:sldChg>
    </pc:docChg>
  </pc:docChgLst>
  <pc:docChgLst>
    <pc:chgData name="FAVARETTO ANNA [PS0102886]" userId="S::s309873@ds.units.it::b46a3909-31ab-4015-85c1-00563773859b" providerId="AD" clId="Web-{2F66437B-FB4B-4C57-8CD0-0FD8D5095037}"/>
    <pc:docChg chg="modSld">
      <pc:chgData name="FAVARETTO ANNA [PS0102886]" userId="S::s309873@ds.units.it::b46a3909-31ab-4015-85c1-00563773859b" providerId="AD" clId="Web-{2F66437B-FB4B-4C57-8CD0-0FD8D5095037}" dt="2023-10-11T09:27:45.043" v="1" actId="1076"/>
      <pc:docMkLst>
        <pc:docMk/>
      </pc:docMkLst>
      <pc:sldChg chg="modSp">
        <pc:chgData name="FAVARETTO ANNA [PS0102886]" userId="S::s309873@ds.units.it::b46a3909-31ab-4015-85c1-00563773859b" providerId="AD" clId="Web-{2F66437B-FB4B-4C57-8CD0-0FD8D5095037}" dt="2023-10-11T09:27:45.043" v="1" actId="1076"/>
        <pc:sldMkLst>
          <pc:docMk/>
          <pc:sldMk cId="4230977195" sldId="308"/>
        </pc:sldMkLst>
        <pc:picChg chg="mod">
          <ac:chgData name="FAVARETTO ANNA [PS0102886]" userId="S::s309873@ds.units.it::b46a3909-31ab-4015-85c1-00563773859b" providerId="AD" clId="Web-{2F66437B-FB4B-4C57-8CD0-0FD8D5095037}" dt="2023-10-11T09:27:45.043" v="1" actId="1076"/>
          <ac:picMkLst>
            <pc:docMk/>
            <pc:sldMk cId="4230977195" sldId="308"/>
            <ac:picMk id="4" creationId="{00000000-0000-0000-0000-000000000000}"/>
          </ac:picMkLst>
        </pc:picChg>
      </pc:sldChg>
    </pc:docChg>
  </pc:docChgLst>
  <pc:docChgLst>
    <pc:chgData name="COLOMBA GIORGIA [PS0102877]" userId="S::s306073@ds.units.it::f0e9a55d-25f4-4237-bf46-dbc074b0bbfc" providerId="AD" clId="Web-{9106A576-F437-4B7C-9D3C-E087A8564DC4}"/>
    <pc:docChg chg="modSld">
      <pc:chgData name="COLOMBA GIORGIA [PS0102877]" userId="S::s306073@ds.units.it::f0e9a55d-25f4-4237-bf46-dbc074b0bbfc" providerId="AD" clId="Web-{9106A576-F437-4B7C-9D3C-E087A8564DC4}" dt="2023-10-11T07:48:24.406" v="2" actId="20577"/>
      <pc:docMkLst>
        <pc:docMk/>
      </pc:docMkLst>
      <pc:sldChg chg="modSp">
        <pc:chgData name="COLOMBA GIORGIA [PS0102877]" userId="S::s306073@ds.units.it::f0e9a55d-25f4-4237-bf46-dbc074b0bbfc" providerId="AD" clId="Web-{9106A576-F437-4B7C-9D3C-E087A8564DC4}" dt="2023-10-11T07:37:35.042" v="0" actId="1076"/>
        <pc:sldMkLst>
          <pc:docMk/>
          <pc:sldMk cId="4031886163" sldId="286"/>
        </pc:sldMkLst>
        <pc:spChg chg="mod">
          <ac:chgData name="COLOMBA GIORGIA [PS0102877]" userId="S::s306073@ds.units.it::f0e9a55d-25f4-4237-bf46-dbc074b0bbfc" providerId="AD" clId="Web-{9106A576-F437-4B7C-9D3C-E087A8564DC4}" dt="2023-10-11T07:37:35.042" v="0" actId="1076"/>
          <ac:spMkLst>
            <pc:docMk/>
            <pc:sldMk cId="4031886163" sldId="286"/>
            <ac:spMk id="3" creationId="{00000000-0000-0000-0000-000000000000}"/>
          </ac:spMkLst>
        </pc:spChg>
      </pc:sldChg>
      <pc:sldChg chg="modSp">
        <pc:chgData name="COLOMBA GIORGIA [PS0102877]" userId="S::s306073@ds.units.it::f0e9a55d-25f4-4237-bf46-dbc074b0bbfc" providerId="AD" clId="Web-{9106A576-F437-4B7C-9D3C-E087A8564DC4}" dt="2023-10-11T07:48:24.406" v="2" actId="20577"/>
        <pc:sldMkLst>
          <pc:docMk/>
          <pc:sldMk cId="637233516" sldId="297"/>
        </pc:sldMkLst>
        <pc:spChg chg="mod">
          <ac:chgData name="COLOMBA GIORGIA [PS0102877]" userId="S::s306073@ds.units.it::f0e9a55d-25f4-4237-bf46-dbc074b0bbfc" providerId="AD" clId="Web-{9106A576-F437-4B7C-9D3C-E087A8564DC4}" dt="2023-10-11T07:48:24.406" v="2" actId="20577"/>
          <ac:spMkLst>
            <pc:docMk/>
            <pc:sldMk cId="637233516" sldId="297"/>
            <ac:spMk id="3" creationId="{00000000-0000-0000-0000-000000000000}"/>
          </ac:spMkLst>
        </pc:spChg>
      </pc:sldChg>
    </pc:docChg>
  </pc:docChgLst>
  <pc:docChgLst>
    <pc:chgData name="ZANON ALICE [T_00308520]" userId="S::s308520@ds.units.it::6311a4f5-6530-4971-ab05-2e52856591bf" providerId="AD" clId="Web-{BB51601A-BE8A-4AE3-8307-DB18652DF12F}"/>
    <pc:docChg chg="sldOrd">
      <pc:chgData name="ZANON ALICE [T_00308520]" userId="S::s308520@ds.units.it::6311a4f5-6530-4971-ab05-2e52856591bf" providerId="AD" clId="Web-{BB51601A-BE8A-4AE3-8307-DB18652DF12F}" dt="2023-10-10T12:13:21.257" v="0"/>
      <pc:docMkLst>
        <pc:docMk/>
      </pc:docMkLst>
      <pc:sldChg chg="ord">
        <pc:chgData name="ZANON ALICE [T_00308520]" userId="S::s308520@ds.units.it::6311a4f5-6530-4971-ab05-2e52856591bf" providerId="AD" clId="Web-{BB51601A-BE8A-4AE3-8307-DB18652DF12F}" dt="2023-10-10T12:13:21.257" v="0"/>
        <pc:sldMkLst>
          <pc:docMk/>
          <pc:sldMk cId="56802110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87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0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15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52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16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2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59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49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331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13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849C-B5CC-E24F-9B8A-41ACB61F0DD9}" type="datetimeFigureOut">
              <a:rPr lang="it-IT" smtClean="0"/>
              <a:t>16/10/2023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9FD08-9F51-0044-B846-B6234BA1E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6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err="1"/>
              <a:t>Elementi</a:t>
            </a:r>
            <a:r>
              <a:rPr lang="en-GB"/>
              <a:t> di </a:t>
            </a:r>
            <a:r>
              <a:rPr lang="en-GB" err="1"/>
              <a:t>Metodologia</a:t>
            </a:r>
            <a:r>
              <a:rPr lang="en-GB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274875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it-IT"/>
              <a:t>Variabili indipendenti </a:t>
            </a:r>
            <a:r>
              <a:rPr lang="it-IT" b="1"/>
              <a:t>entro i soggetti</a:t>
            </a:r>
            <a:r>
              <a:rPr lang="it-IT"/>
              <a:t>/</a:t>
            </a:r>
            <a:r>
              <a:rPr lang="it-IT" err="1"/>
              <a:t>within</a:t>
            </a:r>
            <a:r>
              <a:rPr lang="it-IT"/>
              <a:t> </a:t>
            </a:r>
            <a:r>
              <a:rPr lang="it-IT" err="1"/>
              <a:t>subjects</a:t>
            </a:r>
            <a:r>
              <a:rPr lang="it-IT"/>
              <a:t> </a:t>
            </a:r>
          </a:p>
          <a:p>
            <a:endParaRPr lang="it-IT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06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it-IT"/>
              <a:t>Variabili indipendenti </a:t>
            </a:r>
            <a:r>
              <a:rPr lang="it-IT" b="1"/>
              <a:t>entro i soggetti</a:t>
            </a:r>
            <a:r>
              <a:rPr lang="it-IT"/>
              <a:t>/</a:t>
            </a:r>
            <a:r>
              <a:rPr lang="it-IT" err="1"/>
              <a:t>within</a:t>
            </a:r>
            <a:r>
              <a:rPr lang="it-IT"/>
              <a:t> </a:t>
            </a:r>
            <a:r>
              <a:rPr lang="it-IT" err="1"/>
              <a:t>subjects</a:t>
            </a:r>
            <a:r>
              <a:rPr lang="it-IT"/>
              <a:t> </a:t>
            </a:r>
          </a:p>
          <a:p>
            <a:endParaRPr lang="it-IT"/>
          </a:p>
          <a:p>
            <a:r>
              <a:rPr lang="it-IT"/>
              <a:t>Ogni partecipante è sottoposto ad ogni livello della VI</a:t>
            </a:r>
          </a:p>
          <a:p>
            <a:r>
              <a:rPr lang="it-IT"/>
              <a:t>Tutti i partecipanti sono sottoposti a tutte le condizioni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26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/>
          </a:p>
          <a:p>
            <a:r>
              <a:rPr lang="it-IT"/>
              <a:t>Il comportamento del partecipante in una condizione viene confrontato con il comportamento dello stesso partecipante in un’altra condizione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476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/>
              <a:t>Voglio</a:t>
            </a:r>
            <a:r>
              <a:rPr lang="en-GB"/>
              <a:t> </a:t>
            </a:r>
            <a:r>
              <a:rPr lang="en-GB" err="1"/>
              <a:t>verificare</a:t>
            </a:r>
            <a:r>
              <a:rPr lang="en-GB"/>
              <a:t> la </a:t>
            </a:r>
            <a:r>
              <a:rPr lang="en-GB" err="1"/>
              <a:t>realzione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</a:t>
            </a:r>
            <a:r>
              <a:rPr lang="en-GB" err="1"/>
              <a:t>memoria</a:t>
            </a:r>
            <a:r>
              <a:rPr lang="en-GB"/>
              <a:t> e </a:t>
            </a:r>
            <a:r>
              <a:rPr lang="en-GB" err="1"/>
              <a:t>tipolgia</a:t>
            </a:r>
            <a:r>
              <a:rPr lang="en-GB"/>
              <a:t> di </a:t>
            </a:r>
            <a:r>
              <a:rPr lang="en-GB" err="1"/>
              <a:t>stimolo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53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>
                <a:solidFill>
                  <a:srgbClr val="D9D9D9"/>
                </a:solidFill>
              </a:rPr>
              <a:t>Voglio</a:t>
            </a:r>
            <a:r>
              <a:rPr lang="en-GB">
                <a:solidFill>
                  <a:srgbClr val="D9D9D9"/>
                </a:solidFill>
              </a:rPr>
              <a:t> </a:t>
            </a:r>
            <a:r>
              <a:rPr lang="en-GB" err="1">
                <a:solidFill>
                  <a:srgbClr val="D9D9D9"/>
                </a:solidFill>
              </a:rPr>
              <a:t>verificare</a:t>
            </a:r>
            <a:r>
              <a:rPr lang="en-GB">
                <a:solidFill>
                  <a:srgbClr val="D9D9D9"/>
                </a:solidFill>
              </a:rPr>
              <a:t> la </a:t>
            </a:r>
            <a:r>
              <a:rPr lang="en-GB" err="1">
                <a:solidFill>
                  <a:srgbClr val="D9D9D9"/>
                </a:solidFill>
              </a:rPr>
              <a:t>realzione</a:t>
            </a:r>
            <a:r>
              <a:rPr lang="en-GB">
                <a:solidFill>
                  <a:srgbClr val="D9D9D9"/>
                </a:solidFill>
              </a:rPr>
              <a:t> </a:t>
            </a:r>
            <a:r>
              <a:rPr lang="en-GB" err="1">
                <a:solidFill>
                  <a:srgbClr val="D9D9D9"/>
                </a:solidFill>
              </a:rPr>
              <a:t>tra</a:t>
            </a:r>
            <a:r>
              <a:rPr lang="en-GB">
                <a:solidFill>
                  <a:srgbClr val="D9D9D9"/>
                </a:solidFill>
              </a:rPr>
              <a:t> </a:t>
            </a:r>
            <a:r>
              <a:rPr lang="en-GB" err="1">
                <a:solidFill>
                  <a:srgbClr val="D9D9D9"/>
                </a:solidFill>
              </a:rPr>
              <a:t>memoria</a:t>
            </a:r>
            <a:r>
              <a:rPr lang="en-GB">
                <a:solidFill>
                  <a:srgbClr val="D9D9D9"/>
                </a:solidFill>
              </a:rPr>
              <a:t> e </a:t>
            </a:r>
            <a:r>
              <a:rPr lang="en-GB" err="1">
                <a:solidFill>
                  <a:srgbClr val="D9D9D9"/>
                </a:solidFill>
              </a:rPr>
              <a:t>tipolgia</a:t>
            </a:r>
            <a:r>
              <a:rPr lang="en-GB">
                <a:solidFill>
                  <a:srgbClr val="D9D9D9"/>
                </a:solidFill>
              </a:rPr>
              <a:t> di </a:t>
            </a:r>
            <a:r>
              <a:rPr lang="en-GB" err="1">
                <a:solidFill>
                  <a:srgbClr val="D9D9D9"/>
                </a:solidFill>
              </a:rPr>
              <a:t>stimolo</a:t>
            </a:r>
            <a:endParaRPr lang="en-GB">
              <a:solidFill>
                <a:srgbClr val="D9D9D9"/>
              </a:solidFill>
            </a:endParaRPr>
          </a:p>
          <a:p>
            <a:endParaRPr lang="en-GB"/>
          </a:p>
          <a:p>
            <a:r>
              <a:rPr lang="en-GB" err="1"/>
              <a:t>Manipolo</a:t>
            </a:r>
            <a:r>
              <a:rPr lang="en-GB"/>
              <a:t> la </a:t>
            </a:r>
            <a:r>
              <a:rPr lang="en-GB" err="1"/>
              <a:t>tipologia</a:t>
            </a:r>
            <a:r>
              <a:rPr lang="en-GB"/>
              <a:t> di </a:t>
            </a:r>
            <a:r>
              <a:rPr lang="en-GB" err="1"/>
              <a:t>stimolo</a:t>
            </a: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7525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/>
              <a:t>Manipolo</a:t>
            </a:r>
            <a:r>
              <a:rPr lang="en-GB"/>
              <a:t> la </a:t>
            </a:r>
            <a:r>
              <a:rPr lang="en-GB" err="1"/>
              <a:t>tipologia</a:t>
            </a:r>
            <a:r>
              <a:rPr lang="en-GB"/>
              <a:t> di </a:t>
            </a:r>
            <a:r>
              <a:rPr lang="en-GB" err="1"/>
              <a:t>stimolo</a:t>
            </a:r>
            <a:r>
              <a:rPr lang="en-GB"/>
              <a:t>: </a:t>
            </a:r>
            <a:r>
              <a:rPr lang="en-GB" b="1" err="1"/>
              <a:t>devo</a:t>
            </a:r>
            <a:r>
              <a:rPr lang="en-GB" b="1"/>
              <a:t> </a:t>
            </a:r>
            <a:r>
              <a:rPr lang="en-GB" b="1" err="1"/>
              <a:t>avere</a:t>
            </a:r>
            <a:r>
              <a:rPr lang="en-GB" b="1"/>
              <a:t> </a:t>
            </a:r>
            <a:r>
              <a:rPr lang="en-GB" b="1" err="1"/>
              <a:t>almeno</a:t>
            </a:r>
            <a:r>
              <a:rPr lang="en-GB" b="1"/>
              <a:t> 2 </a:t>
            </a:r>
            <a:r>
              <a:rPr lang="en-GB" b="1" err="1"/>
              <a:t>livelli</a:t>
            </a:r>
            <a:r>
              <a:rPr lang="en-GB" b="1"/>
              <a:t> </a:t>
            </a:r>
          </a:p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3858143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>
                <a:solidFill>
                  <a:srgbClr val="D9D9D9"/>
                </a:solidFill>
              </a:rPr>
              <a:t>Manipolo</a:t>
            </a:r>
            <a:r>
              <a:rPr lang="en-GB">
                <a:solidFill>
                  <a:srgbClr val="D9D9D9"/>
                </a:solidFill>
              </a:rPr>
              <a:t> la </a:t>
            </a:r>
            <a:r>
              <a:rPr lang="en-GB" err="1">
                <a:solidFill>
                  <a:srgbClr val="D9D9D9"/>
                </a:solidFill>
              </a:rPr>
              <a:t>tipologia</a:t>
            </a:r>
            <a:r>
              <a:rPr lang="en-GB">
                <a:solidFill>
                  <a:srgbClr val="D9D9D9"/>
                </a:solidFill>
              </a:rPr>
              <a:t> di </a:t>
            </a:r>
            <a:r>
              <a:rPr lang="en-GB" err="1">
                <a:solidFill>
                  <a:srgbClr val="D9D9D9"/>
                </a:solidFill>
              </a:rPr>
              <a:t>stimolo</a:t>
            </a:r>
            <a:r>
              <a:rPr lang="en-GB">
                <a:solidFill>
                  <a:srgbClr val="D9D9D9"/>
                </a:solidFill>
              </a:rPr>
              <a:t>: </a:t>
            </a:r>
            <a:r>
              <a:rPr lang="en-GB" b="1" err="1">
                <a:solidFill>
                  <a:srgbClr val="D9D9D9"/>
                </a:solidFill>
              </a:rPr>
              <a:t>devo</a:t>
            </a:r>
            <a:r>
              <a:rPr lang="en-GB" b="1">
                <a:solidFill>
                  <a:srgbClr val="D9D9D9"/>
                </a:solidFill>
              </a:rPr>
              <a:t> </a:t>
            </a:r>
            <a:r>
              <a:rPr lang="en-GB" b="1" err="1">
                <a:solidFill>
                  <a:srgbClr val="D9D9D9"/>
                </a:solidFill>
              </a:rPr>
              <a:t>avere</a:t>
            </a:r>
            <a:r>
              <a:rPr lang="en-GB" b="1">
                <a:solidFill>
                  <a:srgbClr val="D9D9D9"/>
                </a:solidFill>
              </a:rPr>
              <a:t> </a:t>
            </a:r>
            <a:r>
              <a:rPr lang="en-GB" b="1" err="1">
                <a:solidFill>
                  <a:srgbClr val="D9D9D9"/>
                </a:solidFill>
              </a:rPr>
              <a:t>almeno</a:t>
            </a:r>
            <a:r>
              <a:rPr lang="en-GB" b="1">
                <a:solidFill>
                  <a:srgbClr val="D9D9D9"/>
                </a:solidFill>
              </a:rPr>
              <a:t> 2 </a:t>
            </a:r>
            <a:r>
              <a:rPr lang="en-GB" b="1" err="1">
                <a:solidFill>
                  <a:srgbClr val="D9D9D9"/>
                </a:solidFill>
              </a:rPr>
              <a:t>livelli</a:t>
            </a:r>
            <a:r>
              <a:rPr lang="en-GB" b="1">
                <a:solidFill>
                  <a:srgbClr val="D9D9D9"/>
                </a:solidFill>
              </a:rPr>
              <a:t> </a:t>
            </a:r>
          </a:p>
          <a:p>
            <a:endParaRPr lang="en-GB" b="1"/>
          </a:p>
          <a:p>
            <a:r>
              <a:rPr lang="en-GB"/>
              <a:t>Parole legate </a:t>
            </a:r>
            <a:r>
              <a:rPr lang="en-GB" err="1"/>
              <a:t>alle</a:t>
            </a:r>
            <a:r>
              <a:rPr lang="en-GB"/>
              <a:t> </a:t>
            </a:r>
            <a:r>
              <a:rPr lang="en-GB" err="1"/>
              <a:t>piante</a:t>
            </a:r>
            <a:r>
              <a:rPr lang="en-GB"/>
              <a:t> &amp; Parole legate </a:t>
            </a:r>
            <a:r>
              <a:rPr lang="en-GB" err="1"/>
              <a:t>agli</a:t>
            </a:r>
            <a:r>
              <a:rPr lang="en-GB"/>
              <a:t> </a:t>
            </a:r>
            <a:r>
              <a:rPr lang="en-GB" err="1"/>
              <a:t>animali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965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 b="1"/>
          </a:p>
          <a:p>
            <a:r>
              <a:rPr lang="en-GB"/>
              <a:t>20 Parole legate </a:t>
            </a:r>
            <a:r>
              <a:rPr lang="en-GB" err="1"/>
              <a:t>alle</a:t>
            </a:r>
            <a:r>
              <a:rPr lang="en-GB"/>
              <a:t> </a:t>
            </a:r>
            <a:r>
              <a:rPr lang="en-GB" err="1"/>
              <a:t>piante</a:t>
            </a:r>
            <a:r>
              <a:rPr lang="en-GB"/>
              <a:t>: </a:t>
            </a:r>
            <a:r>
              <a:rPr lang="en-GB" err="1"/>
              <a:t>pino</a:t>
            </a:r>
            <a:r>
              <a:rPr lang="en-GB"/>
              <a:t>, </a:t>
            </a:r>
            <a:r>
              <a:rPr lang="en-GB" err="1"/>
              <a:t>abete</a:t>
            </a:r>
            <a:r>
              <a:rPr lang="en-GB"/>
              <a:t>, </a:t>
            </a:r>
            <a:r>
              <a:rPr lang="en-GB" err="1"/>
              <a:t>betulla</a:t>
            </a:r>
            <a:r>
              <a:rPr lang="en-GB"/>
              <a:t>, </a:t>
            </a:r>
            <a:r>
              <a:rPr lang="en-GB" err="1"/>
              <a:t>tiglio</a:t>
            </a:r>
            <a:r>
              <a:rPr lang="mr-IN"/>
              <a:t>…</a:t>
            </a:r>
            <a:r>
              <a:rPr lang="it-IT" err="1"/>
              <a:t>ecc</a:t>
            </a:r>
            <a:r>
              <a:rPr lang="mr-IN"/>
              <a:t>…</a:t>
            </a:r>
            <a:r>
              <a:rPr lang="it-IT"/>
              <a:t>ecc...</a:t>
            </a:r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20 Parole legate </a:t>
            </a:r>
            <a:r>
              <a:rPr lang="en-GB" err="1"/>
              <a:t>agli</a:t>
            </a:r>
            <a:r>
              <a:rPr lang="en-GB"/>
              <a:t> </a:t>
            </a:r>
            <a:r>
              <a:rPr lang="en-GB" err="1"/>
              <a:t>animali</a:t>
            </a:r>
            <a:r>
              <a:rPr lang="en-GB"/>
              <a:t>: </a:t>
            </a:r>
            <a:r>
              <a:rPr lang="en-GB" err="1"/>
              <a:t>gatto</a:t>
            </a:r>
            <a:r>
              <a:rPr lang="en-GB"/>
              <a:t>, cane, </a:t>
            </a:r>
            <a:r>
              <a:rPr lang="en-GB" err="1"/>
              <a:t>pulicno</a:t>
            </a:r>
            <a:r>
              <a:rPr lang="en-GB"/>
              <a:t>, </a:t>
            </a:r>
            <a:r>
              <a:rPr lang="en-GB" err="1"/>
              <a:t>gallo</a:t>
            </a:r>
            <a:r>
              <a:rPr lang="mr-IN"/>
              <a:t>…</a:t>
            </a:r>
            <a:r>
              <a:rPr lang="it-IT" err="1"/>
              <a:t>ecc</a:t>
            </a:r>
            <a:r>
              <a:rPr lang="it-IT"/>
              <a:t>..ecc..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75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>
                <a:solidFill>
                  <a:schemeClr val="bg1">
                    <a:lumMod val="75000"/>
                  </a:schemeClr>
                </a:solidFill>
              </a:rPr>
              <a:t>Variabili indipendenti </a:t>
            </a:r>
            <a:r>
              <a:rPr lang="it-IT" b="1">
                <a:solidFill>
                  <a:schemeClr val="bg1">
                    <a:lumMod val="75000"/>
                  </a:schemeClr>
                </a:solidFill>
              </a:rPr>
              <a:t>entro i soggetti</a:t>
            </a:r>
            <a:r>
              <a:rPr lang="it-IT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it-IT" err="1">
                <a:solidFill>
                  <a:schemeClr val="bg1">
                    <a:lumMod val="75000"/>
                  </a:schemeClr>
                </a:solidFill>
              </a:rPr>
              <a:t>within</a:t>
            </a:r>
            <a:r>
              <a:rPr lang="it-IT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it-IT" err="1">
                <a:solidFill>
                  <a:schemeClr val="bg1">
                    <a:lumMod val="75000"/>
                  </a:schemeClr>
                </a:solidFill>
              </a:rPr>
              <a:t>subjects</a:t>
            </a:r>
            <a:r>
              <a:rPr lang="it-IT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endParaRPr lang="it-IT">
              <a:solidFill>
                <a:schemeClr val="bg1">
                  <a:lumMod val="75000"/>
                </a:schemeClr>
              </a:solidFill>
            </a:endParaRPr>
          </a:p>
          <a:p>
            <a:r>
              <a:rPr lang="it-IT">
                <a:solidFill>
                  <a:schemeClr val="bg1">
                    <a:lumMod val="75000"/>
                  </a:schemeClr>
                </a:solidFill>
              </a:rPr>
              <a:t>Ogni partecipante è sottoposto ad ogni livello della VI</a:t>
            </a:r>
          </a:p>
          <a:p>
            <a:pPr marL="0" indent="0">
              <a:buNone/>
            </a:pPr>
            <a:endParaRPr lang="it-IT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err="1"/>
              <a:t>Ogni</a:t>
            </a:r>
            <a:r>
              <a:rPr lang="en-GB"/>
              <a:t> </a:t>
            </a:r>
            <a:r>
              <a:rPr lang="en-GB" err="1"/>
              <a:t>participante</a:t>
            </a:r>
            <a:r>
              <a:rPr lang="en-GB"/>
              <a:t> </a:t>
            </a:r>
            <a:r>
              <a:rPr lang="en-GB" err="1"/>
              <a:t>legge</a:t>
            </a:r>
            <a:r>
              <a:rPr lang="en-GB"/>
              <a:t> </a:t>
            </a:r>
            <a:r>
              <a:rPr lang="en-GB" err="1"/>
              <a:t>sia</a:t>
            </a:r>
            <a:r>
              <a:rPr lang="en-GB"/>
              <a:t> le parole-</a:t>
            </a:r>
            <a:r>
              <a:rPr lang="en-GB" err="1"/>
              <a:t>piante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le parole-</a:t>
            </a:r>
            <a:r>
              <a:rPr lang="en-GB" err="1"/>
              <a:t>animali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035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 err="1">
                <a:solidFill>
                  <a:srgbClr val="BFBFBF"/>
                </a:solidFill>
              </a:rPr>
              <a:t>Ogni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participante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legge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sia</a:t>
            </a:r>
            <a:r>
              <a:rPr lang="en-GB">
                <a:solidFill>
                  <a:srgbClr val="BFBFBF"/>
                </a:solidFill>
              </a:rPr>
              <a:t> le parole-</a:t>
            </a:r>
            <a:r>
              <a:rPr lang="en-GB" err="1">
                <a:solidFill>
                  <a:srgbClr val="BFBFBF"/>
                </a:solidFill>
              </a:rPr>
              <a:t>piante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che</a:t>
            </a:r>
            <a:r>
              <a:rPr lang="en-GB">
                <a:solidFill>
                  <a:srgbClr val="BFBFBF"/>
                </a:solidFill>
              </a:rPr>
              <a:t> le parole-</a:t>
            </a:r>
            <a:r>
              <a:rPr lang="en-GB" err="1">
                <a:solidFill>
                  <a:srgbClr val="BFBFBF"/>
                </a:solidFill>
              </a:rPr>
              <a:t>animali</a:t>
            </a:r>
            <a:endParaRPr lang="en-GB">
              <a:solidFill>
                <a:srgbClr val="BFBFBF"/>
              </a:solidFill>
            </a:endParaRPr>
          </a:p>
          <a:p>
            <a:endParaRPr lang="en-GB"/>
          </a:p>
          <a:p>
            <a:r>
              <a:rPr lang="en-GB" err="1"/>
              <a:t>Dopo</a:t>
            </a:r>
            <a:r>
              <a:rPr lang="en-GB"/>
              <a:t> aver </a:t>
            </a:r>
            <a:r>
              <a:rPr lang="en-GB" err="1"/>
              <a:t>letto</a:t>
            </a:r>
            <a:r>
              <a:rPr lang="en-GB"/>
              <a:t> le parole,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partecipanti</a:t>
            </a:r>
            <a:r>
              <a:rPr lang="en-GB"/>
              <a:t> </a:t>
            </a:r>
            <a:r>
              <a:rPr lang="en-GB" err="1"/>
              <a:t>devono</a:t>
            </a:r>
            <a:r>
              <a:rPr lang="en-GB"/>
              <a:t> </a:t>
            </a:r>
            <a:r>
              <a:rPr lang="en-GB" err="1"/>
              <a:t>aspettare</a:t>
            </a:r>
            <a:r>
              <a:rPr lang="en-GB"/>
              <a:t> 1 min e poi </a:t>
            </a:r>
            <a:r>
              <a:rPr lang="en-GB" err="1"/>
              <a:t>scrivere</a:t>
            </a:r>
            <a:r>
              <a:rPr lang="en-GB"/>
              <a:t> </a:t>
            </a:r>
            <a:r>
              <a:rPr lang="en-GB" err="1"/>
              <a:t>tutte</a:t>
            </a:r>
            <a:r>
              <a:rPr lang="en-GB"/>
              <a:t> le parole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ricordano</a:t>
            </a:r>
            <a:r>
              <a:rPr lang="en-GB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050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Psicologia</a:t>
            </a:r>
            <a:r>
              <a:rPr lang="en-GB"/>
              <a:t> </a:t>
            </a:r>
            <a:r>
              <a:rPr lang="en-GB" err="1"/>
              <a:t>Sociale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428"/>
          </a:xfrm>
        </p:spPr>
        <p:txBody>
          <a:bodyPr>
            <a:normAutofit/>
          </a:bodyPr>
          <a:lstStyle/>
          <a:p>
            <a:r>
              <a:rPr lang="it-IT" b="1"/>
              <a:t>La scienza psicologica </a:t>
            </a:r>
            <a:r>
              <a:rPr lang="it-IT"/>
              <a:t>si pone come obiettivo:</a:t>
            </a:r>
          </a:p>
          <a:p>
            <a:endParaRPr lang="it-IT"/>
          </a:p>
          <a:p>
            <a:r>
              <a:rPr lang="it-IT">
                <a:solidFill>
                  <a:srgbClr val="000000"/>
                </a:solidFill>
              </a:rPr>
              <a:t>a) la definizione della relazione tra determinate variabili </a:t>
            </a:r>
          </a:p>
          <a:p>
            <a:pPr lvl="1"/>
            <a:r>
              <a:rPr lang="it-IT">
                <a:solidFill>
                  <a:srgbClr val="BFBFBF"/>
                </a:solidFill>
              </a:rPr>
              <a:t>e.g. comportamento di aiuto e situazioni di gruppo</a:t>
            </a:r>
            <a:endParaRPr lang="it-IT"/>
          </a:p>
          <a:p>
            <a:r>
              <a:rPr lang="it-IT"/>
              <a:t>	b) sistematizzare tale relazione nel corpo di conoscenze proprie alla psicologia</a:t>
            </a:r>
          </a:p>
          <a:p>
            <a:pPr lvl="1"/>
            <a:r>
              <a:rPr lang="it-IT">
                <a:solidFill>
                  <a:schemeClr val="bg1">
                    <a:lumMod val="75000"/>
                  </a:schemeClr>
                </a:solidFill>
              </a:rPr>
              <a:t>e.g., Norme di Gruppo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021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r>
              <a:rPr lang="en-GB" err="1">
                <a:solidFill>
                  <a:srgbClr val="BFBFBF"/>
                </a:solidFill>
              </a:rPr>
              <a:t>Dopo</a:t>
            </a:r>
            <a:r>
              <a:rPr lang="en-GB">
                <a:solidFill>
                  <a:srgbClr val="BFBFBF"/>
                </a:solidFill>
              </a:rPr>
              <a:t> aver </a:t>
            </a:r>
            <a:r>
              <a:rPr lang="en-GB" err="1">
                <a:solidFill>
                  <a:srgbClr val="BFBFBF"/>
                </a:solidFill>
              </a:rPr>
              <a:t>letto</a:t>
            </a:r>
            <a:r>
              <a:rPr lang="en-GB">
                <a:solidFill>
                  <a:srgbClr val="BFBFBF"/>
                </a:solidFill>
              </a:rPr>
              <a:t> le parole, </a:t>
            </a:r>
            <a:r>
              <a:rPr lang="en-GB" err="1">
                <a:solidFill>
                  <a:srgbClr val="BFBFBF"/>
                </a:solidFill>
              </a:rPr>
              <a:t>i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partecipanti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devono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aspettare</a:t>
            </a:r>
            <a:r>
              <a:rPr lang="en-GB">
                <a:solidFill>
                  <a:srgbClr val="BFBFBF"/>
                </a:solidFill>
              </a:rPr>
              <a:t> 1 min e poi </a:t>
            </a:r>
            <a:r>
              <a:rPr lang="en-GB" err="1">
                <a:solidFill>
                  <a:srgbClr val="BFBFBF"/>
                </a:solidFill>
              </a:rPr>
              <a:t>scrivere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tutte</a:t>
            </a:r>
            <a:r>
              <a:rPr lang="en-GB">
                <a:solidFill>
                  <a:srgbClr val="BFBFBF"/>
                </a:solidFill>
              </a:rPr>
              <a:t> le parole </a:t>
            </a:r>
            <a:r>
              <a:rPr lang="en-GB" err="1">
                <a:solidFill>
                  <a:srgbClr val="BFBFBF"/>
                </a:solidFill>
              </a:rPr>
              <a:t>che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si</a:t>
            </a:r>
            <a:r>
              <a:rPr lang="en-GB">
                <a:solidFill>
                  <a:srgbClr val="BFBFBF"/>
                </a:solidFill>
              </a:rPr>
              <a:t> </a:t>
            </a:r>
            <a:r>
              <a:rPr lang="en-GB" err="1">
                <a:solidFill>
                  <a:srgbClr val="BFBFBF"/>
                </a:solidFill>
              </a:rPr>
              <a:t>ricordano</a:t>
            </a:r>
            <a:r>
              <a:rPr lang="en-GB">
                <a:solidFill>
                  <a:srgbClr val="BFBFBF"/>
                </a:solidFill>
              </a:rPr>
              <a:t>.</a:t>
            </a:r>
          </a:p>
          <a:p>
            <a:endParaRPr lang="en-GB"/>
          </a:p>
          <a:p>
            <a:r>
              <a:rPr lang="en-GB"/>
              <a:t>In media: 13/20 </a:t>
            </a:r>
            <a:r>
              <a:rPr lang="en-GB" err="1"/>
              <a:t>piante</a:t>
            </a:r>
            <a:r>
              <a:rPr lang="en-GB"/>
              <a:t> &gt; 9/20 </a:t>
            </a:r>
            <a:r>
              <a:rPr lang="en-GB" err="1"/>
              <a:t>animali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146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it-IT"/>
          </a:p>
          <a:p>
            <a:r>
              <a:rPr lang="it-IT"/>
              <a:t>Rivediamo:</a:t>
            </a:r>
          </a:p>
          <a:p>
            <a:r>
              <a:rPr lang="it-IT" i="1"/>
              <a:t>Il comportamento del partecipante in una condizione viene </a:t>
            </a:r>
            <a:r>
              <a:rPr lang="it-IT" b="1" i="1">
                <a:solidFill>
                  <a:srgbClr val="000000"/>
                </a:solidFill>
              </a:rPr>
              <a:t>confrontato</a:t>
            </a:r>
            <a:r>
              <a:rPr lang="it-IT" i="1"/>
              <a:t> con il comportamento dello </a:t>
            </a:r>
            <a:r>
              <a:rPr lang="it-IT" b="1" i="1"/>
              <a:t>stesso</a:t>
            </a:r>
            <a:r>
              <a:rPr lang="it-IT" i="1"/>
              <a:t> partecipante in un’altra condizione</a:t>
            </a:r>
            <a:endParaRPr lang="en-GB" i="1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68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Applichiamo allo studio in discussione:</a:t>
            </a:r>
          </a:p>
          <a:p>
            <a:endParaRPr lang="it-IT"/>
          </a:p>
          <a:p>
            <a:r>
              <a:rPr lang="it-IT"/>
              <a:t>Parole animali </a:t>
            </a:r>
            <a:r>
              <a:rPr lang="it-IT">
                <a:solidFill>
                  <a:srgbClr val="BFBFBF"/>
                </a:solidFill>
              </a:rPr>
              <a:t>(8)</a:t>
            </a:r>
            <a:r>
              <a:rPr lang="it-IT"/>
              <a:t>  	 	            Parole piante </a:t>
            </a:r>
            <a:r>
              <a:rPr lang="it-IT">
                <a:solidFill>
                  <a:srgbClr val="BFBFBF"/>
                </a:solidFill>
              </a:rPr>
              <a:t>(4)</a:t>
            </a:r>
            <a:endParaRPr lang="en-GB">
              <a:solidFill>
                <a:srgbClr val="BFBFBF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495" y="3662363"/>
            <a:ext cx="3289300" cy="24638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92208" y="3664114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</a:t>
            </a:r>
            <a:endParaRPr lang="en-GB" sz="4000"/>
          </a:p>
        </p:txBody>
      </p:sp>
      <p:sp>
        <p:nvSpPr>
          <p:cNvPr id="6" name="CasellaDiTesto 5"/>
          <p:cNvSpPr txBox="1"/>
          <p:nvPr/>
        </p:nvSpPr>
        <p:spPr>
          <a:xfrm>
            <a:off x="6863343" y="3674867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</a:t>
            </a:r>
            <a:endParaRPr lang="en-GB" sz="4000"/>
          </a:p>
        </p:txBody>
      </p:sp>
    </p:spTree>
    <p:extLst>
      <p:ext uri="{BB962C8B-B14F-4D97-AF65-F5344CB8AC3E}">
        <p14:creationId xmlns:p14="http://schemas.microsoft.com/office/powerpoint/2010/main" val="339234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Applichiamo allo studio in discussione:</a:t>
            </a:r>
          </a:p>
          <a:p>
            <a:endParaRPr lang="it-IT"/>
          </a:p>
          <a:p>
            <a:r>
              <a:rPr lang="it-IT"/>
              <a:t>Parole animali </a:t>
            </a:r>
            <a:r>
              <a:rPr lang="it-IT">
                <a:solidFill>
                  <a:srgbClr val="BFBFBF"/>
                </a:solidFill>
              </a:rPr>
              <a:t>(18)  </a:t>
            </a:r>
            <a:r>
              <a:rPr lang="it-IT"/>
              <a:t>	             Parole piante </a:t>
            </a:r>
            <a:r>
              <a:rPr lang="it-IT">
                <a:solidFill>
                  <a:srgbClr val="BFBFBF"/>
                </a:solidFill>
              </a:rPr>
              <a:t>(14</a:t>
            </a:r>
            <a:r>
              <a:rPr lang="it-IT">
                <a:solidFill>
                  <a:srgbClr val="A6A6A6"/>
                </a:solidFill>
              </a:rPr>
              <a:t>)</a:t>
            </a:r>
            <a:endParaRPr lang="en-GB">
              <a:solidFill>
                <a:srgbClr val="A6A6A6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92208" y="3664114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</a:t>
            </a:r>
            <a:endParaRPr lang="en-GB" sz="4000"/>
          </a:p>
        </p:txBody>
      </p:sp>
      <p:sp>
        <p:nvSpPr>
          <p:cNvPr id="6" name="CasellaDiTesto 5"/>
          <p:cNvSpPr txBox="1"/>
          <p:nvPr/>
        </p:nvSpPr>
        <p:spPr>
          <a:xfrm>
            <a:off x="6863343" y="3674867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</a:t>
            </a:r>
            <a:endParaRPr lang="en-GB" sz="400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068763"/>
            <a:ext cx="39497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86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Applichiamo allo studio in discussione:</a:t>
            </a:r>
          </a:p>
          <a:p>
            <a:endParaRPr lang="it-IT"/>
          </a:p>
          <a:p>
            <a:r>
              <a:rPr lang="it-IT"/>
              <a:t>Parole animali (8)  	 	            Parole piante </a:t>
            </a:r>
            <a:r>
              <a:rPr lang="it-IT">
                <a:solidFill>
                  <a:srgbClr val="000000"/>
                </a:solidFill>
              </a:rPr>
              <a:t>(4)</a:t>
            </a:r>
            <a:endParaRPr lang="en-GB">
              <a:solidFill>
                <a:srgbClr val="0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495" y="3662363"/>
            <a:ext cx="3289300" cy="24638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92208" y="3664114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</a:t>
            </a:r>
            <a:endParaRPr lang="en-GB" sz="4000"/>
          </a:p>
        </p:txBody>
      </p:sp>
      <p:sp>
        <p:nvSpPr>
          <p:cNvPr id="6" name="CasellaDiTesto 5"/>
          <p:cNvSpPr txBox="1"/>
          <p:nvPr/>
        </p:nvSpPr>
        <p:spPr>
          <a:xfrm>
            <a:off x="6863343" y="3674867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</a:t>
            </a:r>
            <a:endParaRPr lang="en-GB" sz="4000"/>
          </a:p>
        </p:txBody>
      </p:sp>
    </p:spTree>
    <p:extLst>
      <p:ext uri="{BB962C8B-B14F-4D97-AF65-F5344CB8AC3E}">
        <p14:creationId xmlns:p14="http://schemas.microsoft.com/office/powerpoint/2010/main" val="3138081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Applichiamo allo studio in discussione:</a:t>
            </a:r>
          </a:p>
          <a:p>
            <a:endParaRPr lang="it-IT"/>
          </a:p>
          <a:p>
            <a:r>
              <a:rPr lang="it-IT"/>
              <a:t>Parole animali </a:t>
            </a:r>
            <a:r>
              <a:rPr lang="it-IT">
                <a:solidFill>
                  <a:srgbClr val="000000"/>
                </a:solidFill>
              </a:rPr>
              <a:t>(18)</a:t>
            </a:r>
            <a:r>
              <a:rPr lang="it-IT">
                <a:solidFill>
                  <a:srgbClr val="BFBFBF"/>
                </a:solidFill>
              </a:rPr>
              <a:t>  </a:t>
            </a:r>
            <a:r>
              <a:rPr lang="it-IT"/>
              <a:t>	             Parole piante </a:t>
            </a:r>
            <a:r>
              <a:rPr lang="it-IT">
                <a:solidFill>
                  <a:srgbClr val="000000"/>
                </a:solidFill>
              </a:rPr>
              <a:t>(14</a:t>
            </a:r>
            <a:r>
              <a:rPr lang="it-IT"/>
              <a:t>)</a:t>
            </a:r>
            <a:endParaRPr lang="en-GB"/>
          </a:p>
        </p:txBody>
      </p:sp>
      <p:sp>
        <p:nvSpPr>
          <p:cNvPr id="5" name="CasellaDiTesto 4"/>
          <p:cNvSpPr txBox="1"/>
          <p:nvPr/>
        </p:nvSpPr>
        <p:spPr>
          <a:xfrm>
            <a:off x="1392208" y="3664114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</a:t>
            </a:r>
            <a:endParaRPr lang="en-GB" sz="4000"/>
          </a:p>
        </p:txBody>
      </p:sp>
      <p:sp>
        <p:nvSpPr>
          <p:cNvPr id="6" name="CasellaDiTesto 5"/>
          <p:cNvSpPr txBox="1"/>
          <p:nvPr/>
        </p:nvSpPr>
        <p:spPr>
          <a:xfrm>
            <a:off x="6863343" y="3674867"/>
            <a:ext cx="632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>
                <a:latin typeface="Wingdings"/>
                <a:ea typeface="Wingdings"/>
                <a:cs typeface="Wingdings"/>
                <a:sym typeface="Wingdings"/>
              </a:rPr>
              <a:t></a:t>
            </a:r>
            <a:endParaRPr lang="en-GB" sz="400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4068763"/>
            <a:ext cx="39497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99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Applichiamo allo studio in discussione:</a:t>
            </a:r>
          </a:p>
          <a:p>
            <a:endParaRPr lang="it-IT"/>
          </a:p>
          <a:p>
            <a:r>
              <a:rPr lang="it-IT">
                <a:solidFill>
                  <a:schemeClr val="bg1">
                    <a:lumMod val="65000"/>
                  </a:schemeClr>
                </a:solidFill>
              </a:rPr>
              <a:t>Parole animali (8)  	 	            Parole piante (4)</a:t>
            </a:r>
          </a:p>
          <a:p>
            <a:r>
              <a:rPr lang="it-IT">
                <a:solidFill>
                  <a:schemeClr val="bg1">
                    <a:lumMod val="65000"/>
                  </a:schemeClr>
                </a:solidFill>
              </a:rPr>
              <a:t>Parole animali (18)  	             Parole piante (14)</a:t>
            </a:r>
          </a:p>
          <a:p>
            <a:r>
              <a:rPr lang="it-IT"/>
              <a:t>Parole animali </a:t>
            </a:r>
            <a:r>
              <a:rPr lang="it-IT">
                <a:solidFill>
                  <a:srgbClr val="000000"/>
                </a:solidFill>
              </a:rPr>
              <a:t>(13)</a:t>
            </a:r>
            <a:r>
              <a:rPr lang="it-IT">
                <a:solidFill>
                  <a:srgbClr val="BFBFBF"/>
                </a:solidFill>
              </a:rPr>
              <a:t>  </a:t>
            </a:r>
            <a:r>
              <a:rPr lang="it-IT"/>
              <a:t>	             Parole piante </a:t>
            </a:r>
            <a:r>
              <a:rPr lang="it-IT">
                <a:solidFill>
                  <a:srgbClr val="000000"/>
                </a:solidFill>
              </a:rPr>
              <a:t>(9</a:t>
            </a:r>
            <a:r>
              <a:rPr lang="it-IT"/>
              <a:t>)</a:t>
            </a:r>
            <a:endParaRPr lang="en-GB"/>
          </a:p>
          <a:p>
            <a:endParaRPr lang="en-GB"/>
          </a:p>
          <a:p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74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/>
          </a:p>
          <a:p>
            <a:r>
              <a:rPr lang="it-IT"/>
              <a:t>A differenza dei disegni sperimentali </a:t>
            </a:r>
            <a:r>
              <a:rPr lang="it-IT" err="1"/>
              <a:t>Between-Subjects</a:t>
            </a:r>
            <a:r>
              <a:rPr lang="it-IT"/>
              <a:t>:</a:t>
            </a:r>
          </a:p>
          <a:p>
            <a:endParaRPr lang="it-IT"/>
          </a:p>
          <a:p>
            <a:r>
              <a:rPr lang="it-IT" i="1"/>
              <a:t>NON HO BISOGNO DI RANDOMIZZARE I PARTECIAPNTI NELLE DIVERSE CONDIZIONI</a:t>
            </a:r>
            <a:endParaRPr lang="en-GB" i="1"/>
          </a:p>
        </p:txBody>
      </p:sp>
    </p:spTree>
    <p:extLst>
      <p:ext uri="{BB962C8B-B14F-4D97-AF65-F5344CB8AC3E}">
        <p14:creationId xmlns:p14="http://schemas.microsoft.com/office/powerpoint/2010/main" val="728786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/>
          </a:p>
          <a:p>
            <a:r>
              <a:rPr lang="it-IT">
                <a:solidFill>
                  <a:srgbClr val="BFBFBF"/>
                </a:solidFill>
              </a:rPr>
              <a:t>A differenza dei disegni sperimentali </a:t>
            </a:r>
            <a:r>
              <a:rPr lang="it-IT" err="1">
                <a:solidFill>
                  <a:srgbClr val="BFBFBF"/>
                </a:solidFill>
              </a:rPr>
              <a:t>Between-Subjects</a:t>
            </a:r>
            <a:r>
              <a:rPr lang="it-IT">
                <a:solidFill>
                  <a:srgbClr val="BFBFBF"/>
                </a:solidFill>
              </a:rPr>
              <a:t>:</a:t>
            </a:r>
          </a:p>
          <a:p>
            <a:endParaRPr lang="it-IT">
              <a:solidFill>
                <a:srgbClr val="BFBFBF"/>
              </a:solidFill>
            </a:endParaRPr>
          </a:p>
          <a:p>
            <a:r>
              <a:rPr lang="it-IT" i="1">
                <a:solidFill>
                  <a:srgbClr val="BFBFBF"/>
                </a:solidFill>
              </a:rPr>
              <a:t>NON HO BISOGNO DI RANDOMIZZARE I PARTECIAPNTI NELLE DIVERSE CONDIZIONI</a:t>
            </a:r>
            <a:endParaRPr lang="en-GB" i="1">
              <a:solidFill>
                <a:srgbClr val="BFBFBF"/>
              </a:solidFill>
            </a:endParaRPr>
          </a:p>
          <a:p>
            <a:pPr lvl="1"/>
            <a:r>
              <a:rPr lang="it-IT"/>
              <a:t>La performance del partecipante per un livello della variabile viene confrontata con la performance dello stesso partecipante all’altro livello della variabile</a:t>
            </a:r>
          </a:p>
        </p:txBody>
      </p:sp>
    </p:spTree>
    <p:extLst>
      <p:ext uri="{BB962C8B-B14F-4D97-AF65-F5344CB8AC3E}">
        <p14:creationId xmlns:p14="http://schemas.microsoft.com/office/powerpoint/2010/main" val="3849747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955"/>
            <a:ext cx="8229600" cy="4525963"/>
          </a:xfrm>
        </p:spPr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/>
              <a:t>I </a:t>
            </a:r>
            <a:r>
              <a:rPr lang="en-GB" err="1"/>
              <a:t>partecipanti</a:t>
            </a:r>
            <a:r>
              <a:rPr lang="en-GB"/>
              <a:t> </a:t>
            </a:r>
            <a:r>
              <a:rPr lang="en-GB" err="1"/>
              <a:t>valutano</a:t>
            </a:r>
            <a:r>
              <a:rPr lang="en-GB"/>
              <a:t>:</a:t>
            </a:r>
          </a:p>
          <a:p>
            <a:r>
              <a:rPr lang="en-GB"/>
              <a:t> </a:t>
            </a:r>
            <a:r>
              <a:rPr lang="en-GB" err="1"/>
              <a:t>il</a:t>
            </a:r>
            <a:r>
              <a:rPr lang="en-GB"/>
              <a:t> </a:t>
            </a:r>
            <a:r>
              <a:rPr lang="en-GB" err="1"/>
              <a:t>gruppo</a:t>
            </a:r>
            <a:r>
              <a:rPr lang="en-GB"/>
              <a:t> 1 e </a:t>
            </a:r>
            <a:r>
              <a:rPr lang="en-GB" err="1"/>
              <a:t>il</a:t>
            </a:r>
            <a:r>
              <a:rPr lang="en-GB"/>
              <a:t> </a:t>
            </a:r>
            <a:r>
              <a:rPr lang="en-GB" err="1"/>
              <a:t>gruppo</a:t>
            </a:r>
            <a:r>
              <a:rPr lang="en-GB"/>
              <a:t> 2</a:t>
            </a:r>
          </a:p>
          <a:p>
            <a:endParaRPr lang="en-GB"/>
          </a:p>
          <a:p>
            <a:r>
              <a:rPr lang="en-GB" err="1"/>
              <a:t>Vado</a:t>
            </a:r>
            <a:r>
              <a:rPr lang="en-GB"/>
              <a:t> a </a:t>
            </a:r>
            <a:r>
              <a:rPr lang="en-GB" err="1"/>
              <a:t>vedere</a:t>
            </a:r>
            <a:r>
              <a:rPr lang="en-GB"/>
              <a:t> come la </a:t>
            </a:r>
            <a:r>
              <a:rPr lang="en-GB" err="1"/>
              <a:t>valutazione</a:t>
            </a:r>
            <a:r>
              <a:rPr lang="en-GB"/>
              <a:t> </a:t>
            </a:r>
            <a:r>
              <a:rPr lang="en-GB" err="1"/>
              <a:t>varia</a:t>
            </a:r>
            <a:r>
              <a:rPr lang="en-GB"/>
              <a:t> in </a:t>
            </a:r>
            <a:r>
              <a:rPr lang="en-GB" err="1"/>
              <a:t>funzione</a:t>
            </a:r>
            <a:r>
              <a:rPr lang="en-GB"/>
              <a:t> del </a:t>
            </a:r>
            <a:r>
              <a:rPr lang="en-GB" err="1"/>
              <a:t>gruppo</a:t>
            </a:r>
            <a:r>
              <a:rPr lang="en-GB"/>
              <a:t> 1 e del </a:t>
            </a:r>
            <a:r>
              <a:rPr lang="en-GB" err="1"/>
              <a:t>gruppo</a:t>
            </a:r>
            <a:r>
              <a:rPr lang="en-GB"/>
              <a:t> 2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88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err="1"/>
              <a:t>Metodo</a:t>
            </a:r>
            <a:r>
              <a:rPr lang="en-US"/>
              <a:t> </a:t>
            </a:r>
            <a:r>
              <a:rPr lang="en-US" err="1"/>
              <a:t>sperimentale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>
                <a:solidFill>
                  <a:schemeClr val="bg1">
                    <a:lumMod val="75000"/>
                  </a:schemeClr>
                </a:solidFill>
              </a:rPr>
              <a:t>La VI deve avere più di un gruppo sperimentale / più di un livello sperimentale</a:t>
            </a:r>
          </a:p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Uno di questi livelli deve costituire la manipolazione critica, quella che dovrebbe sortire l’effetto sulla DV</a:t>
            </a:r>
          </a:p>
        </p:txBody>
      </p:sp>
    </p:spTree>
    <p:extLst>
      <p:ext uri="{BB962C8B-B14F-4D97-AF65-F5344CB8AC3E}">
        <p14:creationId xmlns:p14="http://schemas.microsoft.com/office/powerpoint/2010/main" val="31228592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Esempio</a:t>
            </a:r>
            <a:r>
              <a:rPr lang="en-GB"/>
              <a:t>:</a:t>
            </a:r>
          </a:p>
          <a:p>
            <a:r>
              <a:rPr lang="en-GB" err="1">
                <a:solidFill>
                  <a:srgbClr val="BFBFBF"/>
                </a:solidFill>
              </a:rPr>
              <a:t>Vado</a:t>
            </a:r>
            <a:r>
              <a:rPr lang="en-GB">
                <a:solidFill>
                  <a:srgbClr val="BFBFBF"/>
                </a:solidFill>
              </a:rPr>
              <a:t> a </a:t>
            </a:r>
            <a:r>
              <a:rPr lang="en-GB" err="1">
                <a:solidFill>
                  <a:srgbClr val="BFBFBF"/>
                </a:solidFill>
              </a:rPr>
              <a:t>vedere</a:t>
            </a:r>
            <a:r>
              <a:rPr lang="en-GB">
                <a:solidFill>
                  <a:srgbClr val="BFBFBF"/>
                </a:solidFill>
              </a:rPr>
              <a:t> come </a:t>
            </a:r>
            <a:r>
              <a:rPr lang="en-GB"/>
              <a:t>la </a:t>
            </a:r>
            <a:r>
              <a:rPr lang="en-GB" err="1"/>
              <a:t>Valutazione</a:t>
            </a:r>
            <a:r>
              <a:rPr lang="en-GB"/>
              <a:t> (VD) </a:t>
            </a:r>
            <a:r>
              <a:rPr lang="en-GB" err="1">
                <a:solidFill>
                  <a:srgbClr val="BFBFBF"/>
                </a:solidFill>
              </a:rPr>
              <a:t>varia</a:t>
            </a:r>
            <a:r>
              <a:rPr lang="en-GB">
                <a:solidFill>
                  <a:srgbClr val="BFBFBF"/>
                </a:solidFill>
              </a:rPr>
              <a:t> in </a:t>
            </a:r>
            <a:r>
              <a:rPr lang="en-GB" err="1">
                <a:solidFill>
                  <a:srgbClr val="BFBFBF"/>
                </a:solidFill>
              </a:rPr>
              <a:t>funzione</a:t>
            </a:r>
            <a:r>
              <a:rPr lang="en-GB">
                <a:solidFill>
                  <a:srgbClr val="BFBFBF"/>
                </a:solidFill>
              </a:rPr>
              <a:t> del </a:t>
            </a:r>
            <a:r>
              <a:rPr lang="en-GB" err="1"/>
              <a:t>gruppo</a:t>
            </a:r>
            <a:r>
              <a:rPr lang="en-GB"/>
              <a:t> 1 e del </a:t>
            </a:r>
            <a:r>
              <a:rPr lang="en-GB" err="1"/>
              <a:t>gruppo</a:t>
            </a:r>
            <a:r>
              <a:rPr lang="en-GB"/>
              <a:t> 2 (VI)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74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Esempio:</a:t>
            </a:r>
          </a:p>
          <a:p>
            <a:r>
              <a:rPr lang="it-IT">
                <a:solidFill>
                  <a:srgbClr val="BFBFBF"/>
                </a:solidFill>
              </a:rPr>
              <a:t>Vado a vedere come </a:t>
            </a:r>
            <a:r>
              <a:rPr lang="it-IT"/>
              <a:t>la Valutazione (VD) </a:t>
            </a:r>
            <a:r>
              <a:rPr lang="it-IT">
                <a:solidFill>
                  <a:srgbClr val="BFBFBF"/>
                </a:solidFill>
              </a:rPr>
              <a:t>varia in funzione del </a:t>
            </a:r>
            <a:r>
              <a:rPr lang="it-IT"/>
              <a:t>gruppo 1 e del gruppo 2 (VI)</a:t>
            </a:r>
          </a:p>
          <a:p>
            <a:endParaRPr lang="it-IT"/>
          </a:p>
          <a:p>
            <a:r>
              <a:rPr lang="it-IT"/>
              <a:t>VI entro i soggetti: allo stesso partecipante somministro gruppo 1 e gruppo 2, ossia i due livelli della VI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439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Le </a:t>
            </a:r>
            <a:r>
              <a:rPr lang="en-GB" err="1"/>
              <a:t>manipolazioni</a:t>
            </a:r>
            <a:r>
              <a:rPr lang="en-GB"/>
              <a:t> </a:t>
            </a:r>
            <a:r>
              <a:rPr lang="en-GB" err="1"/>
              <a:t>entro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soggetti</a:t>
            </a:r>
            <a:r>
              <a:rPr lang="en-GB"/>
              <a:t> </a:t>
            </a:r>
            <a:r>
              <a:rPr lang="en-GB" err="1"/>
              <a:t>soffrono</a:t>
            </a:r>
            <a:r>
              <a:rPr lang="en-GB"/>
              <a:t> del </a:t>
            </a:r>
            <a:r>
              <a:rPr lang="en-GB" err="1"/>
              <a:t>probelma</a:t>
            </a:r>
            <a:r>
              <a:rPr lang="en-GB"/>
              <a:t> di </a:t>
            </a:r>
            <a:r>
              <a:rPr lang="en-GB" err="1"/>
              <a:t>variabilità</a:t>
            </a:r>
            <a:r>
              <a:rPr lang="en-GB"/>
              <a:t> inter-</a:t>
            </a:r>
            <a:r>
              <a:rPr lang="en-GB" err="1"/>
              <a:t>individuale</a:t>
            </a:r>
            <a:r>
              <a:rPr lang="en-GB"/>
              <a:t>?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584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Le </a:t>
            </a:r>
            <a:r>
              <a:rPr lang="en-GB" err="1"/>
              <a:t>manipolazioni</a:t>
            </a:r>
            <a:r>
              <a:rPr lang="en-GB"/>
              <a:t> </a:t>
            </a:r>
            <a:r>
              <a:rPr lang="en-GB" err="1"/>
              <a:t>entro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soggetti</a:t>
            </a:r>
            <a:r>
              <a:rPr lang="en-GB"/>
              <a:t> </a:t>
            </a:r>
            <a:r>
              <a:rPr lang="en-GB" err="1"/>
              <a:t>soffrono</a:t>
            </a:r>
            <a:r>
              <a:rPr lang="en-GB"/>
              <a:t> del </a:t>
            </a:r>
            <a:r>
              <a:rPr lang="en-GB" err="1"/>
              <a:t>probelma</a:t>
            </a:r>
            <a:r>
              <a:rPr lang="en-GB"/>
              <a:t> di </a:t>
            </a:r>
            <a:r>
              <a:rPr lang="en-GB" err="1"/>
              <a:t>variabilità</a:t>
            </a:r>
            <a:r>
              <a:rPr lang="en-GB"/>
              <a:t> inter-</a:t>
            </a:r>
            <a:r>
              <a:rPr lang="en-GB" err="1"/>
              <a:t>individuale</a:t>
            </a:r>
            <a:r>
              <a:rPr lang="en-GB"/>
              <a:t>?</a:t>
            </a:r>
          </a:p>
          <a:p>
            <a:endParaRPr lang="en-GB"/>
          </a:p>
          <a:p>
            <a:r>
              <a:rPr lang="en-GB"/>
              <a:t>1) </a:t>
            </a:r>
            <a:r>
              <a:rPr lang="en-GB" err="1"/>
              <a:t>Definire</a:t>
            </a:r>
            <a:r>
              <a:rPr lang="en-GB"/>
              <a:t> </a:t>
            </a:r>
            <a:r>
              <a:rPr lang="en-GB" err="1"/>
              <a:t>cosa</a:t>
            </a:r>
            <a:r>
              <a:rPr lang="en-GB"/>
              <a:t>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intende</a:t>
            </a:r>
            <a:r>
              <a:rPr lang="en-GB"/>
              <a:t> per </a:t>
            </a:r>
            <a:r>
              <a:rPr lang="en-GB" err="1"/>
              <a:t>variabilità</a:t>
            </a:r>
            <a:r>
              <a:rPr lang="en-GB"/>
              <a:t> inter-</a:t>
            </a:r>
            <a:r>
              <a:rPr lang="en-GB" err="1"/>
              <a:t>individuale</a:t>
            </a:r>
            <a:endParaRPr lang="en-GB"/>
          </a:p>
          <a:p>
            <a:r>
              <a:rPr lang="en-GB"/>
              <a:t>2) </a:t>
            </a:r>
            <a:r>
              <a:rPr lang="en-GB" err="1"/>
              <a:t>rispondere</a:t>
            </a:r>
            <a:r>
              <a:rPr lang="en-GB"/>
              <a:t> al </a:t>
            </a:r>
            <a:r>
              <a:rPr lang="en-GB" err="1"/>
              <a:t>quesito</a:t>
            </a:r>
            <a:r>
              <a:rPr lang="en-GB"/>
              <a:t> e </a:t>
            </a:r>
            <a:r>
              <a:rPr lang="en-GB" err="1"/>
              <a:t>motivare</a:t>
            </a:r>
            <a:r>
              <a:rPr lang="en-GB"/>
              <a:t> la </a:t>
            </a:r>
            <a:r>
              <a:rPr lang="en-GB" err="1"/>
              <a:t>risposta</a:t>
            </a:r>
            <a:endParaRPr lang="en-GB"/>
          </a:p>
          <a:p>
            <a:pPr lvl="1"/>
            <a:r>
              <a:rPr lang="en-GB"/>
              <a:t>(</a:t>
            </a:r>
            <a:r>
              <a:rPr lang="en-GB" err="1"/>
              <a:t>risposta</a:t>
            </a:r>
            <a:r>
              <a:rPr lang="en-GB"/>
              <a:t> </a:t>
            </a:r>
            <a:r>
              <a:rPr lang="en-GB" err="1"/>
              <a:t>scritta</a:t>
            </a:r>
            <a:r>
              <a:rPr lang="en-GB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1878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Ritorniamo</a:t>
            </a:r>
            <a:r>
              <a:rPr lang="en-GB"/>
              <a:t> </a:t>
            </a:r>
            <a:r>
              <a:rPr lang="en-GB" err="1"/>
              <a:t>all’Esempio</a:t>
            </a:r>
            <a:r>
              <a:rPr lang="en-GB"/>
              <a:t>:</a:t>
            </a:r>
          </a:p>
          <a:p>
            <a:endParaRPr lang="en-GB" b="1"/>
          </a:p>
          <a:p>
            <a:r>
              <a:rPr lang="en-GB"/>
              <a:t>20 Parole legate </a:t>
            </a:r>
            <a:r>
              <a:rPr lang="en-GB" err="1"/>
              <a:t>alle</a:t>
            </a:r>
            <a:r>
              <a:rPr lang="en-GB"/>
              <a:t> </a:t>
            </a:r>
            <a:r>
              <a:rPr lang="en-GB" err="1"/>
              <a:t>piante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GB" err="1">
                <a:solidFill>
                  <a:schemeClr val="bg1">
                    <a:lumMod val="75000"/>
                  </a:schemeClr>
                </a:solidFill>
              </a:rPr>
              <a:t>pino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75000"/>
                  </a:schemeClr>
                </a:solidFill>
              </a:rPr>
              <a:t>abete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75000"/>
                  </a:schemeClr>
                </a:solidFill>
              </a:rPr>
              <a:t>betulla</a:t>
            </a:r>
            <a:r>
              <a:rPr lang="en-GB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75000"/>
                  </a:schemeClr>
                </a:solidFill>
              </a:rPr>
              <a:t>tiglio</a:t>
            </a:r>
            <a:r>
              <a:rPr lang="mr-IN">
                <a:solidFill>
                  <a:schemeClr val="bg1">
                    <a:lumMod val="75000"/>
                  </a:schemeClr>
                </a:solidFill>
              </a:rPr>
              <a:t>…</a:t>
            </a:r>
            <a:r>
              <a:rPr lang="it-IT" err="1">
                <a:solidFill>
                  <a:schemeClr val="bg1">
                    <a:lumMod val="75000"/>
                  </a:schemeClr>
                </a:solidFill>
              </a:rPr>
              <a:t>ecc</a:t>
            </a:r>
            <a:r>
              <a:rPr lang="mr-IN">
                <a:solidFill>
                  <a:schemeClr val="bg1">
                    <a:lumMod val="75000"/>
                  </a:schemeClr>
                </a:solidFill>
              </a:rPr>
              <a:t>…</a:t>
            </a:r>
            <a:r>
              <a:rPr lang="it-IT" err="1">
                <a:solidFill>
                  <a:schemeClr val="bg1">
                    <a:lumMod val="75000"/>
                  </a:schemeClr>
                </a:solidFill>
              </a:rPr>
              <a:t>ecc</a:t>
            </a:r>
            <a:r>
              <a:rPr lang="mr-IN">
                <a:solidFill>
                  <a:schemeClr val="bg1">
                    <a:lumMod val="75000"/>
                  </a:schemeClr>
                </a:solidFill>
              </a:rPr>
              <a:t>…</a:t>
            </a:r>
            <a:endParaRPr lang="en-GB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GB"/>
              <a:t>20 Parole legate </a:t>
            </a:r>
            <a:r>
              <a:rPr lang="en-GB" err="1"/>
              <a:t>agli</a:t>
            </a:r>
            <a:r>
              <a:rPr lang="en-GB"/>
              <a:t> </a:t>
            </a:r>
            <a:r>
              <a:rPr lang="en-GB" err="1"/>
              <a:t>animali</a:t>
            </a:r>
            <a:r>
              <a:rPr lang="en-GB">
                <a:solidFill>
                  <a:srgbClr val="BFBFBF"/>
                </a:solidFill>
              </a:rPr>
              <a:t>: </a:t>
            </a:r>
            <a:r>
              <a:rPr lang="en-GB" err="1">
                <a:solidFill>
                  <a:srgbClr val="BFBFBF"/>
                </a:solidFill>
              </a:rPr>
              <a:t>gatto</a:t>
            </a:r>
            <a:r>
              <a:rPr lang="en-GB">
                <a:solidFill>
                  <a:srgbClr val="BFBFBF"/>
                </a:solidFill>
              </a:rPr>
              <a:t>, cane, </a:t>
            </a:r>
            <a:r>
              <a:rPr lang="en-GB" err="1">
                <a:solidFill>
                  <a:srgbClr val="BFBFBF"/>
                </a:solidFill>
              </a:rPr>
              <a:t>pulicno</a:t>
            </a:r>
            <a:r>
              <a:rPr lang="en-GB">
                <a:solidFill>
                  <a:srgbClr val="BFBFBF"/>
                </a:solidFill>
              </a:rPr>
              <a:t>, </a:t>
            </a:r>
            <a:r>
              <a:rPr lang="en-GB" err="1">
                <a:solidFill>
                  <a:srgbClr val="BFBFBF"/>
                </a:solidFill>
              </a:rPr>
              <a:t>gallo</a:t>
            </a:r>
            <a:r>
              <a:rPr lang="mr-IN">
                <a:solidFill>
                  <a:srgbClr val="BFBFBF"/>
                </a:solidFill>
              </a:rPr>
              <a:t>…</a:t>
            </a:r>
            <a:r>
              <a:rPr lang="it-IT" err="1">
                <a:solidFill>
                  <a:srgbClr val="BFBFBF"/>
                </a:solidFill>
              </a:rPr>
              <a:t>ecc</a:t>
            </a:r>
            <a:r>
              <a:rPr lang="it-IT">
                <a:solidFill>
                  <a:srgbClr val="BFBFBF"/>
                </a:solidFill>
              </a:rPr>
              <a:t>..ecc..</a:t>
            </a:r>
          </a:p>
          <a:p>
            <a:r>
              <a:rPr lang="it-IT" err="1"/>
              <a:t>Rsiultato</a:t>
            </a:r>
            <a:r>
              <a:rPr lang="it-IT"/>
              <a:t>: miglior ricordo per parole piante che animali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739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Ritorniamo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all’Esempio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endParaRPr lang="en-GB" b="1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>
                <a:solidFill>
                  <a:schemeClr val="bg1">
                    <a:lumMod val="65000"/>
                  </a:schemeClr>
                </a:solidFill>
              </a:rPr>
              <a:t>20 Parole legate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alle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piante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pino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abete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betulla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tiglio</a:t>
            </a:r>
            <a:r>
              <a:rPr lang="mr-IN">
                <a:solidFill>
                  <a:schemeClr val="bg1">
                    <a:lumMod val="65000"/>
                  </a:schemeClr>
                </a:solidFill>
              </a:rPr>
              <a:t>…</a:t>
            </a:r>
            <a:r>
              <a:rPr lang="it-IT" err="1">
                <a:solidFill>
                  <a:schemeClr val="bg1">
                    <a:lumMod val="65000"/>
                  </a:schemeClr>
                </a:solidFill>
              </a:rPr>
              <a:t>ecc</a:t>
            </a:r>
            <a:r>
              <a:rPr lang="mr-IN">
                <a:solidFill>
                  <a:schemeClr val="bg1">
                    <a:lumMod val="65000"/>
                  </a:schemeClr>
                </a:solidFill>
              </a:rPr>
              <a:t>…</a:t>
            </a:r>
            <a:r>
              <a:rPr lang="it-IT" err="1">
                <a:solidFill>
                  <a:schemeClr val="bg1">
                    <a:lumMod val="65000"/>
                  </a:schemeClr>
                </a:solidFill>
              </a:rPr>
              <a:t>ecc</a:t>
            </a:r>
            <a:r>
              <a:rPr lang="mr-IN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>
                <a:solidFill>
                  <a:schemeClr val="bg1">
                    <a:lumMod val="65000"/>
                  </a:schemeClr>
                </a:solidFill>
              </a:rPr>
              <a:t>20 Parole legate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agli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animali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gatto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, cane,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pulicno</a:t>
            </a:r>
            <a:r>
              <a:rPr lang="en-GB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err="1">
                <a:solidFill>
                  <a:schemeClr val="bg1">
                    <a:lumMod val="65000"/>
                  </a:schemeClr>
                </a:solidFill>
              </a:rPr>
              <a:t>gallo</a:t>
            </a:r>
            <a:r>
              <a:rPr lang="mr-IN">
                <a:solidFill>
                  <a:schemeClr val="bg1">
                    <a:lumMod val="65000"/>
                  </a:schemeClr>
                </a:solidFill>
              </a:rPr>
              <a:t>…</a:t>
            </a:r>
            <a:r>
              <a:rPr lang="it-IT" err="1">
                <a:solidFill>
                  <a:schemeClr val="bg1">
                    <a:lumMod val="65000"/>
                  </a:schemeClr>
                </a:solidFill>
              </a:rPr>
              <a:t>ecc</a:t>
            </a:r>
            <a:r>
              <a:rPr lang="it-IT">
                <a:solidFill>
                  <a:schemeClr val="bg1">
                    <a:lumMod val="65000"/>
                  </a:schemeClr>
                </a:solidFill>
              </a:rPr>
              <a:t>..ecc..</a:t>
            </a:r>
          </a:p>
          <a:p>
            <a:r>
              <a:rPr lang="it-IT" err="1">
                <a:solidFill>
                  <a:schemeClr val="bg1">
                    <a:lumMod val="65000"/>
                  </a:schemeClr>
                </a:solidFill>
              </a:rPr>
              <a:t>Rsiultato</a:t>
            </a:r>
            <a:r>
              <a:rPr lang="it-IT">
                <a:solidFill>
                  <a:schemeClr val="bg1">
                    <a:lumMod val="65000"/>
                  </a:schemeClr>
                </a:solidFill>
              </a:rPr>
              <a:t>: miglior ricordo per parole piante che animali</a:t>
            </a:r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Immagine 3" descr="Unknown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34" y="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02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Nei</a:t>
            </a:r>
            <a:r>
              <a:rPr lang="en-GB"/>
              <a:t> </a:t>
            </a:r>
            <a:r>
              <a:rPr lang="en-GB" err="1"/>
              <a:t>disegni</a:t>
            </a:r>
            <a:r>
              <a:rPr lang="en-GB"/>
              <a:t> </a:t>
            </a:r>
            <a:r>
              <a:rPr lang="en-GB" err="1"/>
              <a:t>sperimentali</a:t>
            </a:r>
            <a:r>
              <a:rPr lang="en-GB"/>
              <a:t> </a:t>
            </a:r>
            <a:r>
              <a:rPr lang="en-GB" err="1"/>
              <a:t>entro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soggetti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</a:t>
            </a:r>
            <a:r>
              <a:rPr lang="en-GB" err="1"/>
              <a:t>necessario</a:t>
            </a:r>
            <a:r>
              <a:rPr lang="en-GB"/>
              <a:t> </a:t>
            </a:r>
            <a:r>
              <a:rPr lang="en-GB" b="1" err="1"/>
              <a:t>controllare</a:t>
            </a:r>
            <a:r>
              <a:rPr lang="en-GB" b="1"/>
              <a:t> </a:t>
            </a:r>
            <a:r>
              <a:rPr lang="en-GB" b="1" err="1"/>
              <a:t>gli</a:t>
            </a:r>
            <a:r>
              <a:rPr lang="en-GB" b="1"/>
              <a:t> </a:t>
            </a:r>
            <a:r>
              <a:rPr lang="en-GB" b="1" err="1"/>
              <a:t>effetti</a:t>
            </a:r>
            <a:r>
              <a:rPr lang="en-GB" b="1"/>
              <a:t> </a:t>
            </a:r>
            <a:r>
              <a:rPr lang="en-GB" b="1" err="1"/>
              <a:t>d’ordine</a:t>
            </a:r>
            <a:r>
              <a:rPr lang="en-GB" b="1"/>
              <a:t> </a:t>
            </a:r>
          </a:p>
          <a:p>
            <a:endParaRPr lang="en-GB"/>
          </a:p>
          <a:p>
            <a:r>
              <a:rPr lang="en-GB" err="1"/>
              <a:t>Ordine</a:t>
            </a:r>
            <a:r>
              <a:rPr lang="en-GB"/>
              <a:t> di </a:t>
            </a:r>
            <a:r>
              <a:rPr lang="en-GB" b="1" err="1"/>
              <a:t>presentazione</a:t>
            </a:r>
            <a:r>
              <a:rPr lang="en-GB"/>
              <a:t> </a:t>
            </a:r>
            <a:r>
              <a:rPr lang="en-GB" err="1"/>
              <a:t>dei</a:t>
            </a:r>
            <a:r>
              <a:rPr lang="en-GB"/>
              <a:t> </a:t>
            </a:r>
            <a:r>
              <a:rPr lang="en-GB" err="1"/>
              <a:t>livelli</a:t>
            </a:r>
            <a:r>
              <a:rPr lang="en-GB"/>
              <a:t>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variabile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785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Per </a:t>
            </a:r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/>
              <a:t>Ricordo</a:t>
            </a:r>
            <a:r>
              <a:rPr lang="en-GB"/>
              <a:t> </a:t>
            </a:r>
            <a:r>
              <a:rPr lang="en-GB" err="1"/>
              <a:t>meglio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primi</a:t>
            </a:r>
            <a:r>
              <a:rPr lang="en-GB"/>
              <a:t> </a:t>
            </a:r>
            <a:r>
              <a:rPr lang="en-GB" err="1"/>
              <a:t>stimoli</a:t>
            </a:r>
            <a:r>
              <a:rPr lang="en-GB"/>
              <a:t> </a:t>
            </a:r>
            <a:r>
              <a:rPr lang="en-GB" err="1"/>
              <a:t>rispetto</a:t>
            </a:r>
            <a:r>
              <a:rPr lang="en-GB"/>
              <a:t> </a:t>
            </a:r>
            <a:r>
              <a:rPr lang="en-GB" err="1"/>
              <a:t>agli</a:t>
            </a:r>
            <a:r>
              <a:rPr lang="en-GB"/>
              <a:t> </a:t>
            </a:r>
            <a:r>
              <a:rPr lang="en-GB" err="1"/>
              <a:t>utimi</a:t>
            </a:r>
            <a:r>
              <a:rPr lang="en-GB"/>
              <a:t> </a:t>
            </a:r>
            <a:r>
              <a:rPr lang="en-GB" err="1"/>
              <a:t>stimoli</a:t>
            </a:r>
            <a:r>
              <a:rPr lang="en-GB"/>
              <a:t> </a:t>
            </a:r>
            <a:r>
              <a:rPr lang="en-GB" err="1"/>
              <a:t>presentati</a:t>
            </a:r>
            <a:r>
              <a:rPr lang="en-GB"/>
              <a:t> (</a:t>
            </a:r>
            <a:r>
              <a:rPr lang="en-GB" err="1"/>
              <a:t>effetto</a:t>
            </a:r>
            <a:r>
              <a:rPr lang="en-GB"/>
              <a:t> primacy)</a:t>
            </a:r>
          </a:p>
        </p:txBody>
      </p:sp>
    </p:spTree>
    <p:extLst>
      <p:ext uri="{BB962C8B-B14F-4D97-AF65-F5344CB8AC3E}">
        <p14:creationId xmlns:p14="http://schemas.microsoft.com/office/powerpoint/2010/main" val="13030576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Per </a:t>
            </a:r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>
                <a:solidFill>
                  <a:srgbClr val="A6A6A6"/>
                </a:solidFill>
              </a:rPr>
              <a:t>Ricordo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meglio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primi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stimoli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rispetto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agli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utimi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stimoli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presentati</a:t>
            </a:r>
            <a:r>
              <a:rPr lang="en-GB">
                <a:solidFill>
                  <a:srgbClr val="A6A6A6"/>
                </a:solidFill>
              </a:rPr>
              <a:t> (</a:t>
            </a:r>
            <a:r>
              <a:rPr lang="en-GB" err="1">
                <a:solidFill>
                  <a:srgbClr val="A6A6A6"/>
                </a:solidFill>
              </a:rPr>
              <a:t>effetto</a:t>
            </a:r>
            <a:r>
              <a:rPr lang="en-GB">
                <a:solidFill>
                  <a:srgbClr val="A6A6A6"/>
                </a:solidFill>
              </a:rPr>
              <a:t> primacy)</a:t>
            </a:r>
          </a:p>
          <a:p>
            <a:r>
              <a:rPr lang="en-GB"/>
              <a:t>Se le parole </a:t>
            </a:r>
            <a:r>
              <a:rPr lang="en-GB" err="1"/>
              <a:t>piante</a:t>
            </a:r>
            <a:r>
              <a:rPr lang="en-GB"/>
              <a:t> </a:t>
            </a:r>
            <a:r>
              <a:rPr lang="en-GB" err="1"/>
              <a:t>vengono</a:t>
            </a:r>
            <a:r>
              <a:rPr lang="en-GB"/>
              <a:t> </a:t>
            </a:r>
            <a:r>
              <a:rPr lang="en-GB" err="1"/>
              <a:t>presentate</a:t>
            </a:r>
            <a:r>
              <a:rPr lang="en-GB"/>
              <a:t> </a:t>
            </a:r>
            <a:r>
              <a:rPr lang="en-GB" err="1"/>
              <a:t>sempre</a:t>
            </a:r>
            <a:r>
              <a:rPr lang="en-GB"/>
              <a:t> prima </a:t>
            </a:r>
            <a:r>
              <a:rPr lang="en-GB" err="1"/>
              <a:t>delle</a:t>
            </a:r>
            <a:r>
              <a:rPr lang="en-GB"/>
              <a:t> parole </a:t>
            </a:r>
            <a:r>
              <a:rPr lang="en-GB" err="1"/>
              <a:t>animali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3879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Le </a:t>
            </a:r>
            <a:r>
              <a:rPr lang="en-GB" err="1"/>
              <a:t>variabili</a:t>
            </a:r>
            <a:r>
              <a:rPr lang="en-GB"/>
              <a:t> </a:t>
            </a:r>
            <a:r>
              <a:rPr lang="en-GB" err="1"/>
              <a:t>manipolate</a:t>
            </a:r>
            <a:r>
              <a:rPr lang="en-GB"/>
              <a:t> </a:t>
            </a:r>
            <a:r>
              <a:rPr lang="en-GB" err="1"/>
              <a:t>entro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partecipanti</a:t>
            </a:r>
            <a:r>
              <a:rPr lang="en-GB"/>
              <a:t> </a:t>
            </a:r>
            <a:r>
              <a:rPr lang="en-GB" err="1"/>
              <a:t>risentono</a:t>
            </a:r>
            <a:r>
              <a:rPr lang="en-GB"/>
              <a:t> fortemente </a:t>
            </a:r>
            <a:r>
              <a:rPr lang="en-GB" err="1"/>
              <a:t>degli</a:t>
            </a:r>
            <a:r>
              <a:rPr lang="en-GB"/>
              <a:t> </a:t>
            </a:r>
            <a:r>
              <a:rPr lang="en-GB" err="1"/>
              <a:t>effetti</a:t>
            </a:r>
            <a:r>
              <a:rPr lang="en-GB"/>
              <a:t> </a:t>
            </a:r>
            <a:r>
              <a:rPr lang="en-GB" err="1"/>
              <a:t>d’ordine</a:t>
            </a:r>
            <a:r>
              <a:rPr lang="en-GB"/>
              <a:t> di </a:t>
            </a:r>
            <a:r>
              <a:rPr lang="en-GB" err="1"/>
              <a:t>presentazione</a:t>
            </a:r>
            <a:endParaRPr lang="en-GB"/>
          </a:p>
          <a:p>
            <a:endParaRPr lang="en-GB"/>
          </a:p>
          <a:p>
            <a:endParaRPr lang="en-GB"/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723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err="1"/>
              <a:t>Metodo</a:t>
            </a:r>
            <a:r>
              <a:rPr lang="en-US"/>
              <a:t> </a:t>
            </a:r>
            <a:r>
              <a:rPr lang="en-US" err="1"/>
              <a:t>sperimentale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La VI deve avere più di un gruppo sperimentale / più di un livello sperimentale</a:t>
            </a:r>
          </a:p>
          <a:p>
            <a:pPr>
              <a:defRPr/>
            </a:pPr>
            <a:r>
              <a:rPr lang="it-IT" b="1"/>
              <a:t>(più di uno!!)</a:t>
            </a:r>
          </a:p>
        </p:txBody>
      </p:sp>
    </p:spTree>
    <p:extLst>
      <p:ext uri="{BB962C8B-B14F-4D97-AF65-F5344CB8AC3E}">
        <p14:creationId xmlns:p14="http://schemas.microsoft.com/office/powerpoint/2010/main" val="2112952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Per </a:t>
            </a:r>
            <a:r>
              <a:rPr lang="en-GB" err="1"/>
              <a:t>esempio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 err="1">
                <a:solidFill>
                  <a:srgbClr val="A6A6A6"/>
                </a:solidFill>
              </a:rPr>
              <a:t>Ricordo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meglio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primi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stimoli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rispetto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agli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utimi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stimoli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presentati</a:t>
            </a:r>
            <a:r>
              <a:rPr lang="en-GB">
                <a:solidFill>
                  <a:srgbClr val="A6A6A6"/>
                </a:solidFill>
              </a:rPr>
              <a:t> (</a:t>
            </a:r>
            <a:r>
              <a:rPr lang="en-GB" err="1">
                <a:solidFill>
                  <a:srgbClr val="A6A6A6"/>
                </a:solidFill>
              </a:rPr>
              <a:t>effetto</a:t>
            </a:r>
            <a:r>
              <a:rPr lang="en-GB">
                <a:solidFill>
                  <a:srgbClr val="A6A6A6"/>
                </a:solidFill>
              </a:rPr>
              <a:t> primacy)</a:t>
            </a:r>
          </a:p>
          <a:p>
            <a:r>
              <a:rPr lang="en-GB">
                <a:solidFill>
                  <a:srgbClr val="A6A6A6"/>
                </a:solidFill>
              </a:rPr>
              <a:t>Se le parole </a:t>
            </a:r>
            <a:r>
              <a:rPr lang="en-GB" err="1">
                <a:solidFill>
                  <a:srgbClr val="A6A6A6"/>
                </a:solidFill>
              </a:rPr>
              <a:t>piante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vengono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presentate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sempre</a:t>
            </a:r>
            <a:r>
              <a:rPr lang="en-GB">
                <a:solidFill>
                  <a:srgbClr val="A6A6A6"/>
                </a:solidFill>
              </a:rPr>
              <a:t> prima </a:t>
            </a:r>
            <a:r>
              <a:rPr lang="en-GB" err="1">
                <a:solidFill>
                  <a:srgbClr val="A6A6A6"/>
                </a:solidFill>
              </a:rPr>
              <a:t>delle</a:t>
            </a:r>
            <a:r>
              <a:rPr lang="en-GB">
                <a:solidFill>
                  <a:srgbClr val="A6A6A6"/>
                </a:solidFill>
              </a:rPr>
              <a:t> parole </a:t>
            </a:r>
            <a:r>
              <a:rPr lang="en-GB" err="1">
                <a:solidFill>
                  <a:srgbClr val="A6A6A6"/>
                </a:solidFill>
              </a:rPr>
              <a:t>animali</a:t>
            </a:r>
            <a:endParaRPr lang="en-GB">
              <a:solidFill>
                <a:srgbClr val="A6A6A6"/>
              </a:solidFill>
            </a:endParaRPr>
          </a:p>
          <a:p>
            <a:r>
              <a:rPr lang="en-GB" err="1"/>
              <a:t>Potrei</a:t>
            </a:r>
            <a:r>
              <a:rPr lang="en-GB"/>
              <a:t> </a:t>
            </a:r>
            <a:r>
              <a:rPr lang="en-GB" err="1"/>
              <a:t>ricordare</a:t>
            </a:r>
            <a:r>
              <a:rPr lang="en-GB"/>
              <a:t> </a:t>
            </a:r>
            <a:r>
              <a:rPr lang="en-GB" err="1"/>
              <a:t>meglio</a:t>
            </a:r>
            <a:r>
              <a:rPr lang="en-GB"/>
              <a:t> le parole </a:t>
            </a:r>
            <a:r>
              <a:rPr lang="en-GB" err="1"/>
              <a:t>piante</a:t>
            </a:r>
            <a:r>
              <a:rPr lang="en-GB"/>
              <a:t> </a:t>
            </a:r>
            <a:r>
              <a:rPr lang="en-GB" err="1"/>
              <a:t>perché</a:t>
            </a:r>
            <a:r>
              <a:rPr lang="en-GB"/>
              <a:t> </a:t>
            </a:r>
            <a:r>
              <a:rPr lang="en-GB" err="1"/>
              <a:t>presentate</a:t>
            </a:r>
            <a:r>
              <a:rPr lang="en-GB"/>
              <a:t> per prime</a:t>
            </a:r>
          </a:p>
        </p:txBody>
      </p:sp>
    </p:spTree>
    <p:extLst>
      <p:ext uri="{BB962C8B-B14F-4D97-AF65-F5344CB8AC3E}">
        <p14:creationId xmlns:p14="http://schemas.microsoft.com/office/powerpoint/2010/main" val="3973387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Come controllo gli effetti d’ordine</a:t>
            </a:r>
            <a:r>
              <a:rPr lang="mr-IN"/>
              <a:t>…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3912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solidFill>
                  <a:srgbClr val="A6A6A6"/>
                </a:solidFill>
              </a:rPr>
              <a:t>Le </a:t>
            </a:r>
            <a:r>
              <a:rPr lang="en-GB" err="1">
                <a:solidFill>
                  <a:srgbClr val="A6A6A6"/>
                </a:solidFill>
              </a:rPr>
              <a:t>variabili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manipolate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entro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partecipanti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risentono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fortemente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degli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effetti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d’ordine</a:t>
            </a:r>
            <a:r>
              <a:rPr lang="en-GB">
                <a:solidFill>
                  <a:srgbClr val="A6A6A6"/>
                </a:solidFill>
              </a:rPr>
              <a:t> di </a:t>
            </a:r>
            <a:r>
              <a:rPr lang="en-GB" err="1">
                <a:solidFill>
                  <a:srgbClr val="A6A6A6"/>
                </a:solidFill>
              </a:rPr>
              <a:t>presentazione</a:t>
            </a:r>
            <a:endParaRPr lang="en-GB">
              <a:solidFill>
                <a:srgbClr val="A6A6A6"/>
              </a:solidFill>
            </a:endParaRPr>
          </a:p>
          <a:p>
            <a:endParaRPr lang="en-GB"/>
          </a:p>
          <a:p>
            <a:r>
              <a:rPr lang="en-GB"/>
              <a:t>La </a:t>
            </a:r>
            <a:r>
              <a:rPr lang="en-GB" err="1"/>
              <a:t>posizione</a:t>
            </a:r>
            <a:r>
              <a:rPr lang="en-GB"/>
              <a:t> </a:t>
            </a:r>
            <a:r>
              <a:rPr lang="en-GB" err="1"/>
              <a:t>ordinale</a:t>
            </a:r>
            <a:r>
              <a:rPr lang="en-GB"/>
              <a:t> </a:t>
            </a:r>
            <a:r>
              <a:rPr lang="en-GB" err="1"/>
              <a:t>dei</a:t>
            </a:r>
            <a:r>
              <a:rPr lang="en-GB"/>
              <a:t> </a:t>
            </a:r>
            <a:r>
              <a:rPr lang="en-GB" err="1"/>
              <a:t>livelli</a:t>
            </a:r>
            <a:r>
              <a:rPr lang="en-GB"/>
              <a:t>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variabile</a:t>
            </a:r>
            <a:r>
              <a:rPr lang="en-GB"/>
              <a:t> </a:t>
            </a:r>
            <a:r>
              <a:rPr lang="en-GB" err="1"/>
              <a:t>agisce</a:t>
            </a:r>
            <a:r>
              <a:rPr lang="en-GB"/>
              <a:t> </a:t>
            </a:r>
            <a:r>
              <a:rPr lang="en-GB" err="1"/>
              <a:t>sul</a:t>
            </a:r>
            <a:r>
              <a:rPr lang="en-GB"/>
              <a:t> </a:t>
            </a:r>
            <a:r>
              <a:rPr lang="en-GB" err="1"/>
              <a:t>risultato</a:t>
            </a:r>
            <a:endParaRPr lang="en-GB"/>
          </a:p>
          <a:p>
            <a:pPr lvl="1"/>
            <a:r>
              <a:rPr lang="en-GB" err="1"/>
              <a:t>Sollevare</a:t>
            </a:r>
            <a:r>
              <a:rPr lang="en-GB"/>
              <a:t> un peso </a:t>
            </a:r>
            <a:r>
              <a:rPr lang="en-GB" err="1"/>
              <a:t>leggero</a:t>
            </a:r>
            <a:r>
              <a:rPr lang="en-GB"/>
              <a:t> e poi </a:t>
            </a:r>
            <a:r>
              <a:rPr lang="en-GB" err="1"/>
              <a:t>pesante</a:t>
            </a:r>
            <a:r>
              <a:rPr lang="en-GB"/>
              <a:t> e </a:t>
            </a:r>
            <a:r>
              <a:rPr lang="en-GB" err="1"/>
              <a:t>valutare</a:t>
            </a:r>
            <a:r>
              <a:rPr lang="en-GB"/>
              <a:t> </a:t>
            </a:r>
            <a:r>
              <a:rPr lang="en-GB" err="1"/>
              <a:t>il</a:t>
            </a:r>
            <a:r>
              <a:rPr lang="en-GB"/>
              <a:t> peso del secondo </a:t>
            </a:r>
            <a:r>
              <a:rPr lang="en-GB" err="1"/>
              <a:t>stimolo</a:t>
            </a:r>
            <a:r>
              <a:rPr lang="en-GB"/>
              <a:t>.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028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Controllo gli effetti d’ordine:</a:t>
            </a:r>
          </a:p>
          <a:p>
            <a:endParaRPr lang="it-IT"/>
          </a:p>
          <a:p>
            <a:r>
              <a:rPr lang="it-IT"/>
              <a:t>1. randomizzo la presentazione degli stimoli/dei livelli al partecipanti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274" y="4018341"/>
            <a:ext cx="3037526" cy="189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196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Controllo gli effetti d’ordine:</a:t>
            </a:r>
          </a:p>
          <a:p>
            <a:endParaRPr lang="it-IT"/>
          </a:p>
          <a:p>
            <a:r>
              <a:rPr lang="it-IT"/>
              <a:t>1. randomizzo la presentazione degli stimoli/dei livelli ai partecipanti</a:t>
            </a:r>
          </a:p>
          <a:p>
            <a:pPr lvl="1"/>
            <a:r>
              <a:rPr lang="it-IT"/>
              <a:t>Estraggo a sorte, senza </a:t>
            </a:r>
            <a:r>
              <a:rPr lang="it-IT" err="1"/>
              <a:t>reinserzione</a:t>
            </a:r>
            <a:r>
              <a:rPr lang="it-IT"/>
              <a:t>, gli stimoli e creo una sequenza casuale per ciascun soggetto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274" y="4964894"/>
            <a:ext cx="3037526" cy="189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771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Controllo</a:t>
            </a:r>
            <a:r>
              <a:rPr lang="en-GB"/>
              <a:t> </a:t>
            </a:r>
            <a:r>
              <a:rPr lang="en-GB" err="1"/>
              <a:t>gli</a:t>
            </a:r>
            <a:r>
              <a:rPr lang="en-GB"/>
              <a:t> </a:t>
            </a:r>
            <a:r>
              <a:rPr lang="en-GB" err="1"/>
              <a:t>effetti</a:t>
            </a:r>
            <a:r>
              <a:rPr lang="en-GB"/>
              <a:t> </a:t>
            </a:r>
            <a:r>
              <a:rPr lang="en-GB" err="1"/>
              <a:t>d’ordine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/>
              <a:t>2. </a:t>
            </a:r>
            <a:r>
              <a:rPr lang="en-GB" err="1"/>
              <a:t>Contro-bilancio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due </a:t>
            </a:r>
            <a:r>
              <a:rPr lang="en-GB" err="1"/>
              <a:t>livelli</a:t>
            </a:r>
            <a:r>
              <a:rPr lang="en-GB"/>
              <a:t>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variabile</a:t>
            </a:r>
            <a:r>
              <a:rPr lang="en-GB"/>
              <a:t> </a:t>
            </a:r>
            <a:r>
              <a:rPr lang="en-GB" err="1"/>
              <a:t>entro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soggetti</a:t>
            </a:r>
            <a:r>
              <a:rPr lang="en-GB"/>
              <a:t>: AB-BA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8497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>
                <a:solidFill>
                  <a:srgbClr val="A6A6A6"/>
                </a:solidFill>
              </a:rPr>
              <a:t>Controllo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gli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effetti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d’ordine</a:t>
            </a:r>
            <a:r>
              <a:rPr lang="en-GB">
                <a:solidFill>
                  <a:srgbClr val="A6A6A6"/>
                </a:solidFill>
              </a:rPr>
              <a:t>:</a:t>
            </a:r>
          </a:p>
          <a:p>
            <a:endParaRPr lang="en-GB">
              <a:solidFill>
                <a:srgbClr val="A6A6A6"/>
              </a:solidFill>
            </a:endParaRPr>
          </a:p>
          <a:p>
            <a:r>
              <a:rPr lang="en-GB">
                <a:solidFill>
                  <a:srgbClr val="A6A6A6"/>
                </a:solidFill>
              </a:rPr>
              <a:t>2. </a:t>
            </a:r>
            <a:r>
              <a:rPr lang="en-GB" err="1">
                <a:solidFill>
                  <a:srgbClr val="A6A6A6"/>
                </a:solidFill>
              </a:rPr>
              <a:t>Contro-bilancio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i</a:t>
            </a:r>
            <a:r>
              <a:rPr lang="en-GB">
                <a:solidFill>
                  <a:srgbClr val="A6A6A6"/>
                </a:solidFill>
              </a:rPr>
              <a:t> due </a:t>
            </a:r>
            <a:r>
              <a:rPr lang="en-GB" err="1">
                <a:solidFill>
                  <a:srgbClr val="A6A6A6"/>
                </a:solidFill>
              </a:rPr>
              <a:t>livelli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della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variabile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entro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i</a:t>
            </a:r>
            <a:r>
              <a:rPr lang="en-GB">
                <a:solidFill>
                  <a:srgbClr val="A6A6A6"/>
                </a:solidFill>
              </a:rPr>
              <a:t> </a:t>
            </a:r>
            <a:r>
              <a:rPr lang="en-GB" err="1">
                <a:solidFill>
                  <a:srgbClr val="A6A6A6"/>
                </a:solidFill>
              </a:rPr>
              <a:t>soggetti</a:t>
            </a:r>
            <a:r>
              <a:rPr lang="en-GB">
                <a:solidFill>
                  <a:srgbClr val="A6A6A6"/>
                </a:solidFill>
              </a:rPr>
              <a:t>: </a:t>
            </a:r>
            <a:r>
              <a:rPr lang="en-GB"/>
              <a:t>AB-BA</a:t>
            </a:r>
          </a:p>
          <a:p>
            <a:pPr marL="0" indent="0">
              <a:buNone/>
            </a:pPr>
            <a:endParaRPr lang="en-GB"/>
          </a:p>
          <a:p>
            <a:pPr lvl="1"/>
            <a:r>
              <a:rPr lang="en-GB" err="1"/>
              <a:t>Questo</a:t>
            </a:r>
            <a:r>
              <a:rPr lang="en-GB"/>
              <a:t> </a:t>
            </a:r>
            <a:r>
              <a:rPr lang="en-GB" err="1"/>
              <a:t>vuol</a:t>
            </a:r>
            <a:r>
              <a:rPr lang="en-GB"/>
              <a:t> dire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l’ordine</a:t>
            </a:r>
            <a:r>
              <a:rPr lang="en-GB"/>
              <a:t> di </a:t>
            </a:r>
            <a:r>
              <a:rPr lang="en-GB" err="1"/>
              <a:t>somministrazione</a:t>
            </a:r>
            <a:r>
              <a:rPr lang="en-GB"/>
              <a:t> </a:t>
            </a:r>
            <a:r>
              <a:rPr lang="en-GB" err="1"/>
              <a:t>diviene</a:t>
            </a:r>
            <a:r>
              <a:rPr lang="en-GB"/>
              <a:t> </a:t>
            </a:r>
            <a:r>
              <a:rPr lang="en-GB" err="1"/>
              <a:t>una</a:t>
            </a:r>
            <a:r>
              <a:rPr lang="en-GB"/>
              <a:t> </a:t>
            </a:r>
            <a:r>
              <a:rPr lang="en-GB" err="1"/>
              <a:t>variabili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partecipanti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2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Esempio: </a:t>
            </a:r>
          </a:p>
          <a:p>
            <a:r>
              <a:rPr lang="it-IT"/>
              <a:t>voglio sapere se ai partecipanti piace (VD) di più il cioccolato prodotto da M o da T (VI -entro). </a:t>
            </a:r>
          </a:p>
        </p:txBody>
      </p:sp>
    </p:spTree>
    <p:extLst>
      <p:ext uri="{BB962C8B-B14F-4D97-AF65-F5344CB8AC3E}">
        <p14:creationId xmlns:p14="http://schemas.microsoft.com/office/powerpoint/2010/main" val="28216491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Esempio: </a:t>
            </a:r>
          </a:p>
          <a:p>
            <a:r>
              <a:rPr lang="it-IT">
                <a:solidFill>
                  <a:srgbClr val="A6A6A6"/>
                </a:solidFill>
              </a:rPr>
              <a:t>voglio sapere se ai partecipanti piace (VD) di più il cioccolato prodotto da M o da T (VI -entro). </a:t>
            </a:r>
          </a:p>
          <a:p>
            <a:r>
              <a:rPr lang="it-IT"/>
              <a:t>Somministro ciascun livello della VI (quindi faccio assaggiare i due cioccolati)</a:t>
            </a:r>
          </a:p>
        </p:txBody>
      </p:sp>
    </p:spTree>
    <p:extLst>
      <p:ext uri="{BB962C8B-B14F-4D97-AF65-F5344CB8AC3E}">
        <p14:creationId xmlns:p14="http://schemas.microsoft.com/office/powerpoint/2010/main" val="16124896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Esempio: </a:t>
            </a:r>
          </a:p>
          <a:p>
            <a:r>
              <a:rPr lang="it-IT">
                <a:solidFill>
                  <a:srgbClr val="A6A6A6"/>
                </a:solidFill>
              </a:rPr>
              <a:t>voglio sapere se ai partecipanti piace (VD) di più il cioccolato prodotto da M o da T (VI -entro). </a:t>
            </a:r>
          </a:p>
          <a:p>
            <a:r>
              <a:rPr lang="it-IT">
                <a:solidFill>
                  <a:srgbClr val="A6A6A6"/>
                </a:solidFill>
              </a:rPr>
              <a:t>Somministro ciascun livello della VI </a:t>
            </a:r>
          </a:p>
          <a:p>
            <a:r>
              <a:rPr lang="it-IT"/>
              <a:t>Per ciascun livello chiedo di indicare quanto è piacevole (scala 1-7)</a:t>
            </a:r>
          </a:p>
        </p:txBody>
      </p:sp>
    </p:spTree>
    <p:extLst>
      <p:ext uri="{BB962C8B-B14F-4D97-AF65-F5344CB8AC3E}">
        <p14:creationId xmlns:p14="http://schemas.microsoft.com/office/powerpoint/2010/main" val="161248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err="1"/>
              <a:t>Metodo</a:t>
            </a:r>
            <a:r>
              <a:rPr lang="en-US"/>
              <a:t> </a:t>
            </a:r>
            <a:r>
              <a:rPr lang="en-US" err="1"/>
              <a:t>sperimentale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it-IT"/>
          </a:p>
          <a:p>
            <a:pPr>
              <a:defRPr/>
            </a:pPr>
            <a:r>
              <a:rPr lang="it-IT">
                <a:solidFill>
                  <a:srgbClr val="BFBFBF"/>
                </a:solidFill>
              </a:rPr>
              <a:t>Uno di questi livelli deve costituire la manipolazione critica, quella che dovrebbe sortire l’effetto sulla DV</a:t>
            </a:r>
          </a:p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L’altro livello deve costituire il controllo/gruppo di paragone</a:t>
            </a:r>
          </a:p>
        </p:txBody>
      </p:sp>
    </p:spTree>
    <p:extLst>
      <p:ext uri="{BB962C8B-B14F-4D97-AF65-F5344CB8AC3E}">
        <p14:creationId xmlns:p14="http://schemas.microsoft.com/office/powerpoint/2010/main" val="39159511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 caso, distribuisco i partecipanti nelle due condizioni ‘ordine’:</a:t>
            </a:r>
          </a:p>
          <a:p>
            <a:endParaRPr lang="it-IT"/>
          </a:p>
          <a:p>
            <a:r>
              <a:rPr lang="it-IT"/>
              <a:t>50% assaggiano prima </a:t>
            </a:r>
            <a:r>
              <a:rPr lang="it-IT" b="1"/>
              <a:t>M</a:t>
            </a:r>
            <a:r>
              <a:rPr lang="it-IT"/>
              <a:t> (giudicano) e poi </a:t>
            </a:r>
            <a:r>
              <a:rPr lang="it-IT" b="1"/>
              <a:t>T</a:t>
            </a:r>
            <a:r>
              <a:rPr lang="it-IT"/>
              <a:t> (giudicano)</a:t>
            </a:r>
          </a:p>
          <a:p>
            <a:r>
              <a:rPr lang="it-IT"/>
              <a:t>. 50% assaggiano prima </a:t>
            </a:r>
            <a:r>
              <a:rPr lang="it-IT" b="1"/>
              <a:t>T</a:t>
            </a:r>
            <a:r>
              <a:rPr lang="it-IT"/>
              <a:t> (giudicano) e poi </a:t>
            </a:r>
            <a:r>
              <a:rPr lang="it-IT" b="1"/>
              <a:t>M</a:t>
            </a:r>
            <a:r>
              <a:rPr lang="it-IT"/>
              <a:t> (giudicano)</a:t>
            </a:r>
          </a:p>
        </p:txBody>
      </p:sp>
    </p:spTree>
    <p:extLst>
      <p:ext uri="{BB962C8B-B14F-4D97-AF65-F5344CB8AC3E}">
        <p14:creationId xmlns:p14="http://schemas.microsoft.com/office/powerpoint/2010/main" val="34723983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Controllo</a:t>
            </a:r>
            <a:r>
              <a:rPr lang="en-GB"/>
              <a:t> </a:t>
            </a:r>
            <a:r>
              <a:rPr lang="en-GB" err="1"/>
              <a:t>gli</a:t>
            </a:r>
            <a:r>
              <a:rPr lang="en-GB"/>
              <a:t> </a:t>
            </a:r>
            <a:r>
              <a:rPr lang="en-GB" err="1"/>
              <a:t>effetti</a:t>
            </a:r>
            <a:r>
              <a:rPr lang="en-GB"/>
              <a:t> </a:t>
            </a:r>
            <a:r>
              <a:rPr lang="en-GB" err="1"/>
              <a:t>d’ordine</a:t>
            </a:r>
            <a:r>
              <a:rPr lang="en-GB"/>
              <a:t>:</a:t>
            </a:r>
          </a:p>
          <a:p>
            <a:endParaRPr lang="en-GB"/>
          </a:p>
          <a:p>
            <a:r>
              <a:rPr lang="en-GB"/>
              <a:t>3. </a:t>
            </a:r>
            <a:r>
              <a:rPr lang="en-GB" err="1"/>
              <a:t>Quadrato</a:t>
            </a:r>
            <a:r>
              <a:rPr lang="en-GB"/>
              <a:t> </a:t>
            </a:r>
            <a:r>
              <a:rPr lang="en-GB" err="1"/>
              <a:t>latino</a:t>
            </a:r>
            <a:r>
              <a:rPr lang="en-GB"/>
              <a:t>:</a:t>
            </a:r>
          </a:p>
          <a:p>
            <a:endParaRPr lang="en-GB"/>
          </a:p>
          <a:p>
            <a:endParaRPr lang="en-GB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030" y="3726958"/>
            <a:ext cx="203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6766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Nei disegni sperimentali entro i soggetti è necessario </a:t>
            </a:r>
            <a:r>
              <a:rPr lang="it-IT" b="1"/>
              <a:t>controllare gli effetti d’ordine:</a:t>
            </a:r>
          </a:p>
          <a:p>
            <a:r>
              <a:rPr lang="it-IT"/>
              <a:t>1. randomizzo la presentazione degli stimoli al partecipanti</a:t>
            </a:r>
          </a:p>
          <a:p>
            <a:r>
              <a:rPr lang="it-IT"/>
              <a:t>2. Contro-bilancio i due livelli della variabile entro i soggetti: AB-BA</a:t>
            </a:r>
          </a:p>
          <a:p>
            <a:r>
              <a:rPr lang="it-IT"/>
              <a:t>3. Quadrato latino</a:t>
            </a:r>
          </a:p>
          <a:p>
            <a:endParaRPr lang="en-GB"/>
          </a:p>
          <a:p>
            <a:endParaRPr lang="en-GB" b="1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9321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Variabili Naturali:</a:t>
            </a:r>
          </a:p>
          <a:p>
            <a:endParaRPr lang="it-IT"/>
          </a:p>
          <a:p>
            <a:r>
              <a:rPr lang="it-IT"/>
              <a:t>Rappresentano dei raggruppamenti dei partecipanti (per esempio: partecipanti giovani e partecipanti anziani)</a:t>
            </a:r>
          </a:p>
        </p:txBody>
      </p:sp>
    </p:spTree>
    <p:extLst>
      <p:ext uri="{BB962C8B-B14F-4D97-AF65-F5344CB8AC3E}">
        <p14:creationId xmlns:p14="http://schemas.microsoft.com/office/powerpoint/2010/main" val="6664754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Variabili </a:t>
            </a:r>
            <a:r>
              <a:rPr lang="it-IT" b="1"/>
              <a:t>Naturali</a:t>
            </a:r>
            <a:r>
              <a:rPr lang="it-IT"/>
              <a:t>:</a:t>
            </a:r>
          </a:p>
          <a:p>
            <a:endParaRPr lang="it-IT"/>
          </a:p>
          <a:p>
            <a:r>
              <a:rPr lang="it-IT">
                <a:solidFill>
                  <a:srgbClr val="A6A6A6"/>
                </a:solidFill>
              </a:rPr>
              <a:t>Rappresentano dei raggruppamenti dei partecipanti</a:t>
            </a:r>
          </a:p>
          <a:p>
            <a:r>
              <a:rPr lang="it-IT"/>
              <a:t>Non è però possibile assegnare ‘casualmente’ i partecipanti ai gruppi</a:t>
            </a:r>
          </a:p>
          <a:p>
            <a:pPr lvl="1"/>
            <a:r>
              <a:rPr lang="it-IT"/>
              <a:t>Per es. Uomini vs. Donne // Atene vs. Sparta</a:t>
            </a:r>
          </a:p>
        </p:txBody>
      </p:sp>
    </p:spTree>
    <p:extLst>
      <p:ext uri="{BB962C8B-B14F-4D97-AF65-F5344CB8AC3E}">
        <p14:creationId xmlns:p14="http://schemas.microsoft.com/office/powerpoint/2010/main" val="26343847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 err="1"/>
              <a:t>Identifica</a:t>
            </a:r>
            <a:r>
              <a:rPr lang="en-GB"/>
              <a:t> le VI e </a:t>
            </a:r>
            <a:r>
              <a:rPr lang="en-GB" err="1"/>
              <a:t>claissificale</a:t>
            </a:r>
            <a:r>
              <a:rPr lang="en-GB"/>
              <a:t> (between vs. within subjects); </a:t>
            </a:r>
            <a:r>
              <a:rPr lang="en-GB" err="1"/>
              <a:t>identificane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livelli</a:t>
            </a:r>
            <a:endParaRPr lang="en-GB"/>
          </a:p>
          <a:p>
            <a:r>
              <a:rPr lang="en-GB" err="1"/>
              <a:t>Identifica</a:t>
            </a:r>
            <a:r>
              <a:rPr lang="en-GB"/>
              <a:t> la VD</a:t>
            </a:r>
          </a:p>
          <a:p>
            <a:r>
              <a:rPr lang="en-GB" err="1"/>
              <a:t>Identifica</a:t>
            </a:r>
            <a:r>
              <a:rPr lang="en-GB"/>
              <a:t> la VN </a:t>
            </a:r>
          </a:p>
        </p:txBody>
      </p:sp>
    </p:spTree>
    <p:extLst>
      <p:ext uri="{BB962C8B-B14F-4D97-AF65-F5344CB8AC3E}">
        <p14:creationId xmlns:p14="http://schemas.microsoft.com/office/powerpoint/2010/main" val="13397797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0A2420-8BB1-8A4C-A84C-8527F0E38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PROVA DI AUTOVALUTAZIONE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6146072-A48F-0B4A-AF93-D67FB8514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7302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I partecipanti, 50% UD e 50%TS, assaggiano il </a:t>
            </a:r>
            <a:r>
              <a:rPr lang="it-IT" err="1"/>
              <a:t>Frico</a:t>
            </a:r>
            <a:r>
              <a:rPr lang="it-IT"/>
              <a:t> e la </a:t>
            </a:r>
            <a:r>
              <a:rPr lang="it-IT" err="1"/>
              <a:t>Jota</a:t>
            </a:r>
            <a:r>
              <a:rPr lang="it-IT"/>
              <a:t>. L’ordine di presentazione delle pietanze è casuale per ogni partecipante. Per ogni pietanza i partecipanti riportano il grado di piacevolezza. I risultati mostrano che UD preferisce il </a:t>
            </a:r>
            <a:r>
              <a:rPr lang="it-IT" err="1"/>
              <a:t>frico</a:t>
            </a:r>
            <a:r>
              <a:rPr lang="it-IT"/>
              <a:t> alla </a:t>
            </a:r>
            <a:r>
              <a:rPr lang="it-IT" err="1"/>
              <a:t>Jota</a:t>
            </a:r>
            <a:r>
              <a:rPr lang="it-IT"/>
              <a:t>, mentre TS preferisce la </a:t>
            </a:r>
            <a:r>
              <a:rPr lang="it-IT" err="1"/>
              <a:t>Jota</a:t>
            </a:r>
            <a:r>
              <a:rPr lang="it-IT"/>
              <a:t> al </a:t>
            </a:r>
            <a:r>
              <a:rPr lang="it-IT" err="1"/>
              <a:t>frico</a:t>
            </a:r>
            <a:r>
              <a:rPr lang="it-IT"/>
              <a:t>. Questo risultato era indipendente dall’età dei partecipanti (</a:t>
            </a:r>
            <a:r>
              <a:rPr lang="it-IT" err="1"/>
              <a:t>range</a:t>
            </a:r>
            <a:r>
              <a:rPr lang="it-IT"/>
              <a:t>: 18-50 anni).</a:t>
            </a:r>
          </a:p>
        </p:txBody>
      </p:sp>
    </p:spTree>
    <p:extLst>
      <p:ext uri="{BB962C8B-B14F-4D97-AF65-F5344CB8AC3E}">
        <p14:creationId xmlns:p14="http://schemas.microsoft.com/office/powerpoint/2010/main" val="39471941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I partecipanti</a:t>
            </a:r>
            <a:r>
              <a: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50% UD e 50% TS</a:t>
            </a:r>
            <a:r>
              <a:rPr lang="it-IT"/>
              <a:t>, assaggiano il </a:t>
            </a:r>
            <a:r>
              <a:rPr lang="it-IT" err="1"/>
              <a:t>Frico</a:t>
            </a:r>
            <a:r>
              <a:rPr lang="it-IT"/>
              <a:t> e la </a:t>
            </a:r>
            <a:r>
              <a:rPr lang="it-IT" err="1"/>
              <a:t>Jota</a:t>
            </a:r>
            <a:r>
              <a:rPr lang="it-IT"/>
              <a:t>. L’ordine di presentazione delle pietanze è casuale per ogni partecipante. Per ogni pietanza i partecipanti riportano il grado di piacevolezza. I risultati mostrano che UD preferisce il </a:t>
            </a:r>
            <a:r>
              <a:rPr lang="it-IT" err="1"/>
              <a:t>frico</a:t>
            </a:r>
            <a:r>
              <a:rPr lang="it-IT"/>
              <a:t> alla </a:t>
            </a:r>
            <a:r>
              <a:rPr lang="it-IT" err="1"/>
              <a:t>Jota</a:t>
            </a:r>
            <a:r>
              <a:rPr lang="it-IT"/>
              <a:t>, mentre TS preferisce la </a:t>
            </a:r>
            <a:r>
              <a:rPr lang="it-IT" err="1"/>
              <a:t>Jota</a:t>
            </a:r>
            <a:r>
              <a:rPr lang="it-IT"/>
              <a:t> al </a:t>
            </a:r>
            <a:r>
              <a:rPr lang="it-IT" err="1"/>
              <a:t>frico</a:t>
            </a:r>
            <a:r>
              <a:rPr lang="it-IT"/>
              <a:t>. Questo risultato era indipendente dall’età dei partecipanti (</a:t>
            </a:r>
            <a:r>
              <a:rPr lang="it-IT" err="1"/>
              <a:t>range</a:t>
            </a:r>
            <a:r>
              <a:rPr lang="it-IT"/>
              <a:t>: 18-50 anni).</a:t>
            </a:r>
          </a:p>
        </p:txBody>
      </p:sp>
    </p:spTree>
    <p:extLst>
      <p:ext uri="{BB962C8B-B14F-4D97-AF65-F5344CB8AC3E}">
        <p14:creationId xmlns:p14="http://schemas.microsoft.com/office/powerpoint/2010/main" val="36064746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I partecipanti</a:t>
            </a:r>
            <a:r>
              <a: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50% UD e 50% TS</a:t>
            </a:r>
            <a:r>
              <a:rPr lang="it-IT"/>
              <a:t>, assaggiano il </a:t>
            </a:r>
            <a:r>
              <a:rPr lang="it-IT" b="1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Frico</a:t>
            </a:r>
            <a:r>
              <a:rPr lang="it-IT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e la </a:t>
            </a:r>
            <a:r>
              <a:rPr lang="it-IT" b="1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Jota</a:t>
            </a:r>
            <a:r>
              <a:rPr lang="it-IT"/>
              <a:t>. L’ordine di presentazione delle pietanze è casuale per ogni partecipante. Per ogni pietanza i partecipanti riportano il grado di piacevolezza. I risultati mostrano che UD preferisce il </a:t>
            </a:r>
            <a:r>
              <a:rPr lang="it-IT" err="1"/>
              <a:t>frico</a:t>
            </a:r>
            <a:r>
              <a:rPr lang="it-IT"/>
              <a:t> alla </a:t>
            </a:r>
            <a:r>
              <a:rPr lang="it-IT" err="1"/>
              <a:t>Jota</a:t>
            </a:r>
            <a:r>
              <a:rPr lang="it-IT"/>
              <a:t>, mentre TS preferisce la </a:t>
            </a:r>
            <a:r>
              <a:rPr lang="it-IT" err="1"/>
              <a:t>Jota</a:t>
            </a:r>
            <a:r>
              <a:rPr lang="it-IT"/>
              <a:t> al </a:t>
            </a:r>
            <a:r>
              <a:rPr lang="it-IT" err="1"/>
              <a:t>frico</a:t>
            </a:r>
            <a:r>
              <a:rPr lang="it-IT"/>
              <a:t>. Questo risultato era indipendente dall’età dei partecipanti (</a:t>
            </a:r>
            <a:r>
              <a:rPr lang="it-IT" err="1"/>
              <a:t>range</a:t>
            </a:r>
            <a:r>
              <a:rPr lang="it-IT"/>
              <a:t>: 18-50 anni).</a:t>
            </a:r>
          </a:p>
        </p:txBody>
      </p:sp>
    </p:spTree>
    <p:extLst>
      <p:ext uri="{BB962C8B-B14F-4D97-AF65-F5344CB8AC3E}">
        <p14:creationId xmlns:p14="http://schemas.microsoft.com/office/powerpoint/2010/main" val="1519157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err="1"/>
              <a:t>Metodo</a:t>
            </a:r>
            <a:r>
              <a:rPr lang="en-US"/>
              <a:t> </a:t>
            </a:r>
            <a:r>
              <a:rPr lang="en-US" err="1"/>
              <a:t>sperimentale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it-IT"/>
          </a:p>
          <a:p>
            <a:pPr>
              <a:defRPr/>
            </a:pPr>
            <a:r>
              <a:rPr lang="it-IT">
                <a:solidFill>
                  <a:srgbClr val="000000"/>
                </a:solidFill>
              </a:rPr>
              <a:t>Una variabile indipendente è tra i soggetti/partecipanti (</a:t>
            </a:r>
            <a:r>
              <a:rPr lang="it-IT" err="1">
                <a:solidFill>
                  <a:srgbClr val="000000"/>
                </a:solidFill>
              </a:rPr>
              <a:t>between</a:t>
            </a:r>
            <a:r>
              <a:rPr lang="it-IT">
                <a:solidFill>
                  <a:srgbClr val="000000"/>
                </a:solidFill>
              </a:rPr>
              <a:t> </a:t>
            </a:r>
            <a:r>
              <a:rPr lang="it-IT" err="1">
                <a:solidFill>
                  <a:srgbClr val="000000"/>
                </a:solidFill>
              </a:rPr>
              <a:t>subjects</a:t>
            </a:r>
            <a:r>
              <a:rPr lang="it-IT">
                <a:solidFill>
                  <a:srgbClr val="000000"/>
                </a:solidFill>
              </a:rPr>
              <a:t>/</a:t>
            </a:r>
            <a:r>
              <a:rPr lang="it-IT" err="1">
                <a:solidFill>
                  <a:srgbClr val="000000"/>
                </a:solidFill>
              </a:rPr>
              <a:t>participants</a:t>
            </a:r>
            <a:r>
              <a:rPr lang="it-IT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24493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I partecipanti</a:t>
            </a:r>
            <a:r>
              <a: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50% UD e 50% TS</a:t>
            </a:r>
            <a:r>
              <a:rPr lang="it-IT"/>
              <a:t>, assaggiano il </a:t>
            </a:r>
            <a:r>
              <a:rPr lang="it-IT" b="1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Frico</a:t>
            </a:r>
            <a:r>
              <a:rPr lang="it-IT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e la </a:t>
            </a:r>
            <a:r>
              <a:rPr lang="it-IT" b="1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Jota</a:t>
            </a:r>
            <a:r>
              <a:rPr lang="it-IT"/>
              <a:t>. L’ordine di presentazione delle pietanze è casuale per ogni partecipante. Per ogni pietanza i partecipanti riportano </a:t>
            </a:r>
            <a:r>
              <a:rPr lang="it-IT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il grado di piacevolezza</a:t>
            </a:r>
            <a:r>
              <a:rPr lang="it-IT"/>
              <a:t>. I risultati mostrano che UD preferisce il </a:t>
            </a:r>
            <a:r>
              <a:rPr lang="it-IT" err="1"/>
              <a:t>frico</a:t>
            </a:r>
            <a:r>
              <a:rPr lang="it-IT"/>
              <a:t> alla </a:t>
            </a:r>
            <a:r>
              <a:rPr lang="it-IT" err="1"/>
              <a:t>Jota</a:t>
            </a:r>
            <a:r>
              <a:rPr lang="it-IT"/>
              <a:t>, mentre TS preferisce la </a:t>
            </a:r>
            <a:r>
              <a:rPr lang="it-IT" err="1"/>
              <a:t>Jota</a:t>
            </a:r>
            <a:r>
              <a:rPr lang="it-IT"/>
              <a:t> al </a:t>
            </a:r>
            <a:r>
              <a:rPr lang="it-IT" err="1"/>
              <a:t>frico</a:t>
            </a:r>
            <a:r>
              <a:rPr lang="it-IT"/>
              <a:t>. Questo risultato era indipendente dall’età dei partecipanti (</a:t>
            </a:r>
            <a:r>
              <a:rPr lang="it-IT" err="1"/>
              <a:t>range</a:t>
            </a:r>
            <a:r>
              <a:rPr lang="it-IT"/>
              <a:t>: 18-50 anni).</a:t>
            </a:r>
          </a:p>
        </p:txBody>
      </p:sp>
    </p:spTree>
    <p:extLst>
      <p:ext uri="{BB962C8B-B14F-4D97-AF65-F5344CB8AC3E}">
        <p14:creationId xmlns:p14="http://schemas.microsoft.com/office/powerpoint/2010/main" val="39698474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I partecipanti</a:t>
            </a:r>
            <a:r>
              <a: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 50% UD e 50% TS</a:t>
            </a:r>
            <a:r>
              <a:rPr lang="it-IT"/>
              <a:t>, assaggiano il </a:t>
            </a:r>
            <a:r>
              <a:rPr lang="it-IT" b="1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Frico</a:t>
            </a:r>
            <a:r>
              <a:rPr lang="it-IT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e la </a:t>
            </a:r>
            <a:r>
              <a:rPr lang="it-IT" b="1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Jota</a:t>
            </a:r>
            <a:r>
              <a:rPr lang="it-IT"/>
              <a:t>. L’ordine di presentazione delle pietanze è casuale per ogni partecipante. Per ogni pietanza i partecipanti riportano </a:t>
            </a:r>
            <a:r>
              <a:rPr lang="it-IT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il grado di piacevolezza</a:t>
            </a:r>
            <a:r>
              <a:rPr lang="it-IT"/>
              <a:t>. I risultati mostrano che UD preferisce il </a:t>
            </a:r>
            <a:r>
              <a:rPr lang="it-IT" err="1"/>
              <a:t>frico</a:t>
            </a:r>
            <a:r>
              <a:rPr lang="it-IT"/>
              <a:t> alla </a:t>
            </a:r>
            <a:r>
              <a:rPr lang="it-IT" err="1"/>
              <a:t>Jota</a:t>
            </a:r>
            <a:r>
              <a:rPr lang="it-IT"/>
              <a:t>, mentre TS preferisce la </a:t>
            </a:r>
            <a:r>
              <a:rPr lang="it-IT" err="1"/>
              <a:t>Jota</a:t>
            </a:r>
            <a:r>
              <a:rPr lang="it-IT"/>
              <a:t> al </a:t>
            </a:r>
            <a:r>
              <a:rPr lang="it-IT" err="1"/>
              <a:t>frico</a:t>
            </a:r>
            <a:r>
              <a:rPr lang="it-IT"/>
              <a:t>. Questo risultato era indipendente </a:t>
            </a:r>
            <a:r>
              <a:rPr lang="it-IT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dall’età dei partecipanti </a:t>
            </a:r>
            <a:r>
              <a:rPr lang="it-IT"/>
              <a:t>(</a:t>
            </a:r>
            <a:r>
              <a:rPr lang="it-IT" err="1"/>
              <a:t>range</a:t>
            </a:r>
            <a:r>
              <a:rPr lang="it-IT"/>
              <a:t>: 18-50 anni).</a:t>
            </a:r>
          </a:p>
        </p:txBody>
      </p:sp>
    </p:spTree>
    <p:extLst>
      <p:ext uri="{BB962C8B-B14F-4D97-AF65-F5344CB8AC3E}">
        <p14:creationId xmlns:p14="http://schemas.microsoft.com/office/powerpoint/2010/main" val="34530025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  <a:p>
            <a:r>
              <a:rPr lang="en-GB"/>
              <a:t>I </a:t>
            </a:r>
            <a:r>
              <a:rPr lang="en-GB" err="1"/>
              <a:t>partecipanti</a:t>
            </a:r>
            <a:r>
              <a:rPr lang="en-GB"/>
              <a:t> </a:t>
            </a:r>
            <a:r>
              <a:rPr lang="en-GB" err="1"/>
              <a:t>guardano</a:t>
            </a:r>
            <a:r>
              <a:rPr lang="en-GB"/>
              <a:t> </a:t>
            </a:r>
            <a:r>
              <a:rPr lang="en-GB" err="1"/>
              <a:t>tre</a:t>
            </a:r>
            <a:r>
              <a:rPr lang="en-GB"/>
              <a:t> film (film A, B e C). </a:t>
            </a:r>
            <a:r>
              <a:rPr lang="en-GB" err="1"/>
              <a:t>L’ordine</a:t>
            </a:r>
            <a:r>
              <a:rPr lang="en-GB"/>
              <a:t> di </a:t>
            </a:r>
            <a:r>
              <a:rPr lang="en-GB" err="1"/>
              <a:t>visione</a:t>
            </a:r>
            <a:r>
              <a:rPr lang="en-GB"/>
              <a:t> del film </a:t>
            </a:r>
            <a:r>
              <a:rPr lang="en-GB" err="1"/>
              <a:t>è</a:t>
            </a:r>
            <a:r>
              <a:rPr lang="en-GB"/>
              <a:t> per 1/3 </a:t>
            </a:r>
            <a:r>
              <a:rPr lang="en-GB" err="1"/>
              <a:t>dei</a:t>
            </a:r>
            <a:r>
              <a:rPr lang="en-GB"/>
              <a:t> </a:t>
            </a:r>
            <a:r>
              <a:rPr lang="en-GB" err="1"/>
              <a:t>pp</a:t>
            </a:r>
            <a:r>
              <a:rPr lang="en-GB"/>
              <a:t> ABC, per 1/3 BCA, per 1/3 CAB. I </a:t>
            </a:r>
            <a:r>
              <a:rPr lang="en-GB" err="1"/>
              <a:t>pp</a:t>
            </a:r>
            <a:r>
              <a:rPr lang="en-GB"/>
              <a:t> </a:t>
            </a:r>
            <a:r>
              <a:rPr lang="en-GB" err="1"/>
              <a:t>giudicano</a:t>
            </a:r>
            <a:r>
              <a:rPr lang="en-GB"/>
              <a:t> </a:t>
            </a:r>
            <a:r>
              <a:rPr lang="en-GB" err="1"/>
              <a:t>il</a:t>
            </a:r>
            <a:r>
              <a:rPr lang="en-GB"/>
              <a:t> </a:t>
            </a:r>
            <a:r>
              <a:rPr lang="en-GB" err="1"/>
              <a:t>grado</a:t>
            </a:r>
            <a:r>
              <a:rPr lang="en-GB"/>
              <a:t> di </a:t>
            </a:r>
            <a:r>
              <a:rPr lang="en-GB" err="1"/>
              <a:t>piacevolezza</a:t>
            </a:r>
            <a:r>
              <a:rPr lang="en-GB"/>
              <a:t> di </a:t>
            </a:r>
            <a:r>
              <a:rPr lang="en-GB" err="1"/>
              <a:t>ciascun</a:t>
            </a:r>
            <a:r>
              <a:rPr lang="en-GB"/>
              <a:t> film. I </a:t>
            </a:r>
            <a:r>
              <a:rPr lang="en-GB" err="1"/>
              <a:t>risultati</a:t>
            </a:r>
            <a:r>
              <a:rPr lang="en-GB"/>
              <a:t> </a:t>
            </a:r>
            <a:r>
              <a:rPr lang="en-GB" err="1"/>
              <a:t>mostrano</a:t>
            </a:r>
            <a:r>
              <a:rPr lang="en-GB"/>
              <a:t> </a:t>
            </a:r>
            <a:r>
              <a:rPr lang="en-GB" err="1"/>
              <a:t>giudizi</a:t>
            </a:r>
            <a:r>
              <a:rPr lang="en-GB"/>
              <a:t> di </a:t>
            </a:r>
            <a:r>
              <a:rPr lang="en-GB" err="1"/>
              <a:t>piacevolezza</a:t>
            </a:r>
            <a:r>
              <a:rPr lang="en-GB"/>
              <a:t> </a:t>
            </a:r>
            <a:r>
              <a:rPr lang="en-GB" err="1"/>
              <a:t>equivalenti</a:t>
            </a:r>
            <a:r>
              <a:rPr lang="en-GB"/>
              <a:t> per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tre</a:t>
            </a:r>
            <a:r>
              <a:rPr lang="en-GB"/>
              <a:t> film. </a:t>
            </a:r>
            <a:r>
              <a:rPr lang="en-GB" err="1"/>
              <a:t>Questo</a:t>
            </a:r>
            <a:r>
              <a:rPr lang="en-GB"/>
              <a:t> </a:t>
            </a:r>
            <a:r>
              <a:rPr lang="en-GB" err="1"/>
              <a:t>risultato</a:t>
            </a:r>
            <a:r>
              <a:rPr lang="en-GB"/>
              <a:t> non </a:t>
            </a:r>
            <a:r>
              <a:rPr lang="en-GB" err="1"/>
              <a:t>variava</a:t>
            </a:r>
            <a:r>
              <a:rPr lang="en-GB"/>
              <a:t> in </a:t>
            </a:r>
            <a:r>
              <a:rPr lang="en-GB" err="1"/>
              <a:t>funzione</a:t>
            </a:r>
            <a:r>
              <a:rPr lang="en-GB"/>
              <a:t> del </a:t>
            </a:r>
            <a:r>
              <a:rPr lang="en-GB" err="1"/>
              <a:t>grado</a:t>
            </a:r>
            <a:r>
              <a:rPr lang="en-GB"/>
              <a:t> di </a:t>
            </a:r>
            <a:r>
              <a:rPr lang="en-GB" err="1"/>
              <a:t>Ansia</a:t>
            </a:r>
            <a:r>
              <a:rPr lang="en-GB"/>
              <a:t> di </a:t>
            </a:r>
            <a:r>
              <a:rPr lang="en-GB" err="1"/>
              <a:t>stato</a:t>
            </a:r>
            <a:r>
              <a:rPr lang="en-GB"/>
              <a:t> del pp </a:t>
            </a:r>
            <a:r>
              <a:rPr lang="en-GB" err="1"/>
              <a:t>misurato</a:t>
            </a:r>
            <a:r>
              <a:rPr lang="en-GB"/>
              <a:t> prima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visione</a:t>
            </a:r>
            <a:r>
              <a:rPr lang="en-GB"/>
              <a:t> dl film.</a:t>
            </a:r>
          </a:p>
        </p:txBody>
      </p:sp>
    </p:spTree>
    <p:extLst>
      <p:ext uri="{BB962C8B-B14F-4D97-AF65-F5344CB8AC3E}">
        <p14:creationId xmlns:p14="http://schemas.microsoft.com/office/powerpoint/2010/main" val="2847162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err="1"/>
              <a:t>Metodo</a:t>
            </a:r>
            <a:r>
              <a:rPr lang="en-US"/>
              <a:t> </a:t>
            </a:r>
            <a:r>
              <a:rPr lang="en-US" err="1"/>
              <a:t>sperimentale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it-IT"/>
          </a:p>
          <a:p>
            <a:pPr>
              <a:defRPr/>
            </a:pPr>
            <a:r>
              <a:rPr lang="it-IT">
                <a:solidFill>
                  <a:srgbClr val="BFBFBF"/>
                </a:solidFill>
              </a:rPr>
              <a:t>Una variabile indipendente è tra i soggetti/partecipanti (</a:t>
            </a:r>
            <a:r>
              <a:rPr lang="it-IT" err="1">
                <a:solidFill>
                  <a:srgbClr val="BFBFBF"/>
                </a:solidFill>
              </a:rPr>
              <a:t>between</a:t>
            </a:r>
            <a:r>
              <a:rPr lang="it-IT">
                <a:solidFill>
                  <a:srgbClr val="BFBFBF"/>
                </a:solidFill>
              </a:rPr>
              <a:t> </a:t>
            </a:r>
            <a:r>
              <a:rPr lang="it-IT" err="1">
                <a:solidFill>
                  <a:srgbClr val="BFBFBF"/>
                </a:solidFill>
              </a:rPr>
              <a:t>subjects</a:t>
            </a:r>
            <a:r>
              <a:rPr lang="it-IT">
                <a:solidFill>
                  <a:srgbClr val="BFBFBF"/>
                </a:solidFill>
              </a:rPr>
              <a:t>/</a:t>
            </a:r>
            <a:r>
              <a:rPr lang="it-IT" err="1">
                <a:solidFill>
                  <a:srgbClr val="BFBFBF"/>
                </a:solidFill>
              </a:rPr>
              <a:t>participants</a:t>
            </a:r>
            <a:r>
              <a:rPr lang="it-IT">
                <a:solidFill>
                  <a:srgbClr val="BFBFBF"/>
                </a:solidFill>
              </a:rPr>
              <a:t>)</a:t>
            </a:r>
          </a:p>
          <a:p>
            <a:pPr>
              <a:defRPr/>
            </a:pPr>
            <a:r>
              <a:rPr lang="it-IT">
                <a:solidFill>
                  <a:srgbClr val="000000"/>
                </a:solidFill>
              </a:rPr>
              <a:t>Quando un gruppo di partecipanti è sottoposto a un livello della variabile &amp; un altro gruppo è sottoposto ad un altro livello dell’altra variabile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16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it-IT"/>
              <a:t>La  randomizzazione ci permette di..</a:t>
            </a:r>
          </a:p>
          <a:p>
            <a:r>
              <a:rPr lang="it-IT"/>
              <a:t>Rendere più simili possibili i due gruppi sperimentali su variabili che non dobbiamo necessariamente conoscere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7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Metodo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it-IT"/>
              <a:t>La  randomizzazione ci permette di..</a:t>
            </a:r>
          </a:p>
          <a:p>
            <a:r>
              <a:rPr lang="it-IT">
                <a:solidFill>
                  <a:srgbClr val="A6A6A6"/>
                </a:solidFill>
              </a:rPr>
              <a:t>Rendere più simili possibili i due gruppi sperimentali su variabili che non dobbiamo necessariamente conoscere</a:t>
            </a:r>
            <a:endParaRPr lang="en-GB">
              <a:solidFill>
                <a:srgbClr val="A6A6A6"/>
              </a:solidFill>
            </a:endParaRPr>
          </a:p>
          <a:p>
            <a:r>
              <a:rPr lang="en-GB"/>
              <a:t>di </a:t>
            </a:r>
            <a:r>
              <a:rPr lang="en-GB" err="1"/>
              <a:t>gesitre</a:t>
            </a:r>
            <a:r>
              <a:rPr lang="en-GB"/>
              <a:t> </a:t>
            </a:r>
            <a:r>
              <a:rPr lang="en-GB" err="1"/>
              <a:t>il</a:t>
            </a:r>
            <a:r>
              <a:rPr lang="en-GB"/>
              <a:t> </a:t>
            </a:r>
            <a:r>
              <a:rPr lang="en-GB" err="1"/>
              <a:t>probelma</a:t>
            </a:r>
            <a:r>
              <a:rPr lang="en-GB"/>
              <a:t> </a:t>
            </a:r>
            <a:r>
              <a:rPr lang="en-GB" err="1"/>
              <a:t>delle</a:t>
            </a:r>
            <a:r>
              <a:rPr lang="en-GB"/>
              <a:t> confounding variable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284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B3B9706602CF49BE77175072C318B5" ma:contentTypeVersion="7" ma:contentTypeDescription="Creare un nuovo documento." ma:contentTypeScope="" ma:versionID="7a90064c24d9bf87f6ae3b464baa56b2">
  <xsd:schema xmlns:xsd="http://www.w3.org/2001/XMLSchema" xmlns:xs="http://www.w3.org/2001/XMLSchema" xmlns:p="http://schemas.microsoft.com/office/2006/metadata/properties" xmlns:ns2="edbc49e4-9f9d-4e33-9f71-e2a2db5ca30d" targetNamespace="http://schemas.microsoft.com/office/2006/metadata/properties" ma:root="true" ma:fieldsID="d923df889300c3cde40a286fd4d1ef3c" ns2:_="">
    <xsd:import namespace="edbc49e4-9f9d-4e33-9f71-e2a2db5ca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c49e4-9f9d-4e33-9f71-e2a2db5ca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E76D51-D73A-4B30-A60C-C7CA6AC58A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0C2768-A097-4BBB-9CD0-02B611525E30}">
  <ds:schemaRefs>
    <ds:schemaRef ds:uri="edbc49e4-9f9d-4e33-9f71-e2a2db5ca3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C96077C-E4C1-4C3D-A5A2-591547FA56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62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Tema di Office</vt:lpstr>
      <vt:lpstr>Psicologia Sociale</vt:lpstr>
      <vt:lpstr>Psicologia Sociale</vt:lpstr>
      <vt:lpstr>Metodo sperimentale</vt:lpstr>
      <vt:lpstr>Metodo sperimentale</vt:lpstr>
      <vt:lpstr>Metodo sperimentale</vt:lpstr>
      <vt:lpstr>Metodo sperimentale</vt:lpstr>
      <vt:lpstr>Metodo sperimentale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Metodo</vt:lpstr>
      <vt:lpstr>PROVA DI AUTOVALUTAZIONE</vt:lpstr>
      <vt:lpstr>Metodo</vt:lpstr>
      <vt:lpstr>Metodo</vt:lpstr>
      <vt:lpstr>Metodo</vt:lpstr>
      <vt:lpstr>Metodo</vt:lpstr>
      <vt:lpstr>Metodo</vt:lpstr>
      <vt:lpstr>Metodo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</dc:title>
  <dc:creator>Andrea Carnaghi</dc:creator>
  <cp:revision>1</cp:revision>
  <dcterms:created xsi:type="dcterms:W3CDTF">2020-10-16T07:44:01Z</dcterms:created>
  <dcterms:modified xsi:type="dcterms:W3CDTF">2023-10-16T16:34:54Z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0x0101009BB3B9706602CF49BE77175072C318B5</vt:lpwstr>
  </property>
</Properties>
</file>