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78" r:id="rId7"/>
    <p:sldId id="258" r:id="rId8"/>
    <p:sldId id="279" r:id="rId9"/>
    <p:sldId id="259" r:id="rId10"/>
    <p:sldId id="260" r:id="rId11"/>
    <p:sldId id="261" r:id="rId12"/>
    <p:sldId id="262" r:id="rId13"/>
    <p:sldId id="264" r:id="rId14"/>
    <p:sldId id="263" r:id="rId15"/>
    <p:sldId id="265" r:id="rId16"/>
    <p:sldId id="267" r:id="rId17"/>
    <p:sldId id="266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4E8CC-5737-4101-AEB5-16FF80DC85EC}" v="6" dt="2023-10-13T15:11:05.122"/>
    <p1510:client id="{31BDF72D-AA2B-40CC-AA79-42748E9D98DA}" v="1" dt="2023-10-16T16:41:20.120"/>
    <p1510:client id="{4E4CCE21-E21E-4FBD-BFD9-A67D7025429C}" v="1" dt="2023-10-15T18:08:56.164"/>
    <p1510:client id="{C6072BC9-610C-4797-99BE-8D7045206A87}" v="1" dt="2023-10-17T09:05:31.836"/>
    <p1510:client id="{D1680F3A-432A-4F87-BFBD-9226150848BF}" v="2" dt="2023-10-12T17:08:06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CCARELLA ALICE [PS0102768]" userId="S::s309995@ds.units.it::5734c9c7-6aff-488a-9e84-2177aa1df7ec" providerId="AD" clId="Web-{C6072BC9-610C-4797-99BE-8D7045206A87}"/>
    <pc:docChg chg="modSld">
      <pc:chgData name="BUCCARELLA ALICE [PS0102768]" userId="S::s309995@ds.units.it::5734c9c7-6aff-488a-9e84-2177aa1df7ec" providerId="AD" clId="Web-{C6072BC9-610C-4797-99BE-8D7045206A87}" dt="2023-10-17T09:05:31.836" v="0" actId="1076"/>
      <pc:docMkLst>
        <pc:docMk/>
      </pc:docMkLst>
      <pc:sldChg chg="modSp">
        <pc:chgData name="BUCCARELLA ALICE [PS0102768]" userId="S::s309995@ds.units.it::5734c9c7-6aff-488a-9e84-2177aa1df7ec" providerId="AD" clId="Web-{C6072BC9-610C-4797-99BE-8D7045206A87}" dt="2023-10-17T09:05:31.836" v="0" actId="1076"/>
        <pc:sldMkLst>
          <pc:docMk/>
          <pc:sldMk cId="2016008289" sldId="281"/>
        </pc:sldMkLst>
        <pc:picChg chg="mod">
          <ac:chgData name="BUCCARELLA ALICE [PS0102768]" userId="S::s309995@ds.units.it::5734c9c7-6aff-488a-9e84-2177aa1df7ec" providerId="AD" clId="Web-{C6072BC9-610C-4797-99BE-8D7045206A87}" dt="2023-10-17T09:05:31.836" v="0" actId="1076"/>
          <ac:picMkLst>
            <pc:docMk/>
            <pc:sldMk cId="2016008289" sldId="281"/>
            <ac:picMk id="4" creationId="{00000000-0000-0000-0000-000000000000}"/>
          </ac:picMkLst>
        </pc:picChg>
      </pc:sldChg>
    </pc:docChg>
  </pc:docChgLst>
  <pc:docChgLst>
    <pc:chgData name="DAVID NICOLE [PS0102832]" userId="S::s296774@ds.units.it::730eafe1-52b9-4933-815e-11516fa333db" providerId="AD" clId="Web-{0F94E8CC-5737-4101-AEB5-16FF80DC85EC}"/>
    <pc:docChg chg="modSld sldOrd">
      <pc:chgData name="DAVID NICOLE [PS0102832]" userId="S::s296774@ds.units.it::730eafe1-52b9-4933-815e-11516fa333db" providerId="AD" clId="Web-{0F94E8CC-5737-4101-AEB5-16FF80DC85EC}" dt="2023-10-13T15:11:05.122" v="5"/>
      <pc:docMkLst>
        <pc:docMk/>
      </pc:docMkLst>
      <pc:sldChg chg="ord">
        <pc:chgData name="DAVID NICOLE [PS0102832]" userId="S::s296774@ds.units.it::730eafe1-52b9-4933-815e-11516fa333db" providerId="AD" clId="Web-{0F94E8CC-5737-4101-AEB5-16FF80DC85EC}" dt="2023-10-13T15:11:05.122" v="5"/>
        <pc:sldMkLst>
          <pc:docMk/>
          <pc:sldMk cId="646931353" sldId="263"/>
        </pc:sldMkLst>
      </pc:sldChg>
      <pc:sldChg chg="addSp delSp modSp">
        <pc:chgData name="DAVID NICOLE [PS0102832]" userId="S::s296774@ds.units.it::730eafe1-52b9-4933-815e-11516fa333db" providerId="AD" clId="Web-{0F94E8CC-5737-4101-AEB5-16FF80DC85EC}" dt="2023-10-13T15:11:04.012" v="4"/>
        <pc:sldMkLst>
          <pc:docMk/>
          <pc:sldMk cId="408238073" sldId="275"/>
        </pc:sldMkLst>
        <pc:picChg chg="add del mod">
          <ac:chgData name="DAVID NICOLE [PS0102832]" userId="S::s296774@ds.units.it::730eafe1-52b9-4933-815e-11516fa333db" providerId="AD" clId="Web-{0F94E8CC-5737-4101-AEB5-16FF80DC85EC}" dt="2023-10-13T15:11:04.012" v="4"/>
          <ac:picMkLst>
            <pc:docMk/>
            <pc:sldMk cId="408238073" sldId="275"/>
            <ac:picMk id="4" creationId="{F99CBF9A-8E9B-37AE-5735-A6EF1B5C8269}"/>
          </ac:picMkLst>
        </pc:picChg>
      </pc:sldChg>
    </pc:docChg>
  </pc:docChgLst>
  <pc:docChgLst>
    <pc:chgData name="GABRIELI LORENZO [PS0102897]" userId="S::s293224@ds.units.it::bfb51f20-6bca-4017-ae76-f01e3456b103" providerId="AD" clId="Web-{31BDF72D-AA2B-40CC-AA79-42748E9D98DA}"/>
    <pc:docChg chg="sldOrd">
      <pc:chgData name="GABRIELI LORENZO [PS0102897]" userId="S::s293224@ds.units.it::bfb51f20-6bca-4017-ae76-f01e3456b103" providerId="AD" clId="Web-{31BDF72D-AA2B-40CC-AA79-42748E9D98DA}" dt="2023-10-16T16:41:20.120" v="0"/>
      <pc:docMkLst>
        <pc:docMk/>
      </pc:docMkLst>
      <pc:sldChg chg="ord">
        <pc:chgData name="GABRIELI LORENZO [PS0102897]" userId="S::s293224@ds.units.it::bfb51f20-6bca-4017-ae76-f01e3456b103" providerId="AD" clId="Web-{31BDF72D-AA2B-40CC-AA79-42748E9D98DA}" dt="2023-10-16T16:41:20.120" v="0"/>
        <pc:sldMkLst>
          <pc:docMk/>
          <pc:sldMk cId="646931353" sldId="263"/>
        </pc:sldMkLst>
      </pc:sldChg>
    </pc:docChg>
  </pc:docChgLst>
  <pc:docChgLst>
    <pc:chgData name="TOFFOLET SASHA [PS0102861]" userId="S::s309103@ds.units.it::c8533432-2f30-4d52-ae71-31657b9295dd" providerId="AD" clId="Web-{D1680F3A-432A-4F87-BFBD-9226150848BF}"/>
    <pc:docChg chg="modSld">
      <pc:chgData name="TOFFOLET SASHA [PS0102861]" userId="S::s309103@ds.units.it::c8533432-2f30-4d52-ae71-31657b9295dd" providerId="AD" clId="Web-{D1680F3A-432A-4F87-BFBD-9226150848BF}" dt="2023-10-12T17:08:06.741" v="1" actId="1076"/>
      <pc:docMkLst>
        <pc:docMk/>
      </pc:docMkLst>
      <pc:sldChg chg="modSp">
        <pc:chgData name="TOFFOLET SASHA [PS0102861]" userId="S::s309103@ds.units.it::c8533432-2f30-4d52-ae71-31657b9295dd" providerId="AD" clId="Web-{D1680F3A-432A-4F87-BFBD-9226150848BF}" dt="2023-10-12T17:08:06.741" v="1" actId="1076"/>
        <pc:sldMkLst>
          <pc:docMk/>
          <pc:sldMk cId="1606702176" sldId="262"/>
        </pc:sldMkLst>
        <pc:spChg chg="mod">
          <ac:chgData name="TOFFOLET SASHA [PS0102861]" userId="S::s309103@ds.units.it::c8533432-2f30-4d52-ae71-31657b9295dd" providerId="AD" clId="Web-{D1680F3A-432A-4F87-BFBD-9226150848BF}" dt="2023-10-12T17:08:06.741" v="1" actId="1076"/>
          <ac:spMkLst>
            <pc:docMk/>
            <pc:sldMk cId="1606702176" sldId="262"/>
            <ac:spMk id="2" creationId="{00000000-0000-0000-0000-000000000000}"/>
          </ac:spMkLst>
        </pc:spChg>
      </pc:sldChg>
    </pc:docChg>
  </pc:docChgLst>
  <pc:docChgLst>
    <pc:chgData name="DEVNOZASHVILI ANASTASIA [PS0102812]" userId="S::s305467@ds.units.it::3a7e2bb6-e298-4c53-a3ad-b50437bdc96a" providerId="AD" clId="Web-{4E4CCE21-E21E-4FBD-BFD9-A67D7025429C}"/>
    <pc:docChg chg="sldOrd">
      <pc:chgData name="DEVNOZASHVILI ANASTASIA [PS0102812]" userId="S::s305467@ds.units.it::3a7e2bb6-e298-4c53-a3ad-b50437bdc96a" providerId="AD" clId="Web-{4E4CCE21-E21E-4FBD-BFD9-A67D7025429C}" dt="2023-10-15T18:08:56.164" v="0"/>
      <pc:docMkLst>
        <pc:docMk/>
      </pc:docMkLst>
      <pc:sldChg chg="ord">
        <pc:chgData name="DEVNOZASHVILI ANASTASIA [PS0102812]" userId="S::s305467@ds.units.it::3a7e2bb6-e298-4c53-a3ad-b50437bdc96a" providerId="AD" clId="Web-{4E4CCE21-E21E-4FBD-BFD9-A67D7025429C}" dt="2023-10-15T18:08:56.164" v="0"/>
        <pc:sldMkLst>
          <pc:docMk/>
          <pc:sldMk cId="158713137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9A69B-922E-5249-A326-A570B77A5B2E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B0979-E5E2-C84A-8B6D-0B2B25EA8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85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B0979-E5E2-C84A-8B6D-0B2B25EA8D0D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8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63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58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45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7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6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28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4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87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4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1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25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72FF-03B5-4449-8771-9A41AE960833}" type="datetimeFigureOut">
              <a:rPr lang="it-IT" smtClean="0"/>
              <a:t>17/10/2023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59354-87EF-EF44-9C4D-CF08396FD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3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err="1"/>
              <a:t>Elementi</a:t>
            </a:r>
            <a:r>
              <a:rPr lang="en-GB"/>
              <a:t> di </a:t>
            </a:r>
            <a:r>
              <a:rPr lang="en-GB" err="1"/>
              <a:t>Metodologia</a:t>
            </a:r>
            <a:r>
              <a:rPr lang="en-GB"/>
              <a:t>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40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5638" r="-356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6801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492250"/>
          </a:xfrm>
        </p:spPr>
        <p:txBody>
          <a:bodyPr/>
          <a:lstStyle/>
          <a:p>
            <a:pPr>
              <a:defRPr/>
            </a:pPr>
            <a:r>
              <a:rPr lang="it-IT" sz="1200"/>
              <a:t>From: Jason T. </a:t>
            </a:r>
            <a:r>
              <a:rPr lang="it-IT" sz="1200" err="1"/>
              <a:t>Newsom</a:t>
            </a:r>
            <a:r>
              <a:rPr lang="it-IT" sz="1200"/>
              <a:t>  - </a:t>
            </a:r>
            <a:r>
              <a:rPr lang="it-IT" sz="1200" err="1"/>
              <a:t>Department</a:t>
            </a:r>
            <a:r>
              <a:rPr lang="it-IT" sz="1200"/>
              <a:t> of </a:t>
            </a:r>
            <a:r>
              <a:rPr lang="it-IT" sz="1200" err="1"/>
              <a:t>Psychology</a:t>
            </a:r>
            <a:r>
              <a:rPr lang="it-IT" sz="1200"/>
              <a:t>, Portland State </a:t>
            </a:r>
            <a:r>
              <a:rPr lang="it-IT" sz="1200" err="1"/>
              <a:t>University</a:t>
            </a:r>
            <a:r>
              <a:rPr lang="it-IT"/>
              <a:t>	</a:t>
            </a:r>
            <a:br>
              <a:rPr lang="it-IT"/>
            </a:br>
            <a:r>
              <a:rPr lang="sk-SK"/>
              <a:t> </a:t>
            </a: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1152" r="-21152"/>
          <a:stretch>
            <a:fillRect/>
          </a:stretch>
        </p:blipFill>
        <p:spPr>
          <a:xfrm>
            <a:off x="684213" y="1916113"/>
            <a:ext cx="7772400" cy="4114800"/>
          </a:xfrm>
        </p:spPr>
      </p:pic>
    </p:spTree>
    <p:extLst>
      <p:ext uri="{BB962C8B-B14F-4D97-AF65-F5344CB8AC3E}">
        <p14:creationId xmlns:p14="http://schemas.microsoft.com/office/powerpoint/2010/main" val="64693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19497" r="-194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04290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9448" r="-294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60394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9453" r="-29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713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7461" r="-374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4335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4269" r="-342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880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Segnaposto contenuto 3" descr="Unknow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20" r="-81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4343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Associazione (covarianza) tra due o più variabili</a:t>
            </a:r>
          </a:p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062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78851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781300"/>
            <a:ext cx="4249738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02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>
                <a:cs typeface="+mj-cs"/>
              </a:rPr>
              <a:t>La psicologia come scienza: la validità </a:t>
            </a:r>
            <a:endParaRPr lang="fr-FR" sz="3400"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>
                <a:cs typeface="+mn-cs"/>
              </a:rPr>
              <a:t>Validità interna</a:t>
            </a:r>
            <a:r>
              <a:rPr lang="it-IT">
                <a:cs typeface="+mn-cs"/>
              </a:rPr>
              <a:t>: riguarda la relazione tra la VI e VD, in particolare la relazione di causa-effetto tra la VI e la </a:t>
            </a:r>
          </a:p>
          <a:p>
            <a:pPr eaLnBrk="1" hangingPunct="1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539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79875" name="Immagine 3" descr="Unknown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141663"/>
            <a:ext cx="47117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787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pic>
        <p:nvPicPr>
          <p:cNvPr id="5" name="Segnaposto contenuto 4" descr="Unknown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147" b="-83147"/>
          <a:stretch>
            <a:fillRect/>
          </a:stretch>
        </p:blipFill>
        <p:spPr>
          <a:xfrm>
            <a:off x="971550" y="1989138"/>
            <a:ext cx="7772400" cy="4114800"/>
          </a:xfrm>
        </p:spPr>
      </p:pic>
    </p:spTree>
    <p:extLst>
      <p:ext uri="{BB962C8B-B14F-4D97-AF65-F5344CB8AC3E}">
        <p14:creationId xmlns:p14="http://schemas.microsoft.com/office/powerpoint/2010/main" val="821529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81923" name="Immagine 5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213100"/>
            <a:ext cx="4319587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38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Non indica un rapporto causale</a:t>
            </a:r>
          </a:p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V1 è associato a V2 ma non vuol dire che V1 causa V2</a:t>
            </a:r>
          </a:p>
          <a:p>
            <a:pPr>
              <a:defRPr/>
            </a:pPr>
            <a:r>
              <a:rPr lang="it-IT"/>
              <a:t>Spesso la relazione è rovesciabile (prova di non causalità)</a:t>
            </a:r>
          </a:p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972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correlazionali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83971" name="Immagine 5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213100"/>
            <a:ext cx="4319587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682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spurie</a:t>
            </a:r>
            <a:endParaRPr lang="en-GB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8981" r="-8981"/>
          <a:stretch>
            <a:fillRect/>
          </a:stretch>
        </p:blipFill>
        <p:spPr>
          <a:xfrm>
            <a:off x="457200" y="1600200"/>
            <a:ext cx="7736635" cy="4254851"/>
          </a:xfrm>
        </p:spPr>
      </p:pic>
    </p:spTree>
    <p:extLst>
      <p:ext uri="{BB962C8B-B14F-4D97-AF65-F5344CB8AC3E}">
        <p14:creationId xmlns:p14="http://schemas.microsoft.com/office/powerpoint/2010/main" val="3165352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spurie</a:t>
            </a:r>
            <a:endParaRPr lang="en-GB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rcRect l="-913" r="-913"/>
          <a:stretch>
            <a:fillRect/>
          </a:stretch>
        </p:blipFill>
        <p:spPr>
          <a:xfrm>
            <a:off x="385313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016008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ed</a:t>
            </a:r>
            <a:r>
              <a:rPr lang="en-GB"/>
              <a:t> </a:t>
            </a:r>
            <a:r>
              <a:rPr lang="en-GB" err="1"/>
              <a:t>Esperimenti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  <a:p>
            <a:r>
              <a:rPr lang="en-GB"/>
              <a:t>Le </a:t>
            </a:r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possono</a:t>
            </a:r>
            <a:r>
              <a:rPr lang="en-GB"/>
              <a:t> </a:t>
            </a:r>
            <a:r>
              <a:rPr lang="en-GB" err="1"/>
              <a:t>fornire</a:t>
            </a:r>
            <a:r>
              <a:rPr lang="en-GB"/>
              <a:t> </a:t>
            </a:r>
            <a:r>
              <a:rPr lang="en-GB" err="1"/>
              <a:t>delle</a:t>
            </a:r>
            <a:r>
              <a:rPr lang="en-GB"/>
              <a:t> prove </a:t>
            </a:r>
            <a:r>
              <a:rPr lang="en-GB" err="1"/>
              <a:t>empiriche</a:t>
            </a:r>
            <a:r>
              <a:rPr lang="en-GB"/>
              <a:t> relative </a:t>
            </a:r>
            <a:r>
              <a:rPr lang="en-GB" err="1"/>
              <a:t>all’associazione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due </a:t>
            </a:r>
            <a:r>
              <a:rPr lang="en-GB" err="1"/>
              <a:t>variabili</a:t>
            </a:r>
            <a:endParaRPr lang="en-GB"/>
          </a:p>
          <a:p>
            <a:endParaRPr lang="en-GB"/>
          </a:p>
          <a:p>
            <a:r>
              <a:rPr lang="en-GB"/>
              <a:t>A </a:t>
            </a:r>
            <a:r>
              <a:rPr lang="en-GB" err="1"/>
              <a:t>partire</a:t>
            </a:r>
            <a:r>
              <a:rPr lang="en-GB"/>
              <a:t> da </a:t>
            </a:r>
            <a:r>
              <a:rPr lang="en-GB" err="1"/>
              <a:t>questa</a:t>
            </a:r>
            <a:r>
              <a:rPr lang="en-GB"/>
              <a:t> </a:t>
            </a:r>
            <a:r>
              <a:rPr lang="en-GB" err="1"/>
              <a:t>correlazione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</a:t>
            </a:r>
            <a:r>
              <a:rPr lang="en-GB" err="1"/>
              <a:t>anche</a:t>
            </a:r>
            <a:r>
              <a:rPr lang="en-GB"/>
              <a:t> </a:t>
            </a:r>
            <a:r>
              <a:rPr lang="en-GB" err="1"/>
              <a:t>possibile</a:t>
            </a:r>
            <a:r>
              <a:rPr lang="en-GB"/>
              <a:t> </a:t>
            </a:r>
            <a:r>
              <a:rPr lang="en-GB" err="1"/>
              <a:t>costruire</a:t>
            </a:r>
            <a:r>
              <a:rPr lang="en-GB"/>
              <a:t> </a:t>
            </a:r>
            <a:r>
              <a:rPr lang="en-GB" err="1"/>
              <a:t>situazioni</a:t>
            </a:r>
            <a:r>
              <a:rPr lang="en-GB"/>
              <a:t> </a:t>
            </a:r>
            <a:r>
              <a:rPr lang="en-GB" err="1"/>
              <a:t>controllate</a:t>
            </a:r>
            <a:r>
              <a:rPr lang="en-GB"/>
              <a:t> per </a:t>
            </a:r>
            <a:r>
              <a:rPr lang="en-GB" err="1"/>
              <a:t>verificare</a:t>
            </a:r>
            <a:r>
              <a:rPr lang="en-GB"/>
              <a:t> se </a:t>
            </a:r>
            <a:r>
              <a:rPr lang="en-GB" err="1"/>
              <a:t>sussiste</a:t>
            </a:r>
            <a:r>
              <a:rPr lang="en-GB"/>
              <a:t> un </a:t>
            </a:r>
            <a:r>
              <a:rPr lang="en-GB" err="1"/>
              <a:t>rapporto</a:t>
            </a:r>
            <a:r>
              <a:rPr lang="en-GB"/>
              <a:t> di causa-</a:t>
            </a:r>
            <a:r>
              <a:rPr lang="en-GB" err="1"/>
              <a:t>effetto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048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ed</a:t>
            </a:r>
            <a:r>
              <a:rPr lang="en-GB"/>
              <a:t> </a:t>
            </a:r>
            <a:r>
              <a:rPr lang="en-GB" err="1"/>
              <a:t>Esperimenti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(</a:t>
            </a:r>
            <a:r>
              <a:rPr lang="en-GB" err="1"/>
              <a:t>esempio</a:t>
            </a:r>
            <a:r>
              <a:rPr lang="en-GB"/>
              <a:t> </a:t>
            </a:r>
            <a:r>
              <a:rPr lang="en-GB" err="1"/>
              <a:t>inventato</a:t>
            </a:r>
            <a:r>
              <a:rPr lang="en-GB"/>
              <a:t>): </a:t>
            </a:r>
            <a:r>
              <a:rPr lang="en-GB" err="1"/>
              <a:t>correlazione</a:t>
            </a:r>
            <a:r>
              <a:rPr lang="en-GB"/>
              <a:t> </a:t>
            </a:r>
            <a:r>
              <a:rPr lang="en-GB" err="1"/>
              <a:t>positiva</a:t>
            </a:r>
            <a:r>
              <a:rPr lang="en-GB"/>
              <a:t> e </a:t>
            </a:r>
            <a:r>
              <a:rPr lang="en-GB" err="1"/>
              <a:t>signficativa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temperatura</a:t>
            </a:r>
            <a:r>
              <a:rPr lang="en-GB"/>
              <a:t> e </a:t>
            </a:r>
            <a:r>
              <a:rPr lang="en-GB" err="1"/>
              <a:t>aggressività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511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Correlazioni</a:t>
            </a:r>
            <a:r>
              <a:rPr lang="en-GB"/>
              <a:t> </a:t>
            </a:r>
            <a:r>
              <a:rPr lang="en-GB" err="1"/>
              <a:t>ed</a:t>
            </a:r>
            <a:r>
              <a:rPr lang="en-GB"/>
              <a:t> </a:t>
            </a:r>
            <a:r>
              <a:rPr lang="en-GB" err="1"/>
              <a:t>Esperimenti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(</a:t>
            </a:r>
            <a:r>
              <a:rPr lang="en-GB" err="1"/>
              <a:t>esempio</a:t>
            </a:r>
            <a:r>
              <a:rPr lang="en-GB"/>
              <a:t> </a:t>
            </a:r>
            <a:r>
              <a:rPr lang="en-GB" err="1"/>
              <a:t>inventato</a:t>
            </a:r>
            <a:r>
              <a:rPr lang="en-GB"/>
              <a:t>): </a:t>
            </a:r>
            <a:r>
              <a:rPr lang="en-GB" err="1"/>
              <a:t>correlazione</a:t>
            </a:r>
            <a:r>
              <a:rPr lang="en-GB"/>
              <a:t> </a:t>
            </a:r>
            <a:r>
              <a:rPr lang="en-GB" err="1"/>
              <a:t>positiva</a:t>
            </a:r>
            <a:r>
              <a:rPr lang="en-GB"/>
              <a:t> e </a:t>
            </a:r>
            <a:r>
              <a:rPr lang="en-GB" err="1"/>
              <a:t>signficativa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temperatura</a:t>
            </a:r>
            <a:r>
              <a:rPr lang="en-GB"/>
              <a:t> e </a:t>
            </a:r>
            <a:r>
              <a:rPr lang="en-GB" err="1"/>
              <a:t>aggressività</a:t>
            </a:r>
            <a:endParaRPr lang="en-GB"/>
          </a:p>
          <a:p>
            <a:endParaRPr lang="en-GB"/>
          </a:p>
          <a:p>
            <a:r>
              <a:rPr lang="en-GB" err="1"/>
              <a:t>Costruisci</a:t>
            </a:r>
            <a:r>
              <a:rPr lang="en-GB"/>
              <a:t> un </a:t>
            </a:r>
            <a:r>
              <a:rPr lang="en-GB" err="1"/>
              <a:t>esperimento</a:t>
            </a:r>
            <a:r>
              <a:rPr lang="en-GB"/>
              <a:t> </a:t>
            </a:r>
            <a:r>
              <a:rPr lang="en-GB" err="1"/>
              <a:t>sulla</a:t>
            </a:r>
            <a:r>
              <a:rPr lang="en-GB"/>
              <a:t> base di </a:t>
            </a:r>
            <a:r>
              <a:rPr lang="en-GB" err="1"/>
              <a:t>questa</a:t>
            </a:r>
            <a:r>
              <a:rPr lang="en-GB"/>
              <a:t> </a:t>
            </a:r>
            <a:r>
              <a:rPr lang="en-GB" err="1"/>
              <a:t>correlazione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testi</a:t>
            </a:r>
            <a:r>
              <a:rPr lang="en-GB"/>
              <a:t> la </a:t>
            </a:r>
            <a:r>
              <a:rPr lang="en-GB" err="1"/>
              <a:t>relazione</a:t>
            </a:r>
            <a:r>
              <a:rPr lang="en-GB"/>
              <a:t> in </a:t>
            </a:r>
            <a:r>
              <a:rPr lang="en-GB" err="1"/>
              <a:t>oggetto</a:t>
            </a:r>
            <a:r>
              <a:rPr lang="en-GB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488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>
                <a:cs typeface="+mj-cs"/>
              </a:rPr>
              <a:t>La psicologia come scienza: la validità </a:t>
            </a:r>
            <a:endParaRPr lang="fr-FR" sz="3400"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>
                <a:cs typeface="+mn-cs"/>
              </a:rPr>
              <a:t>Validità interna</a:t>
            </a:r>
            <a:r>
              <a:rPr lang="it-IT">
                <a:cs typeface="+mn-cs"/>
              </a:rPr>
              <a:t>: </a:t>
            </a:r>
            <a:r>
              <a:rPr lang="it-IT">
                <a:solidFill>
                  <a:schemeClr val="bg1">
                    <a:lumMod val="75000"/>
                  </a:schemeClr>
                </a:solidFill>
                <a:cs typeface="+mn-cs"/>
              </a:rPr>
              <a:t>riguarda la relazione tra la VI e VD, in particolare la relazione di causa-effetto tra la VI e la </a:t>
            </a:r>
          </a:p>
          <a:p>
            <a:pPr eaLnBrk="1" hangingPunct="1">
              <a:defRPr/>
            </a:pPr>
            <a:endParaRPr lang="it-IT"/>
          </a:p>
          <a:p>
            <a:pPr eaLnBrk="1" hangingPunct="1">
              <a:defRPr/>
            </a:pPr>
            <a:r>
              <a:rPr lang="it-IT">
                <a:cs typeface="+mn-cs"/>
              </a:rPr>
              <a:t>VD. Per aumentare la val. </a:t>
            </a:r>
            <a:r>
              <a:rPr lang="it-IT" err="1">
                <a:cs typeface="+mn-cs"/>
              </a:rPr>
              <a:t>int</a:t>
            </a:r>
            <a:r>
              <a:rPr lang="it-IT">
                <a:cs typeface="+mn-cs"/>
              </a:rPr>
              <a:t>. devo eliminare/ridurre gli effetti sulla VD delle variabili alternative alla VI </a:t>
            </a:r>
          </a:p>
          <a:p>
            <a:pPr eaLnBrk="1" hangingPunct="1">
              <a:defRPr/>
            </a:pPr>
            <a:endParaRPr lang="fr-FR" u="sng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09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>
                <a:cs typeface="+mj-cs"/>
              </a:rPr>
              <a:t>La psicologia come scienza: la validità </a:t>
            </a:r>
            <a:endParaRPr lang="fr-FR" sz="3400"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>
                <a:cs typeface="+mn-cs"/>
              </a:rPr>
              <a:t>Validità esterna</a:t>
            </a:r>
            <a:r>
              <a:rPr lang="it-IT">
                <a:cs typeface="+mn-cs"/>
              </a:rPr>
              <a:t>: riguarda la relazione tra i dati nella situazione sperimentale e un’altra situazione.</a:t>
            </a:r>
          </a:p>
          <a:p>
            <a:pPr eaLnBrk="1" hangingPunct="1">
              <a:defRPr/>
            </a:pPr>
            <a:endParaRPr lang="it-IT"/>
          </a:p>
          <a:p>
            <a:pPr eaLnBrk="1" hangingPunct="1">
              <a:defRPr/>
            </a:pPr>
            <a:r>
              <a:rPr lang="it-IT">
                <a:cs typeface="+mn-cs"/>
              </a:rPr>
              <a:t> I risultati sono replicabili solo in </a:t>
            </a:r>
            <a:r>
              <a:rPr lang="it-IT" err="1">
                <a:cs typeface="+mn-cs"/>
              </a:rPr>
              <a:t>setting</a:t>
            </a:r>
            <a:r>
              <a:rPr lang="it-IT">
                <a:cs typeface="+mn-cs"/>
              </a:rPr>
              <a:t> strettamente identici?  </a:t>
            </a:r>
          </a:p>
          <a:p>
            <a:pPr eaLnBrk="1" hangingPunct="1">
              <a:defRPr/>
            </a:pPr>
            <a:endParaRPr lang="fr-FR" u="sng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78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>
                <a:cs typeface="+mj-cs"/>
              </a:rPr>
              <a:t>La psicologia come scienza: la validità </a:t>
            </a:r>
            <a:endParaRPr lang="fr-FR" sz="3400"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u="sng">
                <a:solidFill>
                  <a:srgbClr val="BFBFBF"/>
                </a:solidFill>
                <a:cs typeface="+mn-cs"/>
              </a:rPr>
              <a:t>Validità esterna</a:t>
            </a:r>
            <a:r>
              <a:rPr lang="it-IT">
                <a:solidFill>
                  <a:srgbClr val="BFBFBF"/>
                </a:solidFill>
                <a:cs typeface="+mn-cs"/>
              </a:rPr>
              <a:t>: riguarda la relazione tra i dati nella situazione sperimentale e un’altra situazione.</a:t>
            </a:r>
          </a:p>
          <a:p>
            <a:pPr eaLnBrk="1" hangingPunct="1">
              <a:defRPr/>
            </a:pPr>
            <a:endParaRPr lang="it-IT"/>
          </a:p>
          <a:p>
            <a:pPr eaLnBrk="1" hangingPunct="1">
              <a:defRPr/>
            </a:pPr>
            <a:r>
              <a:rPr lang="it-IT">
                <a:cs typeface="+mn-cs"/>
              </a:rPr>
              <a:t> I risultati sono replicabili solo in </a:t>
            </a:r>
            <a:r>
              <a:rPr lang="it-IT" err="1">
                <a:cs typeface="+mn-cs"/>
              </a:rPr>
              <a:t>setting</a:t>
            </a:r>
            <a:r>
              <a:rPr lang="it-IT">
                <a:cs typeface="+mn-cs"/>
              </a:rPr>
              <a:t> strettamente identici?  </a:t>
            </a:r>
          </a:p>
          <a:p>
            <a:pPr eaLnBrk="1" hangingPunct="1">
              <a:defRPr/>
            </a:pPr>
            <a:endParaRPr lang="fr-FR" u="sng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931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sperimentali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VI </a:t>
            </a:r>
            <a:r>
              <a:rPr lang="it-IT" err="1"/>
              <a:t>between</a:t>
            </a:r>
            <a:r>
              <a:rPr lang="it-IT"/>
              <a:t> (film triste vs. film comico)</a:t>
            </a:r>
          </a:p>
          <a:p>
            <a:pPr>
              <a:defRPr/>
            </a:pPr>
            <a:r>
              <a:rPr lang="it-IT"/>
              <a:t>VN: estroversi vs. introversi</a:t>
            </a:r>
          </a:p>
          <a:p>
            <a:pPr>
              <a:defRPr/>
            </a:pPr>
            <a:r>
              <a:rPr lang="it-IT"/>
              <a:t>VD: intensità dell’espressione facciale </a:t>
            </a:r>
          </a:p>
          <a:p>
            <a:pPr>
              <a:defRPr/>
            </a:pPr>
            <a:endParaRPr lang="it-IT"/>
          </a:p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JAMOVI</a:t>
            </a:r>
          </a:p>
        </p:txBody>
      </p:sp>
    </p:spTree>
    <p:extLst>
      <p:ext uri="{BB962C8B-B14F-4D97-AF65-F5344CB8AC3E}">
        <p14:creationId xmlns:p14="http://schemas.microsoft.com/office/powerpoint/2010/main" val="257719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Media e varianza</a:t>
            </a:r>
          </a:p>
        </p:txBody>
      </p:sp>
      <p:pic>
        <p:nvPicPr>
          <p:cNvPr id="4" name="Segnaposto contenuto 3" descr="histograms-similar-means-different-variances-72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574" r="-3657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039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Disegni sperimentali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IV: training vs. no-training</a:t>
            </a:r>
          </a:p>
          <a:p>
            <a:pPr>
              <a:defRPr/>
            </a:pPr>
            <a:r>
              <a:rPr lang="it-IT"/>
              <a:t>IV: </a:t>
            </a:r>
            <a:r>
              <a:rPr lang="it-IT" err="1"/>
              <a:t>violence</a:t>
            </a:r>
            <a:r>
              <a:rPr lang="it-IT"/>
              <a:t> vs. no-</a:t>
            </a:r>
            <a:r>
              <a:rPr lang="it-IT" err="1"/>
              <a:t>violence</a:t>
            </a:r>
            <a:endParaRPr lang="it-IT"/>
          </a:p>
          <a:p>
            <a:pPr>
              <a:defRPr/>
            </a:pPr>
            <a:r>
              <a:rPr lang="it-IT"/>
              <a:t>DV: </a:t>
            </a:r>
            <a:r>
              <a:rPr lang="it-IT" err="1"/>
              <a:t>memory</a:t>
            </a:r>
            <a:endParaRPr lang="it-IT"/>
          </a:p>
          <a:p>
            <a:pPr>
              <a:defRPr/>
            </a:pPr>
            <a:endParaRPr lang="it-IT"/>
          </a:p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64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0980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t-IT"/>
              <a:t>Disegni sperimentali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2(training vs. no training) X 2(</a:t>
            </a:r>
            <a:r>
              <a:rPr lang="it-IT" err="1"/>
              <a:t>violence</a:t>
            </a:r>
            <a:r>
              <a:rPr lang="it-IT"/>
              <a:t> vs. no </a:t>
            </a:r>
            <a:r>
              <a:rPr lang="it-IT" err="1"/>
              <a:t>violence</a:t>
            </a:r>
            <a:r>
              <a:rPr lang="it-IT"/>
              <a:t>)</a:t>
            </a:r>
          </a:p>
          <a:p>
            <a:pPr>
              <a:defRPr/>
            </a:pPr>
            <a:endParaRPr lang="it-IT"/>
          </a:p>
          <a:p>
            <a:pPr>
              <a:defRPr/>
            </a:pP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03350" y="3500438"/>
          <a:ext cx="60960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endParaRPr lang="it-IT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Training 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No training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it-IT" sz="1800" err="1"/>
                        <a:t>violence</a:t>
                      </a:r>
                      <a:endParaRPr lang="it-IT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err="1"/>
                        <a:t>memory</a:t>
                      </a:r>
                      <a:endParaRPr lang="it-IT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err="1"/>
                        <a:t>memory</a:t>
                      </a:r>
                      <a:endParaRPr lang="it-IT" sz="180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it-IT" sz="1800"/>
                        <a:t>no </a:t>
                      </a:r>
                      <a:r>
                        <a:rPr lang="it-IT" sz="1800" err="1"/>
                        <a:t>violence</a:t>
                      </a:r>
                      <a:endParaRPr lang="it-IT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err="1"/>
                        <a:t>memory</a:t>
                      </a:r>
                      <a:endParaRPr lang="it-IT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err="1"/>
                        <a:t>memory</a:t>
                      </a:r>
                      <a:endParaRPr lang="it-IT" sz="180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702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3B9706602CF49BE77175072C318B5" ma:contentTypeVersion="7" ma:contentTypeDescription="Creare un nuovo documento." ma:contentTypeScope="" ma:versionID="7a90064c24d9bf87f6ae3b464baa56b2">
  <xsd:schema xmlns:xsd="http://www.w3.org/2001/XMLSchema" xmlns:xs="http://www.w3.org/2001/XMLSchema" xmlns:p="http://schemas.microsoft.com/office/2006/metadata/properties" xmlns:ns2="edbc49e4-9f9d-4e33-9f71-e2a2db5ca30d" targetNamespace="http://schemas.microsoft.com/office/2006/metadata/properties" ma:root="true" ma:fieldsID="d923df889300c3cde40a286fd4d1ef3c" ns2:_="">
    <xsd:import namespace="edbc49e4-9f9d-4e33-9f71-e2a2db5ca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c49e4-9f9d-4e33-9f71-e2a2db5ca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AD354E-ACA2-4E1B-A687-6A6E6BCEE8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C60A0F-8BE4-4F08-9D9F-03DB69BFAD65}">
  <ds:schemaRefs>
    <ds:schemaRef ds:uri="edbc49e4-9f9d-4e33-9f71-e2a2db5ca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F8E8A12-27C2-4A8A-8872-0513BF559BB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Tema di Office</vt:lpstr>
      <vt:lpstr>Psicologia Sociale</vt:lpstr>
      <vt:lpstr>La psicologia come scienza: la validità </vt:lpstr>
      <vt:lpstr>La psicologia come scienza: la validità </vt:lpstr>
      <vt:lpstr>La psicologia come scienza: la validità </vt:lpstr>
      <vt:lpstr>La psicologia come scienza: la validità </vt:lpstr>
      <vt:lpstr>Disegni sperimentali</vt:lpstr>
      <vt:lpstr>Media e varianza</vt:lpstr>
      <vt:lpstr>Disegni sperimentali</vt:lpstr>
      <vt:lpstr>Disegni sperimentali</vt:lpstr>
      <vt:lpstr>PowerPoint Presentation</vt:lpstr>
      <vt:lpstr>From: Jason T. Newsom  - Department of Psychology, Portland State University 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Disegni correlazionali</vt:lpstr>
      <vt:lpstr>Disegni correlazionali</vt:lpstr>
      <vt:lpstr>Disegni Correlazionali</vt:lpstr>
      <vt:lpstr>Disegni Correlazionali</vt:lpstr>
      <vt:lpstr>Disegni correlazionali</vt:lpstr>
      <vt:lpstr>Disegni correlazionali</vt:lpstr>
      <vt:lpstr>Disegni correlazionali</vt:lpstr>
      <vt:lpstr>Correlazioni spurie</vt:lpstr>
      <vt:lpstr>Correlazioni spurie</vt:lpstr>
      <vt:lpstr>Correlazioni ed Esperimenti</vt:lpstr>
      <vt:lpstr>Correlazioni ed Esperimenti</vt:lpstr>
      <vt:lpstr>Correlazioni ed Esperimenti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Andrea Carnaghi</dc:creator>
  <cp:revision>1</cp:revision>
  <dcterms:created xsi:type="dcterms:W3CDTF">2020-10-28T10:46:21Z</dcterms:created>
  <dcterms:modified xsi:type="dcterms:W3CDTF">2023-10-17T09:05:33Z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0x0101009BB3B9706602CF49BE77175072C318B5</vt:lpwstr>
  </property>
</Properties>
</file>