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32"/>
  </p:notesMasterIdLst>
  <p:sldIdLst>
    <p:sldId id="309" r:id="rId3"/>
    <p:sldId id="310" r:id="rId4"/>
    <p:sldId id="280" r:id="rId5"/>
    <p:sldId id="279" r:id="rId6"/>
    <p:sldId id="311" r:id="rId7"/>
    <p:sldId id="312" r:id="rId8"/>
    <p:sldId id="313" r:id="rId9"/>
    <p:sldId id="282" r:id="rId10"/>
    <p:sldId id="315" r:id="rId11"/>
    <p:sldId id="316" r:id="rId12"/>
    <p:sldId id="284" r:id="rId13"/>
    <p:sldId id="317" r:id="rId14"/>
    <p:sldId id="286" r:id="rId15"/>
    <p:sldId id="287" r:id="rId16"/>
    <p:sldId id="318" r:id="rId17"/>
    <p:sldId id="319" r:id="rId18"/>
    <p:sldId id="288" r:id="rId19"/>
    <p:sldId id="320" r:id="rId20"/>
    <p:sldId id="289" r:id="rId21"/>
    <p:sldId id="290" r:id="rId22"/>
    <p:sldId id="291" r:id="rId23"/>
    <p:sldId id="334" r:id="rId24"/>
    <p:sldId id="335" r:id="rId25"/>
    <p:sldId id="336" r:id="rId26"/>
    <p:sldId id="337" r:id="rId27"/>
    <p:sldId id="338" r:id="rId28"/>
    <p:sldId id="294" r:id="rId29"/>
    <p:sldId id="322" r:id="rId30"/>
    <p:sldId id="321"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p:restoredTop sz="94789"/>
  </p:normalViewPr>
  <p:slideViewPr>
    <p:cSldViewPr>
      <p:cViewPr varScale="1">
        <p:scale>
          <a:sx n="117" d="100"/>
          <a:sy n="117" d="100"/>
        </p:scale>
        <p:origin x="1752"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83568" y="1772816"/>
            <a:ext cx="7992888" cy="5415078"/>
          </a:xfrm>
        </p:spPr>
        <p:txBody>
          <a:bodyPr/>
          <a:lstStyle/>
          <a:p>
            <a:r>
              <a:rPr lang="it-IT" sz="2600" b="1" dirty="0">
                <a:solidFill>
                  <a:schemeClr val="tx1"/>
                </a:solidFill>
                <a:latin typeface="Chalkboard SE" panose="03050602040202020205" pitchFamily="66" charset="77"/>
              </a:rPr>
              <a:t>Al limite tra Ponte e Mesencefalo è osservabile il Nervo TROCLEARE (IV paio).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Nella Porzione MESENCEFALICA si apprezza la LAMINA QUADRIGEMINA (TETTO MESENCEFALICO)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683568" y="1043608"/>
            <a:ext cx="8232054"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3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3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300" b="1" dirty="0">
                <a:solidFill>
                  <a:schemeClr val="tx1"/>
                </a:solidFill>
                <a:latin typeface="Comic Sans MS" panose="030F0902030302020204" pitchFamily="66" charset="0"/>
              </a:rPr>
              <a:t>    consentire il passaggio (e l'elaborazione) degli impulsi convogliati dalle vie ascendenti e discendenti rispettivamente diretti a e/o provenienti da cervello, cervelletto e midollo spinale; </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300" b="1" dirty="0">
              <a:solidFill>
                <a:schemeClr val="tx1"/>
              </a:solidFill>
              <a:latin typeface="Comic Sans MS" panose="030F0902030302020204" pitchFamily="66" charset="0"/>
            </a:endParaRP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300" b="1" dirty="0">
                <a:solidFill>
                  <a:schemeClr val="tx1"/>
                </a:solidFill>
                <a:latin typeface="Comic Sans MS" panose="030F0902030302020204" pitchFamily="66" charset="0"/>
              </a:rPr>
              <a:t>	prendere parte ad una serie di attività neurologiche, quali il mantenimento dello stato di coscienza, il ciclo sonno-veglia, il controllo respiratorio e cardiovascolare, tramite la Formazione Reticolare;</a:t>
            </a:r>
          </a:p>
          <a:p>
            <a:pPr marL="355600" algn="just" hangingPunct="1">
              <a:lnSpc>
                <a:spcPct val="80000"/>
              </a:lnSpc>
              <a:spcBef>
                <a:spcPts val="6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300" b="1" dirty="0">
              <a:solidFill>
                <a:schemeClr val="tx1"/>
              </a:solidFill>
              <a:latin typeface="Comic Sans MS" panose="030F0902030302020204" pitchFamily="66" charset="0"/>
            </a:endParaRPr>
          </a:p>
          <a:p>
            <a:pPr marL="355600" algn="just" hangingPunct="1">
              <a:lnSpc>
                <a:spcPct val="80000"/>
              </a:lnSpc>
              <a:spcBef>
                <a:spcPts val="500"/>
              </a:spcBef>
              <a:buClrTx/>
              <a:buSzPct val="80000"/>
              <a:buFont typeface="Arial" panose="020B0604020202020204" pitchFamily="34" charset="0"/>
              <a:buChar char="•"/>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300" b="1" dirty="0">
                <a:solidFill>
                  <a:schemeClr val="tx1"/>
                </a:solidFill>
                <a:latin typeface="Comic Sans MS" panose="030F0902030302020204" pitchFamily="66" charset="0"/>
              </a:rPr>
              <a:t>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0" y="11663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ORGANIZZAZIONE GENERALE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DEL TRONCO ENCEFALICO</a:t>
            </a:r>
          </a:p>
        </p:txBody>
      </p:sp>
      <p:sp>
        <p:nvSpPr>
          <p:cNvPr id="37890" name="Rectangle 2"/>
          <p:cNvSpPr>
            <a:spLocks noGrp="1" noChangeArrowheads="1"/>
          </p:cNvSpPr>
          <p:nvPr>
            <p:ph type="body" idx="1"/>
          </p:nvPr>
        </p:nvSpPr>
        <p:spPr>
          <a:xfrm>
            <a:off x="467544" y="1259632"/>
            <a:ext cx="8208912" cy="4679950"/>
          </a:xfrm>
          <a:ln/>
        </p:spPr>
        <p:txBody>
          <a:bodyPr lIns="90000" tIns="46800" rIns="90000" bIns="46800"/>
          <a:lstStyle/>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Oltre alla suddivisone  </a:t>
            </a:r>
            <a:r>
              <a:rPr lang="it-IT" altLang="it-IT" sz="2600" b="1" dirty="0" err="1">
                <a:solidFill>
                  <a:schemeClr val="tx1"/>
                </a:solidFill>
                <a:latin typeface="Lucida Handwriting" panose="03010101010101010101" pitchFamily="66" charset="77"/>
                <a:cs typeface="Angsana New" panose="02020603050405020304" pitchFamily="18" charset="-34"/>
              </a:rPr>
              <a:t>caudo</a:t>
            </a:r>
            <a:r>
              <a:rPr lang="it-IT" altLang="it-IT" sz="2600" b="1" dirty="0">
                <a:solidFill>
                  <a:schemeClr val="tx1"/>
                </a:solidFill>
                <a:latin typeface="Lucida Handwriting" panose="03010101010101010101" pitchFamily="66" charset="77"/>
                <a:cs typeface="Angsana New" panose="02020603050405020304" pitchFamily="18" charset="-34"/>
              </a:rPr>
              <a:t>-rostrale in BULBO, PONTE e MESENCEFALO, il Tronco Encefalico si può dividere, dorso-ventralmente, nelle seguenti porzioni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1" dirty="0">
              <a:solidFill>
                <a:schemeClr val="tx1"/>
              </a:solidFill>
              <a:latin typeface="Lucida Handwriting" panose="03010101010101010101" pitchFamily="66" charset="77"/>
              <a:cs typeface="Angsana New" panose="02020603050405020304" pitchFamily="18" charset="-34"/>
            </a:endParaRP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1) TETTO, situato posteriormente;</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2) CAVITÀ VENTRICOLARE, tra il tetto e il </a:t>
            </a:r>
            <a:r>
              <a:rPr lang="it-IT" altLang="it-IT" sz="2600" b="1" dirty="0" err="1">
                <a:solidFill>
                  <a:schemeClr val="tx1"/>
                </a:solidFill>
                <a:latin typeface="Lucida Handwriting" panose="03010101010101010101" pitchFamily="66" charset="77"/>
                <a:cs typeface="Angsana New" panose="02020603050405020304" pitchFamily="18" charset="-34"/>
              </a:rPr>
              <a:t>tegmento</a:t>
            </a:r>
            <a:r>
              <a:rPr lang="it-IT" altLang="it-IT" sz="2600" b="1" dirty="0">
                <a:solidFill>
                  <a:schemeClr val="tx1"/>
                </a:solidFill>
                <a:latin typeface="Lucida Handwriting" panose="03010101010101010101" pitchFamily="66" charset="77"/>
                <a:cs typeface="Angsana New" panose="02020603050405020304" pitchFamily="18" charset="-34"/>
              </a:rPr>
              <a:t>;</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3) TEGMENTO, nella parte centrale; </a:t>
            </a:r>
          </a:p>
          <a:p>
            <a:pPr indent="-330200" hangingPunct="1">
              <a:lnSpc>
                <a:spcPct val="95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1" dirty="0">
                <a:solidFill>
                  <a:schemeClr val="tx1"/>
                </a:solidFill>
                <a:latin typeface="Lucida Handwriting" panose="03010101010101010101" pitchFamily="66" charset="77"/>
                <a:cs typeface="Angsana New" panose="02020603050405020304" pitchFamily="18" charset="-34"/>
              </a:rPr>
              <a:t>4) BASE o PORZIONE BASILARE, situata anteriormente.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FC80DF4-650F-F74B-8FB7-6B087A914E68}"/>
              </a:ext>
            </a:extLst>
          </p:cNvPr>
          <p:cNvSpPr>
            <a:spLocks noGrp="1"/>
          </p:cNvSpPr>
          <p:nvPr>
            <p:ph type="title"/>
          </p:nvPr>
        </p:nvSpPr>
        <p:spPr>
          <a:xfrm>
            <a:off x="0" y="260648"/>
            <a:ext cx="9144000" cy="826170"/>
          </a:xfrm>
        </p:spPr>
        <p:txBody>
          <a:bodyPr/>
          <a:lstStyle/>
          <a:p>
            <a:r>
              <a:rPr lang="it-IT" sz="3200" dirty="0">
                <a:solidFill>
                  <a:schemeClr val="tx1"/>
                </a:solidFill>
                <a:latin typeface="Gurmukhi MN" panose="02020600050405020304" pitchFamily="18" charset="0"/>
                <a:cs typeface="Gurmukhi MN" panose="02020600050405020304" pitchFamily="18" charset="0"/>
              </a:rPr>
              <a:t>TETTO e CAVITA’ VENTRICOLARE del TRONCO ENCEFALICO</a:t>
            </a:r>
          </a:p>
        </p:txBody>
      </p:sp>
      <p:sp>
        <p:nvSpPr>
          <p:cNvPr id="5" name="Segnaposto contenuto 4">
            <a:extLst>
              <a:ext uri="{FF2B5EF4-FFF2-40B4-BE49-F238E27FC236}">
                <a16:creationId xmlns:a16="http://schemas.microsoft.com/office/drawing/2014/main" id="{CBAA8D98-C330-294D-8BCC-5B78A2FD0299}"/>
              </a:ext>
            </a:extLst>
          </p:cNvPr>
          <p:cNvSpPr>
            <a:spLocks noGrp="1"/>
          </p:cNvSpPr>
          <p:nvPr>
            <p:ph idx="1"/>
          </p:nvPr>
        </p:nvSpPr>
        <p:spPr>
          <a:xfrm>
            <a:off x="107504" y="1412776"/>
            <a:ext cx="9036496" cy="5949278"/>
          </a:xfrm>
        </p:spPr>
        <p:txBody>
          <a:bodyPr/>
          <a:lstStyle/>
          <a:p>
            <a:r>
              <a:rPr lang="it-IT" sz="2800" b="1" dirty="0">
                <a:solidFill>
                  <a:schemeClr val="tx1"/>
                </a:solidFill>
                <a:latin typeface="Bradley Hand" pitchFamily="2" charset="77"/>
              </a:rPr>
              <a:t>- </a:t>
            </a:r>
            <a:r>
              <a:rPr lang="it-IT" sz="3200" dirty="0">
                <a:solidFill>
                  <a:schemeClr val="tx1"/>
                </a:solidFill>
                <a:latin typeface="Bradley Hand" pitchFamily="2" charset="77"/>
              </a:rPr>
              <a:t>Nel MESENCEFALO è rappresentato dalla LAMINA QUADRIGEMINA. La Cavità Ventricolare è rappresentata dall’ ACQUEDOTTO MESENCEFALICO.</a:t>
            </a:r>
          </a:p>
          <a:p>
            <a:r>
              <a:rPr lang="it-IT" sz="3200" dirty="0">
                <a:solidFill>
                  <a:schemeClr val="tx1"/>
                </a:solidFill>
                <a:latin typeface="Bradley Hand" pitchFamily="2" charset="77"/>
              </a:rPr>
              <a:t>- Nel PONTE e nel BULBO, il Tetto è rappresentato dal Cervelletto. La Cavità Ventricolare è il QUARTO VENTRICOLO.</a:t>
            </a:r>
          </a:p>
        </p:txBody>
      </p:sp>
    </p:spTree>
    <p:extLst>
      <p:ext uri="{BB962C8B-B14F-4D97-AF65-F5344CB8AC3E}">
        <p14:creationId xmlns:p14="http://schemas.microsoft.com/office/powerpoint/2010/main" val="26684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4A14F0-6D34-154E-A664-772AB43580E6}"/>
              </a:ext>
            </a:extLst>
          </p:cNvPr>
          <p:cNvSpPr>
            <a:spLocks noGrp="1"/>
          </p:cNvSpPr>
          <p:nvPr>
            <p:ph type="title"/>
          </p:nvPr>
        </p:nvSpPr>
        <p:spPr>
          <a:xfrm>
            <a:off x="0" y="82550"/>
            <a:ext cx="9144000"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TEGMENTO DEL TRONCO ENCEFALICO</a:t>
            </a:r>
          </a:p>
        </p:txBody>
      </p:sp>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132521" y="1124744"/>
            <a:ext cx="9036496" cy="5349874"/>
          </a:xfrm>
        </p:spPr>
        <p:txBody>
          <a:bodyPr/>
          <a:lstStyle/>
          <a:p>
            <a:r>
              <a:rPr lang="it-IT" sz="26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600" b="1" dirty="0">
                <a:solidFill>
                  <a:schemeClr val="tx1"/>
                </a:solidFill>
                <a:latin typeface="Comic Sans MS" panose="030F0902030302020204" pitchFamily="66" charset="0"/>
              </a:rPr>
              <a:t>In particolare, nel MESENCEFALO si ricordino:</a:t>
            </a:r>
          </a:p>
          <a:p>
            <a:pPr marL="457200" indent="-457200">
              <a:buFontTx/>
              <a:buChar char="-"/>
            </a:pPr>
            <a:r>
              <a:rPr lang="it-IT" sz="2600" b="1" dirty="0">
                <a:solidFill>
                  <a:schemeClr val="tx1"/>
                </a:solidFill>
                <a:latin typeface="Comic Sans MS" panose="030F0902030302020204" pitchFamily="66" charset="0"/>
              </a:rPr>
              <a:t>SUBSTANTIA NIGRA (Sostanza Nera): così denominata per la presenza del pigmento </a:t>
            </a:r>
            <a:r>
              <a:rPr lang="it-IT" sz="2600" b="1" dirty="0" err="1">
                <a:solidFill>
                  <a:schemeClr val="tx1"/>
                </a:solidFill>
                <a:latin typeface="Comic Sans MS" panose="030F0902030302020204" pitchFamily="66" charset="0"/>
              </a:rPr>
              <a:t>Neuromelanina</a:t>
            </a:r>
            <a:r>
              <a:rPr lang="it-IT" sz="2600" b="1" dirty="0">
                <a:solidFill>
                  <a:schemeClr val="tx1"/>
                </a:solidFill>
                <a:latin typeface="Comic Sans MS" panose="030F0902030302020204" pitchFamily="66" charset="0"/>
              </a:rPr>
              <a:t>. È coinvolta nei circuiti nervosi dei Nuclei della Base (di competenza del Telencefalo);</a:t>
            </a:r>
          </a:p>
          <a:p>
            <a:pPr marL="457200" indent="-457200">
              <a:buFontTx/>
              <a:buChar char="-"/>
            </a:pPr>
            <a:r>
              <a:rPr lang="it-IT" sz="26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600" dirty="0">
                <a:solidFill>
                  <a:schemeClr val="tx1"/>
                </a:solidFill>
                <a:latin typeface="Comic Sans MS" panose="030F0902030302020204" pitchFamily="66" charset="0"/>
              </a:rPr>
              <a:t>.</a:t>
            </a:r>
          </a:p>
        </p:txBody>
      </p:sp>
    </p:spTree>
    <p:extLst>
      <p:ext uri="{BB962C8B-B14F-4D97-AF65-F5344CB8AC3E}">
        <p14:creationId xmlns:p14="http://schemas.microsoft.com/office/powerpoint/2010/main" val="1089038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82551"/>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107504" y="1124744"/>
            <a:ext cx="9036496" cy="5616624"/>
          </a:xfrm>
        </p:spPr>
        <p:txBody>
          <a:bodyPr/>
          <a:lstStyle/>
          <a:p>
            <a:r>
              <a:rPr lang="it-IT" b="1" dirty="0">
                <a:solidFill>
                  <a:schemeClr val="tx1"/>
                </a:solidFill>
                <a:latin typeface="Chalkboard SE" panose="03050602040202020205" pitchFamily="66" charset="77"/>
              </a:rPr>
              <a:t>Costituisce un insieme di pirenofori «immersi» in una «rete» di fibre nervose </a:t>
            </a:r>
            <a:r>
              <a:rPr lang="it-IT" b="1" dirty="0" err="1">
                <a:solidFill>
                  <a:schemeClr val="tx1"/>
                </a:solidFill>
                <a:latin typeface="Chalkboard SE" panose="03050602040202020205" pitchFamily="66" charset="77"/>
              </a:rPr>
              <a:t>amieliniche</a:t>
            </a:r>
            <a:r>
              <a:rPr lang="it-IT" b="1" dirty="0">
                <a:solidFill>
                  <a:schemeClr val="tx1"/>
                </a:solidFill>
                <a:latin typeface="Chalkboard SE" panose="03050602040202020205" pitchFamily="66" charset="77"/>
              </a:rPr>
              <a:t>.</a:t>
            </a:r>
          </a:p>
          <a:p>
            <a:endParaRPr lang="it-IT" b="1" dirty="0">
              <a:solidFill>
                <a:schemeClr val="tx1"/>
              </a:solidFill>
              <a:latin typeface="Chalkboard SE" panose="03050602040202020205" pitchFamily="66" charset="77"/>
            </a:endParaRPr>
          </a:p>
          <a:p>
            <a:r>
              <a:rPr lang="it-IT" b="1" dirty="0">
                <a:solidFill>
                  <a:schemeClr val="tx1"/>
                </a:solidFill>
                <a:latin typeface="Chalkboard SE" panose="03050602040202020205" pitchFamily="66" charset="77"/>
              </a:rPr>
              <a:t>Si organizza in diverse formazioni nucleari:</a:t>
            </a:r>
          </a:p>
          <a:p>
            <a:pPr>
              <a:buFontTx/>
              <a:buChar char="-"/>
            </a:pPr>
            <a:r>
              <a:rPr lang="it-IT" b="1" dirty="0">
                <a:solidFill>
                  <a:schemeClr val="tx1"/>
                </a:solidFill>
                <a:latin typeface="Chalkboard SE" panose="03050602040202020205" pitchFamily="66" charset="77"/>
              </a:rPr>
              <a:t>NUCLEO MEDIANO</a:t>
            </a:r>
          </a:p>
          <a:p>
            <a:pPr>
              <a:buFontTx/>
              <a:buChar char="-"/>
            </a:pPr>
            <a:r>
              <a:rPr lang="it-IT" b="1" dirty="0">
                <a:solidFill>
                  <a:schemeClr val="tx1"/>
                </a:solidFill>
                <a:latin typeface="Chalkboard SE" panose="03050602040202020205" pitchFamily="66" charset="77"/>
              </a:rPr>
              <a:t>NUCLEO PARAMEDIANO</a:t>
            </a:r>
          </a:p>
          <a:p>
            <a:pPr>
              <a:buFontTx/>
              <a:buChar char="-"/>
            </a:pPr>
            <a:r>
              <a:rPr lang="it-IT" b="1" dirty="0">
                <a:solidFill>
                  <a:schemeClr val="tx1"/>
                </a:solidFill>
                <a:latin typeface="Chalkboard SE" panose="03050602040202020205" pitchFamily="66" charset="77"/>
              </a:rPr>
              <a:t>NUCLEO DEL RAFE</a:t>
            </a:r>
          </a:p>
          <a:p>
            <a:pPr>
              <a:buFontTx/>
              <a:buChar char="-"/>
            </a:pPr>
            <a:r>
              <a:rPr lang="it-IT" b="1" dirty="0">
                <a:solidFill>
                  <a:schemeClr val="tx1"/>
                </a:solidFill>
                <a:latin typeface="Chalkboard SE" panose="03050602040202020205" pitchFamily="66" charset="77"/>
              </a:rPr>
              <a:t>NUCLEO DEL RAFE MAGNO</a:t>
            </a:r>
          </a:p>
          <a:p>
            <a:pPr>
              <a:buFontTx/>
              <a:buChar char="-"/>
            </a:pPr>
            <a:r>
              <a:rPr lang="it-IT" b="1" dirty="0">
                <a:solidFill>
                  <a:schemeClr val="tx1"/>
                </a:solidFill>
                <a:latin typeface="Chalkboard SE" panose="03050602040202020205" pitchFamily="66" charset="77"/>
              </a:rPr>
              <a:t>NUCLEO TEGMENTALE VENTRALE</a:t>
            </a:r>
          </a:p>
          <a:p>
            <a:pPr>
              <a:buFontTx/>
              <a:buChar char="-"/>
            </a:pPr>
            <a:endParaRPr lang="it-IT"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486241" y="1196752"/>
            <a:ext cx="8334232"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4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400" i="0" baseline="-25000" dirty="0">
                <a:solidFill>
                  <a:schemeClr val="tx1"/>
                </a:solidFill>
                <a:latin typeface="Comic Sans MS" panose="030F0902030302020204" pitchFamily="66" charset="0"/>
              </a:rPr>
              <a:t>2 </a:t>
            </a:r>
            <a:r>
              <a:rPr lang="it-IT" altLang="it-IT" sz="24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r>
              <a:rPr lang="it-IT" altLang="it-IT" sz="4800" i="0" dirty="0">
                <a:solidFill>
                  <a:schemeClr val="tx1"/>
                </a:solidFill>
                <a:latin typeface="Chalkboard SE" panose="03050602040202020205" pitchFamily="66" charset="77"/>
              </a:rPr>
              <a:t>(Encefalici)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611560" y="1105867"/>
            <a:ext cx="8321228" cy="5733256"/>
          </a:xfrm>
        </p:spPr>
        <p:txBody>
          <a:bodyPr/>
          <a:lstStyle/>
          <a:p>
            <a:r>
              <a:rPr lang="it-IT" sz="2300" b="1" dirty="0">
                <a:solidFill>
                  <a:schemeClr val="tx1"/>
                </a:solidFill>
                <a:latin typeface="Comic Sans MS" panose="030F0902030302020204" pitchFamily="66" charset="0"/>
              </a:rPr>
              <a:t>Veicolano informazioni SENSITIVE e SENSORIALI al SNC</a:t>
            </a:r>
          </a:p>
          <a:p>
            <a:r>
              <a:rPr lang="it-IT" sz="2300" b="1" dirty="0">
                <a:solidFill>
                  <a:schemeClr val="tx1"/>
                </a:solidFill>
                <a:latin typeface="Comic Sans MS" panose="030F0902030302020204" pitchFamily="66" charset="0"/>
              </a:rPr>
              <a:t>FIBRE AFFERENTI SOMATICHE:</a:t>
            </a:r>
          </a:p>
          <a:p>
            <a:pPr>
              <a:buFontTx/>
              <a:buChar char="-"/>
            </a:pPr>
            <a:r>
              <a:rPr lang="it-IT" sz="2300" b="1" dirty="0">
                <a:solidFill>
                  <a:schemeClr val="tx1"/>
                </a:solidFill>
                <a:latin typeface="Comic Sans MS" panose="030F0902030302020204" pitchFamily="66" charset="0"/>
              </a:rPr>
              <a:t>GENERALI (Sensitive): per la SENSIBILITA’ GENERALE</a:t>
            </a:r>
          </a:p>
          <a:p>
            <a:pPr>
              <a:buFontTx/>
              <a:buChar char="-"/>
            </a:pPr>
            <a:r>
              <a:rPr lang="it-IT" sz="2300" b="1" dirty="0">
                <a:solidFill>
                  <a:schemeClr val="tx1"/>
                </a:solidFill>
                <a:latin typeface="Comic Sans MS" panose="030F0902030302020204" pitchFamily="66" charset="0"/>
              </a:rPr>
              <a:t>SPECIALI (Sensoriali): Vista, Udito, Equilibrio</a:t>
            </a:r>
          </a:p>
          <a:p>
            <a:pPr>
              <a:buFontTx/>
              <a:buChar char="-"/>
            </a:pPr>
            <a:endParaRPr lang="it-IT" sz="2300" b="1" dirty="0">
              <a:solidFill>
                <a:schemeClr val="tx1"/>
              </a:solidFill>
              <a:latin typeface="Comic Sans MS" panose="030F0902030302020204" pitchFamily="66" charset="0"/>
            </a:endParaRPr>
          </a:p>
          <a:p>
            <a:pPr marL="0" indent="0"/>
            <a:r>
              <a:rPr lang="it-IT" sz="2300" b="1" dirty="0">
                <a:solidFill>
                  <a:schemeClr val="tx1"/>
                </a:solidFill>
                <a:latin typeface="Comic Sans MS" panose="030F0902030302020204" pitchFamily="66" charset="0"/>
              </a:rPr>
              <a:t>FIBRE AFFERENTI VISCERALI:</a:t>
            </a:r>
          </a:p>
          <a:p>
            <a:pPr marL="0" indent="0"/>
            <a:r>
              <a:rPr lang="it-IT" sz="2300" b="1" dirty="0">
                <a:solidFill>
                  <a:schemeClr val="tx1"/>
                </a:solidFill>
                <a:latin typeface="Comic Sans MS" panose="030F0902030302020204" pitchFamily="66" charset="0"/>
              </a:rPr>
              <a:t>- GENERALI (Sensitive): per la SENSIBILITA’ GENERALE di Organi Viscerali (tra cui  Faringe e Laringe)</a:t>
            </a:r>
          </a:p>
          <a:p>
            <a:pPr marL="0" indent="0"/>
            <a:r>
              <a:rPr lang="it-IT" sz="2300"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395535" y="692696"/>
            <a:ext cx="8337079"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endParaRPr lang="it-IT" sz="2500" b="1" dirty="0">
              <a:solidFill>
                <a:schemeClr val="tx1"/>
              </a:solidFill>
              <a:latin typeface="Comic Sans MS" panose="030F0902030302020204" pitchFamily="66" charset="0"/>
            </a:endParaRP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395535" y="1247774"/>
            <a:ext cx="8496945" cy="5610225"/>
          </a:xfrm>
        </p:spPr>
        <p:txBody>
          <a:bodyPr/>
          <a:lstStyle/>
          <a:p>
            <a:r>
              <a:rPr lang="it-IT" sz="2200" b="1" dirty="0">
                <a:solidFill>
                  <a:schemeClr val="tx1"/>
                </a:solidFill>
                <a:latin typeface="Chalkboard" panose="03050602040202020205" pitchFamily="66" charset="77"/>
              </a:rPr>
              <a:t>I Paio NERVO OLFATTIVO: Fibre Afferenti Viscerali Speciali (OLFATTO)</a:t>
            </a:r>
          </a:p>
          <a:p>
            <a:endParaRPr lang="it-IT" sz="2200" b="1" dirty="0">
              <a:solidFill>
                <a:schemeClr val="tx1"/>
              </a:solidFill>
              <a:latin typeface="Chalkboard" panose="03050602040202020205" pitchFamily="66" charset="77"/>
            </a:endParaRPr>
          </a:p>
          <a:p>
            <a:r>
              <a:rPr lang="it-IT" sz="2200" b="1" dirty="0">
                <a:solidFill>
                  <a:schemeClr val="tx1"/>
                </a:solidFill>
                <a:latin typeface="Chalkboard" panose="03050602040202020205" pitchFamily="66" charset="77"/>
              </a:rPr>
              <a:t>II Paio NERVO OTTICO: Fibre Afferenti Somatiche Speciali (VISTA)</a:t>
            </a:r>
          </a:p>
          <a:p>
            <a:endParaRPr lang="it-IT" sz="2200" b="1" dirty="0">
              <a:solidFill>
                <a:schemeClr val="tx1"/>
              </a:solidFill>
              <a:latin typeface="Chalkboard" panose="03050602040202020205" pitchFamily="66" charset="77"/>
            </a:endParaRPr>
          </a:p>
          <a:p>
            <a:r>
              <a:rPr lang="it-IT" sz="22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200" b="1" dirty="0">
              <a:solidFill>
                <a:schemeClr val="tx1"/>
              </a:solidFill>
              <a:latin typeface="Chalkboard" panose="03050602040202020205" pitchFamily="66" charset="77"/>
            </a:endParaRPr>
          </a:p>
          <a:p>
            <a:r>
              <a:rPr lang="it-IT" sz="2200" b="1" dirty="0">
                <a:solidFill>
                  <a:schemeClr val="tx1"/>
                </a:solidFill>
                <a:latin typeface="Chalkboard" panose="03050602040202020205" pitchFamily="66" charset="77"/>
              </a:rPr>
              <a:t>V Paio (TRIGEMINO), con 3 Branche (1-Oftalmica, 2-Mascellare, 3-Mandibolare) a partire dal Ganglio Trigeminale di </a:t>
            </a:r>
            <a:r>
              <a:rPr lang="it-IT" sz="2200" b="1" dirty="0" err="1">
                <a:solidFill>
                  <a:schemeClr val="tx1"/>
                </a:solidFill>
                <a:latin typeface="Chalkboard" panose="03050602040202020205" pitchFamily="66" charset="77"/>
              </a:rPr>
              <a:t>Gasser</a:t>
            </a:r>
            <a:r>
              <a:rPr lang="it-IT" sz="2200" b="1" dirty="0">
                <a:solidFill>
                  <a:schemeClr val="tx1"/>
                </a:solidFill>
                <a:latin typeface="Chalkboard" panose="03050602040202020205" pitchFamily="66" charset="77"/>
              </a:rPr>
              <a:t>: </a:t>
            </a:r>
          </a:p>
          <a:p>
            <a:r>
              <a:rPr lang="it-IT" sz="2200" b="1" dirty="0">
                <a:solidFill>
                  <a:schemeClr val="tx1"/>
                </a:solidFill>
                <a:latin typeface="Chalkboard" panose="03050602040202020205" pitchFamily="66" charset="77"/>
              </a:rPr>
              <a:t>   - Fibre Afferenti Somatiche Generali</a:t>
            </a:r>
          </a:p>
          <a:p>
            <a:r>
              <a:rPr lang="it-IT" sz="22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67544" y="1124744"/>
            <a:ext cx="8280920" cy="5610225"/>
          </a:xfrm>
        </p:spPr>
        <p:txBody>
          <a:bodyPr/>
          <a:lstStyle/>
          <a:p>
            <a:r>
              <a:rPr lang="it-IT" sz="2100" b="1" dirty="0">
                <a:solidFill>
                  <a:schemeClr val="tx1"/>
                </a:solidFill>
                <a:latin typeface="Comic Sans MS" panose="030F0902030302020204" pitchFamily="66" charset="0"/>
              </a:rPr>
              <a:t>VII Paio NERVO FACIALE e NERVO INTERMEDIO (o Intermediario di </a:t>
            </a:r>
            <a:r>
              <a:rPr lang="it-IT" sz="2100" b="1" dirty="0" err="1">
                <a:solidFill>
                  <a:schemeClr val="tx1"/>
                </a:solidFill>
                <a:latin typeface="Comic Sans MS" panose="030F0902030302020204" pitchFamily="66" charset="0"/>
              </a:rPr>
              <a:t>Wrisberg</a:t>
            </a:r>
            <a:r>
              <a:rPr lang="it-IT" sz="2100" b="1" dirty="0">
                <a:solidFill>
                  <a:schemeClr val="tx1"/>
                </a:solidFill>
                <a:latin typeface="Comic Sans MS" panose="030F0902030302020204" pitchFamily="66" charset="0"/>
              </a:rPr>
              <a:t>: </a:t>
            </a:r>
          </a:p>
          <a:p>
            <a:r>
              <a:rPr lang="it-IT" sz="2100" b="1" dirty="0">
                <a:solidFill>
                  <a:schemeClr val="tx1"/>
                </a:solidFill>
                <a:latin typeface="Comic Sans MS" panose="030F0902030302020204" pitchFamily="66" charset="0"/>
              </a:rPr>
              <a:t>   Fibre Efferenti Viscerali Speciali (Muscoli MIMICI)</a:t>
            </a:r>
          </a:p>
          <a:p>
            <a:r>
              <a:rPr lang="it-IT" sz="2100" b="1" dirty="0">
                <a:solidFill>
                  <a:schemeClr val="tx1"/>
                </a:solidFill>
                <a:latin typeface="Comic Sans MS" panose="030F0902030302020204" pitchFamily="66" charset="0"/>
              </a:rPr>
              <a:t>   Fibre Efferenti Viscerali Generali (Ghiandole SALIVARI e </a:t>
            </a:r>
          </a:p>
          <a:p>
            <a:r>
              <a:rPr lang="it-IT" sz="2100" b="1" dirty="0">
                <a:solidFill>
                  <a:schemeClr val="tx1"/>
                </a:solidFill>
                <a:latin typeface="Comic Sans MS" panose="030F0902030302020204" pitchFamily="66" charset="0"/>
              </a:rPr>
              <a:t>                                                          LACRIMALI)</a:t>
            </a:r>
          </a:p>
          <a:p>
            <a:r>
              <a:rPr lang="it-IT" sz="2100" b="1" dirty="0">
                <a:solidFill>
                  <a:schemeClr val="tx1"/>
                </a:solidFill>
                <a:latin typeface="Comic Sans MS" panose="030F0902030302020204" pitchFamily="66" charset="0"/>
              </a:rPr>
              <a:t>   Fibre Afferenti Viscerali Speciali (GUSTO)</a:t>
            </a:r>
          </a:p>
          <a:p>
            <a:endParaRPr lang="it-IT" sz="2100" b="1" dirty="0">
              <a:solidFill>
                <a:schemeClr val="tx1"/>
              </a:solidFill>
              <a:latin typeface="Comic Sans MS" panose="030F0902030302020204" pitchFamily="66" charset="0"/>
            </a:endParaRPr>
          </a:p>
          <a:p>
            <a:r>
              <a:rPr lang="it-IT" sz="2100" b="1" dirty="0">
                <a:solidFill>
                  <a:schemeClr val="tx1"/>
                </a:solidFill>
                <a:latin typeface="Comic Sans MS" panose="030F0902030302020204" pitchFamily="66" charset="0"/>
              </a:rPr>
              <a:t>VIII Paio NERVO ACUSTICO con Branca Cocleare (UDITO) e Branca Vestibolare (EQUILIBRIO): </a:t>
            </a:r>
          </a:p>
          <a:p>
            <a:r>
              <a:rPr lang="it-IT" sz="2100" b="1" dirty="0">
                <a:solidFill>
                  <a:schemeClr val="tx1"/>
                </a:solidFill>
                <a:latin typeface="Comic Sans MS" panose="030F0902030302020204" pitchFamily="66" charset="0"/>
              </a:rPr>
              <a:t>   Fibre Afferenti Somatiche Speciali</a:t>
            </a:r>
          </a:p>
          <a:p>
            <a:endParaRPr lang="it-IT" sz="2100" b="1" dirty="0">
              <a:solidFill>
                <a:schemeClr val="tx1"/>
              </a:solidFill>
              <a:latin typeface="Comic Sans MS" panose="030F0902030302020204" pitchFamily="66" charset="0"/>
            </a:endParaRPr>
          </a:p>
          <a:p>
            <a:r>
              <a:rPr lang="it-IT" sz="2100" b="1" dirty="0">
                <a:solidFill>
                  <a:schemeClr val="tx1"/>
                </a:solidFill>
                <a:latin typeface="Comic Sans MS" panose="030F0902030302020204" pitchFamily="66" charset="0"/>
              </a:rPr>
              <a:t>IX Paio NERVO GLOSSOFARINGEO: </a:t>
            </a:r>
          </a:p>
          <a:p>
            <a:r>
              <a:rPr lang="it-IT" sz="2100" b="1" dirty="0">
                <a:solidFill>
                  <a:schemeClr val="tx1"/>
                </a:solidFill>
                <a:latin typeface="Comic Sans MS" panose="030F0902030302020204" pitchFamily="66" charset="0"/>
              </a:rPr>
              <a:t>   Fibre Afferenti Somatiche Generali</a:t>
            </a:r>
          </a:p>
          <a:p>
            <a:r>
              <a:rPr lang="it-IT" sz="2100" b="1" dirty="0">
                <a:solidFill>
                  <a:schemeClr val="tx1"/>
                </a:solidFill>
                <a:latin typeface="Comic Sans MS" panose="030F0902030302020204" pitchFamily="66" charset="0"/>
              </a:rPr>
              <a:t>   Fibre Afferenti Viscerali Generali</a:t>
            </a:r>
          </a:p>
          <a:p>
            <a:r>
              <a:rPr lang="it-IT" sz="2100" b="1" dirty="0">
                <a:solidFill>
                  <a:schemeClr val="tx1"/>
                </a:solidFill>
                <a:latin typeface="Comic Sans MS" panose="030F0902030302020204" pitchFamily="66" charset="0"/>
              </a:rPr>
              <a:t>	Fibre Afferenti Viscerali Speciali (GUSTO)</a:t>
            </a:r>
          </a:p>
          <a:p>
            <a:r>
              <a:rPr lang="it-IT" sz="2100" b="1" dirty="0">
                <a:solidFill>
                  <a:schemeClr val="tx1"/>
                </a:solidFill>
                <a:latin typeface="Comic Sans MS" panose="030F0902030302020204" pitchFamily="66" charset="0"/>
              </a:rPr>
              <a:t>	Fibre Efferenti Viscerali Generali</a:t>
            </a:r>
          </a:p>
          <a:p>
            <a:r>
              <a:rPr lang="it-IT" sz="21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9036495" cy="5610225"/>
          </a:xfrm>
        </p:spPr>
        <p:txBody>
          <a:bodyPr/>
          <a:lstStyle/>
          <a:p>
            <a:r>
              <a:rPr lang="it-IT" sz="2400" b="1" dirty="0">
                <a:solidFill>
                  <a:schemeClr val="tx1"/>
                </a:solidFill>
                <a:latin typeface="Copperplate Gothic Bold" panose="020E0705020206020404" pitchFamily="34" charset="77"/>
              </a:rPr>
              <a:t>X Paio NERVO VAGO: </a:t>
            </a:r>
          </a:p>
          <a:p>
            <a:r>
              <a:rPr lang="it-IT" sz="2400" b="1" dirty="0">
                <a:solidFill>
                  <a:schemeClr val="tx1"/>
                </a:solidFill>
                <a:latin typeface="Copperplate Gothic Bold" panose="020E0705020206020404" pitchFamily="34" charset="77"/>
              </a:rPr>
              <a:t>   Fibre Afferenti Somatiche Generali</a:t>
            </a:r>
          </a:p>
          <a:p>
            <a:r>
              <a:rPr lang="it-IT" sz="2400" b="1" dirty="0">
                <a:solidFill>
                  <a:schemeClr val="tx1"/>
                </a:solidFill>
                <a:latin typeface="Copperplate Gothic Bold" panose="020E0705020206020404" pitchFamily="34" charset="77"/>
              </a:rPr>
              <a:t>   Fibre Afferenti Viscerali Generali</a:t>
            </a:r>
          </a:p>
          <a:p>
            <a:r>
              <a:rPr lang="it-IT" sz="2400" b="1" dirty="0">
                <a:solidFill>
                  <a:schemeClr val="tx1"/>
                </a:solidFill>
                <a:latin typeface="Copperplate Gothic Bold" panose="020E0705020206020404" pitchFamily="34" charset="77"/>
              </a:rPr>
              <a:t>   Fibre Afferenti Viscerali Speciali (GUSTO)</a:t>
            </a:r>
          </a:p>
          <a:p>
            <a:r>
              <a:rPr lang="it-IT" sz="2400" b="1" dirty="0">
                <a:solidFill>
                  <a:schemeClr val="tx1"/>
                </a:solidFill>
                <a:latin typeface="Copperplate Gothic Bold" panose="020E0705020206020404" pitchFamily="34" charset="77"/>
              </a:rPr>
              <a:t>   Fibre Efferenti Viscerali Generali</a:t>
            </a:r>
          </a:p>
          <a:p>
            <a:r>
              <a:rPr lang="it-IT" sz="2400" b="1" dirty="0">
                <a:solidFill>
                  <a:schemeClr val="tx1"/>
                </a:solidFill>
                <a:latin typeface="Copperplate Gothic Bold" panose="020E0705020206020404" pitchFamily="34" charset="77"/>
              </a:rPr>
              <a:t>   Fibre Efferenti Viscerali Speciali (Muscoli LARINGEI e Faringei)</a:t>
            </a:r>
          </a:p>
          <a:p>
            <a:endParaRPr lang="it-IT" sz="2400" b="1" dirty="0">
              <a:solidFill>
                <a:schemeClr val="tx1"/>
              </a:solidFill>
              <a:latin typeface="Copperplate Gothic Bold" panose="020E0705020206020404" pitchFamily="34" charset="77"/>
            </a:endParaRPr>
          </a:p>
          <a:p>
            <a:r>
              <a:rPr lang="it-IT" sz="2400" b="1" dirty="0">
                <a:solidFill>
                  <a:schemeClr val="tx1"/>
                </a:solidFill>
                <a:latin typeface="Copperplate Gothic Bold" panose="020E0705020206020404" pitchFamily="34" charset="77"/>
              </a:rPr>
              <a:t>XI Paio NERVO ACCESSORIO: </a:t>
            </a:r>
          </a:p>
          <a:p>
            <a:r>
              <a:rPr lang="it-IT" sz="2400" b="1" dirty="0">
                <a:solidFill>
                  <a:schemeClr val="tx1"/>
                </a:solidFill>
                <a:latin typeface="Copperplate Gothic Bold" panose="020E0705020206020404" pitchFamily="34" charset="77"/>
              </a:rPr>
              <a:t>   Fibre Efferenti Somatiche Generali</a:t>
            </a:r>
          </a:p>
          <a:p>
            <a:r>
              <a:rPr lang="it-IT" sz="2400" b="1" dirty="0">
                <a:solidFill>
                  <a:schemeClr val="tx1"/>
                </a:solidFill>
                <a:latin typeface="Copperplate Gothic Bold" panose="020E0705020206020404" pitchFamily="34" charset="77"/>
              </a:rPr>
              <a:t>   Fibre Efferenti Viscerali Speciali (Muscoli FARINGEI)</a:t>
            </a:r>
          </a:p>
          <a:p>
            <a:endParaRPr lang="it-IT" sz="2400" b="1" dirty="0">
              <a:solidFill>
                <a:schemeClr val="tx1"/>
              </a:solidFill>
              <a:latin typeface="Copperplate Gothic Bold" panose="020E0705020206020404" pitchFamily="34" charset="77"/>
            </a:endParaRPr>
          </a:p>
          <a:p>
            <a:r>
              <a:rPr lang="it-IT" sz="2400" b="1" dirty="0">
                <a:solidFill>
                  <a:schemeClr val="tx1"/>
                </a:solidFill>
                <a:latin typeface="Copperplate Gothic Bold" panose="020E0705020206020404" pitchFamily="34" charset="77"/>
              </a:rPr>
              <a:t>XII Paio NERVO IPOGLOSSO: </a:t>
            </a:r>
          </a:p>
          <a:p>
            <a:r>
              <a:rPr lang="it-IT" sz="2400" b="1" dirty="0">
                <a:solidFill>
                  <a:schemeClr val="tx1"/>
                </a:solidFill>
                <a:latin typeface="Copperplate Gothic Bold" panose="020E0705020206020404" pitchFamily="34" charset="77"/>
              </a:rPr>
              <a:t>   Fibre Efferenti Somatiche Generali</a:t>
            </a:r>
          </a:p>
          <a:p>
            <a:r>
              <a:rPr lang="it-IT" sz="2400" b="1" dirty="0">
                <a:solidFill>
                  <a:schemeClr val="tx1"/>
                </a:solidFill>
                <a:latin typeface="Comic Sans MS" panose="030F0902030302020204" pitchFamily="66" charset="0"/>
              </a:rPr>
              <a:t>   </a:t>
            </a:r>
          </a:p>
          <a:p>
            <a:endParaRPr lang="it-IT" sz="24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179512" y="980728"/>
            <a:ext cx="2447503" cy="1998662"/>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500" dirty="0">
                <a:solidFill>
                  <a:schemeClr val="tx1"/>
                </a:solidFill>
              </a:rPr>
              <a:t>SPECIFICHE DEFINIZIONI FUNZIONALI RELATIVE AI NERVI ENCEFALICI</a:t>
            </a:r>
          </a:p>
        </p:txBody>
      </p:sp>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987825" y="116633"/>
            <a:ext cx="6156176" cy="645333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asellaDiTesto 2">
            <a:extLst>
              <a:ext uri="{FF2B5EF4-FFF2-40B4-BE49-F238E27FC236}">
                <a16:creationId xmlns:a16="http://schemas.microsoft.com/office/drawing/2014/main" id="{979AA2ED-6E19-BB4D-967C-E242898AE286}"/>
              </a:ext>
            </a:extLst>
          </p:cNvPr>
          <p:cNvSpPr txBox="1"/>
          <p:nvPr/>
        </p:nvSpPr>
        <p:spPr>
          <a:xfrm>
            <a:off x="5864576" y="4293096"/>
            <a:ext cx="402674" cy="369332"/>
          </a:xfrm>
          <a:prstGeom prst="rect">
            <a:avLst/>
          </a:prstGeom>
          <a:noFill/>
        </p:spPr>
        <p:txBody>
          <a:bodyPr wrap="none" rtlCol="0">
            <a:spAutoFit/>
          </a:bodyPr>
          <a:lstStyle/>
          <a:p>
            <a:r>
              <a:rPr lang="it-IT" dirty="0">
                <a:solidFill>
                  <a:schemeClr val="tx1"/>
                </a:solidFill>
              </a:rPr>
              <a:t>IX</a:t>
            </a:r>
          </a:p>
        </p:txBody>
      </p:sp>
      <p:cxnSp>
        <p:nvCxnSpPr>
          <p:cNvPr id="8" name="Connettore 1 7">
            <a:extLst>
              <a:ext uri="{FF2B5EF4-FFF2-40B4-BE49-F238E27FC236}">
                <a16:creationId xmlns:a16="http://schemas.microsoft.com/office/drawing/2014/main" id="{496404FA-141D-8F44-900E-6A8F5A17F9F6}"/>
              </a:ext>
            </a:extLst>
          </p:cNvPr>
          <p:cNvCxnSpPr>
            <a:cxnSpLocks/>
          </p:cNvCxnSpPr>
          <p:nvPr/>
        </p:nvCxnSpPr>
        <p:spPr bwMode="auto">
          <a:xfrm>
            <a:off x="6142767" y="4468868"/>
            <a:ext cx="248966" cy="0"/>
          </a:xfrm>
          <a:prstGeom prst="line">
            <a:avLst/>
          </a:prstGeom>
          <a:solidFill>
            <a:srgbClr val="00B8FF"/>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47875" y="476672"/>
            <a:ext cx="9191875" cy="5939908"/>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11560" y="0"/>
            <a:ext cx="8352927" cy="6858000"/>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23528" y="1442922"/>
            <a:ext cx="8640960" cy="5415078"/>
          </a:xfrm>
        </p:spPr>
        <p:txBody>
          <a:bodyPr/>
          <a:lstStyle/>
          <a:p>
            <a:r>
              <a:rPr lang="it-IT" sz="2300" b="1" dirty="0">
                <a:solidFill>
                  <a:schemeClr val="tx1"/>
                </a:solidFill>
                <a:latin typeface="Comic Sans MS" panose="030F0902030302020204" pitchFamily="66" charset="0"/>
              </a:rPr>
              <a:t>A livello del BULBO si notano i rilievi delle PIRAMIDI con la Decussazione (ossia l’ Incrocio) delle fibre del Fascio </a:t>
            </a:r>
            <a:r>
              <a:rPr lang="it-IT" sz="2300" b="1" dirty="0" err="1">
                <a:solidFill>
                  <a:schemeClr val="tx1"/>
                </a:solidFill>
                <a:latin typeface="Comic Sans MS" panose="030F0902030302020204" pitchFamily="66" charset="0"/>
              </a:rPr>
              <a:t>Cortico</a:t>
            </a:r>
            <a:r>
              <a:rPr lang="it-IT" sz="2300"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sz="2300" b="1" dirty="0">
              <a:solidFill>
                <a:schemeClr val="tx1"/>
              </a:solidFill>
              <a:latin typeface="Comic Sans MS" panose="030F0902030302020204" pitchFamily="66" charset="0"/>
            </a:endParaRPr>
          </a:p>
          <a:p>
            <a:r>
              <a:rPr lang="it-IT" sz="2300" b="1" dirty="0">
                <a:solidFill>
                  <a:schemeClr val="tx1"/>
                </a:solidFill>
                <a:latin typeface="Comic Sans MS" panose="030F0902030302020204" pitchFamily="66" charset="0"/>
              </a:rPr>
              <a:t>Dal SOLCO BULBO-PONTINO emergono i Nervi VIII (Acustico o Vestibolo-Cocleare), VII (Faciale ed Intermedio), VI (Abducente, uno dei 3 Nervi Oculomotori).</a:t>
            </a:r>
          </a:p>
        </p:txBody>
      </p:sp>
    </p:spTree>
    <p:extLst>
      <p:ext uri="{BB962C8B-B14F-4D97-AF65-F5344CB8AC3E}">
        <p14:creationId xmlns:p14="http://schemas.microsoft.com/office/powerpoint/2010/main" val="1913932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395536" y="1268760"/>
            <a:ext cx="8640960" cy="5415078"/>
          </a:xfrm>
        </p:spPr>
        <p:txBody>
          <a:bodyPr/>
          <a:lstStyle/>
          <a:p>
            <a:r>
              <a:rPr lang="it-IT"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Più </a:t>
            </a:r>
            <a:r>
              <a:rPr lang="it-IT" b="1" dirty="0" err="1">
                <a:solidFill>
                  <a:schemeClr val="tx1"/>
                </a:solidFill>
                <a:latin typeface="Comic Sans MS" panose="030F0902030302020204" pitchFamily="66" charset="0"/>
              </a:rPr>
              <a:t>rostralmente</a:t>
            </a:r>
            <a:r>
              <a:rPr lang="it-IT"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PONTO-MESENCEFALICO emerge il IV paio (Nervo TROCLEARE, uno dei Nervi Oculomotori)</a:t>
            </a:r>
          </a:p>
        </p:txBody>
      </p:sp>
    </p:spTree>
    <p:extLst>
      <p:ext uri="{BB962C8B-B14F-4D97-AF65-F5344CB8AC3E}">
        <p14:creationId xmlns:p14="http://schemas.microsoft.com/office/powerpoint/2010/main" val="394535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431031" y="1425576"/>
            <a:ext cx="8712968" cy="5415078"/>
          </a:xfrm>
        </p:spPr>
        <p:txBody>
          <a:bodyPr/>
          <a:lstStyle/>
          <a:p>
            <a:r>
              <a:rPr lang="it-IT" sz="26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Vi si osserva anche l’ Emergenza del Nervo OCULOMOTORE (III paio).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18845" y="1772816"/>
            <a:ext cx="9036496"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14190</TotalTime>
  <Words>1375</Words>
  <Application>Microsoft Macintosh PowerPoint</Application>
  <PresentationFormat>Presentazione su schermo (4:3)</PresentationFormat>
  <Paragraphs>151</Paragraphs>
  <Slides>29</Slides>
  <Notes>12</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29</vt:i4>
      </vt:variant>
    </vt:vector>
  </HeadingPairs>
  <TitlesOfParts>
    <vt:vector size="41" baseType="lpstr">
      <vt:lpstr>Arial</vt:lpstr>
      <vt:lpstr>Arial Black</vt:lpstr>
      <vt:lpstr>Bradley Hand</vt:lpstr>
      <vt:lpstr>Chalkboard</vt:lpstr>
      <vt:lpstr>Chalkboard SE</vt:lpstr>
      <vt:lpstr>Comic Sans MS</vt:lpstr>
      <vt:lpstr>Copperplate Gothic Bold</vt:lpstr>
      <vt:lpstr>Gurmukhi MN</vt:lpstr>
      <vt:lpstr>Lucida Handwriting</vt:lpstr>
      <vt:lpstr>Times New Roman</vt:lpstr>
      <vt:lpstr>Tema di Office</vt:lpstr>
      <vt:lpstr>Tema di Office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vt:lpstr>
      <vt:lpstr>ORGANIZZAZIONE GENERALE  DEL TRONCO ENCEFALICO</vt:lpstr>
      <vt:lpstr>TETTO e CAVITA’ VENTRICOLARE del TRONCO ENCEFALICO</vt:lpstr>
      <vt:lpstr>TEGMENTO DEL TRONCO ENCEFALICO</vt:lpstr>
      <vt:lpstr>Presentazione standard di PowerPoint</vt:lpstr>
      <vt:lpstr>FORMAZIONE  RETICOLARE</vt:lpstr>
      <vt:lpstr>NUCLEI FORMAZIONE RETICOLARE</vt:lpstr>
      <vt:lpstr>Presentazione standard di PowerPoint</vt:lpstr>
      <vt:lpstr>NERVI  CRANICI (Encefalici)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SPECIFICHE DEFINIZIONI FUNZIONALI RELATIVE AI NERVI ENCEFALICI</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383</cp:revision>
  <cp:lastPrinted>2020-02-20T16:20:25Z</cp:lastPrinted>
  <dcterms:created xsi:type="dcterms:W3CDTF">2003-10-27T08:43:16Z</dcterms:created>
  <dcterms:modified xsi:type="dcterms:W3CDTF">2023-10-18T07:53:41Z</dcterms:modified>
</cp:coreProperties>
</file>