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6" r:id="rId3"/>
    <p:sldId id="268" r:id="rId4"/>
    <p:sldId id="267" r:id="rId5"/>
    <p:sldId id="269" r:id="rId6"/>
    <p:sldId id="270" r:id="rId7"/>
    <p:sldId id="301" r:id="rId8"/>
    <p:sldId id="272" r:id="rId9"/>
    <p:sldId id="290" r:id="rId10"/>
    <p:sldId id="257" r:id="rId11"/>
    <p:sldId id="284" r:id="rId12"/>
    <p:sldId id="275" r:id="rId13"/>
    <p:sldId id="282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07A8F0-A2C9-A79F-4F31-E94EC1B4D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EEDE240-8A99-738B-1E47-7A10DFCCB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4214C4-BB53-31FE-82E8-D688FDF3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3EE-FFD9-48C5-BB3B-A0E608CB56E2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7292F7-8EA4-159F-4E71-25C27759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832D2C-8792-681B-9075-D43EA0F24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E2B-FB99-4E72-8FA1-ECB60B6F61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00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7865C3-4753-317A-2DF6-3EE1A607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622F23-DA89-E540-C40C-9BD82085A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C77EDD-2EB2-3EDB-65AD-6378A717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3EE-FFD9-48C5-BB3B-A0E608CB56E2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3EB574-1510-0550-1B7B-2C870C8A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3EC156-B753-48F5-1BC3-BE4D4E0D8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E2B-FB99-4E72-8FA1-ECB60B6F61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07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628A45-9748-AF25-9BAD-22C9A7D8F9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5284A6-D6AA-4507-21EA-BFCF8230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8AA75CF-0EAE-D926-9D18-C42BC0EE8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3EE-FFD9-48C5-BB3B-A0E608CB56E2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A71524-5D14-6D65-85C9-AF1BB3D6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383385-5674-87F6-701A-6FE94F2F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E2B-FB99-4E72-8FA1-ECB60B6F61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23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4C5FF4-F0F6-A257-1D3C-073C1866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F7D680-2A8B-767E-BFE3-DA627DBD0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650FCA-3096-E5AA-AB6F-0E99EBA8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3EE-FFD9-48C5-BB3B-A0E608CB56E2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83B0F2-9471-43C7-6374-A5428B17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13DDFE-90DD-992B-81AE-317138AC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E2B-FB99-4E72-8FA1-ECB60B6F61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08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57760-4BD7-F889-DAA2-430FDC51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A6A407-ABE6-0DDE-56EC-278A12EE5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4F28EE-145C-F005-00F6-A8FD3AF4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3EE-FFD9-48C5-BB3B-A0E608CB56E2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55FB93-A5F4-3AF1-87EA-6D68F8F0A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8D581E-6609-45BC-1B22-44641156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E2B-FB99-4E72-8FA1-ECB60B6F61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50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337E72-89AA-1791-346A-5CA0A21A1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DCEE21-B6B4-3D80-F6DD-887BF7834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3BE3118-37D4-202A-3B22-3EE46683A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CFEC8B-08E0-53C3-B659-4EF89D9B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3EE-FFD9-48C5-BB3B-A0E608CB56E2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8DBE6F-B697-392F-B2DF-262339026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58CD0B-1444-085A-C8BA-7EA646CF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E2B-FB99-4E72-8FA1-ECB60B6F61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87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7FF549-DB7F-651C-45C3-867B28178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E60A12-5565-3E4C-B441-6165E7B60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C811DE-2D6D-7B5E-F2DC-A06D59A8B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ED4F185-7EBF-1EB5-A4BB-02618AD8D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A385150-5249-D330-3284-F99A64FD3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76122AD-A24D-A275-4435-F96AB14F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3EE-FFD9-48C5-BB3B-A0E608CB56E2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070297E-0C54-FE81-A6B6-462E08D6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34570FC-8BD0-B992-4FDD-811C774A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E2B-FB99-4E72-8FA1-ECB60B6F61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99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4C6E01-731F-6600-03E7-0B58BA95D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BE280F1-E6C5-3C70-2403-8F5CBC72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3EE-FFD9-48C5-BB3B-A0E608CB56E2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565EA0D-8F87-AFBC-2CEE-7F05BD1F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E223FC-1486-01CE-7A38-83431683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E2B-FB99-4E72-8FA1-ECB60B6F61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71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1809F14-D0CF-CC8A-70F9-12927153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3EE-FFD9-48C5-BB3B-A0E608CB56E2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45840FB-5DC1-81A6-76BE-5B340E862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E4681E-396B-3337-64E7-7D3890E1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E2B-FB99-4E72-8FA1-ECB60B6F61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26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F3CACD-F468-7DB7-FD1F-182E8502D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0B205BB-BF81-AF58-C52C-34229A637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CA108D-574D-770A-A9B1-15A2F39F7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29FC88-E5D7-1946-975A-5F00E172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3EE-FFD9-48C5-BB3B-A0E608CB56E2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FB3CC3-CBC3-F665-F5E8-83766B2B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12BF1D-9D22-E86E-D5E8-80D56AA9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E2B-FB99-4E72-8FA1-ECB60B6F61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83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BF541-9027-ADAD-D874-F78A76299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3B38BD0-828A-7E5B-90AA-E61C5A7B0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404179-14DA-52F7-952D-BD3752DF9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72471E-19F2-67DC-3258-3D61EF5C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93EE-FFD9-48C5-BB3B-A0E608CB56E2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9C1B4F-4536-CC2C-294F-4E934FA7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51C4F3-7C1C-9AA9-B3B8-909402C6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E2B-FB99-4E72-8FA1-ECB60B6F61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01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ECE4D7D-9B7D-888F-3ED1-49C33B64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187DE0-0F33-E459-A70A-003696D05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019D0D-E129-B8BF-7C7B-28620C198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093EE-FFD9-48C5-BB3B-A0E608CB56E2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4D2E7C-08E1-4132-2161-02DD7C0305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1A4C6C-5337-7B68-C16C-F31314983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4E2B-FB99-4E72-8FA1-ECB60B6F61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715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5D8707-92E3-40C6-97D5-69CE72C92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890"/>
          </a:xfrm>
        </p:spPr>
        <p:txBody>
          <a:bodyPr>
            <a:normAutofit/>
          </a:bodyPr>
          <a:lstStyle/>
          <a:p>
            <a:r>
              <a:rPr lang="it-IT" sz="2800" dirty="0"/>
              <a:t>Nuovi stati nazionali nell’area danubiano-balcanica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CE5A81-5E29-4ABF-96D5-D637E396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41"/>
            <a:ext cx="10515600" cy="4608222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Dal trattato di Adrianopoli (1829) al Congresso di Berlino (1878), Grecia (ormai indipendente dal 1831), Serbia, Montenegro e Romania (principati autonomi sotto sovranità ottomana) iniziano un percorso di modernizzazione</a:t>
            </a:r>
          </a:p>
          <a:p>
            <a:pPr algn="just"/>
            <a:r>
              <a:rPr lang="it-IT" sz="2400" dirty="0"/>
              <a:t>Rafforzamento della burocrazia, dell’esercito, dell’istruzione</a:t>
            </a:r>
          </a:p>
          <a:p>
            <a:pPr algn="just"/>
            <a:r>
              <a:rPr lang="it-IT" sz="2400" dirty="0"/>
              <a:t>Riforma agraria</a:t>
            </a:r>
          </a:p>
          <a:p>
            <a:pPr algn="just"/>
            <a:r>
              <a:rPr lang="it-IT" sz="2400" dirty="0"/>
              <a:t>Introduzione di costituzioni e di pur limitati sistemi parlamentari</a:t>
            </a:r>
          </a:p>
          <a:p>
            <a:pPr algn="just"/>
            <a:r>
              <a:rPr lang="it-IT" sz="2400" dirty="0"/>
              <a:t>Tendenziale bipartitismo</a:t>
            </a:r>
          </a:p>
          <a:p>
            <a:pPr algn="just"/>
            <a:r>
              <a:rPr lang="it-IT" sz="2400" dirty="0"/>
              <a:t>Politica di accordi segreti in senso </a:t>
            </a:r>
            <a:r>
              <a:rPr lang="it-IT" sz="2400" dirty="0" err="1"/>
              <a:t>antiottomano</a:t>
            </a:r>
            <a:endParaRPr lang="it-IT" sz="2400" dirty="0"/>
          </a:p>
          <a:p>
            <a:pPr algn="just"/>
            <a:r>
              <a:rPr lang="it-IT" sz="2400" dirty="0"/>
              <a:t>La Serbia comincia a presentarsi come punto di riferimento di tutti i serbi, anche al di fuori dei suoi confini (</a:t>
            </a:r>
            <a:r>
              <a:rPr lang="it-IT" sz="2400" dirty="0" err="1"/>
              <a:t>panserbismo</a:t>
            </a:r>
            <a:r>
              <a:rPr lang="it-IT" sz="2400" dirty="0"/>
              <a:t>) e, tendenzialmente, di tutti gli «slavi del Sud»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094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892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Impero ottomano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484784"/>
            <a:ext cx="68407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49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003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Crisi dell’Impero ottomano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55" y="1600201"/>
            <a:ext cx="60446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62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A7319-185D-4C00-ACD1-232A984C1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455" y="727789"/>
            <a:ext cx="10511406" cy="821094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3200" dirty="0"/>
              <a:t>Gli orientamenti politici di opposizione nell’Impero russo fra fine Ottocento e inizio Novecento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676C97-C5DE-4527-8129-A9A1BF832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455" y="1679510"/>
            <a:ext cx="10452683" cy="4152123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Sviluppo industriale dell’Impero russo durante il regno di Alessandro III (1881-1894)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 marxisti russi si riconoscono nel Partito socialdemocratico russo, fondato nel 1898, che nel 1903 si scinde in due correnti, menscevica e bolscevica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 menscevichi pensavano ad un partito di massa sul modello tedesco, con un’impostazione politica gradualista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 bolscevichi pensavano invece ad un partito di rivoluzionari di professione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 socialisti-rivoluzionari erano invece gli eredi politici dei populisti e volevano emancipare il mondo contadino, puntando su una radicale riforma agraria e sulla lotta armata di tipo terroristico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 liberali, che si riconoscevano nel Partito </a:t>
            </a:r>
            <a:r>
              <a:rPr lang="it-IT" dirty="0" err="1"/>
              <a:t>costituzional</a:t>
            </a:r>
            <a:r>
              <a:rPr lang="it-IT" dirty="0"/>
              <a:t>-democratico (cadetti), fondato nel 1905, si ispiravano ai modelli istituzionali di matrice liberale occidentale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Operavano inoltre gruppi di ispirazione nazionalista attivi fra le minoranze nazionali dell’Impero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0163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705D6-9B97-4ED2-8BBC-18A79BE9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950"/>
            <a:ext cx="10515600" cy="805344"/>
          </a:xfrm>
        </p:spPr>
        <p:txBody>
          <a:bodyPr>
            <a:noAutofit/>
          </a:bodyPr>
          <a:lstStyle/>
          <a:p>
            <a:r>
              <a:rPr lang="it-IT" sz="2800" dirty="0"/>
              <a:t>Marxisti, populisti e liberali e la questione dell’</a:t>
            </a:r>
            <a:r>
              <a:rPr lang="it-IT" sz="2800" dirty="0" err="1"/>
              <a:t>obščina</a:t>
            </a:r>
            <a:r>
              <a:rPr lang="it-IT" sz="2800" dirty="0"/>
              <a:t> contadina in Russia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FD17D1-7AD9-4A62-9DD9-9F3A6790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963"/>
            <a:ext cx="10515600" cy="462500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I marxisti volevano il superamento dell’</a:t>
            </a:r>
            <a:r>
              <a:rPr lang="it-IT" sz="2400" dirty="0" err="1"/>
              <a:t>obščina</a:t>
            </a:r>
            <a:r>
              <a:rPr lang="it-IT" sz="2400" dirty="0"/>
              <a:t> in quanto la ritenevano un retaggio del passato premoderno che ostacolava la trasformazione in senso capitalistico dell’economia, momento indispensabile per il successivo passaggio al socialismo</a:t>
            </a:r>
          </a:p>
          <a:p>
            <a:pPr algn="just"/>
            <a:r>
              <a:rPr lang="it-IT" sz="2400" dirty="0"/>
              <a:t>I populisti credevano invece che l’</a:t>
            </a:r>
            <a:r>
              <a:rPr lang="it-IT" sz="2400" dirty="0" err="1"/>
              <a:t>obščina</a:t>
            </a:r>
            <a:r>
              <a:rPr lang="it-IT" sz="2400" dirty="0"/>
              <a:t> rappresentasse uno strumento indispensabile per la realizzazione di una società socialista</a:t>
            </a:r>
          </a:p>
          <a:p>
            <a:pPr algn="just"/>
            <a:r>
              <a:rPr lang="it-IT" sz="2400" dirty="0"/>
              <a:t>I liberali volevano modernizzare l’economia nel nome della libertà d’impresa e puntavano alla creazione di una piccola e media proprietà contadina, per cui proponevano il superamento dell’</a:t>
            </a:r>
            <a:r>
              <a:rPr lang="it-IT" sz="2400" dirty="0" err="1"/>
              <a:t>obščina</a:t>
            </a:r>
            <a:endParaRPr lang="it-IT" sz="2400" dirty="0"/>
          </a:p>
          <a:p>
            <a:pPr algn="just"/>
            <a:r>
              <a:rPr lang="it-IT" sz="2400" dirty="0"/>
              <a:t>Anche sul versante governativo esisteva un’opposta visione fra i vertici del ministero dell’Interno e delle Finanze: il primo riteneva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obščina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utile per il controllo sociale che esercitava, il secondo invece la considerava un ostacolo alla modernizzazione dell’economia in senso capitalistico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4398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BC807A-9005-44A0-A6DF-2D3705448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La guerra russo-turca del 1877-78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C73901-23A6-48A5-A0CF-61E584549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297"/>
            <a:ext cx="10515600" cy="457466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Insurrezioni in Bosnia ed Erzegovina (1875): i contadini, in maggioranza cristiani ortodossi e cattolici, si rivoltano contro i latifondisti, spesso slavi islamizzati</a:t>
            </a:r>
          </a:p>
          <a:p>
            <a:pPr algn="just"/>
            <a:r>
              <a:rPr lang="it-IT" sz="2400" dirty="0"/>
              <a:t>Insurrezione in Bulgaria (1876)</a:t>
            </a:r>
          </a:p>
          <a:p>
            <a:pPr algn="just"/>
            <a:r>
              <a:rPr lang="it-IT" sz="2400" dirty="0"/>
              <a:t>Frattura sociale e religiosa</a:t>
            </a:r>
          </a:p>
          <a:p>
            <a:pPr algn="just"/>
            <a:r>
              <a:rPr lang="it-IT" sz="2400" dirty="0"/>
              <a:t>Serbia e Montenegro utilizzano le insurrezioni per attuare una politica espansionistica </a:t>
            </a:r>
            <a:r>
              <a:rPr lang="it-IT" sz="2400" dirty="0" err="1"/>
              <a:t>antiottomana</a:t>
            </a:r>
            <a:endParaRPr lang="it-IT" sz="2400" dirty="0"/>
          </a:p>
          <a:p>
            <a:pPr algn="just"/>
            <a:r>
              <a:rPr lang="it-IT" sz="2400" dirty="0"/>
              <a:t>Conferenza di Costantinopoli (1876): tentativo fallito delle grandi potenze di trovare un accordo con la Sublime Porta per la tutela dei cristiani balcanici</a:t>
            </a:r>
          </a:p>
          <a:p>
            <a:pPr algn="just"/>
            <a:r>
              <a:rPr lang="it-IT" sz="2400" dirty="0"/>
              <a:t>Guerra russo-turca (con l’alleanza fra Impero russo e Principati danubiani) del 1877-78</a:t>
            </a:r>
          </a:p>
          <a:p>
            <a:pPr algn="just"/>
            <a:r>
              <a:rPr lang="it-IT" sz="2400" dirty="0"/>
              <a:t>Vittoria russa</a:t>
            </a:r>
          </a:p>
          <a:p>
            <a:pPr marL="0" indent="0">
              <a:buNone/>
            </a:pPr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16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E0427E-2B75-4B3B-9545-7D3C21433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6954"/>
            <a:ext cx="10515600" cy="5380009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Trattato di San Stefano (marzo 1878): indipendenza dall’Impero ottomano di Montenegro, Serbia e Romania, autonomia della Bulgaria (ingrandita territorialmente con l’annessione della Macedonia e con uno sbocco sul Mare Egeo) sotto protezione russa</a:t>
            </a:r>
          </a:p>
          <a:p>
            <a:pPr algn="just"/>
            <a:r>
              <a:rPr lang="it-IT" sz="2400" dirty="0"/>
              <a:t>Congresso di Berlino (giugno-luglio 1878), con la partecipazione delle grandi potenze, con l’obiettivo di ridimensionare i vantaggi acquisiti dalla Russia con la pace di San Stefano</a:t>
            </a:r>
          </a:p>
          <a:p>
            <a:pPr algn="just"/>
            <a:r>
              <a:rPr lang="it-IT" sz="2400" dirty="0"/>
              <a:t>Ridimensionamento territoriale della Bulgaria, che diviene un principato autonomo, con un governo cristiano, sotto la sovranità della Sublime Porta (veniva poi creato un ulteriore territorio, autonomo dalla Bulgaria, detto </a:t>
            </a:r>
            <a:r>
              <a:rPr lang="it-IT" sz="2400" dirty="0" err="1"/>
              <a:t>Rumelia</a:t>
            </a:r>
            <a:r>
              <a:rPr lang="it-IT" sz="2400" dirty="0"/>
              <a:t> orientale, che si sarebbe riunito </a:t>
            </a:r>
            <a:r>
              <a:rPr lang="it-IT" sz="2400"/>
              <a:t>alla Bulgaria nel 1885)</a:t>
            </a:r>
            <a:endParaRPr lang="it-IT" sz="2400" dirty="0"/>
          </a:p>
          <a:p>
            <a:pPr algn="just"/>
            <a:r>
              <a:rPr lang="it-IT" sz="2400" dirty="0"/>
              <a:t>È confermata l’indipendenza di Serbia, Montenegro e Romania</a:t>
            </a:r>
          </a:p>
          <a:p>
            <a:pPr algn="just"/>
            <a:r>
              <a:rPr lang="it-IT" sz="2400" dirty="0"/>
              <a:t>La Bosnia-Erzegovina viene affidata in amministrazione temporanea all’Impero austro-ungarico</a:t>
            </a:r>
          </a:p>
        </p:txBody>
      </p:sp>
    </p:spTree>
    <p:extLst>
      <p:ext uri="{BB962C8B-B14F-4D97-AF65-F5344CB8AC3E}">
        <p14:creationId xmlns:p14="http://schemas.microsoft.com/office/powerpoint/2010/main" val="270359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pa contro Russia in Crimea, la prima volta - Limes">
            <a:extLst>
              <a:ext uri="{FF2B5EF4-FFF2-40B4-BE49-F238E27FC236}">
                <a16:creationId xmlns:a16="http://schemas.microsoft.com/office/drawing/2014/main" id="{1543E354-631D-46B1-85FE-58E8882202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08" y="1253331"/>
            <a:ext cx="655900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1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FBD910-DAC3-4411-B445-D55C72EC6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I Balcani dopo il Congresso di Berlino (1878)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5995DD-F316-4B04-8C3C-73F4B32308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19" y="1690688"/>
            <a:ext cx="4753761" cy="40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004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EA087D-C3B0-4DD2-84AE-07F3C4FA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L’Impero austro-ungarico dopo il 1878 (carta etnica)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9F95E3-AF67-40C6-9CEE-16DD0B9A37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85" y="1690688"/>
            <a:ext cx="5159229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98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C40E5-CBA5-49E4-9562-758361ED0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835"/>
          </a:xfrm>
        </p:spPr>
        <p:txBody>
          <a:bodyPr>
            <a:normAutofit/>
          </a:bodyPr>
          <a:lstStyle/>
          <a:p>
            <a:r>
              <a:rPr lang="it-IT" sz="3200" dirty="0"/>
              <a:t>L’Impero russo fra anni Settanta e Ottanta del XIX secolo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8AE9AC-4C1D-480C-BC59-CC646BA19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629"/>
            <a:ext cx="10515600" cy="4675334"/>
          </a:xfrm>
        </p:spPr>
        <p:txBody>
          <a:bodyPr>
            <a:normAutofit fontScale="850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politica estera, l’Impero russo si espande verso il Caucaso e verso l’Estremo oriente, viste le difficoltà incontrate nei Balcani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riforme di Alessandro II, che non modificano l’impianto dell’autocrazia russa, portano ad una radicalizzazione del populismo (ateismo, nichilismo): negli anni Settanta, l’«andata nel popolo»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/>
            <a:r>
              <a:rPr lang="it-IT" dirty="0"/>
              <a:t>Scissione del populismo russo, organizzatosi nel movimento Terra e Libertà: Spartizione nera (riforma agraria e terre ai contadini) e Volontà del popolo (terrorismo)</a:t>
            </a:r>
          </a:p>
          <a:p>
            <a:pPr algn="just"/>
            <a:r>
              <a:rPr lang="it-IT" dirty="0"/>
              <a:t>Uccisione dello zar Alessandro II e repressione del dissenso politico attuata da Alessandro III</a:t>
            </a:r>
          </a:p>
          <a:p>
            <a:pPr algn="just"/>
            <a:r>
              <a:rPr lang="it-IT" dirty="0"/>
              <a:t>Crescente diffusione dell’antisemitismo in Russia ed esplosione di violenti pogrom soprattutto negli ultimi anni dell’Ottocento</a:t>
            </a:r>
          </a:p>
          <a:p>
            <a:pPr algn="just"/>
            <a:r>
              <a:rPr lang="it-IT" dirty="0"/>
              <a:t>Generale passaggio in tutta Europa dall’antigiudaismo religioso all’antisemitismo politico su presupposti razziali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355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D0500-F314-4F33-B85F-32A2B004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055"/>
          </a:xfrm>
        </p:spPr>
        <p:txBody>
          <a:bodyPr>
            <a:normAutofit/>
          </a:bodyPr>
          <a:lstStyle/>
          <a:p>
            <a:r>
              <a:rPr lang="it-IT" sz="2800" dirty="0"/>
              <a:t>Conseguenze del Congresso di Berlino per l’Impero ottomano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BE8FD6-8723-4672-AE42-84746DAF1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128"/>
            <a:ext cx="10515600" cy="49018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sz="2400" dirty="0"/>
              <a:t>Nel 1876 il sultano </a:t>
            </a:r>
            <a:r>
              <a:rPr lang="it-IT" sz="2400" dirty="0" err="1"/>
              <a:t>Abdülhamid</a:t>
            </a:r>
            <a:r>
              <a:rPr lang="it-IT" sz="2400" dirty="0"/>
              <a:t> II emana una costituzione che introduce un parlamento</a:t>
            </a:r>
          </a:p>
          <a:p>
            <a:pPr algn="just"/>
            <a:r>
              <a:rPr lang="it-IT" sz="2400" dirty="0"/>
              <a:t>La costituzione viene sospesa nel 1878 in seguito alla sconfitta ottomana nella guerra russo-turca del 1877-78</a:t>
            </a:r>
          </a:p>
          <a:p>
            <a:pPr algn="just"/>
            <a:r>
              <a:rPr lang="it-IT" sz="2400" dirty="0"/>
              <a:t>L’Impero ottomano cerca una sua nuova identità dopo la perdita di buona parte dei suoi territori europei: dall’</a:t>
            </a:r>
            <a:r>
              <a:rPr lang="it-IT" sz="2400" dirty="0" err="1"/>
              <a:t>ottomanismo</a:t>
            </a:r>
            <a:r>
              <a:rPr lang="it-IT" sz="2400" dirty="0"/>
              <a:t> al panislamismo</a:t>
            </a:r>
          </a:p>
          <a:p>
            <a:pPr algn="just"/>
            <a:r>
              <a:rPr lang="it-IT" sz="2400" dirty="0"/>
              <a:t>La crisi economica che colpisce l’Impero porta ad un controllo del debito pubblico ottomano da parte delle potenze europee creditrici</a:t>
            </a:r>
          </a:p>
          <a:p>
            <a:pPr algn="just"/>
            <a:r>
              <a:rPr lang="it-IT" sz="2400" dirty="0"/>
              <a:t>Occupazione britannica dell’Egitto (1882) per il controllo del canale di Suez, la cui proprietà era nelle mani di britannici e francesi</a:t>
            </a:r>
          </a:p>
          <a:p>
            <a:pPr algn="just"/>
            <a:r>
              <a:rPr lang="it-IT" sz="2400" dirty="0"/>
              <a:t>Insurrezioni armene e massacri </a:t>
            </a:r>
            <a:r>
              <a:rPr lang="it-IT" sz="2400" dirty="0" err="1"/>
              <a:t>hamidiani</a:t>
            </a:r>
            <a:r>
              <a:rPr lang="it-IT" sz="2400" dirty="0"/>
              <a:t>, guerra greco-turca per Creta (1897), prima indipendente sotto l’amministrazione delle grandi potenze, poi annessa alla Grecia (1913)</a:t>
            </a:r>
          </a:p>
          <a:p>
            <a:pPr algn="just"/>
            <a:r>
              <a:rPr lang="it-IT" sz="2400" dirty="0"/>
              <a:t>In Macedonia, nel 1893, nasce l’Organizzazione rivoluzionaria interna macedone (VMRO), per la realizzazione di una Macedonia autonoma, e, nel 1894, il Comitato supremo macedone, per la realizzazione di una Grande Bulgaria</a:t>
            </a:r>
          </a:p>
          <a:p>
            <a:pPr algn="just"/>
            <a:r>
              <a:rPr lang="it-IT" sz="2400" dirty="0"/>
              <a:t>Serbia, Grecia e Bulgaria sostengono i rispettivi irredentismi attivi in Macedonia</a:t>
            </a:r>
          </a:p>
          <a:p>
            <a:pPr algn="just"/>
            <a:r>
              <a:rPr lang="it-IT" sz="2400" dirty="0"/>
              <a:t>Insurrezione della VMRO in Macedonia nel 1903, repressione ottomana e tentativo di mediazione delle potenze</a:t>
            </a:r>
          </a:p>
        </p:txBody>
      </p:sp>
    </p:spTree>
    <p:extLst>
      <p:ext uri="{BB962C8B-B14F-4D97-AF65-F5344CB8AC3E}">
        <p14:creationId xmlns:p14="http://schemas.microsoft.com/office/powerpoint/2010/main" val="116659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1419FC-4C2A-E3D4-6FE8-A75AF30C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7622"/>
            <a:ext cx="10515600" cy="5279341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Nascita del movimento dei Giovani turchi e fondazione, nel 1889, del CUP (Comitato Unione e Progresso), radicato in particolare fra gli ufficiali di Salonicco, in Macedonia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Giovani turchi vogliono conciliare costituzionalismo, modernizzazione e nazionalismo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Rivoluzione dei Giovani turchi del 1908: grande manifestazione a Salonicco, che porta alla reintroduzione della costituzione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Prosegue la crisi dell’Impero ottomano: nel 1908 indipendenza della Bulgaria e annessione della Bosnia-Erzegovina da parte dell’Impero austro-ungarico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Insurrezione conservatrice a Istanbul (1909), intervento della Terza Armata legata al CUP e abdicazione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Abdülhamid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II, sostituito da Mehmet V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Giovani Turchi controllano politicamente l’Impero ottomano: nazionalismo imperiale di matrice turca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0208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Nuovi stati nazionali nell’area danubiano-balcanica</vt:lpstr>
      <vt:lpstr>La guerra russo-turca del 1877-78</vt:lpstr>
      <vt:lpstr>Presentazione standard di PowerPoint</vt:lpstr>
      <vt:lpstr>Presentazione standard di PowerPoint</vt:lpstr>
      <vt:lpstr>I Balcani dopo il Congresso di Berlino (1878)</vt:lpstr>
      <vt:lpstr>L’Impero austro-ungarico dopo il 1878 (carta etnica)</vt:lpstr>
      <vt:lpstr>L’Impero russo fra anni Settanta e Ottanta del XIX secolo</vt:lpstr>
      <vt:lpstr>Conseguenze del Congresso di Berlino per l’Impero ottomano</vt:lpstr>
      <vt:lpstr>Presentazione standard di PowerPoint</vt:lpstr>
      <vt:lpstr>Impero ottomano</vt:lpstr>
      <vt:lpstr>Crisi dell’Impero ottomano</vt:lpstr>
      <vt:lpstr>Gli orientamenti politici di opposizione nell’Impero russo fra fine Ottocento e inizio Novecento</vt:lpstr>
      <vt:lpstr>Marxisti, populisti e liberali e la questione dell’obščina contadina in Russia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Nuovi stati nazionali nell’area danubiano-balcanica</dc:title>
  <dc:creator>SANTORO STEFANO</dc:creator>
  <cp:lastModifiedBy>SANTORO STEFANO</cp:lastModifiedBy>
  <cp:revision>1</cp:revision>
  <dcterms:created xsi:type="dcterms:W3CDTF">2023-10-18T09:12:23Z</dcterms:created>
  <dcterms:modified xsi:type="dcterms:W3CDTF">2023-10-18T09:13:01Z</dcterms:modified>
</cp:coreProperties>
</file>