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452" r:id="rId7"/>
    <p:sldId id="449" r:id="rId8"/>
    <p:sldId id="454" r:id="rId9"/>
    <p:sldId id="453" r:id="rId10"/>
    <p:sldId id="455" r:id="rId11"/>
    <p:sldId id="456"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40"/>
  </p:normalViewPr>
  <p:slideViewPr>
    <p:cSldViewPr snapToGrid="0">
      <p:cViewPr varScale="1">
        <p:scale>
          <a:sx n="111" d="100"/>
          <a:sy n="111" d="100"/>
        </p:scale>
        <p:origin x="63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976E3A-99A7-AFE4-BDC1-1925BD1BA98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BC3C241-0053-900C-D335-2BBECFC157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894093F-8FB4-9FFC-BCFE-AFCA1C519BF3}"/>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5" name="Segnaposto piè di pagina 4">
            <a:extLst>
              <a:ext uri="{FF2B5EF4-FFF2-40B4-BE49-F238E27FC236}">
                <a16:creationId xmlns:a16="http://schemas.microsoft.com/office/drawing/2014/main" id="{DC8648C5-6AB8-C88C-4F68-7FD046A038F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C99E972-3B52-9203-A704-28FBA154ED12}"/>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1925126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3AE94D-CE5E-1073-6280-4B04F34DF0C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FBF5707-A28F-DC0F-6C6A-A712EDCC7DA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F9D208-384F-1843-AE9F-C02B93CEB84F}"/>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5" name="Segnaposto piè di pagina 4">
            <a:extLst>
              <a:ext uri="{FF2B5EF4-FFF2-40B4-BE49-F238E27FC236}">
                <a16:creationId xmlns:a16="http://schemas.microsoft.com/office/drawing/2014/main" id="{C2A29B83-8438-3275-B211-731F1B848D8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03D916C-0198-7A34-5EBE-58481CE37BDA}"/>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4065847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FA84BD7-5E26-AF69-13E6-1539600B5E9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3973662-A158-6FBF-C31D-C6ECBDAA3B1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990E281-160A-9326-5FD5-EED256AB70A6}"/>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5" name="Segnaposto piè di pagina 4">
            <a:extLst>
              <a:ext uri="{FF2B5EF4-FFF2-40B4-BE49-F238E27FC236}">
                <a16:creationId xmlns:a16="http://schemas.microsoft.com/office/drawing/2014/main" id="{0C250D33-BC29-730C-9751-3097EC7638C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1EDD113-2757-AA72-006C-97A3F5AF1D36}"/>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2022728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67F76A-F4F9-ECAE-A127-332AD04705D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1CFD5CA-AB16-25FB-783E-D8A4B9CD673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9061377-457E-94CF-D8AC-2C77CE0C7776}"/>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5" name="Segnaposto piè di pagina 4">
            <a:extLst>
              <a:ext uri="{FF2B5EF4-FFF2-40B4-BE49-F238E27FC236}">
                <a16:creationId xmlns:a16="http://schemas.microsoft.com/office/drawing/2014/main" id="{3B517FE9-4FC2-0D91-8020-BB20DBDF286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22BA1E5-6668-F062-2984-023E6FFD34E8}"/>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237445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160201-5CDD-881A-4CFA-103274DFD92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7AEF71A-B595-E943-6503-F7C84708CA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2A00B42-19A2-3710-07CD-711DF5694749}"/>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5" name="Segnaposto piè di pagina 4">
            <a:extLst>
              <a:ext uri="{FF2B5EF4-FFF2-40B4-BE49-F238E27FC236}">
                <a16:creationId xmlns:a16="http://schemas.microsoft.com/office/drawing/2014/main" id="{9136605F-AAC9-F264-D658-5377CF1426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92E506B-AE86-058F-A62B-4274CA50EE39}"/>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309505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F1E4A8-7363-2FFD-75CE-FC73DA7C18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F923965-267D-D8ED-C65B-0161B7F9BEB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6B87F5E-6549-CF9C-EEFF-D19CB95938F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6E7B422-DDB3-F0A8-5328-8B64B61B6524}"/>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6" name="Segnaposto piè di pagina 5">
            <a:extLst>
              <a:ext uri="{FF2B5EF4-FFF2-40B4-BE49-F238E27FC236}">
                <a16:creationId xmlns:a16="http://schemas.microsoft.com/office/drawing/2014/main" id="{5D74B8D4-8168-AFEC-A6E0-18232B135CD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60089F3-F926-F894-E6D2-2C52F322BAF7}"/>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403177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9FA1D1-9CA4-D8CF-18FC-7FBA8784C5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61FA393-5252-8CA7-B280-5A6625AC3D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133BBF0-C567-E708-1790-DBB9AF34B6D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A1BA0BE-A9A8-2177-231B-3292ABE5C0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7C364F9-61C3-6A6E-8448-D47DAD97ADC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FD2766E-A15F-AB88-D6D6-83427724B76F}"/>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8" name="Segnaposto piè di pagina 7">
            <a:extLst>
              <a:ext uri="{FF2B5EF4-FFF2-40B4-BE49-F238E27FC236}">
                <a16:creationId xmlns:a16="http://schemas.microsoft.com/office/drawing/2014/main" id="{9DC0BBFF-61D0-35FE-D52E-005E711DB6A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233740F-3D48-5C54-B309-34818B1FE7F9}"/>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3162990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87697A-0887-3D0A-76CA-AB24702F47B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F6624B1-1579-A9F4-4120-CCA27A291BE7}"/>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4" name="Segnaposto piè di pagina 3">
            <a:extLst>
              <a:ext uri="{FF2B5EF4-FFF2-40B4-BE49-F238E27FC236}">
                <a16:creationId xmlns:a16="http://schemas.microsoft.com/office/drawing/2014/main" id="{8D858326-26F4-3114-4E3B-71B0A08B9AB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6E3FA52-10D5-7E36-FBD2-2C0F2B8E3CAF}"/>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57372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690DCCB-54C1-F88C-245F-BF108573FBD0}"/>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3" name="Segnaposto piè di pagina 2">
            <a:extLst>
              <a:ext uri="{FF2B5EF4-FFF2-40B4-BE49-F238E27FC236}">
                <a16:creationId xmlns:a16="http://schemas.microsoft.com/office/drawing/2014/main" id="{E18B3CFA-3428-EB93-6786-C3B89C3BD8F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AC92297-D7B7-0902-F80C-1C3DFF9166B8}"/>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348094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A4CD3D-B11E-D897-C297-D48ADE7A9A8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1BFA521-67EF-5AB7-982D-B535815A97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1365145-D5CB-B6C4-7D73-B800CE6ACF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E4325B8-ACEF-34F3-8EC0-6AC7524C3CB8}"/>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6" name="Segnaposto piè di pagina 5">
            <a:extLst>
              <a:ext uri="{FF2B5EF4-FFF2-40B4-BE49-F238E27FC236}">
                <a16:creationId xmlns:a16="http://schemas.microsoft.com/office/drawing/2014/main" id="{563497DC-4AAA-AA5B-FE7A-E92B1D67AC9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43901AA-A096-100B-DB54-5F933A0DB3CD}"/>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1299028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9BB095-A566-5D88-1A02-F28CD26B602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D7EB0BA-7ED2-BADF-B514-AD625821CC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1DEB746-B668-E87E-8E20-E2DD079558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4135929-7F5F-273F-45DE-A25DE66BF94B}"/>
              </a:ext>
            </a:extLst>
          </p:cNvPr>
          <p:cNvSpPr>
            <a:spLocks noGrp="1"/>
          </p:cNvSpPr>
          <p:nvPr>
            <p:ph type="dt" sz="half" idx="10"/>
          </p:nvPr>
        </p:nvSpPr>
        <p:spPr/>
        <p:txBody>
          <a:bodyPr/>
          <a:lstStyle/>
          <a:p>
            <a:fld id="{4B70C8DD-DCD6-D145-B387-E7A7CF99EA3B}" type="datetimeFigureOut">
              <a:rPr lang="it-IT" smtClean="0"/>
              <a:t>17/10/23</a:t>
            </a:fld>
            <a:endParaRPr lang="it-IT"/>
          </a:p>
        </p:txBody>
      </p:sp>
      <p:sp>
        <p:nvSpPr>
          <p:cNvPr id="6" name="Segnaposto piè di pagina 5">
            <a:extLst>
              <a:ext uri="{FF2B5EF4-FFF2-40B4-BE49-F238E27FC236}">
                <a16:creationId xmlns:a16="http://schemas.microsoft.com/office/drawing/2014/main" id="{10392731-CB04-D0D2-72D3-169182F340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002D85C-59B0-23D3-3B53-BA52BE334D0F}"/>
              </a:ext>
            </a:extLst>
          </p:cNvPr>
          <p:cNvSpPr>
            <a:spLocks noGrp="1"/>
          </p:cNvSpPr>
          <p:nvPr>
            <p:ph type="sldNum" sz="quarter" idx="12"/>
          </p:nvPr>
        </p:nvSpPr>
        <p:spPr/>
        <p:txBody>
          <a:bodyPr/>
          <a:lstStyle/>
          <a:p>
            <a:fld id="{58CEE42A-0434-E44D-ADCF-A7F3AD2C54B6}" type="slidenum">
              <a:rPr lang="it-IT" smtClean="0"/>
              <a:t>‹N›</a:t>
            </a:fld>
            <a:endParaRPr lang="it-IT"/>
          </a:p>
        </p:txBody>
      </p:sp>
    </p:spTree>
    <p:extLst>
      <p:ext uri="{BB962C8B-B14F-4D97-AF65-F5344CB8AC3E}">
        <p14:creationId xmlns:p14="http://schemas.microsoft.com/office/powerpoint/2010/main" val="2499775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E0C09C0-7AE6-9EB2-A284-71FE4CD0C9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83BA849-DCFE-E603-388E-CAC7F73D9D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9A429E4-DB75-C20B-F7E7-6ADA0B9A49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0C8DD-DCD6-D145-B387-E7A7CF99EA3B}" type="datetimeFigureOut">
              <a:rPr lang="it-IT" smtClean="0"/>
              <a:t>17/10/23</a:t>
            </a:fld>
            <a:endParaRPr lang="it-IT"/>
          </a:p>
        </p:txBody>
      </p:sp>
      <p:sp>
        <p:nvSpPr>
          <p:cNvPr id="5" name="Segnaposto piè di pagina 4">
            <a:extLst>
              <a:ext uri="{FF2B5EF4-FFF2-40B4-BE49-F238E27FC236}">
                <a16:creationId xmlns:a16="http://schemas.microsoft.com/office/drawing/2014/main" id="{516A26AF-584D-01DC-A568-1C3D593167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4DFBE2F-719F-08A8-45F2-AD412A7E67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EE42A-0434-E44D-ADCF-A7F3AD2C54B6}" type="slidenum">
              <a:rPr lang="it-IT" smtClean="0"/>
              <a:t>‹N›</a:t>
            </a:fld>
            <a:endParaRPr lang="it-IT"/>
          </a:p>
        </p:txBody>
      </p:sp>
    </p:spTree>
    <p:extLst>
      <p:ext uri="{BB962C8B-B14F-4D97-AF65-F5344CB8AC3E}">
        <p14:creationId xmlns:p14="http://schemas.microsoft.com/office/powerpoint/2010/main" val="2406398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u__Ul9rPg4o" TargetMode="External"/><Relationship Id="rId2" Type="http://schemas.openxmlformats.org/officeDocument/2006/relationships/hyperlink" Target="https://www.youtube.com/watch?v=taiAI6SH6R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508F1F-0905-3AC4-A5E1-EE72B7B5E4BD}"/>
              </a:ext>
            </a:extLst>
          </p:cNvPr>
          <p:cNvSpPr>
            <a:spLocks noGrp="1"/>
          </p:cNvSpPr>
          <p:nvPr>
            <p:ph type="ctrTitle"/>
          </p:nvPr>
        </p:nvSpPr>
        <p:spPr/>
        <p:txBody>
          <a:bodyPr/>
          <a:lstStyle/>
          <a:p>
            <a:r>
              <a:rPr lang="it-IT" dirty="0"/>
              <a:t>Esercitazioni</a:t>
            </a:r>
          </a:p>
        </p:txBody>
      </p:sp>
      <p:sp>
        <p:nvSpPr>
          <p:cNvPr id="3" name="Sottotitolo 2">
            <a:extLst>
              <a:ext uri="{FF2B5EF4-FFF2-40B4-BE49-F238E27FC236}">
                <a16:creationId xmlns:a16="http://schemas.microsoft.com/office/drawing/2014/main" id="{6719DC63-1F00-7CB5-6F21-FD3EFD29314A}"/>
              </a:ext>
            </a:extLst>
          </p:cNvPr>
          <p:cNvSpPr>
            <a:spLocks noGrp="1"/>
          </p:cNvSpPr>
          <p:nvPr>
            <p:ph type="subTitle" idx="1"/>
          </p:nvPr>
        </p:nvSpPr>
        <p:spPr/>
        <p:txBody>
          <a:bodyPr/>
          <a:lstStyle/>
          <a:p>
            <a:r>
              <a:rPr lang="it-IT" dirty="0"/>
              <a:t>(1)</a:t>
            </a:r>
          </a:p>
        </p:txBody>
      </p:sp>
    </p:spTree>
    <p:extLst>
      <p:ext uri="{BB962C8B-B14F-4D97-AF65-F5344CB8AC3E}">
        <p14:creationId xmlns:p14="http://schemas.microsoft.com/office/powerpoint/2010/main" val="619893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Prova di autovalutazione [3]</a:t>
            </a:r>
          </a:p>
        </p:txBody>
      </p:sp>
      <p:sp>
        <p:nvSpPr>
          <p:cNvPr id="3" name="Segnaposto contenuto 2"/>
          <p:cNvSpPr>
            <a:spLocks noGrp="1"/>
          </p:cNvSpPr>
          <p:nvPr>
            <p:ph idx="1"/>
          </p:nvPr>
        </p:nvSpPr>
        <p:spPr/>
        <p:txBody>
          <a:bodyPr/>
          <a:lstStyle/>
          <a:p>
            <a:endParaRPr lang="it-IT" b="1" dirty="0"/>
          </a:p>
          <a:p>
            <a:r>
              <a:rPr lang="it-IT" b="1" dirty="0"/>
              <a:t>Identifica e classifica le variabili presenti nel seguente esperimento. Specifica se sono naturali, indipendenti e dipendenti; indica poi per ciascuna variabile indipendente il numero di livelli e la tipologia di manipolazione</a:t>
            </a:r>
            <a:r>
              <a:rPr lang="it-IT" dirty="0"/>
              <a:t> </a:t>
            </a:r>
          </a:p>
          <a:p>
            <a:endParaRPr lang="it-IT" dirty="0"/>
          </a:p>
        </p:txBody>
      </p:sp>
    </p:spTree>
    <p:extLst>
      <p:ext uri="{BB962C8B-B14F-4D97-AF65-F5344CB8AC3E}">
        <p14:creationId xmlns:p14="http://schemas.microsoft.com/office/powerpoint/2010/main" val="464994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Prova di autovalutazione [3]</a:t>
            </a:r>
          </a:p>
        </p:txBody>
      </p:sp>
      <p:sp>
        <p:nvSpPr>
          <p:cNvPr id="3" name="Segnaposto contenuto 2"/>
          <p:cNvSpPr>
            <a:spLocks noGrp="1"/>
          </p:cNvSpPr>
          <p:nvPr>
            <p:ph idx="1"/>
          </p:nvPr>
        </p:nvSpPr>
        <p:spPr/>
        <p:txBody>
          <a:bodyPr>
            <a:normAutofit lnSpcReduction="10000"/>
          </a:bodyPr>
          <a:lstStyle/>
          <a:p>
            <a:endParaRPr lang="it-IT" b="1" dirty="0"/>
          </a:p>
          <a:p>
            <a:r>
              <a:rPr lang="it-IT" dirty="0"/>
              <a:t>I partecipanti, metà del Nord e metà del Sud, devono indicare la loro intenzione di visitare delle città: 1/3del Nord,  1/3 del Centro e 1/3 del Sud. Per fare questo, il 50% dei partecipanti assaggia un cibo tipico del Nord, mentre il restante il 50% dei partecipanti assaggia un cibo tipico del Sud. I risultati mostrano che, indipendentemente dalla provenienza dei partecipanti, i partecipanti esprimono un’intenzione di visitare città del Nord più alta rispetto alle città del Centro e del Sud se hanno assaggiato un  un cibo tipico del Nord; i partecipanti esprimono un’intenzione di visitare città del Sud più alta rispetto alle città del Centro e del Nord se hanno assaggiato un  un cibo tipico del Sud.</a:t>
            </a:r>
          </a:p>
          <a:p>
            <a:endParaRPr lang="it-IT" dirty="0"/>
          </a:p>
        </p:txBody>
      </p:sp>
    </p:spTree>
    <p:extLst>
      <p:ext uri="{BB962C8B-B14F-4D97-AF65-F5344CB8AC3E}">
        <p14:creationId xmlns:p14="http://schemas.microsoft.com/office/powerpoint/2010/main" val="157037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7A1B54-2250-F1DB-11A6-13F139DCA424}"/>
              </a:ext>
            </a:extLst>
          </p:cNvPr>
          <p:cNvSpPr>
            <a:spLocks noGrp="1"/>
          </p:cNvSpPr>
          <p:nvPr>
            <p:ph type="title"/>
          </p:nvPr>
        </p:nvSpPr>
        <p:spPr/>
        <p:txBody>
          <a:bodyPr/>
          <a:lstStyle/>
          <a:p>
            <a:r>
              <a:rPr lang="it-IT" dirty="0"/>
              <a:t>Procedura</a:t>
            </a:r>
          </a:p>
        </p:txBody>
      </p:sp>
      <p:sp>
        <p:nvSpPr>
          <p:cNvPr id="3" name="Segnaposto contenuto 2">
            <a:extLst>
              <a:ext uri="{FF2B5EF4-FFF2-40B4-BE49-F238E27FC236}">
                <a16:creationId xmlns:a16="http://schemas.microsoft.com/office/drawing/2014/main" id="{AAB6DC1D-4962-919D-1EB9-4F06B2C23677}"/>
              </a:ext>
            </a:extLst>
          </p:cNvPr>
          <p:cNvSpPr>
            <a:spLocks noGrp="1"/>
          </p:cNvSpPr>
          <p:nvPr>
            <p:ph idx="1"/>
          </p:nvPr>
        </p:nvSpPr>
        <p:spPr/>
        <p:txBody>
          <a:bodyPr/>
          <a:lstStyle/>
          <a:p>
            <a:r>
              <a:rPr lang="it-IT" dirty="0"/>
              <a:t>Ti verranno presentati alcuni video pubblicati su </a:t>
            </a:r>
            <a:r>
              <a:rPr lang="it-IT" dirty="0" err="1"/>
              <a:t>youtube</a:t>
            </a:r>
            <a:r>
              <a:rPr lang="it-IT" dirty="0"/>
              <a:t> e relativi ad aspetti metodologici che abbiamo già affrontato in aula</a:t>
            </a:r>
          </a:p>
          <a:p>
            <a:endParaRPr lang="it-IT" dirty="0"/>
          </a:p>
          <a:p>
            <a:r>
              <a:rPr lang="it-IT" dirty="0"/>
              <a:t>Questi video contengono informazioni che:</a:t>
            </a:r>
          </a:p>
          <a:p>
            <a:pPr lvl="1"/>
            <a:r>
              <a:rPr lang="it-IT" dirty="0"/>
              <a:t>hai già acquisito durante le lezioni</a:t>
            </a:r>
          </a:p>
          <a:p>
            <a:pPr lvl="1"/>
            <a:r>
              <a:rPr lang="it-IT" dirty="0"/>
              <a:t>informazioni che integrano quanto già conosci </a:t>
            </a:r>
          </a:p>
          <a:p>
            <a:pPr lvl="1"/>
            <a:r>
              <a:rPr lang="it-IT" dirty="0"/>
              <a:t>Informazioni che  approfondiscono alcuni aspetti che non abbiamo trattato in aula</a:t>
            </a:r>
          </a:p>
        </p:txBody>
      </p:sp>
    </p:spTree>
    <p:extLst>
      <p:ext uri="{BB962C8B-B14F-4D97-AF65-F5344CB8AC3E}">
        <p14:creationId xmlns:p14="http://schemas.microsoft.com/office/powerpoint/2010/main" val="160054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7A1B54-2250-F1DB-11A6-13F139DCA424}"/>
              </a:ext>
            </a:extLst>
          </p:cNvPr>
          <p:cNvSpPr>
            <a:spLocks noGrp="1"/>
          </p:cNvSpPr>
          <p:nvPr>
            <p:ph type="title"/>
          </p:nvPr>
        </p:nvSpPr>
        <p:spPr/>
        <p:txBody>
          <a:bodyPr/>
          <a:lstStyle/>
          <a:p>
            <a:r>
              <a:rPr lang="it-IT" dirty="0"/>
              <a:t>Procedura</a:t>
            </a:r>
          </a:p>
        </p:txBody>
      </p:sp>
      <p:sp>
        <p:nvSpPr>
          <p:cNvPr id="3" name="Segnaposto contenuto 2">
            <a:extLst>
              <a:ext uri="{FF2B5EF4-FFF2-40B4-BE49-F238E27FC236}">
                <a16:creationId xmlns:a16="http://schemas.microsoft.com/office/drawing/2014/main" id="{AAB6DC1D-4962-919D-1EB9-4F06B2C23677}"/>
              </a:ext>
            </a:extLst>
          </p:cNvPr>
          <p:cNvSpPr>
            <a:spLocks noGrp="1"/>
          </p:cNvSpPr>
          <p:nvPr>
            <p:ph idx="1"/>
          </p:nvPr>
        </p:nvSpPr>
        <p:spPr/>
        <p:txBody>
          <a:bodyPr/>
          <a:lstStyle/>
          <a:p>
            <a:endParaRPr lang="it-IT" dirty="0"/>
          </a:p>
          <a:p>
            <a:r>
              <a:rPr lang="it-IT" dirty="0"/>
              <a:t>Troverai un link per ciascun video, in un ordine prestabilito</a:t>
            </a:r>
          </a:p>
          <a:p>
            <a:r>
              <a:rPr lang="it-IT" dirty="0"/>
              <a:t>Guarda ciascun video nell’ordine che ti verrà presentato</a:t>
            </a:r>
          </a:p>
          <a:p>
            <a:endParaRPr lang="it-IT" dirty="0"/>
          </a:p>
          <a:p>
            <a:r>
              <a:rPr lang="it-IT" dirty="0"/>
              <a:t>Successivamente, troverai alcuni esercizi, domande di metodologia a cui potrai rispondere</a:t>
            </a:r>
          </a:p>
          <a:p>
            <a:endParaRPr lang="it-IT" dirty="0"/>
          </a:p>
          <a:p>
            <a:endParaRPr lang="it-IT" dirty="0"/>
          </a:p>
          <a:p>
            <a:pPr marL="0" indent="0">
              <a:buNone/>
            </a:pPr>
            <a:endParaRPr lang="it-IT" dirty="0"/>
          </a:p>
        </p:txBody>
      </p:sp>
    </p:spTree>
    <p:extLst>
      <p:ext uri="{BB962C8B-B14F-4D97-AF65-F5344CB8AC3E}">
        <p14:creationId xmlns:p14="http://schemas.microsoft.com/office/powerpoint/2010/main" val="1510810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7A1B54-2250-F1DB-11A6-13F139DCA424}"/>
              </a:ext>
            </a:extLst>
          </p:cNvPr>
          <p:cNvSpPr>
            <a:spLocks noGrp="1"/>
          </p:cNvSpPr>
          <p:nvPr>
            <p:ph type="title"/>
          </p:nvPr>
        </p:nvSpPr>
        <p:spPr/>
        <p:txBody>
          <a:bodyPr/>
          <a:lstStyle/>
          <a:p>
            <a:r>
              <a:rPr lang="it-IT" dirty="0"/>
              <a:t>Procedura</a:t>
            </a:r>
          </a:p>
        </p:txBody>
      </p:sp>
      <p:sp>
        <p:nvSpPr>
          <p:cNvPr id="3" name="Segnaposto contenuto 2">
            <a:extLst>
              <a:ext uri="{FF2B5EF4-FFF2-40B4-BE49-F238E27FC236}">
                <a16:creationId xmlns:a16="http://schemas.microsoft.com/office/drawing/2014/main" id="{AAB6DC1D-4962-919D-1EB9-4F06B2C23677}"/>
              </a:ext>
            </a:extLst>
          </p:cNvPr>
          <p:cNvSpPr>
            <a:spLocks noGrp="1"/>
          </p:cNvSpPr>
          <p:nvPr>
            <p:ph idx="1"/>
          </p:nvPr>
        </p:nvSpPr>
        <p:spPr/>
        <p:txBody>
          <a:bodyPr/>
          <a:lstStyle/>
          <a:p>
            <a:endParaRPr lang="it-IT" dirty="0"/>
          </a:p>
          <a:p>
            <a:r>
              <a:rPr lang="it-IT" dirty="0"/>
              <a:t>Verrà in seguito definito col docente, un momento per </a:t>
            </a:r>
          </a:p>
          <a:p>
            <a:pPr lvl="1"/>
            <a:r>
              <a:rPr lang="it-IT" dirty="0"/>
              <a:t>la revisione delle risposte dati agli esercizi, domande di metodologia</a:t>
            </a:r>
          </a:p>
          <a:p>
            <a:pPr lvl="1"/>
            <a:r>
              <a:rPr lang="it-IT" dirty="0"/>
              <a:t>chiarimenti rispetto al materiale video</a:t>
            </a:r>
          </a:p>
          <a:p>
            <a:pPr lvl="1"/>
            <a:endParaRPr lang="it-IT" dirty="0"/>
          </a:p>
          <a:p>
            <a:endParaRPr lang="it-IT" dirty="0"/>
          </a:p>
          <a:p>
            <a:pPr marL="0" indent="0">
              <a:buNone/>
            </a:pPr>
            <a:endParaRPr lang="it-IT" dirty="0"/>
          </a:p>
        </p:txBody>
      </p:sp>
    </p:spTree>
    <p:extLst>
      <p:ext uri="{BB962C8B-B14F-4D97-AF65-F5344CB8AC3E}">
        <p14:creationId xmlns:p14="http://schemas.microsoft.com/office/powerpoint/2010/main" val="209262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7A1B54-2250-F1DB-11A6-13F139DCA424}"/>
              </a:ext>
            </a:extLst>
          </p:cNvPr>
          <p:cNvSpPr>
            <a:spLocks noGrp="1"/>
          </p:cNvSpPr>
          <p:nvPr>
            <p:ph type="title"/>
          </p:nvPr>
        </p:nvSpPr>
        <p:spPr/>
        <p:txBody>
          <a:bodyPr/>
          <a:lstStyle/>
          <a:p>
            <a:r>
              <a:rPr lang="it-IT" dirty="0"/>
              <a:t>Video: metodologia</a:t>
            </a:r>
          </a:p>
        </p:txBody>
      </p:sp>
      <p:sp>
        <p:nvSpPr>
          <p:cNvPr id="3" name="Segnaposto contenuto 2">
            <a:extLst>
              <a:ext uri="{FF2B5EF4-FFF2-40B4-BE49-F238E27FC236}">
                <a16:creationId xmlns:a16="http://schemas.microsoft.com/office/drawing/2014/main" id="{AAB6DC1D-4962-919D-1EB9-4F06B2C23677}"/>
              </a:ext>
            </a:extLst>
          </p:cNvPr>
          <p:cNvSpPr>
            <a:spLocks noGrp="1"/>
          </p:cNvSpPr>
          <p:nvPr>
            <p:ph idx="1"/>
          </p:nvPr>
        </p:nvSpPr>
        <p:spPr/>
        <p:txBody>
          <a:bodyPr/>
          <a:lstStyle/>
          <a:p>
            <a:endParaRPr lang="it-IT" dirty="0"/>
          </a:p>
          <a:p>
            <a:pPr lvl="1"/>
            <a:endParaRPr lang="it-IT" dirty="0"/>
          </a:p>
          <a:p>
            <a:pPr lvl="1"/>
            <a:r>
              <a:rPr lang="it-IT" dirty="0">
                <a:hlinkClick r:id="rId2"/>
              </a:rPr>
              <a:t>https://www.youtube.com/watch?v=xDWdJI_XT3k</a:t>
            </a:r>
          </a:p>
          <a:p>
            <a:pPr lvl="1"/>
            <a:endParaRPr lang="it-IT" dirty="0">
              <a:hlinkClick r:id="rId2"/>
            </a:endParaRPr>
          </a:p>
          <a:p>
            <a:pPr lvl="1"/>
            <a:r>
              <a:rPr lang="it-IT" dirty="0">
                <a:hlinkClick r:id="rId2"/>
              </a:rPr>
              <a:t>https://www.youtube.com/watch?v=taiAI6SH6Ro</a:t>
            </a:r>
            <a:endParaRPr lang="it-IT" dirty="0"/>
          </a:p>
          <a:p>
            <a:pPr lvl="1"/>
            <a:endParaRPr lang="it-IT" dirty="0"/>
          </a:p>
          <a:p>
            <a:pPr lvl="1"/>
            <a:r>
              <a:rPr lang="it-IT" dirty="0">
                <a:hlinkClick r:id="rId3"/>
              </a:rPr>
              <a:t>https://www.youtube.com/watch?v=u__Ul9rPg4o</a:t>
            </a:r>
            <a:endParaRPr lang="it-IT" dirty="0"/>
          </a:p>
          <a:p>
            <a:pPr lvl="1"/>
            <a:endParaRPr lang="it-IT" dirty="0"/>
          </a:p>
          <a:p>
            <a:pPr lvl="1"/>
            <a:r>
              <a:rPr lang="it-IT" dirty="0"/>
              <a:t>Per ogni video, identifica a) elementi/informazioni già viste a lezione b) elementi/informazioni non visite a lezione c) elementi/informazioni che non ti sono chiari</a:t>
            </a:r>
          </a:p>
          <a:p>
            <a:pPr lvl="1"/>
            <a:endParaRPr lang="it-IT" dirty="0"/>
          </a:p>
          <a:p>
            <a:pPr lvl="1"/>
            <a:endParaRPr lang="it-IT" dirty="0"/>
          </a:p>
          <a:p>
            <a:pPr marL="0" indent="0">
              <a:buNone/>
            </a:pPr>
            <a:endParaRPr lang="it-IT" dirty="0"/>
          </a:p>
        </p:txBody>
      </p:sp>
    </p:spTree>
    <p:extLst>
      <p:ext uri="{BB962C8B-B14F-4D97-AF65-F5344CB8AC3E}">
        <p14:creationId xmlns:p14="http://schemas.microsoft.com/office/powerpoint/2010/main" val="208725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Prova di autovalutazione [1]</a:t>
            </a:r>
          </a:p>
        </p:txBody>
      </p:sp>
      <p:sp>
        <p:nvSpPr>
          <p:cNvPr id="3" name="Segnaposto contenuto 2"/>
          <p:cNvSpPr>
            <a:spLocks noGrp="1"/>
          </p:cNvSpPr>
          <p:nvPr>
            <p:ph idx="1"/>
          </p:nvPr>
        </p:nvSpPr>
        <p:spPr/>
        <p:txBody>
          <a:bodyPr/>
          <a:lstStyle/>
          <a:p>
            <a:endParaRPr lang="it-IT" b="1" dirty="0"/>
          </a:p>
          <a:p>
            <a:r>
              <a:rPr lang="it-IT" b="1" dirty="0"/>
              <a:t>Identifica e classifica le variabili presenti nel seguente esperimento. Specifica se sono naturali, indipendenti e dipendenti; indica poi per ciascuna variabile indipendente il numero di livelli e la tipologia di manipolazione</a:t>
            </a:r>
            <a:r>
              <a:rPr lang="it-IT" dirty="0"/>
              <a:t> </a:t>
            </a:r>
          </a:p>
          <a:p>
            <a:endParaRPr lang="it-IT" dirty="0"/>
          </a:p>
        </p:txBody>
      </p:sp>
    </p:spTree>
    <p:extLst>
      <p:ext uri="{BB962C8B-B14F-4D97-AF65-F5344CB8AC3E}">
        <p14:creationId xmlns:p14="http://schemas.microsoft.com/office/powerpoint/2010/main" val="295731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Prova di autovalutazione [1]</a:t>
            </a:r>
            <a:endParaRPr lang="en-GB" dirty="0"/>
          </a:p>
        </p:txBody>
      </p:sp>
      <p:sp>
        <p:nvSpPr>
          <p:cNvPr id="3" name="Segnaposto contenuto 2"/>
          <p:cNvSpPr>
            <a:spLocks noGrp="1"/>
          </p:cNvSpPr>
          <p:nvPr>
            <p:ph idx="1"/>
          </p:nvPr>
        </p:nvSpPr>
        <p:spPr/>
        <p:txBody>
          <a:bodyPr>
            <a:normAutofit fontScale="85000" lnSpcReduction="20000"/>
          </a:bodyPr>
          <a:lstStyle/>
          <a:p>
            <a:r>
              <a:rPr lang="it-IT" dirty="0"/>
              <a:t>I partecipanti, giovani e anziani, prendono parte a un compito di categorizzazione. Sullo schermo di un computer venivano proiettate delle immagini di persone. Metà delle immagini raffiguravano volti anziani, mentre l’altra metà delle immagini raffiguravano volti di giovani. Inoltre, Metà delle immagini raffiguravano volti di donne, mentre l’altra metà delle immagini raffiguravano volti di uomini. I partecipanti, in un compito detto ‘età’, dovevano classificare i volti in funzione dell’età della persona ritratta nella foto. Nel compito detto ‘genere’, dovevano classificare i volti in funzione del genere della persona ritratta nella foto. L’ordine dei compiti, ossia del compito ‘età’ e ‘genere’, veniva definito casualmente per ogni partecipante. I risultati mostrarono che i volti di donne anziane erano classificati meno accuratamente, ossia facendo più errori, che i volti di donne giovani nel compito ‘genere’ ma non nel compito ‘età’; nessuna differenza in termini di numero di errori emergeva nel classificare uomini giovani e anziani, in entrambi i compiti. Questo effetto era indipendente dall’età dei partecipanti e dal </a:t>
            </a:r>
            <a:r>
              <a:rPr lang="it-IT"/>
              <a:t>loro genere.</a:t>
            </a:r>
            <a:endParaRPr lang="en-GB" dirty="0"/>
          </a:p>
        </p:txBody>
      </p:sp>
    </p:spTree>
    <p:extLst>
      <p:ext uri="{BB962C8B-B14F-4D97-AF65-F5344CB8AC3E}">
        <p14:creationId xmlns:p14="http://schemas.microsoft.com/office/powerpoint/2010/main" val="2159222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Prova di autovalutazione [2]</a:t>
            </a:r>
          </a:p>
        </p:txBody>
      </p:sp>
      <p:sp>
        <p:nvSpPr>
          <p:cNvPr id="3" name="Segnaposto contenuto 2"/>
          <p:cNvSpPr>
            <a:spLocks noGrp="1"/>
          </p:cNvSpPr>
          <p:nvPr>
            <p:ph idx="1"/>
          </p:nvPr>
        </p:nvSpPr>
        <p:spPr/>
        <p:txBody>
          <a:bodyPr/>
          <a:lstStyle/>
          <a:p>
            <a:endParaRPr lang="it-IT" b="1" dirty="0"/>
          </a:p>
          <a:p>
            <a:r>
              <a:rPr lang="it-IT" b="1" dirty="0"/>
              <a:t>Identifica e classifica le variabili presenti nel seguente esperimento. Specifica se sono naturali, indipendenti e dipendenti; indica poi per ciascuna variabile indipendente il numero di livelli e la tipologia di manipolazione</a:t>
            </a:r>
            <a:r>
              <a:rPr lang="it-IT" dirty="0"/>
              <a:t> </a:t>
            </a:r>
          </a:p>
          <a:p>
            <a:endParaRPr lang="it-IT" dirty="0"/>
          </a:p>
        </p:txBody>
      </p:sp>
    </p:spTree>
    <p:extLst>
      <p:ext uri="{BB962C8B-B14F-4D97-AF65-F5344CB8AC3E}">
        <p14:creationId xmlns:p14="http://schemas.microsoft.com/office/powerpoint/2010/main" val="1771885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Prova di autovalutazione [2]</a:t>
            </a:r>
          </a:p>
        </p:txBody>
      </p:sp>
      <p:sp>
        <p:nvSpPr>
          <p:cNvPr id="3" name="Segnaposto contenuto 2"/>
          <p:cNvSpPr>
            <a:spLocks noGrp="1"/>
          </p:cNvSpPr>
          <p:nvPr>
            <p:ph idx="1"/>
          </p:nvPr>
        </p:nvSpPr>
        <p:spPr>
          <a:xfrm>
            <a:off x="1524000" y="1600200"/>
            <a:ext cx="8989366" cy="5257800"/>
          </a:xfrm>
        </p:spPr>
        <p:txBody>
          <a:bodyPr>
            <a:normAutofit lnSpcReduction="10000"/>
          </a:bodyPr>
          <a:lstStyle/>
          <a:p>
            <a:r>
              <a:rPr lang="it-IT" dirty="0"/>
              <a:t>I partecipanti, Italiani e Statunitensi di entrambi i sessi, partecipano a uno studio sulle emozioni legate all’11-settembre. I partecipanti devono indicare quanto esperito in reazione a tale evento drammatico su delle scale associate a sentimenti negativi e a sentimenti positivi. Prima di riportare la propria esperienza emotiva, a metà dei partecipanti viene chiesto di pensare alle differenze tra Italia e Stati Uniti, mentre all’altra metà viene chiesto di pensare alle somiglianze tra Italia e Stati Uniti. I risultati mostrano che tutti i partecipanti riportano più sentimenti negativi che positivi. Questo effetto è più forte per gli italiani, ma non per gli statunitensi, quando pensano alle somiglianze tra i due paesi. Il livello di depressione del partecipante, misurato 1 giorno prima dell’esperimento non modera questi risultati.</a:t>
            </a:r>
          </a:p>
          <a:p>
            <a:endParaRPr lang="it-IT" dirty="0"/>
          </a:p>
          <a:p>
            <a:endParaRPr lang="it-IT" dirty="0"/>
          </a:p>
        </p:txBody>
      </p:sp>
    </p:spTree>
    <p:extLst>
      <p:ext uri="{BB962C8B-B14F-4D97-AF65-F5344CB8AC3E}">
        <p14:creationId xmlns:p14="http://schemas.microsoft.com/office/powerpoint/2010/main" val="386213458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B3B9706602CF49BE77175072C318B5" ma:contentTypeVersion="7" ma:contentTypeDescription="Create a new document." ma:contentTypeScope="" ma:versionID="1fbaf1d02714f4a1aee8e5909a4b5d2d">
  <xsd:schema xmlns:xsd="http://www.w3.org/2001/XMLSchema" xmlns:xs="http://www.w3.org/2001/XMLSchema" xmlns:p="http://schemas.microsoft.com/office/2006/metadata/properties" xmlns:ns2="edbc49e4-9f9d-4e33-9f71-e2a2db5ca30d" targetNamespace="http://schemas.microsoft.com/office/2006/metadata/properties" ma:root="true" ma:fieldsID="b6aea27b290f5148a04d3f44f89cf805" ns2:_="">
    <xsd:import namespace="edbc49e4-9f9d-4e33-9f71-e2a2db5ca30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bc49e4-9f9d-4e33-9f71-e2a2db5ca3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CFE77A-4378-4A28-8B05-EA895438A1AD}"/>
</file>

<file path=customXml/itemProps2.xml><?xml version="1.0" encoding="utf-8"?>
<ds:datastoreItem xmlns:ds="http://schemas.openxmlformats.org/officeDocument/2006/customXml" ds:itemID="{6A670142-1D25-49C8-9153-4BC84C2070A8}"/>
</file>

<file path=docProps/app.xml><?xml version="1.0" encoding="utf-8"?>
<Properties xmlns="http://schemas.openxmlformats.org/officeDocument/2006/extended-properties" xmlns:vt="http://schemas.openxmlformats.org/officeDocument/2006/docPropsVTypes">
  <TotalTime>94</TotalTime>
  <Words>798</Words>
  <Application>Microsoft Macintosh PowerPoint</Application>
  <PresentationFormat>Widescreen</PresentationFormat>
  <Paragraphs>49</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Calibri Light</vt:lpstr>
      <vt:lpstr>Tema di Office</vt:lpstr>
      <vt:lpstr>Esercitazioni</vt:lpstr>
      <vt:lpstr>Procedura</vt:lpstr>
      <vt:lpstr>Procedura</vt:lpstr>
      <vt:lpstr>Procedura</vt:lpstr>
      <vt:lpstr>Video: metodologia</vt:lpstr>
      <vt:lpstr>Prova di autovalutazione [1]</vt:lpstr>
      <vt:lpstr>Prova di autovalutazione [1]</vt:lpstr>
      <vt:lpstr>Prova di autovalutazione [2]</vt:lpstr>
      <vt:lpstr>Prova di autovalutazione [2]</vt:lpstr>
      <vt:lpstr>Prova di autovalutazione [3]</vt:lpstr>
      <vt:lpstr>Prova di autovalutazione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Esercitazioni</dc:title>
  <dc:creator>CARNAGHI ANDREA</dc:creator>
  <cp:lastModifiedBy>CARNAGHI ANDREA</cp:lastModifiedBy>
  <cp:revision>5</cp:revision>
  <dcterms:created xsi:type="dcterms:W3CDTF">2023-10-09T12:02:49Z</dcterms:created>
  <dcterms:modified xsi:type="dcterms:W3CDTF">2023-10-17T08:25:08Z</dcterms:modified>
</cp:coreProperties>
</file>