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63" r:id="rId5"/>
    <p:sldId id="264" r:id="rId6"/>
    <p:sldId id="265" r:id="rId7"/>
    <p:sldId id="268" r:id="rId8"/>
    <p:sldId id="267" r:id="rId9"/>
    <p:sldId id="266" r:id="rId10"/>
    <p:sldId id="269" r:id="rId11"/>
    <p:sldId id="273" r:id="rId12"/>
    <p:sldId id="271" r:id="rId13"/>
    <p:sldId id="272" r:id="rId14"/>
    <p:sldId id="274" r:id="rId15"/>
    <p:sldId id="275" r:id="rId16"/>
    <p:sldId id="276" r:id="rId17"/>
    <p:sldId id="277" r:id="rId18"/>
    <p:sldId id="278" r:id="rId19"/>
    <p:sldId id="279" r:id="rId20"/>
    <p:sldId id="280"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39" autoAdjust="0"/>
    <p:restoredTop sz="85146" autoAdjust="0"/>
  </p:normalViewPr>
  <p:slideViewPr>
    <p:cSldViewPr snapToGrid="0">
      <p:cViewPr varScale="1">
        <p:scale>
          <a:sx n="113" d="100"/>
          <a:sy n="113" d="100"/>
        </p:scale>
        <p:origin x="120"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A3729-5A1D-4D4B-B90A-818C2341E588}" type="datetimeFigureOut">
              <a:rPr lang="it-IT" smtClean="0"/>
              <a:t>19/10/2023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418A8-0C5C-4583-9245-10BC897FA13D}" type="slidenum">
              <a:rPr lang="it-IT" smtClean="0"/>
              <a:t>‹N›</a:t>
            </a:fld>
            <a:endParaRPr lang="it-IT"/>
          </a:p>
        </p:txBody>
      </p:sp>
    </p:spTree>
    <p:extLst>
      <p:ext uri="{BB962C8B-B14F-4D97-AF65-F5344CB8AC3E}">
        <p14:creationId xmlns:p14="http://schemas.microsoft.com/office/powerpoint/2010/main" val="48826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Veruit</a:t>
            </a:r>
            <a:r>
              <a:rPr lang="it-IT" dirty="0"/>
              <a:t> = di gran lunga </a:t>
            </a:r>
          </a:p>
        </p:txBody>
      </p:sp>
      <p:sp>
        <p:nvSpPr>
          <p:cNvPr id="4" name="Segnaposto numero diapositiva 3"/>
          <p:cNvSpPr>
            <a:spLocks noGrp="1"/>
          </p:cNvSpPr>
          <p:nvPr>
            <p:ph type="sldNum" sz="quarter" idx="5"/>
          </p:nvPr>
        </p:nvSpPr>
        <p:spPr/>
        <p:txBody>
          <a:bodyPr/>
          <a:lstStyle/>
          <a:p>
            <a:fld id="{A49418A8-0C5C-4583-9245-10BC897FA13D}" type="slidenum">
              <a:rPr lang="it-IT" smtClean="0"/>
              <a:t>8</a:t>
            </a:fld>
            <a:endParaRPr lang="it-IT"/>
          </a:p>
        </p:txBody>
      </p:sp>
    </p:spTree>
    <p:extLst>
      <p:ext uri="{BB962C8B-B14F-4D97-AF65-F5344CB8AC3E}">
        <p14:creationId xmlns:p14="http://schemas.microsoft.com/office/powerpoint/2010/main" val="139639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Utile, profitto: </a:t>
            </a:r>
            <a:r>
              <a:rPr lang="it-IT" dirty="0" err="1"/>
              <a:t>winst</a:t>
            </a:r>
            <a:endParaRPr lang="it-IT" dirty="0"/>
          </a:p>
          <a:p>
            <a:r>
              <a:rPr lang="it-IT" dirty="0"/>
              <a:t>Fatturato: </a:t>
            </a:r>
            <a:r>
              <a:rPr lang="it-IT" dirty="0" err="1"/>
              <a:t>omzet</a:t>
            </a:r>
            <a:endParaRPr lang="it-IT" dirty="0"/>
          </a:p>
          <a:p>
            <a:r>
              <a:rPr lang="it-IT" dirty="0"/>
              <a:t>Tessuto: </a:t>
            </a:r>
            <a:r>
              <a:rPr lang="it-IT" dirty="0" err="1"/>
              <a:t>stof</a:t>
            </a:r>
            <a:r>
              <a:rPr lang="it-IT" dirty="0"/>
              <a:t> </a:t>
            </a:r>
          </a:p>
        </p:txBody>
      </p:sp>
      <p:sp>
        <p:nvSpPr>
          <p:cNvPr id="4" name="Segnaposto numero diapositiva 3"/>
          <p:cNvSpPr>
            <a:spLocks noGrp="1"/>
          </p:cNvSpPr>
          <p:nvPr>
            <p:ph type="sldNum" sz="quarter" idx="5"/>
          </p:nvPr>
        </p:nvSpPr>
        <p:spPr/>
        <p:txBody>
          <a:bodyPr/>
          <a:lstStyle/>
          <a:p>
            <a:fld id="{A49418A8-0C5C-4583-9245-10BC897FA13D}" type="slidenum">
              <a:rPr lang="it-IT" smtClean="0"/>
              <a:t>9</a:t>
            </a:fld>
            <a:endParaRPr lang="it-IT"/>
          </a:p>
        </p:txBody>
      </p:sp>
    </p:spTree>
    <p:extLst>
      <p:ext uri="{BB962C8B-B14F-4D97-AF65-F5344CB8AC3E}">
        <p14:creationId xmlns:p14="http://schemas.microsoft.com/office/powerpoint/2010/main" val="1383742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fontAlgn="base"/>
            <a:r>
              <a:rPr lang="nl-NL" b="0" i="0" dirty="0">
                <a:solidFill>
                  <a:srgbClr val="141204"/>
                </a:solidFill>
                <a:effectLst/>
                <a:latin typeface="Roboto" panose="02000000000000000000" pitchFamily="2" charset="0"/>
              </a:rPr>
              <a:t>1. Goedkoper</a:t>
            </a:r>
          </a:p>
          <a:p>
            <a:pPr algn="l" fontAlgn="base"/>
            <a:r>
              <a:rPr lang="nl-NL" b="0" i="0" dirty="0">
                <a:solidFill>
                  <a:srgbClr val="333333"/>
                </a:solidFill>
                <a:effectLst/>
                <a:latin typeface="Roboto" panose="02000000000000000000" pitchFamily="2" charset="0"/>
              </a:rPr>
              <a:t>Je kunt trendy kleding kopen voor een fractie van de prijs van luxemerken. Door massaproductie en goedkope stoffen, kunnen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retailers lagere kosten aanbieden.</a:t>
            </a:r>
          </a:p>
          <a:p>
            <a:pPr algn="l" fontAlgn="base"/>
            <a:r>
              <a:rPr lang="nl-NL" b="0" i="0" dirty="0">
                <a:solidFill>
                  <a:srgbClr val="141204"/>
                </a:solidFill>
                <a:effectLst/>
                <a:latin typeface="Roboto" panose="02000000000000000000" pitchFamily="2" charset="0"/>
              </a:rPr>
              <a:t>2. Groot aanbod</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retailers bieden een groot assortiment van kleding en accessoires, waardoor je meer keuze hebt. Je kunt snel een nieuwe outfit vinden die past bij jouw stijl en de nieuwste trends.</a:t>
            </a:r>
          </a:p>
          <a:p>
            <a:pPr algn="l" fontAlgn="base"/>
            <a:r>
              <a:rPr lang="nl-NL" b="0" i="0" dirty="0">
                <a:solidFill>
                  <a:srgbClr val="141204"/>
                </a:solidFill>
                <a:effectLst/>
                <a:latin typeface="Roboto" panose="02000000000000000000" pitchFamily="2" charset="0"/>
              </a:rPr>
              <a:t>3. Makkelijk verkrijgbaar</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retailers zijn vaak overal te vinden, zowel op straat als online. Je hoeft niet ver te zoeken om de nieuwste mode te vinden en te kopen.</a:t>
            </a:r>
          </a:p>
          <a:p>
            <a:pPr algn="l" fontAlgn="base"/>
            <a:r>
              <a:rPr lang="nl-NL" b="0" i="0" dirty="0">
                <a:solidFill>
                  <a:srgbClr val="141204"/>
                </a:solidFill>
                <a:effectLst/>
                <a:latin typeface="Roboto" panose="02000000000000000000" pitchFamily="2" charset="0"/>
              </a:rPr>
              <a:t>4. Snelle productie</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retailers introduceren nieuwe kledinglijnen in rap tempo, soms wel wekelijks. Dit betekent dat je altijd up-to-date kunt zijn met de laatste mode en trends.</a:t>
            </a:r>
          </a:p>
          <a:p>
            <a:pPr algn="l" fontAlgn="base"/>
            <a:r>
              <a:rPr lang="nl-NL" b="0" i="0" dirty="0">
                <a:solidFill>
                  <a:srgbClr val="141204"/>
                </a:solidFill>
                <a:effectLst/>
                <a:latin typeface="Roboto" panose="02000000000000000000" pitchFamily="2" charset="0"/>
              </a:rPr>
              <a:t>5. Flexibel</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is flexibel en past zich snel aan veranderende trends en stijlen aan. Dit betekent dat je snel kunt overschakelen op nieuwe stijlen zonder een grote invloed op je portemonnee.</a:t>
            </a:r>
          </a:p>
          <a:p>
            <a:pPr algn="l" fontAlgn="base"/>
            <a:r>
              <a:rPr lang="nl-NL" b="0" i="0" dirty="0">
                <a:solidFill>
                  <a:srgbClr val="141204"/>
                </a:solidFill>
                <a:effectLst/>
                <a:latin typeface="Roboto" panose="02000000000000000000" pitchFamily="2" charset="0"/>
              </a:rPr>
              <a:t>6. Gemakkelijk te vervangen</a:t>
            </a:r>
          </a:p>
          <a:p>
            <a:pPr algn="l" fontAlgn="base"/>
            <a:r>
              <a:rPr lang="nl-NL" b="0" i="0" dirty="0">
                <a:solidFill>
                  <a:srgbClr val="333333"/>
                </a:solidFill>
                <a:effectLst/>
                <a:latin typeface="Roboto" panose="02000000000000000000" pitchFamily="2" charset="0"/>
              </a:rPr>
              <a:t>Als je kleding snel slijt of je raakt het beu, kun je het gemakkelijk vervangen door nieuwe kleding tegen lage prijzen. Dit biedt een duurzaam alternatief voor het bewaren van oudere kleding die niet meer gedragen wordt.</a:t>
            </a:r>
          </a:p>
          <a:p>
            <a:pPr algn="l" fontAlgn="base"/>
            <a:r>
              <a:rPr lang="nl-NL" b="0" i="0" dirty="0">
                <a:solidFill>
                  <a:srgbClr val="141204"/>
                </a:solidFill>
                <a:effectLst/>
                <a:latin typeface="Roboto" panose="02000000000000000000" pitchFamily="2" charset="0"/>
              </a:rPr>
              <a:t>7. Toegankelijk voor iedereen</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is toegankelijk voor mensen met verschillende budgetten en vaak gemakkelijker te betalen dan luxemerken. Dit betekent dat iedereen de laatste mode kan volgen.</a:t>
            </a:r>
          </a:p>
          <a:p>
            <a:pPr algn="l" fontAlgn="base"/>
            <a:r>
              <a:rPr lang="nl-NL" b="0" i="0" dirty="0">
                <a:solidFill>
                  <a:srgbClr val="141204"/>
                </a:solidFill>
                <a:effectLst/>
                <a:latin typeface="Roboto" panose="02000000000000000000" pitchFamily="2" charset="0"/>
              </a:rPr>
              <a:t>8. Meer banen</a:t>
            </a:r>
          </a:p>
          <a:p>
            <a:pPr algn="l" fontAlgn="base"/>
            <a:r>
              <a:rPr lang="nl-NL" b="0" i="0" dirty="0">
                <a:solidFill>
                  <a:srgbClr val="333333"/>
                </a:solidFill>
                <a:effectLst/>
                <a:latin typeface="Roboto" panose="02000000000000000000" pitchFamily="2" charset="0"/>
              </a:rPr>
              <a:t>De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industrie creëert veel banen in ontwikkelingslanden, waar mensen werk hebben om hun gezin te onderhouden en de lokale economie te ondersteunen.</a:t>
            </a:r>
          </a:p>
          <a:p>
            <a:pPr algn="l" fontAlgn="base"/>
            <a:r>
              <a:rPr lang="nl-NL" b="0" i="0" dirty="0">
                <a:solidFill>
                  <a:srgbClr val="141204"/>
                </a:solidFill>
                <a:effectLst/>
                <a:latin typeface="Roboto" panose="02000000000000000000" pitchFamily="2" charset="0"/>
              </a:rPr>
              <a:t>9. Zorgt voor economische groei</a:t>
            </a:r>
          </a:p>
          <a:p>
            <a:pPr algn="l" fontAlgn="base"/>
            <a:r>
              <a:rPr lang="nl-NL" b="0" i="0" dirty="0">
                <a:solidFill>
                  <a:srgbClr val="333333"/>
                </a:solidFill>
                <a:effectLst/>
                <a:latin typeface="Roboto" panose="02000000000000000000" pitchFamily="2" charset="0"/>
              </a:rPr>
              <a:t>De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industrie draagt bij aan de economische groei van de landen waar het geproduceerd wordt en biedt kansen voor internationalisering.</a:t>
            </a:r>
          </a:p>
          <a:p>
            <a:pPr algn="l" fontAlgn="base"/>
            <a:r>
              <a:rPr lang="nl-NL" b="0" i="0" dirty="0">
                <a:solidFill>
                  <a:srgbClr val="141204"/>
                </a:solidFill>
                <a:effectLst/>
                <a:latin typeface="Roboto" panose="02000000000000000000" pitchFamily="2" charset="0"/>
              </a:rPr>
              <a:t>10. Goede doelen</a:t>
            </a:r>
          </a:p>
          <a:p>
            <a:pPr algn="l" fontAlgn="base"/>
            <a:r>
              <a:rPr lang="nl-NL" b="0" i="0" dirty="0">
                <a:solidFill>
                  <a:srgbClr val="333333"/>
                </a:solidFill>
                <a:effectLst/>
                <a:latin typeface="Roboto" panose="02000000000000000000" pitchFamily="2" charset="0"/>
              </a:rPr>
              <a:t>Sommige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retailers doen aan goede doelen werken en dragen bij aan sociale en milieuprojecten. Dit verbetert de levenskwaliteit van mensen en de conditie van het milieu.</a:t>
            </a:r>
          </a:p>
          <a:p>
            <a:pPr algn="l" fontAlgn="base"/>
            <a:r>
              <a:rPr lang="nl-NL" b="0" i="0" dirty="0">
                <a:solidFill>
                  <a:srgbClr val="141204"/>
                </a:solidFill>
                <a:effectLst/>
                <a:latin typeface="inherit"/>
              </a:rPr>
              <a:t>In het kort over </a:t>
            </a:r>
            <a:r>
              <a:rPr lang="nl-NL" b="0" i="0" dirty="0" err="1">
                <a:solidFill>
                  <a:srgbClr val="141204"/>
                </a:solidFill>
                <a:effectLst/>
                <a:latin typeface="inherit"/>
              </a:rPr>
              <a:t>fast</a:t>
            </a:r>
            <a:r>
              <a:rPr lang="nl-NL" b="0" i="0" dirty="0">
                <a:solidFill>
                  <a:srgbClr val="141204"/>
                </a:solidFill>
                <a:effectLst/>
                <a:latin typeface="inherit"/>
              </a:rPr>
              <a:t> fashion</a:t>
            </a:r>
          </a:p>
          <a:p>
            <a:pPr algn="l" fontAlgn="base">
              <a:buFont typeface="+mj-lt"/>
              <a:buAutoNum type="arabicPeriod"/>
            </a:pPr>
            <a:r>
              <a:rPr lang="nl-NL" b="0" i="0" dirty="0">
                <a:solidFill>
                  <a:srgbClr val="333333"/>
                </a:solidFill>
                <a:effectLst/>
                <a:latin typeface="Roboto" panose="02000000000000000000" pitchFamily="2" charset="0"/>
              </a:rPr>
              <a:t>Snel wisselende collecties</a:t>
            </a:r>
          </a:p>
          <a:p>
            <a:pPr algn="l" fontAlgn="base">
              <a:buFont typeface="+mj-lt"/>
              <a:buAutoNum type="arabicPeriod"/>
            </a:pPr>
            <a:r>
              <a:rPr lang="nl-NL" b="0" i="0" dirty="0">
                <a:solidFill>
                  <a:srgbClr val="333333"/>
                </a:solidFill>
                <a:effectLst/>
                <a:latin typeface="Roboto" panose="02000000000000000000" pitchFamily="2" charset="0"/>
              </a:rPr>
              <a:t>Lage prijzen</a:t>
            </a:r>
          </a:p>
          <a:p>
            <a:pPr algn="l" fontAlgn="base">
              <a:buFont typeface="+mj-lt"/>
              <a:buAutoNum type="arabicPeriod"/>
            </a:pPr>
            <a:r>
              <a:rPr lang="nl-NL" b="0" i="0" dirty="0">
                <a:solidFill>
                  <a:srgbClr val="333333"/>
                </a:solidFill>
                <a:effectLst/>
                <a:latin typeface="Roboto" panose="02000000000000000000" pitchFamily="2" charset="0"/>
              </a:rPr>
              <a:t>Veel kopieën van designerstukken</a:t>
            </a:r>
          </a:p>
          <a:p>
            <a:pPr algn="l" fontAlgn="base">
              <a:buFont typeface="+mj-lt"/>
              <a:buAutoNum type="arabicPeriod"/>
            </a:pPr>
            <a:r>
              <a:rPr lang="nl-NL" b="0" i="0" dirty="0">
                <a:solidFill>
                  <a:srgbClr val="333333"/>
                </a:solidFill>
                <a:effectLst/>
                <a:latin typeface="Roboto" panose="02000000000000000000" pitchFamily="2" charset="0"/>
              </a:rPr>
              <a:t>Grote productieaantallen</a:t>
            </a:r>
          </a:p>
          <a:p>
            <a:pPr algn="l" fontAlgn="base">
              <a:buFont typeface="+mj-lt"/>
              <a:buAutoNum type="arabicPeriod"/>
            </a:pPr>
            <a:r>
              <a:rPr lang="nl-NL" b="0" i="0" dirty="0">
                <a:solidFill>
                  <a:srgbClr val="333333"/>
                </a:solidFill>
                <a:effectLst/>
                <a:latin typeface="Roboto" panose="02000000000000000000" pitchFamily="2" charset="0"/>
              </a:rPr>
              <a:t>Matige kwaliteit van materialen en afwerking</a:t>
            </a:r>
          </a:p>
          <a:p>
            <a:pPr algn="l" fontAlgn="base">
              <a:buFont typeface="+mj-lt"/>
              <a:buAutoNum type="arabicPeriod"/>
            </a:pPr>
            <a:r>
              <a:rPr lang="nl-NL" b="0" i="0" dirty="0">
                <a:solidFill>
                  <a:srgbClr val="333333"/>
                </a:solidFill>
                <a:effectLst/>
                <a:latin typeface="Roboto" panose="02000000000000000000" pitchFamily="2" charset="0"/>
              </a:rPr>
              <a:t>Gebruik van goedkope en mogelijk chemische materialen</a:t>
            </a:r>
          </a:p>
          <a:p>
            <a:pPr algn="l" fontAlgn="base">
              <a:buFont typeface="+mj-lt"/>
              <a:buAutoNum type="arabicPeriod"/>
            </a:pPr>
            <a:r>
              <a:rPr lang="nl-NL" b="0" i="0" dirty="0">
                <a:solidFill>
                  <a:srgbClr val="333333"/>
                </a:solidFill>
                <a:effectLst/>
                <a:latin typeface="Roboto" panose="02000000000000000000" pitchFamily="2" charset="0"/>
              </a:rPr>
              <a:t>Minnendruk uit landen met lage lonen</a:t>
            </a:r>
          </a:p>
          <a:p>
            <a:pPr algn="l" fontAlgn="base">
              <a:buFont typeface="+mj-lt"/>
              <a:buAutoNum type="arabicPeriod"/>
            </a:pPr>
            <a:r>
              <a:rPr lang="nl-NL" b="0" i="0" dirty="0">
                <a:solidFill>
                  <a:srgbClr val="333333"/>
                </a:solidFill>
                <a:effectLst/>
                <a:latin typeface="Roboto" panose="02000000000000000000" pitchFamily="2" charset="0"/>
              </a:rPr>
              <a:t>Milieuonvriendelijke productieprocessen</a:t>
            </a:r>
          </a:p>
          <a:p>
            <a:pPr algn="l" fontAlgn="base">
              <a:buFont typeface="+mj-lt"/>
              <a:buAutoNum type="arabicPeriod"/>
            </a:pPr>
            <a:r>
              <a:rPr lang="nl-NL" b="0" i="0" dirty="0">
                <a:solidFill>
                  <a:srgbClr val="333333"/>
                </a:solidFill>
                <a:effectLst/>
                <a:latin typeface="Roboto" panose="02000000000000000000" pitchFamily="2" charset="0"/>
              </a:rPr>
              <a:t>Geen transparantie over productieprocessen en arbeidsomstandigheden</a:t>
            </a:r>
          </a:p>
          <a:p>
            <a:pPr algn="l" fontAlgn="base">
              <a:buFont typeface="+mj-lt"/>
              <a:buAutoNum type="arabicPeriod"/>
            </a:pPr>
            <a:r>
              <a:rPr lang="nl-NL" b="0" i="0" dirty="0">
                <a:solidFill>
                  <a:srgbClr val="333333"/>
                </a:solidFill>
                <a:effectLst/>
                <a:latin typeface="Roboto" panose="02000000000000000000" pitchFamily="2" charset="0"/>
              </a:rPr>
              <a:t>Niet duurzaam geproduceerd</a:t>
            </a:r>
          </a:p>
          <a:p>
            <a:pPr algn="l" fontAlgn="base"/>
            <a:r>
              <a:rPr lang="nl-NL" b="0" i="0" dirty="0">
                <a:solidFill>
                  <a:srgbClr val="141204"/>
                </a:solidFill>
                <a:effectLst/>
                <a:latin typeface="Roboto" panose="02000000000000000000" pitchFamily="2" charset="0"/>
              </a:rPr>
              <a:t>10 nadelen van </a:t>
            </a:r>
            <a:r>
              <a:rPr lang="nl-NL" b="0" i="0" dirty="0" err="1">
                <a:solidFill>
                  <a:srgbClr val="141204"/>
                </a:solidFill>
                <a:effectLst/>
                <a:latin typeface="Roboto" panose="02000000000000000000" pitchFamily="2" charset="0"/>
              </a:rPr>
              <a:t>fast</a:t>
            </a:r>
            <a:r>
              <a:rPr lang="nl-NL" b="0" i="0" dirty="0">
                <a:solidFill>
                  <a:srgbClr val="141204"/>
                </a:solidFill>
                <a:effectLst/>
                <a:latin typeface="Roboto" panose="02000000000000000000" pitchFamily="2" charset="0"/>
              </a:rPr>
              <a:t> fashion</a:t>
            </a:r>
          </a:p>
          <a:p>
            <a:pPr algn="l" fontAlgn="base"/>
            <a:r>
              <a:rPr lang="nl-NL" b="0" i="0" dirty="0">
                <a:solidFill>
                  <a:srgbClr val="333333"/>
                </a:solidFill>
                <a:effectLst/>
                <a:latin typeface="Roboto" panose="02000000000000000000" pitchFamily="2" charset="0"/>
              </a:rPr>
              <a:t>Je bent vast wel bekend met de term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Deze term wordt gebruikt voor de manier van produceren en verkopen van kleding waarbij de nadruk ligt op snelle productie en lage prijzen. Maar wist je dat er behoorlijk wat nadelen kleven aan deze manier van kledingproductie? Hieronder vind je een lijst met enkele nadelen van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a:t>
            </a:r>
          </a:p>
          <a:p>
            <a:pPr algn="l" fontAlgn="base"/>
            <a:endParaRPr lang="nl-NL" b="0" i="0" dirty="0">
              <a:solidFill>
                <a:srgbClr val="333333"/>
              </a:solidFill>
              <a:effectLst/>
              <a:latin typeface="Roboto" panose="02000000000000000000" pitchFamily="2" charset="0"/>
            </a:endParaRPr>
          </a:p>
          <a:p>
            <a:pPr algn="l" fontAlgn="base"/>
            <a:endParaRPr lang="nl-NL" b="0" i="0" dirty="0">
              <a:solidFill>
                <a:srgbClr val="333333"/>
              </a:solidFill>
              <a:effectLst/>
              <a:latin typeface="Roboto" panose="02000000000000000000" pitchFamily="2" charset="0"/>
            </a:endParaRPr>
          </a:p>
          <a:p>
            <a:pPr algn="l" fontAlgn="base"/>
            <a:endParaRPr lang="nl-NL" b="0" i="0" dirty="0">
              <a:solidFill>
                <a:srgbClr val="333333"/>
              </a:solidFill>
              <a:effectLst/>
              <a:latin typeface="Roboto" panose="02000000000000000000" pitchFamily="2" charset="0"/>
            </a:endParaRPr>
          </a:p>
          <a:p>
            <a:pPr algn="l" fontAlgn="base"/>
            <a:endParaRPr lang="nl-NL" b="0" i="0" dirty="0">
              <a:solidFill>
                <a:srgbClr val="333333"/>
              </a:solidFill>
              <a:effectLst/>
              <a:latin typeface="Roboto" panose="02000000000000000000" pitchFamily="2" charset="0"/>
            </a:endParaRPr>
          </a:p>
          <a:p>
            <a:pPr algn="l" fontAlgn="base"/>
            <a:endParaRPr lang="nl-NL" b="0" i="0" dirty="0">
              <a:solidFill>
                <a:srgbClr val="333333"/>
              </a:solidFill>
              <a:effectLst/>
              <a:latin typeface="Roboto" panose="02000000000000000000" pitchFamily="2" charset="0"/>
            </a:endParaRPr>
          </a:p>
          <a:p>
            <a:pPr algn="l" fontAlgn="base"/>
            <a:r>
              <a:rPr lang="nl-NL" b="0" i="0" dirty="0">
                <a:solidFill>
                  <a:srgbClr val="141204"/>
                </a:solidFill>
                <a:effectLst/>
                <a:latin typeface="Roboto" panose="02000000000000000000" pitchFamily="2" charset="0"/>
              </a:rPr>
              <a:t>1. Hoge milieu-impact</a:t>
            </a:r>
          </a:p>
          <a:p>
            <a:pPr algn="l" fontAlgn="base"/>
            <a:r>
              <a:rPr lang="nl-NL" b="0" i="0" dirty="0">
                <a:solidFill>
                  <a:srgbClr val="333333"/>
                </a:solidFill>
                <a:effectLst/>
                <a:latin typeface="Roboto" panose="02000000000000000000" pitchFamily="2" charset="0"/>
              </a:rPr>
              <a:t>Door de snelle productie van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wordt er veel water, energie en grondstoffen gebruikt. Ook worden er vaak goedkope synthetische stoffen gebruikt die niet biologisch afbreekbaar zijn en veel microplastics achterlaten.</a:t>
            </a:r>
          </a:p>
          <a:p>
            <a:pPr algn="l" fontAlgn="base"/>
            <a:r>
              <a:rPr lang="nl-NL" b="0" i="0" dirty="0">
                <a:solidFill>
                  <a:srgbClr val="141204"/>
                </a:solidFill>
                <a:effectLst/>
                <a:latin typeface="Roboto" panose="02000000000000000000" pitchFamily="2" charset="0"/>
              </a:rPr>
              <a:t>2. Slechte werkomstandigheden</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merken produceren vaak in lagelonenlanden waar werknemers lange dagen maken voor weinig loon. Veel werknemers werken onder onveilige en ongezonde omstandigheden.</a:t>
            </a:r>
          </a:p>
          <a:p>
            <a:pPr algn="l" fontAlgn="base"/>
            <a:r>
              <a:rPr lang="nl-NL" b="0" i="0" dirty="0">
                <a:solidFill>
                  <a:srgbClr val="141204"/>
                </a:solidFill>
                <a:effectLst/>
                <a:latin typeface="Roboto" panose="02000000000000000000" pitchFamily="2" charset="0"/>
              </a:rPr>
              <a:t>3. Uitbuiting van arbeidskrachten</a:t>
            </a:r>
          </a:p>
          <a:p>
            <a:pPr algn="l" fontAlgn="base"/>
            <a:r>
              <a:rPr lang="nl-NL" b="0" i="0" dirty="0">
                <a:solidFill>
                  <a:srgbClr val="333333"/>
                </a:solidFill>
                <a:effectLst/>
                <a:latin typeface="Roboto" panose="02000000000000000000" pitchFamily="2" charset="0"/>
              </a:rPr>
              <a:t>Volgens onderzoek worden arbeidskrachten in de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industrie vaak uitgebuit. Ze worden gedwongen om over te werken, krijgen te maken met discriminatie en moeten werken in onveilige omstandigheden.</a:t>
            </a:r>
          </a:p>
          <a:p>
            <a:pPr algn="l" fontAlgn="base"/>
            <a:r>
              <a:rPr lang="nl-NL" b="0" i="0" dirty="0">
                <a:solidFill>
                  <a:srgbClr val="141204"/>
                </a:solidFill>
                <a:effectLst/>
                <a:latin typeface="Roboto" panose="02000000000000000000" pitchFamily="2" charset="0"/>
              </a:rPr>
              <a:t>4. Korte levensduur van kleding</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moedigt aan om vaak nieuwe kleding te kopen, omdat de kleding die ze verkopen van lage kwaliteit is en snel kapot gaat. Dit zorgt ervoor dat er veel kleding wordt weggegooid en dat er veel afval wordt geproduceerd.</a:t>
            </a:r>
          </a:p>
          <a:p>
            <a:pPr algn="l" fontAlgn="base"/>
            <a:r>
              <a:rPr lang="nl-NL" b="0" i="0" dirty="0">
                <a:solidFill>
                  <a:srgbClr val="141204"/>
                </a:solidFill>
                <a:effectLst/>
                <a:latin typeface="Roboto" panose="02000000000000000000" pitchFamily="2" charset="0"/>
              </a:rPr>
              <a:t>5. Grote CO2-uitstoot</a:t>
            </a:r>
          </a:p>
          <a:p>
            <a:pPr algn="l" fontAlgn="base"/>
            <a:r>
              <a:rPr lang="nl-NL" b="0" i="0" dirty="0">
                <a:solidFill>
                  <a:srgbClr val="333333"/>
                </a:solidFill>
                <a:effectLst/>
                <a:latin typeface="Roboto" panose="02000000000000000000" pitchFamily="2" charset="0"/>
              </a:rPr>
              <a:t>De productie van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zorgt voor een enorme CO2-uitstoot en draagt bij aan de klimaatverandering. Er worden vaak vervuilende transportmethoden gebruikt om de kleding van de fabrieken naar de winkels te brengen.</a:t>
            </a:r>
          </a:p>
          <a:p>
            <a:pPr algn="l" fontAlgn="base"/>
            <a:r>
              <a:rPr lang="nl-NL" b="0" i="0" dirty="0">
                <a:solidFill>
                  <a:srgbClr val="141204"/>
                </a:solidFill>
                <a:effectLst/>
                <a:latin typeface="Roboto" panose="02000000000000000000" pitchFamily="2" charset="0"/>
              </a:rPr>
              <a:t>6. Schadelijke chemicaliën</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kleding wordt vaak gemaakt van synthetische stoffen zoals polyester en nylon, die veel chemische stoffen bevatten. Deze stoffen zijn schadelijk voor de gezondheid van werknemers en kunnen bijdragen aan milieuverontreiniging.</a:t>
            </a:r>
          </a:p>
          <a:p>
            <a:pPr algn="l" fontAlgn="base"/>
            <a:r>
              <a:rPr lang="nl-NL" b="0" i="0" dirty="0">
                <a:solidFill>
                  <a:srgbClr val="141204"/>
                </a:solidFill>
                <a:effectLst/>
                <a:latin typeface="Roboto" panose="02000000000000000000" pitchFamily="2" charset="0"/>
              </a:rPr>
              <a:t>7. Onethische dierenleed</a:t>
            </a:r>
          </a:p>
          <a:p>
            <a:pPr algn="l" fontAlgn="base"/>
            <a:r>
              <a:rPr lang="nl-NL" b="0" i="0" dirty="0">
                <a:solidFill>
                  <a:srgbClr val="333333"/>
                </a:solidFill>
                <a:effectLst/>
                <a:latin typeface="Roboto" panose="02000000000000000000" pitchFamily="2" charset="0"/>
              </a:rPr>
              <a:t>Veel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merken gebruiken bont, leer en andere dierlijke materialen om kleding mee te maken. Vaak worden deze materialen verkregen uit onethische bronnen waar dierenleed aan te pas komt.</a:t>
            </a:r>
          </a:p>
          <a:p>
            <a:pPr algn="l" fontAlgn="base"/>
            <a:r>
              <a:rPr lang="nl-NL" b="0" i="0" dirty="0">
                <a:solidFill>
                  <a:srgbClr val="141204"/>
                </a:solidFill>
                <a:effectLst/>
                <a:latin typeface="Roboto" panose="02000000000000000000" pitchFamily="2" charset="0"/>
              </a:rPr>
              <a:t>8. Geen transparantie</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merken zijn vaak niet transparant over waar en hoe hun kleding wordt geproduceerd. Dit maakt het lastig om te weten of de kleding die je koopt op een eerlijke en duurzame manier is geproduceerd.</a:t>
            </a:r>
          </a:p>
          <a:p>
            <a:pPr algn="l" fontAlgn="base"/>
            <a:r>
              <a:rPr lang="nl-NL" b="0" i="0" dirty="0">
                <a:solidFill>
                  <a:srgbClr val="141204"/>
                </a:solidFill>
                <a:effectLst/>
                <a:latin typeface="Roboto" panose="02000000000000000000" pitchFamily="2" charset="0"/>
              </a:rPr>
              <a:t>9. Verspilling van grondstoffen</a:t>
            </a:r>
          </a:p>
          <a:p>
            <a:pPr algn="l" fontAlgn="base"/>
            <a:r>
              <a:rPr lang="nl-NL" b="0" i="0" dirty="0">
                <a:solidFill>
                  <a:srgbClr val="333333"/>
                </a:solidFill>
                <a:effectLst/>
                <a:latin typeface="Roboto" panose="02000000000000000000" pitchFamily="2" charset="0"/>
              </a:rPr>
              <a:t>Door de snelle productie van </a:t>
            </a:r>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wordt er veel gebruik gemaakt van grondstoffen zoals water, katoen en polyester. Dit zorgt voor verspilling van grondstoffen die ook op een duurzamere manier gebruikt hadden kunnen worden.</a:t>
            </a:r>
          </a:p>
          <a:p>
            <a:pPr algn="l" fontAlgn="base"/>
            <a:r>
              <a:rPr lang="nl-NL" b="0" i="0" dirty="0">
                <a:solidFill>
                  <a:srgbClr val="141204"/>
                </a:solidFill>
                <a:effectLst/>
                <a:latin typeface="Roboto" panose="02000000000000000000" pitchFamily="2" charset="0"/>
              </a:rPr>
              <a:t>10. Sociale ongelijkheid</a:t>
            </a:r>
          </a:p>
          <a:p>
            <a:pPr algn="l" fontAlgn="base"/>
            <a:r>
              <a:rPr lang="nl-NL" b="0" i="0" dirty="0" err="1">
                <a:solidFill>
                  <a:srgbClr val="333333"/>
                </a:solidFill>
                <a:effectLst/>
                <a:latin typeface="Roboto" panose="02000000000000000000" pitchFamily="2" charset="0"/>
              </a:rPr>
              <a:t>Fast</a:t>
            </a:r>
            <a:r>
              <a:rPr lang="nl-NL" b="0" i="0" dirty="0">
                <a:solidFill>
                  <a:srgbClr val="333333"/>
                </a:solidFill>
                <a:effectLst/>
                <a:latin typeface="Roboto" panose="02000000000000000000" pitchFamily="2" charset="0"/>
              </a:rPr>
              <a:t> fashion merken zijn vaak gericht op het verkopen van goedkope kleding, waardoor er weinig wordt betaald aan werknemers in lagelonenlanden. Dit draagt bij aan sociale ongelijkheid tussen verschillende landen.</a:t>
            </a:r>
          </a:p>
          <a:p>
            <a:endParaRPr lang="it-IT" dirty="0"/>
          </a:p>
        </p:txBody>
      </p:sp>
      <p:sp>
        <p:nvSpPr>
          <p:cNvPr id="4" name="Segnaposto numero diapositiva 3"/>
          <p:cNvSpPr>
            <a:spLocks noGrp="1"/>
          </p:cNvSpPr>
          <p:nvPr>
            <p:ph type="sldNum" sz="quarter" idx="5"/>
          </p:nvPr>
        </p:nvSpPr>
        <p:spPr/>
        <p:txBody>
          <a:bodyPr/>
          <a:lstStyle/>
          <a:p>
            <a:fld id="{A49418A8-0C5C-4583-9245-10BC897FA13D}" type="slidenum">
              <a:rPr lang="it-IT" smtClean="0"/>
              <a:t>12</a:t>
            </a:fld>
            <a:endParaRPr lang="it-IT"/>
          </a:p>
        </p:txBody>
      </p:sp>
    </p:spTree>
    <p:extLst>
      <p:ext uri="{BB962C8B-B14F-4D97-AF65-F5344CB8AC3E}">
        <p14:creationId xmlns:p14="http://schemas.microsoft.com/office/powerpoint/2010/main" val="502860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2F261-9766-071B-412C-398FEA5A979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4DBE5600-3B46-57C7-3BDA-C4335E79F8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0E0D457-2BDE-79F2-AF70-5B2AF0B8E22D}"/>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5" name="Segnaposto piè di pagina 4">
            <a:extLst>
              <a:ext uri="{FF2B5EF4-FFF2-40B4-BE49-F238E27FC236}">
                <a16:creationId xmlns:a16="http://schemas.microsoft.com/office/drawing/2014/main" id="{97E0A62B-6F57-46D2-C5A4-FE75A75F8A1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63D5AF5-4679-4092-D78C-ADBAD7F40431}"/>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46385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DE372B5-D873-04B4-53FC-6379968393B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E4A56AE-C8C0-C292-7C3C-07FC2DC0A20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6DA3054-2D8A-08E8-34EB-3ED840BB451E}"/>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5" name="Segnaposto piè di pagina 4">
            <a:extLst>
              <a:ext uri="{FF2B5EF4-FFF2-40B4-BE49-F238E27FC236}">
                <a16:creationId xmlns:a16="http://schemas.microsoft.com/office/drawing/2014/main" id="{04A6E181-EB42-6328-61B1-1E99C942D8D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A6CA7A-5B9E-D635-6D37-5442A27257D0}"/>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2135968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84CB966-F940-C00F-2905-C452030451A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AFA80D1-CBAA-FBF1-4245-E61654657A4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F0CEFC1-C37E-E694-B93E-1B83528EF356}"/>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5" name="Segnaposto piè di pagina 4">
            <a:extLst>
              <a:ext uri="{FF2B5EF4-FFF2-40B4-BE49-F238E27FC236}">
                <a16:creationId xmlns:a16="http://schemas.microsoft.com/office/drawing/2014/main" id="{72EE97C0-BD35-34FD-5D0C-D9D387DE1E6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7749CBD-9F7D-51AB-84AA-130D2E8B19CD}"/>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3566665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E97B04-9EC6-83C7-542E-85A3521FCFC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2F55B32-FE6E-6808-5BB5-5939BE6E48C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290B9D1-C02E-0EA1-BDBD-9097A397E35D}"/>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5" name="Segnaposto piè di pagina 4">
            <a:extLst>
              <a:ext uri="{FF2B5EF4-FFF2-40B4-BE49-F238E27FC236}">
                <a16:creationId xmlns:a16="http://schemas.microsoft.com/office/drawing/2014/main" id="{B4E22867-EE43-A13A-8231-0C8775E9B38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BD61E94-47FC-2AF4-3B7F-E0D660C3F504}"/>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328057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052555-D1B6-91F7-1CE8-4A4ADBD7480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594F20C-6F4B-4B83-E604-58492E1BDF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F6A40A5-1AEA-955B-CAC2-9DA2475C16F9}"/>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5" name="Segnaposto piè di pagina 4">
            <a:extLst>
              <a:ext uri="{FF2B5EF4-FFF2-40B4-BE49-F238E27FC236}">
                <a16:creationId xmlns:a16="http://schemas.microsoft.com/office/drawing/2014/main" id="{3C7D8E77-A6DB-0B08-8451-D98A2C5EE6B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68412FB-ECE3-6476-7A59-037EB9078B43}"/>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2934429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9B2755-4B42-1317-7F3C-8A346F3A430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61C9C5D-49A8-D92B-8CAD-C59CF0AA1D00}"/>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195C552B-0B6C-6A74-30DC-3F5383A6DCFD}"/>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FB42F37-3882-6866-D635-4D0A234BF287}"/>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6" name="Segnaposto piè di pagina 5">
            <a:extLst>
              <a:ext uri="{FF2B5EF4-FFF2-40B4-BE49-F238E27FC236}">
                <a16:creationId xmlns:a16="http://schemas.microsoft.com/office/drawing/2014/main" id="{70D80761-4B2E-C42D-B919-FFB72CB9E1B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BBFF0A6-2DC0-521C-056A-1E25108F4903}"/>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3253392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2A3B12-756E-B312-4DF4-CCAA88535D2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103266F7-EBE7-DD40-7924-1167271059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0C469C0-9C7D-7590-1099-F60EFC92CD6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F823945-D339-281D-0084-3A6F3AFABB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7089056-0F7A-DCA0-5591-EFF862046CB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28FE512-C5E7-5AA2-5C5F-D8B7330043C9}"/>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8" name="Segnaposto piè di pagina 7">
            <a:extLst>
              <a:ext uri="{FF2B5EF4-FFF2-40B4-BE49-F238E27FC236}">
                <a16:creationId xmlns:a16="http://schemas.microsoft.com/office/drawing/2014/main" id="{354CC26A-14EF-A128-E3DC-45E81FEB7044}"/>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044A551-6C14-379F-78BE-F8E21ADC3D6F}"/>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1976323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390417-5BE3-4AA5-60EB-AB29EDB2321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A1609CF0-A128-0460-9343-0900BF7BE0F6}"/>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4" name="Segnaposto piè di pagina 3">
            <a:extLst>
              <a:ext uri="{FF2B5EF4-FFF2-40B4-BE49-F238E27FC236}">
                <a16:creationId xmlns:a16="http://schemas.microsoft.com/office/drawing/2014/main" id="{DF9B75E5-49F9-BCDE-FD91-B8E713F72D7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9C66FBAC-C626-0BD7-F997-9DC6EAC4DF97}"/>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4107693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4219CDD-7CE6-B595-F6A9-B5B5569C8C6D}"/>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3" name="Segnaposto piè di pagina 2">
            <a:extLst>
              <a:ext uri="{FF2B5EF4-FFF2-40B4-BE49-F238E27FC236}">
                <a16:creationId xmlns:a16="http://schemas.microsoft.com/office/drawing/2014/main" id="{C58B9B8A-BE59-98B5-AB59-F832E0AFA6D4}"/>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5A3AB27-7D70-6094-30CD-20B99A760306}"/>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165767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DEA60D-FC80-0D36-55FA-161E86EC6D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C862482-8C33-2A10-11A4-DC974D934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776519E1-49E7-CFDF-33A1-E8E448CAC6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52DB8B7-39FD-F5BE-44C4-8E47E0E035B1}"/>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6" name="Segnaposto piè di pagina 5">
            <a:extLst>
              <a:ext uri="{FF2B5EF4-FFF2-40B4-BE49-F238E27FC236}">
                <a16:creationId xmlns:a16="http://schemas.microsoft.com/office/drawing/2014/main" id="{F8ECD9DC-D228-A685-074B-F398A3572D8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A8227EB-897D-AD92-61A2-6E54D96EE548}"/>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225877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0235D8-A70D-B67B-3785-3BA72E9F4A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801AFD5-09DA-BA83-A356-F0AB10BBCD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033A053-D1ED-D03D-A7C2-41BF8AB2E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965E59C-6708-7858-FE20-BE25E89A1D5C}"/>
              </a:ext>
            </a:extLst>
          </p:cNvPr>
          <p:cNvSpPr>
            <a:spLocks noGrp="1"/>
          </p:cNvSpPr>
          <p:nvPr>
            <p:ph type="dt" sz="half" idx="10"/>
          </p:nvPr>
        </p:nvSpPr>
        <p:spPr/>
        <p:txBody>
          <a:bodyPr/>
          <a:lstStyle/>
          <a:p>
            <a:fld id="{074FC48A-013C-417F-A322-77FD509F59C9}" type="datetimeFigureOut">
              <a:rPr lang="it-IT" smtClean="0"/>
              <a:t>19/10/2023</a:t>
            </a:fld>
            <a:endParaRPr lang="it-IT"/>
          </a:p>
        </p:txBody>
      </p:sp>
      <p:sp>
        <p:nvSpPr>
          <p:cNvPr id="6" name="Segnaposto piè di pagina 5">
            <a:extLst>
              <a:ext uri="{FF2B5EF4-FFF2-40B4-BE49-F238E27FC236}">
                <a16:creationId xmlns:a16="http://schemas.microsoft.com/office/drawing/2014/main" id="{B08AF4CA-CBE1-53B0-6C9E-F467D6E1308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5D6FAB8-5D60-DD0C-62C4-39AF332B741F}"/>
              </a:ext>
            </a:extLst>
          </p:cNvPr>
          <p:cNvSpPr>
            <a:spLocks noGrp="1"/>
          </p:cNvSpPr>
          <p:nvPr>
            <p:ph type="sldNum" sz="quarter" idx="12"/>
          </p:nvPr>
        </p:nvSpPr>
        <p:spPr/>
        <p:txBody>
          <a:bodyPr/>
          <a:lstStyle/>
          <a:p>
            <a:fld id="{BBB6B4DC-2BC8-4837-A60A-56CB67762C7E}" type="slidenum">
              <a:rPr lang="it-IT" smtClean="0"/>
              <a:t>‹N›</a:t>
            </a:fld>
            <a:endParaRPr lang="it-IT"/>
          </a:p>
        </p:txBody>
      </p:sp>
    </p:spTree>
    <p:extLst>
      <p:ext uri="{BB962C8B-B14F-4D97-AF65-F5344CB8AC3E}">
        <p14:creationId xmlns:p14="http://schemas.microsoft.com/office/powerpoint/2010/main" val="1706200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40CCCAC1-B148-40E2-7FE7-8E3C5C119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A8949C1-98F0-05DC-9C06-FEC19778C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8BD299D-E834-5050-E960-240204E1F8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FC48A-013C-417F-A322-77FD509F59C9}" type="datetimeFigureOut">
              <a:rPr lang="it-IT" smtClean="0"/>
              <a:t>19/10/2023</a:t>
            </a:fld>
            <a:endParaRPr lang="it-IT"/>
          </a:p>
        </p:txBody>
      </p:sp>
      <p:sp>
        <p:nvSpPr>
          <p:cNvPr id="5" name="Segnaposto piè di pagina 4">
            <a:extLst>
              <a:ext uri="{FF2B5EF4-FFF2-40B4-BE49-F238E27FC236}">
                <a16:creationId xmlns:a16="http://schemas.microsoft.com/office/drawing/2014/main" id="{46DD727F-D55A-CEB4-4739-E290DC90C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38B5E140-6E60-25F8-FE0D-0F7BE8C4CF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6B4DC-2BC8-4837-A60A-56CB67762C7E}" type="slidenum">
              <a:rPr lang="it-IT" smtClean="0"/>
              <a:t>‹N›</a:t>
            </a:fld>
            <a:endParaRPr lang="it-IT"/>
          </a:p>
        </p:txBody>
      </p:sp>
    </p:spTree>
    <p:extLst>
      <p:ext uri="{BB962C8B-B14F-4D97-AF65-F5344CB8AC3E}">
        <p14:creationId xmlns:p14="http://schemas.microsoft.com/office/powerpoint/2010/main" val="1048787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heaptickets.de/fluege/niederlande/amsterdam"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mmen.sp.nl/nieuws/2016/04/ttip-in-een-paar-minuten"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youtube.com/watch?v=NcViyZp2W_0"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abitipuliti.org/what-the-fashion/" TargetMode="External"/><Relationship Id="rId5" Type="http://schemas.openxmlformats.org/officeDocument/2006/relationships/hyperlink" Target="https://fashionunited.nl/nieuws/podcast/podcast-wat-is-de-invloed-van-fast-fashion/2022061053774"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rc.nl/nieuws/2017/09/06/zo-vervuilen-onze-t-shirts-de-wereld-a1572435" TargetMode="External"/><Relationship Id="rId2" Type="http://schemas.openxmlformats.org/officeDocument/2006/relationships/hyperlink" Target="https://ce.nl/wp-content/uploads/2021/03/CE_Delft_2F453_Milieuinformatie_Textiel_Update_2018_DEF.pdf" TargetMode="External"/><Relationship Id="rId1" Type="http://schemas.openxmlformats.org/officeDocument/2006/relationships/slideLayout" Target="../slideLayouts/slideLayout2.xml"/><Relationship Id="rId4" Type="http://schemas.openxmlformats.org/officeDocument/2006/relationships/hyperlink" Target="https://www.nytimes.com/2018/12/18/fashion/fashion-second-biggest-polluter-fake-news.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salaryexplorer.com/average-salary-wage-comparison-vietnam-fashion-and-apparel-c236f25#google_vignette" TargetMode="External"/><Relationship Id="rId2" Type="http://schemas.openxmlformats.org/officeDocument/2006/relationships/hyperlink" Target="https://www.salaryexpert.com/salary/job/textile-worker/china#:~:text=%C2%A563%2C060%20(CNY)%2Fyr&amp;text=The%20average%20textile%20worker%20gross,and%20anonymous%20employees%20in%20China." TargetMode="External"/><Relationship Id="rId1" Type="http://schemas.openxmlformats.org/officeDocument/2006/relationships/slideLayout" Target="../slideLayouts/slideLayout2.xml"/><Relationship Id="rId5" Type="http://schemas.openxmlformats.org/officeDocument/2006/relationships/hyperlink" Target="https://www.business-humanrights.org/en/latest-news/myanmar-garment-workers-hired-as-daily-labourers-and-paid-below-minimum-wage-trade-unionist-reports/#:~:text=Pays%204000%20kyats%20for%2010,1%20USD%20%3D%204200%20Kyats." TargetMode="External"/><Relationship Id="rId4" Type="http://schemas.openxmlformats.org/officeDocument/2006/relationships/hyperlink" Target="https://edbm.mg/wp-content/uploads/2021/02/Textile-brochure.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corriere.it/dataroom-milena-gabanelli/shein-lato-oscuro-re-fast-fashion-lavoratori-schiavi-tessuti-tossici-inquinamento/55bd7870-56f4-11ee-a17f-69493a54d671-va.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pinterest.com/pin/262756959480694194/"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s://zobika.com/blog/instagram/get-more-instagram-followers/"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s://open.spotify.com/playlist/7obR8WCKcTHtNnAlK87rbM?si=6be2c6705e3a43c9" TargetMode="External"/><Relationship Id="rId1" Type="http://schemas.openxmlformats.org/officeDocument/2006/relationships/slideLayout" Target="../slideLayouts/slideLayout2.xml"/><Relationship Id="rId4" Type="http://schemas.openxmlformats.org/officeDocument/2006/relationships/hyperlink" Target="https://diggita.com/story.php?title=Novita_Spotify_Playlist_salvavita_awards_Wrapped_2019_Sleep_Timer_Tastebuds-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undeu.es/recomendacion/moda-pronta-mejor-que-fast-fashion/"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aria aperta, cielo, albero, edificio&#10;&#10;Descrizione generata automaticamente">
            <a:extLst>
              <a:ext uri="{FF2B5EF4-FFF2-40B4-BE49-F238E27FC236}">
                <a16:creationId xmlns:a16="http://schemas.microsoft.com/office/drawing/2014/main" id="{C4EC09CD-2B33-4677-DF39-8A3964E4242D}"/>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6779" b="8952"/>
          <a:stretch/>
        </p:blipFill>
        <p:spPr>
          <a:xfrm>
            <a:off x="20" y="10"/>
            <a:ext cx="12191980" cy="6857990"/>
          </a:xfrm>
          <a:prstGeom prst="rect">
            <a:avLst/>
          </a:prstGeom>
        </p:spPr>
      </p:pic>
      <p:sp useBgFill="1">
        <p:nvSpPr>
          <p:cNvPr id="10" name="Rectangle 9">
            <a:extLst>
              <a:ext uri="{FF2B5EF4-FFF2-40B4-BE49-F238E27FC236}">
                <a16:creationId xmlns:a16="http://schemas.microsoft.com/office/drawing/2014/main" id="{C56A0FDA-9157-2C6B-6549-4570BD71D9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5227480"/>
            <a:ext cx="12192003" cy="1630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CF305BF-3AF8-0DA5-289C-420C95A6FD75}"/>
              </a:ext>
            </a:extLst>
          </p:cNvPr>
          <p:cNvSpPr>
            <a:spLocks noGrp="1"/>
          </p:cNvSpPr>
          <p:nvPr>
            <p:ph type="ctrTitle"/>
          </p:nvPr>
        </p:nvSpPr>
        <p:spPr>
          <a:xfrm>
            <a:off x="838200" y="5645189"/>
            <a:ext cx="7061616" cy="804161"/>
          </a:xfrm>
        </p:spPr>
        <p:txBody>
          <a:bodyPr anchor="ctr">
            <a:normAutofit/>
          </a:bodyPr>
          <a:lstStyle/>
          <a:p>
            <a:pPr algn="l"/>
            <a:r>
              <a:rPr lang="it-IT" sz="3200" dirty="0" err="1">
                <a:latin typeface="Segoe UI Symbol" panose="020B0502040204020203" pitchFamily="34" charset="0"/>
                <a:ea typeface="Segoe UI Symbol" panose="020B0502040204020203" pitchFamily="34" charset="0"/>
              </a:rPr>
              <a:t>Les</a:t>
            </a:r>
            <a:r>
              <a:rPr lang="it-IT" sz="3200" dirty="0">
                <a:latin typeface="Segoe UI Symbol" panose="020B0502040204020203" pitchFamily="34" charset="0"/>
                <a:ea typeface="Segoe UI Symbol" panose="020B0502040204020203" pitchFamily="34" charset="0"/>
              </a:rPr>
              <a:t> 1 	</a:t>
            </a:r>
          </a:p>
        </p:txBody>
      </p:sp>
      <p:sp>
        <p:nvSpPr>
          <p:cNvPr id="3" name="Sottotitolo 2">
            <a:extLst>
              <a:ext uri="{FF2B5EF4-FFF2-40B4-BE49-F238E27FC236}">
                <a16:creationId xmlns:a16="http://schemas.microsoft.com/office/drawing/2014/main" id="{D6646CAF-8F92-D2A0-F829-1E6CF5C51B40}"/>
              </a:ext>
            </a:extLst>
          </p:cNvPr>
          <p:cNvSpPr>
            <a:spLocks noGrp="1"/>
          </p:cNvSpPr>
          <p:nvPr>
            <p:ph type="subTitle" idx="1"/>
          </p:nvPr>
        </p:nvSpPr>
        <p:spPr>
          <a:xfrm>
            <a:off x="7899816" y="5645189"/>
            <a:ext cx="3453983" cy="804160"/>
          </a:xfrm>
        </p:spPr>
        <p:txBody>
          <a:bodyPr anchor="ctr">
            <a:normAutofit/>
          </a:bodyPr>
          <a:lstStyle/>
          <a:p>
            <a:pPr algn="r"/>
            <a:r>
              <a:rPr lang="it-IT" sz="1800" dirty="0">
                <a:latin typeface="Segoe UI Symbol" panose="020B0502040204020203" pitchFamily="34" charset="0"/>
                <a:ea typeface="Segoe UI Symbol" panose="020B0502040204020203" pitchFamily="34" charset="0"/>
              </a:rPr>
              <a:t>19 </a:t>
            </a:r>
            <a:r>
              <a:rPr lang="it-IT" sz="1800" dirty="0" err="1">
                <a:latin typeface="Segoe UI Symbol" panose="020B0502040204020203" pitchFamily="34" charset="0"/>
                <a:ea typeface="Segoe UI Symbol" panose="020B0502040204020203" pitchFamily="34" charset="0"/>
              </a:rPr>
              <a:t>oktober</a:t>
            </a:r>
            <a:r>
              <a:rPr lang="it-IT" sz="1800" dirty="0">
                <a:latin typeface="Segoe UI Symbol" panose="020B0502040204020203" pitchFamily="34" charset="0"/>
                <a:ea typeface="Segoe UI Symbol" panose="020B0502040204020203" pitchFamily="34" charset="0"/>
              </a:rPr>
              <a:t> 2023</a:t>
            </a:r>
          </a:p>
        </p:txBody>
      </p:sp>
      <p:grpSp>
        <p:nvGrpSpPr>
          <p:cNvPr id="12" name="Group 11">
            <a:extLst>
              <a:ext uri="{FF2B5EF4-FFF2-40B4-BE49-F238E27FC236}">
                <a16:creationId xmlns:a16="http://schemas.microsoft.com/office/drawing/2014/main" id="{96A3C8CE-26B9-D061-59D9-B73267F581F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74856"/>
            <a:ext cx="12207200" cy="123363"/>
            <a:chOff x="-5025" y="6737718"/>
            <a:chExt cx="12207200" cy="123363"/>
          </a:xfrm>
        </p:grpSpPr>
        <p:sp>
          <p:nvSpPr>
            <p:cNvPr id="13" name="Rectangle 12">
              <a:extLst>
                <a:ext uri="{FF2B5EF4-FFF2-40B4-BE49-F238E27FC236}">
                  <a16:creationId xmlns:a16="http://schemas.microsoft.com/office/drawing/2014/main" id="{8F877943-CA6B-FAFE-9840-3D0B02D232A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03B65C2-8219-E08F-136B-F7517B1150C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3709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Vergrootglas op een heldere achtergrond">
            <a:extLst>
              <a:ext uri="{FF2B5EF4-FFF2-40B4-BE49-F238E27FC236}">
                <a16:creationId xmlns:a16="http://schemas.microsoft.com/office/drawing/2014/main" id="{E7E83380-12B5-D539-E0F5-AFBF3F3600C1}"/>
              </a:ext>
            </a:extLst>
          </p:cNvPr>
          <p:cNvPicPr>
            <a:picLocks noChangeAspect="1"/>
          </p:cNvPicPr>
          <p:nvPr/>
        </p:nvPicPr>
        <p:blipFill rotWithShape="1">
          <a:blip r:embed="rId2">
            <a:alphaModFix/>
          </a:blip>
          <a:srcRect b="15730"/>
          <a:stretch/>
        </p:blipFill>
        <p:spPr>
          <a:xfrm>
            <a:off x="20" y="10"/>
            <a:ext cx="12191979" cy="6857990"/>
          </a:xfrm>
          <a:prstGeom prst="rect">
            <a:avLst/>
          </a:prstGeom>
        </p:spPr>
      </p:pic>
      <p:sp>
        <p:nvSpPr>
          <p:cNvPr id="9" name="Rectangle 8">
            <a:extLst>
              <a:ext uri="{FF2B5EF4-FFF2-40B4-BE49-F238E27FC236}">
                <a16:creationId xmlns:a16="http://schemas.microsoft.com/office/drawing/2014/main" id="{EB0222B5-B739-82A9-5CCC-C5585AE12A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48C86FF9-76C4-FA3E-2502-20B704B34069}"/>
              </a:ext>
            </a:extLst>
          </p:cNvPr>
          <p:cNvSpPr>
            <a:spLocks noGrp="1"/>
          </p:cNvSpPr>
          <p:nvPr>
            <p:ph type="title"/>
          </p:nvPr>
        </p:nvSpPr>
        <p:spPr>
          <a:xfrm>
            <a:off x="226031" y="4579543"/>
            <a:ext cx="8479465" cy="1520987"/>
          </a:xfrm>
        </p:spPr>
        <p:txBody>
          <a:bodyPr vert="horz" lIns="91440" tIns="45720" rIns="91440" bIns="45720" rtlCol="0" anchor="t">
            <a:normAutofit/>
          </a:bodyPr>
          <a:lstStyle/>
          <a:p>
            <a:r>
              <a:rPr lang="en-US" sz="4000" dirty="0" err="1">
                <a:solidFill>
                  <a:srgbClr val="FFFFFF"/>
                </a:solidFill>
                <a:latin typeface="Segoe UI Symbol" panose="020B0502040204020203" pitchFamily="34" charset="0"/>
                <a:ea typeface="Segoe UI Symbol" panose="020B0502040204020203" pitchFamily="34" charset="0"/>
              </a:rPr>
              <a:t>Zoek</a:t>
            </a:r>
            <a:r>
              <a:rPr lang="en-US" sz="4000" dirty="0">
                <a:solidFill>
                  <a:srgbClr val="FFFFFF"/>
                </a:solidFill>
                <a:latin typeface="Segoe UI Symbol" panose="020B0502040204020203" pitchFamily="34" charset="0"/>
                <a:ea typeface="Segoe UI Symbol" panose="020B0502040204020203" pitchFamily="34" charset="0"/>
              </a:rPr>
              <a:t> de </a:t>
            </a:r>
            <a:r>
              <a:rPr lang="en-US" sz="4000" dirty="0" err="1">
                <a:solidFill>
                  <a:srgbClr val="FFFFFF"/>
                </a:solidFill>
                <a:latin typeface="Segoe UI Symbol" panose="020B0502040204020203" pitchFamily="34" charset="0"/>
                <a:ea typeface="Segoe UI Symbol" panose="020B0502040204020203" pitchFamily="34" charset="0"/>
              </a:rPr>
              <a:t>woorden</a:t>
            </a:r>
            <a:r>
              <a:rPr lang="en-US" sz="4000" dirty="0">
                <a:solidFill>
                  <a:srgbClr val="FFFFFF"/>
                </a:solidFill>
                <a:latin typeface="Segoe UI Symbol" panose="020B0502040204020203" pitchFamily="34" charset="0"/>
                <a:ea typeface="Segoe UI Symbol" panose="020B0502040204020203" pitchFamily="34" charset="0"/>
              </a:rPr>
              <a:t> op! (in </a:t>
            </a:r>
            <a:r>
              <a:rPr lang="en-US" sz="4000" dirty="0" err="1">
                <a:solidFill>
                  <a:srgbClr val="FFFFFF"/>
                </a:solidFill>
                <a:latin typeface="Segoe UI Symbol" panose="020B0502040204020203" pitchFamily="34" charset="0"/>
                <a:ea typeface="Segoe UI Symbol" panose="020B0502040204020203" pitchFamily="34" charset="0"/>
              </a:rPr>
              <a:t>groepjes</a:t>
            </a:r>
            <a:r>
              <a:rPr lang="en-US" sz="4000" dirty="0">
                <a:solidFill>
                  <a:srgbClr val="FFFFFF"/>
                </a:solidFill>
                <a:latin typeface="Segoe UI Symbol" panose="020B0502040204020203" pitchFamily="34" charset="0"/>
                <a:ea typeface="Segoe UI Symbol" panose="020B0502040204020203" pitchFamily="34" charset="0"/>
              </a:rPr>
              <a:t>)</a:t>
            </a:r>
          </a:p>
        </p:txBody>
      </p:sp>
      <p:sp>
        <p:nvSpPr>
          <p:cNvPr id="11" name="Rectangle 10">
            <a:extLst>
              <a:ext uri="{FF2B5EF4-FFF2-40B4-BE49-F238E27FC236}">
                <a16:creationId xmlns:a16="http://schemas.microsoft.com/office/drawing/2014/main" id="{5BE23E75-E7E9-4D9F-6D25-5512363F86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1B115DB-65EB-3FC3-7284-CFDF4ADC60B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846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descr="Immagine che contiene vestiti, uomo, abito, Viso umano&#10;&#10;Descrizione generata automaticamente">
            <a:extLst>
              <a:ext uri="{FF2B5EF4-FFF2-40B4-BE49-F238E27FC236}">
                <a16:creationId xmlns:a16="http://schemas.microsoft.com/office/drawing/2014/main" id="{019A9007-56CC-1855-9811-BC5DD5DB151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1111" t="6977"/>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9BE6FF72-02BE-1CAC-31AB-FD66BA176886}"/>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a:solidFill>
                  <a:schemeClr val="bg1"/>
                </a:solidFill>
              </a:rPr>
              <a:t/>
            </a:r>
            <a:br>
              <a:rPr lang="en-US" sz="5100">
                <a:solidFill>
                  <a:schemeClr val="bg1"/>
                </a:solidFill>
              </a:rPr>
            </a:br>
            <a:r>
              <a:rPr lang="en-US" sz="5100" b="0" i="0">
                <a:solidFill>
                  <a:schemeClr val="bg1"/>
                </a:solidFill>
                <a:effectLst/>
              </a:rPr>
              <a:t>De Avondshow met Arjen Lubach</a:t>
            </a:r>
            <a:endParaRPr lang="en-US" sz="5100">
              <a:solidFill>
                <a:schemeClr val="bg1"/>
              </a:solidFill>
            </a:endParaRP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6B0B586-8A02-95CB-5096-6998EBB16C5E}"/>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dirty="0">
                <a:solidFill>
                  <a:schemeClr val="bg1"/>
                </a:solidFill>
                <a:hlinkClick r:id="rId4"/>
              </a:rPr>
              <a:t>https://www.youtube.com/watch?v=NcViyZp2W_0</a:t>
            </a:r>
            <a:r>
              <a:rPr lang="en-US" sz="2400" dirty="0">
                <a:solidFill>
                  <a:schemeClr val="bg1"/>
                </a:solidFill>
              </a:rPr>
              <a:t> </a:t>
            </a:r>
          </a:p>
        </p:txBody>
      </p:sp>
    </p:spTree>
    <p:extLst>
      <p:ext uri="{BB962C8B-B14F-4D97-AF65-F5344CB8AC3E}">
        <p14:creationId xmlns:p14="http://schemas.microsoft.com/office/powerpoint/2010/main" val="1277071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C71C35-2837-5359-3793-44ED56190BDB}"/>
              </a:ext>
            </a:extLst>
          </p:cNvPr>
          <p:cNvSpPr>
            <a:spLocks noGrp="1"/>
          </p:cNvSpPr>
          <p:nvPr>
            <p:ph type="title"/>
          </p:nvPr>
        </p:nvSpPr>
        <p:spPr/>
        <p:txBody>
          <a:bodyPr/>
          <a:lstStyle/>
          <a:p>
            <a:r>
              <a:rPr lang="nl-NL" i="0" dirty="0">
                <a:solidFill>
                  <a:srgbClr val="141204"/>
                </a:solidFill>
                <a:effectLst/>
                <a:latin typeface="Segoe UI Symbol" panose="020B0502040204020203" pitchFamily="34" charset="0"/>
                <a:ea typeface="Segoe UI Symbol" panose="020B0502040204020203" pitchFamily="34" charset="0"/>
              </a:rPr>
              <a:t>Voordelen en nadelen van </a:t>
            </a:r>
            <a:r>
              <a:rPr lang="nl-NL" i="0" dirty="0" err="1">
                <a:solidFill>
                  <a:srgbClr val="141204"/>
                </a:solidFill>
                <a:effectLst/>
                <a:latin typeface="Segoe UI Symbol" panose="020B0502040204020203" pitchFamily="34" charset="0"/>
                <a:ea typeface="Segoe UI Symbol" panose="020B0502040204020203" pitchFamily="34" charset="0"/>
              </a:rPr>
              <a:t>fast</a:t>
            </a:r>
            <a:r>
              <a:rPr lang="nl-NL" i="0" dirty="0">
                <a:solidFill>
                  <a:srgbClr val="141204"/>
                </a:solidFill>
                <a:effectLst/>
                <a:latin typeface="Segoe UI Symbol" panose="020B0502040204020203" pitchFamily="34" charset="0"/>
                <a:ea typeface="Segoe UI Symbol" panose="020B0502040204020203" pitchFamily="34" charset="0"/>
              </a:rPr>
              <a:t> fashion</a:t>
            </a:r>
            <a:endParaRPr lang="it-IT" dirty="0"/>
          </a:p>
        </p:txBody>
      </p:sp>
      <p:sp>
        <p:nvSpPr>
          <p:cNvPr id="3" name="Segnaposto testo 2">
            <a:extLst>
              <a:ext uri="{FF2B5EF4-FFF2-40B4-BE49-F238E27FC236}">
                <a16:creationId xmlns:a16="http://schemas.microsoft.com/office/drawing/2014/main" id="{90A99B00-56A2-DA66-0212-AB4FBACA2B7C}"/>
              </a:ext>
            </a:extLst>
          </p:cNvPr>
          <p:cNvSpPr>
            <a:spLocks noGrp="1"/>
          </p:cNvSpPr>
          <p:nvPr>
            <p:ph type="body" idx="1"/>
          </p:nvPr>
        </p:nvSpPr>
        <p:spPr/>
        <p:txBody>
          <a:bodyPr/>
          <a:lstStyle/>
          <a:p>
            <a:r>
              <a:rPr lang="it-IT" dirty="0" err="1"/>
              <a:t>Voordelen</a:t>
            </a:r>
            <a:r>
              <a:rPr lang="it-IT" dirty="0"/>
              <a:t>			</a:t>
            </a:r>
          </a:p>
        </p:txBody>
      </p:sp>
      <p:sp>
        <p:nvSpPr>
          <p:cNvPr id="4" name="Segnaposto contenuto 3">
            <a:extLst>
              <a:ext uri="{FF2B5EF4-FFF2-40B4-BE49-F238E27FC236}">
                <a16:creationId xmlns:a16="http://schemas.microsoft.com/office/drawing/2014/main" id="{C27B9300-8FA6-9906-81D6-DBF5BDC10D44}"/>
              </a:ext>
            </a:extLst>
          </p:cNvPr>
          <p:cNvSpPr>
            <a:spLocks noGrp="1"/>
          </p:cNvSpPr>
          <p:nvPr>
            <p:ph sz="half" idx="2"/>
          </p:nvPr>
        </p:nvSpPr>
        <p:spPr/>
        <p:txBody>
          <a:bodyPr/>
          <a:lstStyle/>
          <a:p>
            <a:r>
              <a:rPr lang="it-IT" dirty="0" err="1"/>
              <a:t>Betaalbaar</a:t>
            </a:r>
            <a:r>
              <a:rPr lang="it-IT" dirty="0"/>
              <a:t> voor </a:t>
            </a:r>
            <a:r>
              <a:rPr lang="it-IT" dirty="0" err="1"/>
              <a:t>iedereen</a:t>
            </a:r>
            <a:endParaRPr lang="it-IT" dirty="0"/>
          </a:p>
          <a:p>
            <a:r>
              <a:rPr lang="it-IT" dirty="0" err="1"/>
              <a:t>Snel</a:t>
            </a:r>
            <a:r>
              <a:rPr lang="it-IT" dirty="0"/>
              <a:t> </a:t>
            </a:r>
            <a:r>
              <a:rPr lang="it-IT" dirty="0" err="1"/>
              <a:t>verkrijgbaar</a:t>
            </a:r>
            <a:r>
              <a:rPr lang="it-IT" dirty="0"/>
              <a:t> </a:t>
            </a:r>
          </a:p>
          <a:p>
            <a:r>
              <a:rPr lang="it-IT" dirty="0" err="1"/>
              <a:t>Uitgebreide</a:t>
            </a:r>
            <a:r>
              <a:rPr lang="it-IT" dirty="0"/>
              <a:t> </a:t>
            </a:r>
            <a:r>
              <a:rPr lang="it-IT" dirty="0" err="1"/>
              <a:t>keuze</a:t>
            </a:r>
            <a:r>
              <a:rPr lang="it-IT" dirty="0"/>
              <a:t> </a:t>
            </a:r>
          </a:p>
          <a:p>
            <a:r>
              <a:rPr lang="it-IT" dirty="0" err="1"/>
              <a:t>Meer</a:t>
            </a:r>
            <a:r>
              <a:rPr lang="it-IT" dirty="0"/>
              <a:t> </a:t>
            </a:r>
            <a:r>
              <a:rPr lang="it-IT" dirty="0" err="1"/>
              <a:t>werkplekken</a:t>
            </a:r>
            <a:r>
              <a:rPr lang="it-IT" dirty="0"/>
              <a:t>, </a:t>
            </a:r>
            <a:r>
              <a:rPr lang="it-IT" dirty="0" err="1"/>
              <a:t>meer</a:t>
            </a:r>
            <a:r>
              <a:rPr lang="it-IT" dirty="0"/>
              <a:t> </a:t>
            </a:r>
            <a:r>
              <a:rPr lang="it-IT" dirty="0" err="1"/>
              <a:t>banen</a:t>
            </a:r>
            <a:endParaRPr lang="it-IT" dirty="0"/>
          </a:p>
          <a:p>
            <a:r>
              <a:rPr lang="it-IT" dirty="0" err="1"/>
              <a:t>Economische</a:t>
            </a:r>
            <a:r>
              <a:rPr lang="it-IT" dirty="0"/>
              <a:t> </a:t>
            </a:r>
            <a:r>
              <a:rPr lang="it-IT" dirty="0" err="1"/>
              <a:t>redenen</a:t>
            </a:r>
            <a:r>
              <a:rPr lang="it-IT" dirty="0"/>
              <a:t>  </a:t>
            </a:r>
          </a:p>
        </p:txBody>
      </p:sp>
      <p:sp>
        <p:nvSpPr>
          <p:cNvPr id="5" name="Segnaposto testo 4">
            <a:extLst>
              <a:ext uri="{FF2B5EF4-FFF2-40B4-BE49-F238E27FC236}">
                <a16:creationId xmlns:a16="http://schemas.microsoft.com/office/drawing/2014/main" id="{4D30308E-402E-3735-DC07-B6AAE9AAB053}"/>
              </a:ext>
            </a:extLst>
          </p:cNvPr>
          <p:cNvSpPr>
            <a:spLocks noGrp="1"/>
          </p:cNvSpPr>
          <p:nvPr>
            <p:ph type="body" sz="quarter" idx="3"/>
          </p:nvPr>
        </p:nvSpPr>
        <p:spPr/>
        <p:txBody>
          <a:bodyPr/>
          <a:lstStyle/>
          <a:p>
            <a:r>
              <a:rPr lang="it-IT" dirty="0" err="1"/>
              <a:t>Nadelen</a:t>
            </a:r>
            <a:r>
              <a:rPr lang="it-IT" dirty="0"/>
              <a:t> </a:t>
            </a:r>
          </a:p>
        </p:txBody>
      </p:sp>
      <p:sp>
        <p:nvSpPr>
          <p:cNvPr id="6" name="Segnaposto contenuto 5">
            <a:extLst>
              <a:ext uri="{FF2B5EF4-FFF2-40B4-BE49-F238E27FC236}">
                <a16:creationId xmlns:a16="http://schemas.microsoft.com/office/drawing/2014/main" id="{35012F1A-B0A3-A76B-1C04-17F2C0D93610}"/>
              </a:ext>
            </a:extLst>
          </p:cNvPr>
          <p:cNvSpPr>
            <a:spLocks noGrp="1"/>
          </p:cNvSpPr>
          <p:nvPr>
            <p:ph sz="quarter" idx="4"/>
          </p:nvPr>
        </p:nvSpPr>
        <p:spPr/>
        <p:txBody>
          <a:bodyPr/>
          <a:lstStyle/>
          <a:p>
            <a:r>
              <a:rPr lang="it-IT" dirty="0" err="1"/>
              <a:t>Milieuvervuiling</a:t>
            </a:r>
            <a:endParaRPr lang="it-IT" dirty="0"/>
          </a:p>
          <a:p>
            <a:r>
              <a:rPr lang="it-IT" dirty="0"/>
              <a:t>ARBEIDERS </a:t>
            </a:r>
            <a:r>
              <a:rPr lang="it-IT" dirty="0" err="1"/>
              <a:t>uitgebuit</a:t>
            </a:r>
            <a:r>
              <a:rPr lang="it-IT" dirty="0"/>
              <a:t> </a:t>
            </a:r>
          </a:p>
          <a:p>
            <a:r>
              <a:rPr lang="it-IT" dirty="0" err="1"/>
              <a:t>Schadelijke</a:t>
            </a:r>
            <a:r>
              <a:rPr lang="it-IT" dirty="0"/>
              <a:t> </a:t>
            </a:r>
            <a:r>
              <a:rPr lang="it-IT" dirty="0" err="1"/>
              <a:t>chemicaliën</a:t>
            </a:r>
            <a:endParaRPr lang="it-IT" dirty="0"/>
          </a:p>
          <a:p>
            <a:r>
              <a:rPr lang="it-IT" dirty="0" err="1"/>
              <a:t>Veel</a:t>
            </a:r>
            <a:r>
              <a:rPr lang="it-IT" dirty="0"/>
              <a:t> </a:t>
            </a:r>
            <a:r>
              <a:rPr lang="it-IT" dirty="0" err="1"/>
              <a:t>geld</a:t>
            </a:r>
            <a:r>
              <a:rPr lang="it-IT" dirty="0"/>
              <a:t> word </a:t>
            </a:r>
            <a:r>
              <a:rPr lang="it-IT" dirty="0" err="1"/>
              <a:t>uitgegeven</a:t>
            </a:r>
            <a:r>
              <a:rPr lang="it-IT" dirty="0"/>
              <a:t> </a:t>
            </a:r>
          </a:p>
          <a:p>
            <a:r>
              <a:rPr lang="it-IT" dirty="0"/>
              <a:t>Te </a:t>
            </a:r>
            <a:r>
              <a:rPr lang="it-IT" dirty="0" err="1"/>
              <a:t>veel</a:t>
            </a:r>
            <a:r>
              <a:rPr lang="it-IT" dirty="0"/>
              <a:t> </a:t>
            </a:r>
            <a:r>
              <a:rPr lang="it-IT" dirty="0" err="1"/>
              <a:t>kleren</a:t>
            </a:r>
            <a:r>
              <a:rPr lang="it-IT" dirty="0"/>
              <a:t> en </a:t>
            </a:r>
            <a:r>
              <a:rPr lang="it-IT" dirty="0" err="1"/>
              <a:t>weinig</a:t>
            </a:r>
            <a:r>
              <a:rPr lang="it-IT" dirty="0"/>
              <a:t> </a:t>
            </a:r>
            <a:r>
              <a:rPr lang="it-IT" dirty="0" err="1"/>
              <a:t>ruimte</a:t>
            </a:r>
            <a:endParaRPr lang="it-IT" dirty="0"/>
          </a:p>
          <a:p>
            <a:endParaRPr lang="it-IT" dirty="0"/>
          </a:p>
        </p:txBody>
      </p:sp>
    </p:spTree>
    <p:extLst>
      <p:ext uri="{BB962C8B-B14F-4D97-AF65-F5344CB8AC3E}">
        <p14:creationId xmlns:p14="http://schemas.microsoft.com/office/powerpoint/2010/main" val="251711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descr="Animiertes Kondensatormikrofon">
            <a:extLst>
              <a:ext uri="{FF2B5EF4-FFF2-40B4-BE49-F238E27FC236}">
                <a16:creationId xmlns:a16="http://schemas.microsoft.com/office/drawing/2014/main" id="{352017BA-E66B-012F-ABE5-55E84F46C9A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 y="10"/>
            <a:ext cx="12191997" cy="6857988"/>
          </a:xfrm>
          <a:prstGeom prst="rect">
            <a:avLst/>
          </a:prstGeom>
        </p:spPr>
      </p:pic>
      <p:grpSp>
        <p:nvGrpSpPr>
          <p:cNvPr id="8" name="Group 7">
            <a:extLst>
              <a:ext uri="{FF2B5EF4-FFF2-40B4-BE49-F238E27FC236}">
                <a16:creationId xmlns:a16="http://schemas.microsoft.com/office/drawing/2014/main" id="{17F72E41-D8D7-F589-0125-D336DE2AF8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598" y="21736"/>
            <a:ext cx="12206598" cy="6879745"/>
            <a:chOff x="-14598" y="21736"/>
            <a:chExt cx="12206598" cy="6879745"/>
          </a:xfrm>
        </p:grpSpPr>
        <p:sp>
          <p:nvSpPr>
            <p:cNvPr id="9" name="Rectangle 8">
              <a:extLst>
                <a:ext uri="{FF2B5EF4-FFF2-40B4-BE49-F238E27FC236}">
                  <a16:creationId xmlns:a16="http://schemas.microsoft.com/office/drawing/2014/main" id="{FC13EADE-3A56-21CF-6809-E58C7DDCBA5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4578264" y="-733992"/>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1EA0F4-FEA8-8A8D-25F3-BCCDA3F4F85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0" y="3832304"/>
              <a:ext cx="12192000" cy="3055057"/>
            </a:xfrm>
            <a:prstGeom prst="rect">
              <a:avLst/>
            </a:prstGeom>
            <a:gradFill flip="none" rotWithShape="1">
              <a:gsLst>
                <a:gs pos="0">
                  <a:schemeClr val="accent5"/>
                </a:gs>
                <a:gs pos="75000">
                  <a:schemeClr val="accent5">
                    <a:lumMod val="60000"/>
                    <a:lumOff val="40000"/>
                    <a:alpha val="0"/>
                  </a:schemeClr>
                </a:gs>
              </a:gsLst>
              <a:lin ang="55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1" name="Rectangle 10">
              <a:extLst>
                <a:ext uri="{FF2B5EF4-FFF2-40B4-BE49-F238E27FC236}">
                  <a16:creationId xmlns:a16="http://schemas.microsoft.com/office/drawing/2014/main" id="{DD3842CE-80A1-1110-8DDA-D6F18BE0C63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7617204" y="1610686"/>
              <a:ext cx="4574794" cy="5290794"/>
            </a:xfrm>
            <a:prstGeom prst="rect">
              <a:avLst/>
            </a:prstGeom>
            <a:gradFill flip="none" rotWithShape="1">
              <a:gsLst>
                <a:gs pos="5000">
                  <a:schemeClr val="accent2"/>
                </a:gs>
                <a:gs pos="49000">
                  <a:schemeClr val="accent5">
                    <a:lumMod val="60000"/>
                    <a:lumOff val="40000"/>
                    <a:alpha val="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C9318B-F00C-0365-EC3A-B46DF3523B6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14597" y="21736"/>
              <a:ext cx="3585523"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E92A2C8-D25D-5522-FFDD-CF5793AEFC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806026" y="1712428"/>
              <a:ext cx="4354310" cy="5995557"/>
            </a:xfrm>
            <a:prstGeom prst="rect">
              <a:avLst/>
            </a:prstGeom>
            <a:gradFill flip="none" rotWithShape="1">
              <a:gsLst>
                <a:gs pos="0">
                  <a:schemeClr val="accent5">
                    <a:lumMod val="60000"/>
                    <a:lumOff val="40000"/>
                  </a:schemeClr>
                </a:gs>
                <a:gs pos="54000">
                  <a:schemeClr val="accent2">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42A33098-722D-D44C-8D1B-9FE0CC56A7A4}"/>
              </a:ext>
            </a:extLst>
          </p:cNvPr>
          <p:cNvSpPr>
            <a:spLocks noGrp="1"/>
          </p:cNvSpPr>
          <p:nvPr>
            <p:ph type="title"/>
          </p:nvPr>
        </p:nvSpPr>
        <p:spPr>
          <a:xfrm>
            <a:off x="717430" y="4149306"/>
            <a:ext cx="10141040" cy="2389503"/>
          </a:xfrm>
        </p:spPr>
        <p:txBody>
          <a:bodyPr vert="horz" lIns="91440" tIns="45720" rIns="91440" bIns="45720" rtlCol="0" anchor="b">
            <a:normAutofit fontScale="90000"/>
          </a:bodyPr>
          <a:lstStyle/>
          <a:p>
            <a:r>
              <a:rPr lang="en-US" sz="3600" dirty="0">
                <a:solidFill>
                  <a:srgbClr val="FFFFFF"/>
                </a:solidFill>
                <a:latin typeface="Segoe UI Symbol" panose="020B0502040204020203" pitchFamily="34" charset="0"/>
                <a:ea typeface="Segoe UI Symbol" panose="020B0502040204020203" pitchFamily="34" charset="0"/>
              </a:rPr>
              <a:t>Podcasts </a:t>
            </a:r>
            <a:br>
              <a:rPr lang="en-US" sz="3600" dirty="0">
                <a:solidFill>
                  <a:srgbClr val="FFFFFF"/>
                </a:solidFill>
                <a:latin typeface="Segoe UI Symbol" panose="020B0502040204020203" pitchFamily="34" charset="0"/>
                <a:ea typeface="Segoe UI Symbol" panose="020B0502040204020203" pitchFamily="34" charset="0"/>
              </a:rPr>
            </a:br>
            <a:r>
              <a:rPr lang="en-US" sz="3600" dirty="0">
                <a:solidFill>
                  <a:srgbClr val="FFFFFF"/>
                </a:solidFill>
                <a:latin typeface="Segoe UI Symbol" panose="020B0502040204020203" pitchFamily="34" charset="0"/>
                <a:ea typeface="Segoe UI Symbol" panose="020B0502040204020203" pitchFamily="34" charset="0"/>
              </a:rPr>
              <a:t/>
            </a:r>
            <a:br>
              <a:rPr lang="en-US" sz="3600" dirty="0">
                <a:solidFill>
                  <a:srgbClr val="FFFFFF"/>
                </a:solidFill>
                <a:latin typeface="Segoe UI Symbol" panose="020B0502040204020203" pitchFamily="34" charset="0"/>
                <a:ea typeface="Segoe UI Symbol" panose="020B0502040204020203" pitchFamily="34" charset="0"/>
              </a:rPr>
            </a:br>
            <a:r>
              <a:rPr lang="en-US" sz="3600" dirty="0">
                <a:solidFill>
                  <a:srgbClr val="FFFFFF"/>
                </a:solidFill>
                <a:latin typeface="Segoe UI Symbol" panose="020B0502040204020203" pitchFamily="34" charset="0"/>
                <a:ea typeface="Segoe UI Symbol" panose="020B0502040204020203" pitchFamily="34" charset="0"/>
              </a:rPr>
              <a:t/>
            </a:r>
            <a:br>
              <a:rPr lang="en-US" sz="3600" dirty="0">
                <a:solidFill>
                  <a:srgbClr val="FFFFFF"/>
                </a:solidFill>
                <a:latin typeface="Segoe UI Symbol" panose="020B0502040204020203" pitchFamily="34" charset="0"/>
                <a:ea typeface="Segoe UI Symbol" panose="020B0502040204020203" pitchFamily="34" charset="0"/>
              </a:rPr>
            </a:br>
            <a:r>
              <a:rPr lang="en-US" sz="3600" dirty="0">
                <a:solidFill>
                  <a:srgbClr val="FFFFFF"/>
                </a:solidFill>
                <a:latin typeface="Segoe UI Symbol" panose="020B0502040204020203" pitchFamily="34" charset="0"/>
                <a:ea typeface="Segoe UI Symbol" panose="020B0502040204020203" pitchFamily="34" charset="0"/>
              </a:rPr>
              <a:t/>
            </a:r>
            <a:br>
              <a:rPr lang="en-US" sz="3600" dirty="0">
                <a:solidFill>
                  <a:srgbClr val="FFFFFF"/>
                </a:solidFill>
                <a:latin typeface="Segoe UI Symbol" panose="020B0502040204020203" pitchFamily="34" charset="0"/>
                <a:ea typeface="Segoe UI Symbol" panose="020B0502040204020203" pitchFamily="34" charset="0"/>
              </a:rPr>
            </a:br>
            <a:r>
              <a:rPr lang="en-US" sz="3600" dirty="0">
                <a:solidFill>
                  <a:srgbClr val="FFFFFF"/>
                </a:solidFill>
                <a:latin typeface="Segoe UI Symbol" panose="020B0502040204020203" pitchFamily="34" charset="0"/>
                <a:ea typeface="Segoe UI Symbol" panose="020B0502040204020203" pitchFamily="34" charset="0"/>
              </a:rPr>
              <a:t>NL: </a:t>
            </a:r>
            <a:r>
              <a:rPr lang="en-US" sz="3600" dirty="0">
                <a:solidFill>
                  <a:srgbClr val="FFFFFF"/>
                </a:solidFill>
                <a:latin typeface="Segoe UI Symbol" panose="020B0502040204020203" pitchFamily="34" charset="0"/>
                <a:ea typeface="Segoe UI Symbol" panose="020B0502040204020203" pitchFamily="34" charset="0"/>
                <a:hlinkClick r:id="rId5"/>
              </a:rPr>
              <a:t>https://fashionunited.nl/nieuws/podcast/podcast-wat-is-de-invloed-van-fast-fashion/2022061053774</a:t>
            </a:r>
            <a:r>
              <a:rPr lang="en-US" sz="3600" dirty="0">
                <a:solidFill>
                  <a:srgbClr val="FFFFFF"/>
                </a:solidFill>
                <a:latin typeface="Segoe UI Symbol" panose="020B0502040204020203" pitchFamily="34" charset="0"/>
                <a:ea typeface="Segoe UI Symbol" panose="020B0502040204020203" pitchFamily="34" charset="0"/>
              </a:rPr>
              <a:t> </a:t>
            </a:r>
            <a:br>
              <a:rPr lang="en-US" sz="3600" dirty="0">
                <a:solidFill>
                  <a:srgbClr val="FFFFFF"/>
                </a:solidFill>
                <a:latin typeface="Segoe UI Symbol" panose="020B0502040204020203" pitchFamily="34" charset="0"/>
                <a:ea typeface="Segoe UI Symbol" panose="020B0502040204020203" pitchFamily="34" charset="0"/>
              </a:rPr>
            </a:br>
            <a:r>
              <a:rPr lang="en-US" sz="3600" dirty="0">
                <a:solidFill>
                  <a:srgbClr val="FFFFFF"/>
                </a:solidFill>
                <a:latin typeface="Segoe UI Symbol" panose="020B0502040204020203" pitchFamily="34" charset="0"/>
                <a:ea typeface="Segoe UI Symbol" panose="020B0502040204020203" pitchFamily="34" charset="0"/>
              </a:rPr>
              <a:t/>
            </a:r>
            <a:br>
              <a:rPr lang="en-US" sz="3600" dirty="0">
                <a:solidFill>
                  <a:srgbClr val="FFFFFF"/>
                </a:solidFill>
                <a:latin typeface="Segoe UI Symbol" panose="020B0502040204020203" pitchFamily="34" charset="0"/>
                <a:ea typeface="Segoe UI Symbol" panose="020B0502040204020203" pitchFamily="34" charset="0"/>
              </a:rPr>
            </a:br>
            <a:r>
              <a:rPr lang="en-US" sz="3600" dirty="0">
                <a:solidFill>
                  <a:srgbClr val="FFFFFF"/>
                </a:solidFill>
                <a:latin typeface="Segoe UI Symbol" panose="020B0502040204020203" pitchFamily="34" charset="0"/>
                <a:ea typeface="Segoe UI Symbol" panose="020B0502040204020203" pitchFamily="34" charset="0"/>
              </a:rPr>
              <a:t>IT: </a:t>
            </a:r>
            <a:r>
              <a:rPr lang="en-US" sz="3600" dirty="0">
                <a:solidFill>
                  <a:srgbClr val="FFFFFF"/>
                </a:solidFill>
                <a:latin typeface="Segoe UI Symbol" panose="020B0502040204020203" pitchFamily="34" charset="0"/>
                <a:ea typeface="Segoe UI Symbol" panose="020B0502040204020203" pitchFamily="34" charset="0"/>
                <a:hlinkClick r:id="rId6"/>
              </a:rPr>
              <a:t>https://www.abitipuliti.org/what-the-fashion/</a:t>
            </a:r>
            <a:r>
              <a:rPr lang="en-US" sz="3600" dirty="0">
                <a:solidFill>
                  <a:srgbClr val="FFFFFF"/>
                </a:solidFill>
                <a:latin typeface="Segoe UI Symbol" panose="020B0502040204020203" pitchFamily="34" charset="0"/>
                <a:ea typeface="Segoe UI Symbol" panose="020B0502040204020203" pitchFamily="34" charset="0"/>
              </a:rPr>
              <a:t> </a:t>
            </a:r>
          </a:p>
        </p:txBody>
      </p:sp>
    </p:spTree>
    <p:extLst>
      <p:ext uri="{BB962C8B-B14F-4D97-AF65-F5344CB8AC3E}">
        <p14:creationId xmlns:p14="http://schemas.microsoft.com/office/powerpoint/2010/main" val="170535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0B19559-604B-39D7-4D3D-585B77A7A512}"/>
              </a:ext>
            </a:extLst>
          </p:cNvPr>
          <p:cNvSpPr>
            <a:spLocks noGrp="1"/>
          </p:cNvSpPr>
          <p:nvPr>
            <p:ph idx="1"/>
          </p:nvPr>
        </p:nvSpPr>
        <p:spPr>
          <a:xfrm>
            <a:off x="552091" y="277452"/>
            <a:ext cx="10905226" cy="6303095"/>
          </a:xfrm>
        </p:spPr>
        <p:txBody>
          <a:bodyPr>
            <a:normAutofit fontScale="85000" lnSpcReduction="20000"/>
          </a:bodyPr>
          <a:lstStyle/>
          <a:p>
            <a:pPr marL="0" indent="0" algn="just">
              <a:lnSpc>
                <a:spcPct val="160000"/>
              </a:lnSpc>
              <a:buNone/>
            </a:pPr>
            <a:r>
              <a:rPr lang="nl-NL" sz="1700" b="1" dirty="0">
                <a:latin typeface="Arial" panose="020B0604020202020204" pitchFamily="34" charset="0"/>
                <a:ea typeface="Segoe UI Symbol" panose="020B0502040204020203" pitchFamily="34" charset="0"/>
                <a:cs typeface="Arial" panose="020B0604020202020204" pitchFamily="34" charset="0"/>
              </a:rPr>
              <a:t>Het duurzaamste kledingstuk? Dat ligt al in je kast. Hoewel het bewustzijn over de schadelijke gevolgen van vlees eten of vliegen groeit, blijft de milieu-impact van nieuwe kleding kopen vaak nog onderbelicht. Maar hoe vervuilend is de kledingbranche nou echt?</a:t>
            </a:r>
          </a:p>
          <a:p>
            <a:pPr marL="0" indent="0" algn="just">
              <a:lnSpc>
                <a:spcPct val="160000"/>
              </a:lnSpc>
              <a:buNone/>
            </a:pPr>
            <a:endParaRPr lang="nl-NL" sz="1700" dirty="0">
              <a:latin typeface="Arial" panose="020B0604020202020204" pitchFamily="34" charset="0"/>
              <a:ea typeface="Segoe UI Symbol" panose="020B0502040204020203" pitchFamily="34" charset="0"/>
              <a:cs typeface="Arial" panose="020B0604020202020204" pitchFamily="34" charset="0"/>
            </a:endParaRPr>
          </a:p>
          <a:p>
            <a:pPr marL="0" indent="0" algn="just">
              <a:lnSpc>
                <a:spcPct val="160000"/>
              </a:lnSpc>
              <a:buNone/>
            </a:pPr>
            <a:r>
              <a:rPr lang="nl-NL" sz="1700" dirty="0">
                <a:latin typeface="Arial" panose="020B0604020202020204" pitchFamily="34" charset="0"/>
                <a:ea typeface="Segoe UI Symbol" panose="020B0502040204020203" pitchFamily="34" charset="0"/>
                <a:cs typeface="Arial" panose="020B0604020202020204" pitchFamily="34" charset="0"/>
              </a:rPr>
              <a:t>Hoeveel heeft een Nederlandse consument over voor een spijkerbroek? Gewoon een degelijk, doorsnee model van donkerblauwe stof. Twee tientjes sowieso wel, 200 euro waarschijnlijk weer niet. Het antwoord zal ook afhangen van hoeveel iemand te besteden heeft. Zolang er genoeg geld overblijft voor andere uitgaven, is de aanschaf redelijk pijnloos. Maar hoe zou dat zijn als de consument zijn broek moest afrekenen met een ander betaalmiddel, één waarvan de waarde minder relatief is? Stel dat hij elk jaar een vaste voorraad water zou krijgen – een put die hij naar eigen inzicht kan gebruiken tot de bodem is bereikt. Hij zou zijn auto ermee kunnen wassen, zijn groente kunnen bewateren, of er de wc mee kunnen doorspoelen.</a:t>
            </a:r>
          </a:p>
          <a:p>
            <a:pPr marL="0" indent="0" algn="just">
              <a:lnSpc>
                <a:spcPct val="160000"/>
              </a:lnSpc>
              <a:buNone/>
            </a:pPr>
            <a:r>
              <a:rPr lang="nl-NL" sz="1700" dirty="0">
                <a:latin typeface="Arial" panose="020B0604020202020204" pitchFamily="34" charset="0"/>
                <a:ea typeface="Segoe UI Symbol" panose="020B0502040204020203" pitchFamily="34" charset="0"/>
                <a:cs typeface="Arial" panose="020B0604020202020204" pitchFamily="34" charset="0"/>
              </a:rPr>
              <a:t>Waarschijnlijk zou hij in zo’n geval aanzienlijk langer aarzelen over de aanschaf van nóg een spijkerbroek. Omdat hij voor die ene broek dan minstens 110 douchebeurten moet overslaan, of pakweg 250 dagen de vuile vaat niet kan afwassen. Die spijkerbroek laten hangen zou hem in één klap bijna zeven jaar aan drinkwater opleveren. Het zijn afwegingen die consumenten nu nog zelden maken, merkt Paulien Harmsen, onderzoeker duurzaam textiel aan Wageningen University. Waar in de maatschappij het bewustzijn over de schadelijke gevolgen van vlees eten of vliegreizen groeit, blijft de impact van de kledingindustrie volgens haar dikwijls sterk onderbelicht.</a:t>
            </a:r>
          </a:p>
          <a:p>
            <a:pPr marL="0" indent="0" algn="just">
              <a:lnSpc>
                <a:spcPct val="160000"/>
              </a:lnSpc>
              <a:buNone/>
            </a:pPr>
            <a:r>
              <a:rPr lang="nl-NL" sz="1700" dirty="0">
                <a:latin typeface="Arial" panose="020B0604020202020204" pitchFamily="34" charset="0"/>
                <a:ea typeface="Segoe UI Symbol" panose="020B0502040204020203" pitchFamily="34" charset="0"/>
                <a:cs typeface="Arial" panose="020B0604020202020204" pitchFamily="34" charset="0"/>
              </a:rPr>
              <a:t>„Mensen associëren kleding met iets zachts en ‘</a:t>
            </a:r>
            <a:r>
              <a:rPr lang="nl-NL" sz="1700" dirty="0" err="1">
                <a:latin typeface="Arial" panose="020B0604020202020204" pitchFamily="34" charset="0"/>
                <a:ea typeface="Segoe UI Symbol" panose="020B0502040204020203" pitchFamily="34" charset="0"/>
                <a:cs typeface="Arial" panose="020B0604020202020204" pitchFamily="34" charset="0"/>
              </a:rPr>
              <a:t>fluffy’s</a:t>
            </a:r>
            <a:r>
              <a:rPr lang="nl-NL" sz="1700" dirty="0">
                <a:latin typeface="Arial" panose="020B0604020202020204" pitchFamily="34" charset="0"/>
                <a:ea typeface="Segoe UI Symbol" panose="020B0502040204020203" pitchFamily="34" charset="0"/>
                <a:cs typeface="Arial" panose="020B0604020202020204" pitchFamily="34" charset="0"/>
              </a:rPr>
              <a:t>’, niet met vervuiling of de olie die wordt gebruikt voor synthetische materialen”, aldus Harmsen. Ze kan het de consument ook niet echt kwalijk nemen. Natuurlijk heeft die een verantwoordelijkheid, maar hij wordt ook „aan alle kanten misleid”. Al jaren moedigt de kledingsector consumenten aan zo veel mogelijk te kopen. Shoppen is vrijetijdsbesteding geworden. </a:t>
            </a:r>
          </a:p>
          <a:p>
            <a:pPr algn="just">
              <a:lnSpc>
                <a:spcPct val="160000"/>
              </a:lnSpc>
            </a:pPr>
            <a:endParaRPr lang="it-IT" sz="1600" dirty="0">
              <a:latin typeface="Arial" panose="020B0604020202020204" pitchFamily="34" charset="0"/>
              <a:ea typeface="Segoe UI Symbol" panose="020B0502040204020203" pitchFamily="34" charset="0"/>
              <a:cs typeface="Arial" panose="020B0604020202020204" pitchFamily="34" charset="0"/>
            </a:endParaRPr>
          </a:p>
        </p:txBody>
      </p:sp>
    </p:spTree>
    <p:extLst>
      <p:ext uri="{BB962C8B-B14F-4D97-AF65-F5344CB8AC3E}">
        <p14:creationId xmlns:p14="http://schemas.microsoft.com/office/powerpoint/2010/main" val="2439398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651CF9-BD9A-A031-095B-AE0B2CD9F65D}"/>
              </a:ext>
            </a:extLst>
          </p:cNvPr>
          <p:cNvSpPr>
            <a:spLocks noGrp="1"/>
          </p:cNvSpPr>
          <p:nvPr>
            <p:ph type="title"/>
          </p:nvPr>
        </p:nvSpPr>
        <p:spPr>
          <a:xfrm>
            <a:off x="838200" y="330619"/>
            <a:ext cx="10515600" cy="1325563"/>
          </a:xfrm>
        </p:spPr>
        <p:txBody>
          <a:bodyPr/>
          <a:lstStyle/>
          <a:p>
            <a:r>
              <a:rPr lang="it-IT" dirty="0" err="1"/>
              <a:t>Huiswerk</a:t>
            </a:r>
            <a:r>
              <a:rPr lang="it-IT" dirty="0"/>
              <a:t> </a:t>
            </a:r>
          </a:p>
        </p:txBody>
      </p:sp>
      <p:sp>
        <p:nvSpPr>
          <p:cNvPr id="3" name="Segnaposto contenuto 2">
            <a:extLst>
              <a:ext uri="{FF2B5EF4-FFF2-40B4-BE49-F238E27FC236}">
                <a16:creationId xmlns:a16="http://schemas.microsoft.com/office/drawing/2014/main" id="{E0B19559-604B-39D7-4D3D-585B77A7A512}"/>
              </a:ext>
            </a:extLst>
          </p:cNvPr>
          <p:cNvSpPr>
            <a:spLocks noGrp="1"/>
          </p:cNvSpPr>
          <p:nvPr>
            <p:ph idx="1"/>
          </p:nvPr>
        </p:nvSpPr>
        <p:spPr>
          <a:xfrm>
            <a:off x="448574" y="1656182"/>
            <a:ext cx="10905226" cy="4520781"/>
          </a:xfrm>
        </p:spPr>
        <p:txBody>
          <a:bodyPr>
            <a:normAutofit lnSpcReduction="10000"/>
          </a:bodyPr>
          <a:lstStyle/>
          <a:p>
            <a:pPr marL="0" indent="0" fontAlgn="base">
              <a:lnSpc>
                <a:spcPct val="107000"/>
              </a:lnSpc>
              <a:spcAft>
                <a:spcPts val="800"/>
              </a:spcAft>
              <a:buNone/>
            </a:pP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Neem die doorsnee spijkerbroek. Bij de teelt van de katoen voor één paar jeans van 500 gram wordt naar schatting 5.000 liter water gebruikt, al verschilt dat per regio en het soort katoen. Daarnaast komt bij de teelt van de katoen voor die ene broek volgens berekeningen </a:t>
            </a:r>
            <a:r>
              <a:rPr lang="nl-NL" sz="1800" u="none" strike="noStrike"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2"/>
              </a:rPr>
              <a:t>van onderzoeksbureau CE Delft</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 het equivalent van drie kilo CO</a:t>
            </a:r>
            <a:r>
              <a:rPr lang="nl-NL" sz="1800" baseline="-250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2</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 vrij, vooral door het gebruik van pesticiden en kunstmest – ongeveer 28 kilometer autorijden. Dat is nog los van de handelingen die volgen, zoals weven en verven.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800"/>
              </a:spcAft>
              <a:buNone/>
            </a:pP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In berichtgeving, </a:t>
            </a:r>
            <a:r>
              <a:rPr lang="nl-NL" sz="1800" u="none" strike="noStrike"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ook in </a:t>
            </a:r>
            <a:r>
              <a:rPr lang="nl-NL" sz="1800" i="1" u="none" strike="noStrike"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3"/>
              </a:rPr>
              <a:t>NRC</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 en door beleidsmakers krijgt de kledingindustrie soms een uiterst twijfelachtige eer toebedeeld. Het zou de op een na meest vervuilende sector ter wereld zijn – na olie, maar voor de luchtvaart en scheepvaart sámen. Op die bewering is veel aan te merken, concludeerde </a:t>
            </a:r>
            <a:r>
              <a:rPr lang="nl-NL" sz="1800" i="1"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The New York Times</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 in 2018. Hij is </a:t>
            </a:r>
            <a:r>
              <a:rPr lang="nl-NL" sz="1800" u="none" strike="noStrike"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4"/>
              </a:rPr>
              <a:t>niet per se onwaar</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 er is alleen te weinig bewijs voor.</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1350"/>
              </a:spcAft>
              <a:buNone/>
            </a:pP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Onderzoeker Harmsen ziet zulke ongefundeerde beweringen vaker, zegt ze. „Er wordt veel geroepen, maar het ontbreekt vaak aan betrouwbare gegevens.” Onderzoek naar dit onderwerp heeft volgens haar lang geen prioriteit gehad. Dat maakt het vaak lastig om harde getallen te noemen: de ene katoenboer zal voor een halve kilo katoen 5.000 liter water gebruiken, een ander misschien 3.500 of juist 6.000 liter.</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it-IT" sz="1600" dirty="0">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1489440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651CF9-BD9A-A031-095B-AE0B2CD9F65D}"/>
              </a:ext>
            </a:extLst>
          </p:cNvPr>
          <p:cNvSpPr>
            <a:spLocks noGrp="1"/>
          </p:cNvSpPr>
          <p:nvPr>
            <p:ph type="title"/>
          </p:nvPr>
        </p:nvSpPr>
        <p:spPr>
          <a:xfrm>
            <a:off x="838200" y="330619"/>
            <a:ext cx="10515600" cy="1325563"/>
          </a:xfrm>
        </p:spPr>
        <p:txBody>
          <a:bodyPr/>
          <a:lstStyle/>
          <a:p>
            <a:r>
              <a:rPr lang="it-IT" dirty="0" err="1"/>
              <a:t>Huiswerk</a:t>
            </a:r>
            <a:r>
              <a:rPr lang="it-IT" dirty="0"/>
              <a:t> </a:t>
            </a:r>
          </a:p>
        </p:txBody>
      </p:sp>
      <p:sp>
        <p:nvSpPr>
          <p:cNvPr id="3" name="Segnaposto contenuto 2">
            <a:extLst>
              <a:ext uri="{FF2B5EF4-FFF2-40B4-BE49-F238E27FC236}">
                <a16:creationId xmlns:a16="http://schemas.microsoft.com/office/drawing/2014/main" id="{E0B19559-604B-39D7-4D3D-585B77A7A512}"/>
              </a:ext>
            </a:extLst>
          </p:cNvPr>
          <p:cNvSpPr>
            <a:spLocks noGrp="1"/>
          </p:cNvSpPr>
          <p:nvPr>
            <p:ph idx="1"/>
          </p:nvPr>
        </p:nvSpPr>
        <p:spPr>
          <a:xfrm>
            <a:off x="448574" y="1656182"/>
            <a:ext cx="10905226" cy="4520781"/>
          </a:xfrm>
        </p:spPr>
        <p:txBody>
          <a:bodyPr>
            <a:normAutofit/>
          </a:bodyPr>
          <a:lstStyle/>
          <a:p>
            <a:pPr marL="0" indent="0" fontAlgn="base">
              <a:lnSpc>
                <a:spcPct val="107000"/>
              </a:lnSpc>
              <a:spcAft>
                <a:spcPts val="1350"/>
              </a:spcAft>
              <a:buNone/>
            </a:pP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Het ontbreken van zulke cijfers maakt lijstjes over hoe vervuilend sectoren nou werkelijk zijn ondoenlijk, zegt ook Jan </a:t>
            </a:r>
            <a:r>
              <a:rPr lang="nl-NL" sz="1800" dirty="0" err="1">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Mahy</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 lector duurzame en functionele textiel aan Hogeschool Saxion. Het begint al met de vraag wát je wilt vergelijken. De vervuiling van het telen, weven, spinnen, kleuren en naaien? Of ook van het transport? En hoe zit het met de uitstoot door al het wassen, drogen en strijken thuis?</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lnSpc>
                <a:spcPct val="107000"/>
              </a:lnSpc>
              <a:spcAft>
                <a:spcPts val="800"/>
              </a:spcAft>
              <a:buNone/>
            </a:pP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Is CO</a:t>
            </a:r>
            <a:r>
              <a:rPr lang="nl-NL" sz="1800" baseline="-250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2</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-uitstoot bovendien wel de juiste eenheid? Voor de productie van kleding wordt ook veel water gebruikt, en pesticiden die de natuur beschadigen. Bij synthetische kleding komen in de productie, maar ook tijdens het wassen, grote hoeveelheden minuscule deeltjes vrij, zogeheten microplastics. En maakt het eigenlijk iets uit of de kledingindustrie nummer twee of nummer vijf is, vraagt </a:t>
            </a:r>
            <a:r>
              <a:rPr lang="nl-NL" sz="1800" dirty="0" err="1">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Mahy</a:t>
            </a:r>
            <a:r>
              <a:rPr lang="nl-NL" sz="1800" dirty="0">
                <a:solidFill>
                  <a:srgbClr val="1A1A1A"/>
                </a:solidFill>
                <a:effectLst/>
                <a:latin typeface="Arial" panose="020B0604020202020204" pitchFamily="34" charset="0"/>
                <a:ea typeface="Times New Roman" panose="02020603050405020304" pitchFamily="18" charset="0"/>
                <a:cs typeface="Times New Roman" panose="02020603050405020304" pitchFamily="18" charset="0"/>
              </a:rPr>
              <a:t> zich af. „Het is in elk geval een van de meest vervuilende industrieën.”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it-IT" sz="1600" dirty="0">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2600198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4195B0-FF0A-2530-5951-81033E6E7599}"/>
              </a:ext>
            </a:extLst>
          </p:cNvPr>
          <p:cNvSpPr>
            <a:spLocks noGrp="1"/>
          </p:cNvSpPr>
          <p:nvPr>
            <p:ph type="title"/>
          </p:nvPr>
        </p:nvSpPr>
        <p:spPr>
          <a:xfrm>
            <a:off x="741873" y="370576"/>
            <a:ext cx="10905226" cy="1460500"/>
          </a:xfrm>
        </p:spPr>
        <p:txBody>
          <a:bodyPr>
            <a:normAutofit fontScale="90000"/>
          </a:bodyPr>
          <a:lstStyle/>
          <a:p>
            <a:r>
              <a:rPr lang="it-IT" b="0" i="0" dirty="0">
                <a:solidFill>
                  <a:srgbClr val="333333"/>
                </a:solidFill>
                <a:effectLst/>
                <a:latin typeface="main-condensed_bold"/>
              </a:rPr>
              <a:t/>
            </a:r>
            <a:br>
              <a:rPr lang="it-IT" b="0" i="0" dirty="0">
                <a:solidFill>
                  <a:srgbClr val="333333"/>
                </a:solidFill>
                <a:effectLst/>
                <a:latin typeface="main-condensed_bold"/>
              </a:rPr>
            </a:br>
            <a:r>
              <a:rPr lang="it-IT" b="0" i="0" dirty="0" err="1">
                <a:solidFill>
                  <a:srgbClr val="333333"/>
                </a:solidFill>
                <a:effectLst/>
                <a:latin typeface="main-condensed_bold"/>
              </a:rPr>
              <a:t>Shein</a:t>
            </a:r>
            <a:r>
              <a:rPr lang="it-IT" b="0" i="0" dirty="0">
                <a:solidFill>
                  <a:srgbClr val="333333"/>
                </a:solidFill>
                <a:effectLst/>
                <a:latin typeface="main-condensed_bold"/>
              </a:rPr>
              <a:t>, il lato oscuro del re del fast fashion: lavoratori schiavizzati, tessuti tossici e inquinamento</a:t>
            </a:r>
            <a:br>
              <a:rPr lang="it-IT" b="0" i="0" dirty="0">
                <a:solidFill>
                  <a:srgbClr val="333333"/>
                </a:solidFill>
                <a:effectLst/>
                <a:latin typeface="main-condensed_bold"/>
              </a:rPr>
            </a:br>
            <a:r>
              <a:rPr lang="it-IT" b="0" i="0" dirty="0">
                <a:solidFill>
                  <a:srgbClr val="0A0A0A"/>
                </a:solidFill>
                <a:effectLst/>
                <a:latin typeface="SolferinoText-Light"/>
              </a:rPr>
              <a:t/>
            </a:r>
            <a:br>
              <a:rPr lang="it-IT" b="0" i="0" dirty="0">
                <a:solidFill>
                  <a:srgbClr val="0A0A0A"/>
                </a:solidFill>
                <a:effectLst/>
                <a:latin typeface="SolferinoText-Light"/>
              </a:rPr>
            </a:br>
            <a:endParaRPr lang="it-IT" dirty="0"/>
          </a:p>
        </p:txBody>
      </p:sp>
      <p:sp>
        <p:nvSpPr>
          <p:cNvPr id="3" name="Segnaposto contenuto 2">
            <a:extLst>
              <a:ext uri="{FF2B5EF4-FFF2-40B4-BE49-F238E27FC236}">
                <a16:creationId xmlns:a16="http://schemas.microsoft.com/office/drawing/2014/main" id="{379F3745-1E9C-7C6C-6C5A-01FF80B8AE77}"/>
              </a:ext>
            </a:extLst>
          </p:cNvPr>
          <p:cNvSpPr>
            <a:spLocks noGrp="1"/>
          </p:cNvSpPr>
          <p:nvPr>
            <p:ph idx="1"/>
          </p:nvPr>
        </p:nvSpPr>
        <p:spPr>
          <a:xfrm>
            <a:off x="838200" y="2136086"/>
            <a:ext cx="10515600" cy="4351338"/>
          </a:xfrm>
        </p:spPr>
        <p:txBody>
          <a:bodyPr>
            <a:normAutofit lnSpcReduction="10000"/>
          </a:bodyPr>
          <a:lstStyle/>
          <a:p>
            <a:pPr marL="0" indent="0" algn="just">
              <a:buNone/>
            </a:pPr>
            <a:r>
              <a:rPr lang="it-IT" b="1" i="0" dirty="0">
                <a:solidFill>
                  <a:srgbClr val="222222"/>
                </a:solidFill>
                <a:effectLst/>
                <a:latin typeface="title-regular"/>
              </a:rPr>
              <a:t>Fast fashion sta per «moda rapida e a basso costo»</a:t>
            </a:r>
            <a:r>
              <a:rPr lang="it-IT" b="0" i="0" dirty="0">
                <a:solidFill>
                  <a:srgbClr val="222222"/>
                </a:solidFill>
                <a:effectLst/>
                <a:latin typeface="title-regular"/>
              </a:rPr>
              <a:t>. Ma quanto basso? </a:t>
            </a:r>
            <a:r>
              <a:rPr lang="it-IT" b="1" i="0" dirty="0">
                <a:solidFill>
                  <a:srgbClr val="222222"/>
                </a:solidFill>
                <a:effectLst/>
                <a:latin typeface="title-regular"/>
              </a:rPr>
              <a:t>Quando una T-shirt viene venduta a 3 euro e un abito a 7 euro vuol dire che c’è un «prezzo» che viene scaricato su qualcun altro</a:t>
            </a:r>
            <a:r>
              <a:rPr lang="it-IT" b="0" i="0" dirty="0">
                <a:solidFill>
                  <a:srgbClr val="222222"/>
                </a:solidFill>
                <a:effectLst/>
                <a:latin typeface="title-regular"/>
              </a:rPr>
              <a:t>.</a:t>
            </a:r>
            <a:r>
              <a:rPr lang="it-IT" dirty="0"/>
              <a:t/>
            </a:r>
            <a:br>
              <a:rPr lang="it-IT" dirty="0"/>
            </a:br>
            <a:r>
              <a:rPr lang="it-IT" b="0" i="0" dirty="0">
                <a:solidFill>
                  <a:srgbClr val="222222"/>
                </a:solidFill>
                <a:effectLst/>
                <a:latin typeface="title-regular"/>
              </a:rPr>
              <a:t>Partiamo dai costi di produzione: in Italia il costo medio orario nell’industria del tessile e manifatturiero è di 27 euro lordi. In Bulgaria di 5,4 euro, Romania 6,9 in Lituania 9 (Eurostat). In </a:t>
            </a:r>
            <a:r>
              <a:rPr lang="it-IT" b="0" i="0" u="none" strike="noStrike" dirty="0">
                <a:solidFill>
                  <a:srgbClr val="D60011"/>
                </a:solidFill>
                <a:effectLst/>
                <a:latin typeface="title-regular"/>
                <a:hlinkClick r:id="rId2"/>
              </a:rPr>
              <a:t>Cina</a:t>
            </a:r>
            <a:r>
              <a:rPr lang="it-IT" b="0" i="0" dirty="0">
                <a:solidFill>
                  <a:srgbClr val="222222"/>
                </a:solidFill>
                <a:effectLst/>
                <a:latin typeface="title-regular"/>
              </a:rPr>
              <a:t> e </a:t>
            </a:r>
            <a:r>
              <a:rPr lang="it-IT" b="0" i="0" u="none" strike="noStrike" dirty="0">
                <a:solidFill>
                  <a:srgbClr val="D60011"/>
                </a:solidFill>
                <a:effectLst/>
                <a:latin typeface="title-regular"/>
                <a:hlinkClick r:id="rId3"/>
              </a:rPr>
              <a:t>Vietnam</a:t>
            </a:r>
            <a:r>
              <a:rPr lang="it-IT" b="0" i="0" dirty="0">
                <a:solidFill>
                  <a:srgbClr val="222222"/>
                </a:solidFill>
                <a:effectLst/>
                <a:latin typeface="title-regular"/>
              </a:rPr>
              <a:t> rispettivamente dai 4 ai 3 dollari. Per arrivare ai 2 dollari al giorno in </a:t>
            </a:r>
            <a:r>
              <a:rPr lang="it-IT" b="0" i="0" u="none" strike="noStrike" dirty="0">
                <a:solidFill>
                  <a:srgbClr val="D60011"/>
                </a:solidFill>
                <a:effectLst/>
                <a:latin typeface="title-regular"/>
                <a:hlinkClick r:id="rId4"/>
              </a:rPr>
              <a:t>Madagascar</a:t>
            </a:r>
            <a:r>
              <a:rPr lang="it-IT" b="0" i="0" dirty="0">
                <a:solidFill>
                  <a:srgbClr val="222222"/>
                </a:solidFill>
                <a:effectLst/>
                <a:latin typeface="title-regular"/>
              </a:rPr>
              <a:t> e </a:t>
            </a:r>
            <a:r>
              <a:rPr lang="it-IT" b="0" i="0" u="none" strike="noStrike" dirty="0">
                <a:solidFill>
                  <a:srgbClr val="D60011"/>
                </a:solidFill>
                <a:effectLst/>
                <a:latin typeface="title-regular"/>
                <a:hlinkClick r:id="rId5"/>
              </a:rPr>
              <a:t>Myanmar</a:t>
            </a:r>
            <a:r>
              <a:rPr lang="it-IT" b="0" i="0" dirty="0">
                <a:solidFill>
                  <a:srgbClr val="222222"/>
                </a:solidFill>
                <a:effectLst/>
                <a:latin typeface="title-regular"/>
              </a:rPr>
              <a:t>. </a:t>
            </a:r>
          </a:p>
          <a:p>
            <a:pPr marL="0" indent="0" algn="just">
              <a:buNone/>
            </a:pPr>
            <a:r>
              <a:rPr lang="it-IT" b="1" i="0" dirty="0">
                <a:solidFill>
                  <a:srgbClr val="222222"/>
                </a:solidFill>
                <a:effectLst/>
                <a:latin typeface="title-regular"/>
              </a:rPr>
              <a:t>Quasi tutti i grandi marchi da anni hanno delocalizzato una parte della produzione</a:t>
            </a:r>
            <a:r>
              <a:rPr lang="it-IT" b="0" i="0" dirty="0">
                <a:solidFill>
                  <a:srgbClr val="222222"/>
                </a:solidFill>
                <a:effectLst/>
                <a:latin typeface="title-regular"/>
              </a:rPr>
              <a:t> in questi Paesi, inclusi quelli del lusso, che si rivolgono a una clientela benestante. Ma </a:t>
            </a:r>
            <a:r>
              <a:rPr lang="it-IT" i="0" dirty="0">
                <a:solidFill>
                  <a:srgbClr val="222222"/>
                </a:solidFill>
                <a:effectLst/>
                <a:latin typeface="title-regular"/>
              </a:rPr>
              <a:t>l’azienda che si è accaparrata il 50% del mercanto globale del fast fashion si chiama </a:t>
            </a:r>
            <a:r>
              <a:rPr lang="it-IT" i="0" dirty="0" err="1">
                <a:solidFill>
                  <a:srgbClr val="222222"/>
                </a:solidFill>
                <a:effectLst/>
                <a:latin typeface="title-regular"/>
              </a:rPr>
              <a:t>Shein</a:t>
            </a:r>
            <a:r>
              <a:rPr lang="it-IT" i="0" dirty="0">
                <a:solidFill>
                  <a:srgbClr val="222222"/>
                </a:solidFill>
                <a:effectLst/>
                <a:latin typeface="title-regular"/>
              </a:rPr>
              <a:t>.</a:t>
            </a:r>
            <a:endParaRPr lang="it-IT" dirty="0"/>
          </a:p>
        </p:txBody>
      </p:sp>
    </p:spTree>
    <p:extLst>
      <p:ext uri="{BB962C8B-B14F-4D97-AF65-F5344CB8AC3E}">
        <p14:creationId xmlns:p14="http://schemas.microsoft.com/office/powerpoint/2010/main" val="4210725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C7E5F0F-F7CC-B9F9-5201-88C44EAD0A78}"/>
              </a:ext>
            </a:extLst>
          </p:cNvPr>
          <p:cNvSpPr>
            <a:spLocks noGrp="1"/>
          </p:cNvSpPr>
          <p:nvPr>
            <p:ph idx="1"/>
          </p:nvPr>
        </p:nvSpPr>
        <p:spPr>
          <a:xfrm>
            <a:off x="717430" y="819510"/>
            <a:ext cx="10515600" cy="5408762"/>
          </a:xfrm>
        </p:spPr>
        <p:txBody>
          <a:bodyPr>
            <a:normAutofit fontScale="92500" lnSpcReduction="20000"/>
          </a:bodyPr>
          <a:lstStyle/>
          <a:p>
            <a:pPr marL="0" indent="0" algn="just">
              <a:buNone/>
            </a:pPr>
            <a:r>
              <a:rPr lang="it-IT" b="1" i="0" dirty="0" err="1">
                <a:solidFill>
                  <a:srgbClr val="222222"/>
                </a:solidFill>
                <a:effectLst/>
                <a:latin typeface="title-regular"/>
              </a:rPr>
              <a:t>Shein</a:t>
            </a:r>
            <a:r>
              <a:rPr lang="it-IT" b="1" i="0" dirty="0">
                <a:solidFill>
                  <a:srgbClr val="222222"/>
                </a:solidFill>
                <a:effectLst/>
                <a:latin typeface="title-regular"/>
              </a:rPr>
              <a:t> nasce nel 2008</a:t>
            </a:r>
            <a:r>
              <a:rPr lang="it-IT" b="0" i="0" dirty="0">
                <a:solidFill>
                  <a:srgbClr val="222222"/>
                </a:solidFill>
                <a:effectLst/>
                <a:latin typeface="title-regular"/>
              </a:rPr>
              <a:t> su idea dell’imprenditore cinese Chris </a:t>
            </a:r>
            <a:r>
              <a:rPr lang="it-IT" b="0" i="0" dirty="0" err="1">
                <a:solidFill>
                  <a:srgbClr val="222222"/>
                </a:solidFill>
                <a:effectLst/>
                <a:latin typeface="title-regular"/>
              </a:rPr>
              <a:t>Xu</a:t>
            </a:r>
            <a:r>
              <a:rPr lang="it-IT" b="0" i="0" dirty="0">
                <a:solidFill>
                  <a:srgbClr val="222222"/>
                </a:solidFill>
                <a:effectLst/>
                <a:latin typeface="title-regular"/>
              </a:rPr>
              <a:t>: inizia </a:t>
            </a:r>
            <a:r>
              <a:rPr lang="it-IT" b="1" i="0" dirty="0">
                <a:solidFill>
                  <a:srgbClr val="222222"/>
                </a:solidFill>
                <a:effectLst/>
                <a:latin typeface="title-regular"/>
              </a:rPr>
              <a:t>con la vendita di gioielli online, ma in pochi anni diventa una delle piattaforme di moda più cliccate al mondo</a:t>
            </a:r>
            <a:r>
              <a:rPr lang="it-IT" b="0" i="0" dirty="0">
                <a:solidFill>
                  <a:srgbClr val="222222"/>
                </a:solidFill>
                <a:effectLst/>
                <a:latin typeface="title-regular"/>
              </a:rPr>
              <a:t> e nel 2020 è arrivata a fatturare 10 miliardi di dollari. A novembre 2021 l’azienda valeva 30 miliardi di dollari e oggi supera i 60, più di Adidas, H&amp;M e Burberry messi insieme. </a:t>
            </a:r>
            <a:r>
              <a:rPr lang="it-IT" b="1" i="0" dirty="0">
                <a:solidFill>
                  <a:srgbClr val="222222"/>
                </a:solidFill>
                <a:effectLst/>
                <a:latin typeface="title-regular"/>
              </a:rPr>
              <a:t>La sua app, nel maggio 2022, era la più scaricata negli Stati Uniti, con 27 milioni di download</a:t>
            </a:r>
            <a:r>
              <a:rPr lang="it-IT" b="0" i="0" dirty="0">
                <a:solidFill>
                  <a:srgbClr val="222222"/>
                </a:solidFill>
                <a:effectLst/>
                <a:latin typeface="title-regular"/>
              </a:rPr>
              <a:t> (calcoli in tempo reale di App Annie e Sensor Tower). </a:t>
            </a:r>
            <a:r>
              <a:rPr lang="it-IT" b="0" i="0" dirty="0" err="1">
                <a:solidFill>
                  <a:srgbClr val="222222"/>
                </a:solidFill>
                <a:effectLst/>
                <a:latin typeface="title-regular"/>
              </a:rPr>
              <a:t>Shein</a:t>
            </a:r>
            <a:r>
              <a:rPr lang="it-IT" b="0" i="0" dirty="0">
                <a:solidFill>
                  <a:srgbClr val="222222"/>
                </a:solidFill>
                <a:effectLst/>
                <a:latin typeface="title-regular"/>
              </a:rPr>
              <a:t> sfrutta un sistema di algoritmi e analisi dati che rileva le tendenze in evoluzione in tempo reale, riuscendo così a produrre nuovi modelli in appena dieci giorni. Un ritmo impareggiabile rispetto a concorrenti come Zara, che richiedono in media cinque settimane. </a:t>
            </a:r>
            <a:r>
              <a:rPr lang="it-IT" b="1" i="0" dirty="0">
                <a:solidFill>
                  <a:srgbClr val="222222"/>
                </a:solidFill>
                <a:effectLst/>
                <a:latin typeface="title-regular"/>
              </a:rPr>
              <a:t>Il sito arriva a caricare fino a 6000 nuovi prodotti al giorno</a:t>
            </a:r>
            <a:r>
              <a:rPr lang="it-IT" b="0" i="0" dirty="0">
                <a:solidFill>
                  <a:srgbClr val="222222"/>
                </a:solidFill>
                <a:effectLst/>
                <a:latin typeface="title-regular"/>
              </a:rPr>
              <a:t>, e riceve regolari denunce di plagio sia da designer emergenti che da case di moda famose. </a:t>
            </a:r>
            <a:r>
              <a:rPr lang="it-IT" dirty="0">
                <a:solidFill>
                  <a:srgbClr val="222222"/>
                </a:solidFill>
                <a:latin typeface="title-regular"/>
              </a:rPr>
              <a:t>È anche</a:t>
            </a:r>
            <a:r>
              <a:rPr lang="it-IT" b="0" i="0" dirty="0">
                <a:solidFill>
                  <a:srgbClr val="222222"/>
                </a:solidFill>
                <a:effectLst/>
                <a:latin typeface="title-regular"/>
              </a:rPr>
              <a:t> utile sapere che prima di arrivare dentro al proprio armadio, un abito o una T-shirt attraversa diversi processi. </a:t>
            </a:r>
            <a:r>
              <a:rPr lang="it-IT" b="1" i="0" dirty="0">
                <a:solidFill>
                  <a:srgbClr val="222222"/>
                </a:solidFill>
                <a:effectLst/>
                <a:latin typeface="title-regular"/>
              </a:rPr>
              <a:t>Da un rapporto di Bloomberg del 2022 le magliette di cotone vendute da </a:t>
            </a:r>
            <a:r>
              <a:rPr lang="it-IT" b="1" i="0" dirty="0" err="1">
                <a:solidFill>
                  <a:srgbClr val="222222"/>
                </a:solidFill>
                <a:effectLst/>
                <a:latin typeface="title-regular"/>
              </a:rPr>
              <a:t>Shein</a:t>
            </a:r>
            <a:r>
              <a:rPr lang="it-IT" b="1" i="0" dirty="0">
                <a:solidFill>
                  <a:srgbClr val="222222"/>
                </a:solidFill>
                <a:effectLst/>
                <a:latin typeface="title-regular"/>
              </a:rPr>
              <a:t> provengono dal lavoro forzato della minoranza Uiguri dello Xinjiang</a:t>
            </a:r>
            <a:r>
              <a:rPr lang="it-IT" b="0" i="0" dirty="0">
                <a:solidFill>
                  <a:srgbClr val="222222"/>
                </a:solidFill>
                <a:effectLst/>
                <a:latin typeface="title-regular"/>
              </a:rPr>
              <a:t>. Questa regione al Nordovest della Cina è uno dei maggiori produttori di cotone al mondo, e la minoranza musulmana è da anni scandalosamente perseguitata e oppressa dal governo cinese.</a:t>
            </a:r>
            <a:endParaRPr lang="it-IT" dirty="0"/>
          </a:p>
        </p:txBody>
      </p:sp>
    </p:spTree>
    <p:extLst>
      <p:ext uri="{BB962C8B-B14F-4D97-AF65-F5344CB8AC3E}">
        <p14:creationId xmlns:p14="http://schemas.microsoft.com/office/powerpoint/2010/main" val="59680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FDB74AD3-F725-291B-5FF9-485E7FE74CE2}"/>
              </a:ext>
            </a:extLst>
          </p:cNvPr>
          <p:cNvSpPr>
            <a:spLocks noGrp="1"/>
          </p:cNvSpPr>
          <p:nvPr>
            <p:ph idx="1"/>
          </p:nvPr>
        </p:nvSpPr>
        <p:spPr>
          <a:xfrm>
            <a:off x="838200" y="1293962"/>
            <a:ext cx="10515600" cy="4857121"/>
          </a:xfrm>
        </p:spPr>
        <p:txBody>
          <a:bodyPr/>
          <a:lstStyle/>
          <a:p>
            <a:pPr marL="0" indent="0" algn="just">
              <a:buNone/>
            </a:pPr>
            <a:r>
              <a:rPr lang="it-IT" b="1" i="0" dirty="0">
                <a:solidFill>
                  <a:srgbClr val="222222"/>
                </a:solidFill>
                <a:effectLst/>
                <a:latin typeface="title-regular"/>
              </a:rPr>
              <a:t>Una popolarità sostenuta anche dall’ingaggio di influencer e celebrities</a:t>
            </a:r>
            <a:r>
              <a:rPr lang="it-IT" b="0" i="0" dirty="0">
                <a:solidFill>
                  <a:srgbClr val="222222"/>
                </a:solidFill>
                <a:effectLst/>
                <a:latin typeface="title-regular"/>
              </a:rPr>
              <a:t> che orientano la fascia di consumatori più attiva sulla piattaforma, quella dei giovanissimi, la cosiddetta </a:t>
            </a:r>
            <a:r>
              <a:rPr lang="it-IT" b="0" i="0" dirty="0" err="1">
                <a:solidFill>
                  <a:srgbClr val="222222"/>
                </a:solidFill>
                <a:effectLst/>
                <a:latin typeface="title-regular"/>
              </a:rPr>
              <a:t>Gen</a:t>
            </a:r>
            <a:r>
              <a:rPr lang="it-IT" b="0" i="0" dirty="0">
                <a:solidFill>
                  <a:srgbClr val="222222"/>
                </a:solidFill>
                <a:effectLst/>
                <a:latin typeface="title-regular"/>
              </a:rPr>
              <a:t>-Z. Proprio così, la generazione più sensibile ai temi legati alla sostenibilità ambientale e ai diritti dei lavoratori è anche la maggiore cliente di questo marchio che di trasparente non ha nulla: dalla struttura della società all’origine dei prodotti.</a:t>
            </a:r>
          </a:p>
          <a:p>
            <a:pPr marL="0" indent="0">
              <a:buNone/>
            </a:pPr>
            <a:endParaRPr lang="it-IT" dirty="0">
              <a:solidFill>
                <a:srgbClr val="222222"/>
              </a:solidFill>
              <a:latin typeface="title-regular"/>
            </a:endParaRPr>
          </a:p>
          <a:p>
            <a:pPr marL="0" indent="0">
              <a:buNone/>
            </a:pPr>
            <a:r>
              <a:rPr lang="it-IT" dirty="0">
                <a:hlinkClick r:id="rId2"/>
              </a:rPr>
              <a:t>https://www.corriere.it/dataroom-milena-gabanelli/shein-lato-oscuro-re-fast-fashion-lavoratori-schiavi-tessuti-tossici-inquinamento/55bd7870-56f4-11ee-a17f-69493a54d671-va.shtml</a:t>
            </a:r>
            <a:r>
              <a:rPr lang="it-IT" dirty="0"/>
              <a:t> </a:t>
            </a:r>
          </a:p>
        </p:txBody>
      </p:sp>
    </p:spTree>
    <p:extLst>
      <p:ext uri="{BB962C8B-B14F-4D97-AF65-F5344CB8AC3E}">
        <p14:creationId xmlns:p14="http://schemas.microsoft.com/office/powerpoint/2010/main" val="3536549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F817215-0ABD-583F-6167-8B6E74F00345}"/>
              </a:ext>
            </a:extLst>
          </p:cNvPr>
          <p:cNvSpPr>
            <a:spLocks noGrp="1"/>
          </p:cNvSpPr>
          <p:nvPr>
            <p:ph type="title"/>
          </p:nvPr>
        </p:nvSpPr>
        <p:spPr>
          <a:xfrm>
            <a:off x="640080" y="325369"/>
            <a:ext cx="4368602" cy="1956841"/>
          </a:xfrm>
        </p:spPr>
        <p:txBody>
          <a:bodyPr anchor="b">
            <a:normAutofit/>
          </a:bodyPr>
          <a:lstStyle/>
          <a:p>
            <a:pPr algn="ctr"/>
            <a:r>
              <a:rPr lang="it-IT" dirty="0" err="1">
                <a:latin typeface="Segoe UI Symbol" panose="020B0502040204020203" pitchFamily="34" charset="0"/>
                <a:ea typeface="Segoe UI Symbol" panose="020B0502040204020203" pitchFamily="34" charset="0"/>
              </a:rPr>
              <a:t>Mededelingen</a:t>
            </a:r>
            <a:r>
              <a:rPr lang="it-IT" dirty="0">
                <a:latin typeface="Segoe UI Symbol" panose="020B0502040204020203" pitchFamily="34" charset="0"/>
                <a:ea typeface="Segoe UI Symbol" panose="020B0502040204020203" pitchFamily="34" charset="0"/>
              </a:rPr>
              <a:t> </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C125CE3-9D75-18C4-4773-4982191A23E9}"/>
              </a:ext>
            </a:extLst>
          </p:cNvPr>
          <p:cNvSpPr>
            <a:spLocks noGrp="1"/>
          </p:cNvSpPr>
          <p:nvPr>
            <p:ph idx="1"/>
          </p:nvPr>
        </p:nvSpPr>
        <p:spPr>
          <a:xfrm>
            <a:off x="320803" y="3211963"/>
            <a:ext cx="4670097" cy="3320668"/>
          </a:xfrm>
        </p:spPr>
        <p:txBody>
          <a:bodyPr>
            <a:normAutofit/>
          </a:bodyPr>
          <a:lstStyle/>
          <a:p>
            <a:r>
              <a:rPr lang="en-US" sz="2000" dirty="0">
                <a:latin typeface="Segoe UI Symbol" panose="020B0502040204020203" pitchFamily="34" charset="0"/>
                <a:ea typeface="Segoe UI Symbol" panose="020B0502040204020203" pitchFamily="34" charset="0"/>
              </a:rPr>
              <a:t>20 </a:t>
            </a:r>
            <a:r>
              <a:rPr lang="en-US" sz="2000" dirty="0" err="1">
                <a:latin typeface="Segoe UI Symbol" panose="020B0502040204020203" pitchFamily="34" charset="0"/>
                <a:ea typeface="Segoe UI Symbol" panose="020B0502040204020203" pitchFamily="34" charset="0"/>
              </a:rPr>
              <a:t>oktober</a:t>
            </a:r>
            <a:r>
              <a:rPr lang="en-US" sz="2000" dirty="0">
                <a:latin typeface="Segoe UI Symbol" panose="020B0502040204020203" pitchFamily="34" charset="0"/>
                <a:ea typeface="Segoe UI Symbol" panose="020B0502040204020203" pitchFamily="34" charset="0"/>
              </a:rPr>
              <a:t>, 13-15. Online </a:t>
            </a:r>
            <a:r>
              <a:rPr lang="en-US" sz="2000" dirty="0" err="1">
                <a:latin typeface="Segoe UI Symbol" panose="020B0502040204020203" pitchFamily="34" charset="0"/>
                <a:ea typeface="Segoe UI Symbol" panose="020B0502040204020203" pitchFamily="34" charset="0"/>
              </a:rPr>
              <a:t>gastcollege</a:t>
            </a:r>
            <a:r>
              <a:rPr lang="en-US" sz="2000" dirty="0">
                <a:latin typeface="Segoe UI Symbol" panose="020B0502040204020203" pitchFamily="34" charset="0"/>
                <a:ea typeface="Segoe UI Symbol" panose="020B0502040204020203" pitchFamily="34" charset="0"/>
              </a:rPr>
              <a:t> met Niels Timmermans. Teams: </a:t>
            </a:r>
            <a:r>
              <a:rPr lang="it-IT" sz="1400" dirty="0">
                <a:latin typeface="Segoe UI Symbol" panose="020B0502040204020203" pitchFamily="34" charset="0"/>
                <a:ea typeface="Segoe UI Symbol" panose="020B0502040204020203" pitchFamily="34" charset="0"/>
              </a:rPr>
              <a:t/>
            </a:r>
            <a:br>
              <a:rPr lang="it-IT" sz="1400" dirty="0">
                <a:latin typeface="Segoe UI Symbol" panose="020B0502040204020203" pitchFamily="34" charset="0"/>
                <a:ea typeface="Segoe UI Symbol" panose="020B0502040204020203" pitchFamily="34" charset="0"/>
              </a:rPr>
            </a:br>
            <a:r>
              <a:rPr lang="it-IT" sz="1400" b="1" i="0" dirty="0">
                <a:solidFill>
                  <a:srgbClr val="00376B"/>
                </a:solidFill>
                <a:effectLst/>
                <a:latin typeface="Segoe UI Symbol" panose="020B0502040204020203" pitchFamily="34" charset="0"/>
                <a:ea typeface="Segoe UI Symbol" panose="020B0502040204020203" pitchFamily="34" charset="0"/>
              </a:rPr>
              <a:t>bitly.ws/</a:t>
            </a:r>
            <a:r>
              <a:rPr lang="it-IT" sz="1400" b="1" i="0" dirty="0" err="1">
                <a:solidFill>
                  <a:srgbClr val="00376B"/>
                </a:solidFill>
                <a:effectLst/>
                <a:latin typeface="Segoe UI Symbol" panose="020B0502040204020203" pitchFamily="34" charset="0"/>
                <a:ea typeface="Segoe UI Symbol" panose="020B0502040204020203" pitchFamily="34" charset="0"/>
              </a:rPr>
              <a:t>XuYW</a:t>
            </a:r>
            <a:r>
              <a:rPr lang="it-IT" sz="1400" b="1" i="0" dirty="0">
                <a:solidFill>
                  <a:srgbClr val="00376B"/>
                </a:solidFill>
                <a:effectLst/>
                <a:latin typeface="Segoe UI Symbol" panose="020B0502040204020203" pitchFamily="34" charset="0"/>
                <a:ea typeface="Segoe UI Symbol" panose="020B0502040204020203" pitchFamily="34" charset="0"/>
              </a:rPr>
              <a:t> </a:t>
            </a:r>
          </a:p>
          <a:p>
            <a:pPr marL="0" indent="0">
              <a:buNone/>
            </a:pPr>
            <a:endParaRPr lang="en-US" sz="2000" dirty="0">
              <a:latin typeface="Segoe UI Symbol" panose="020B0502040204020203" pitchFamily="34" charset="0"/>
              <a:ea typeface="Segoe UI Symbol" panose="020B0502040204020203" pitchFamily="34" charset="0"/>
            </a:endParaRPr>
          </a:p>
          <a:p>
            <a:r>
              <a:rPr lang="en-US" sz="2000" dirty="0">
                <a:latin typeface="Segoe UI Symbol" panose="020B0502040204020203" pitchFamily="34" charset="0"/>
                <a:ea typeface="Segoe UI Symbol" panose="020B0502040204020203" pitchFamily="34" charset="0"/>
              </a:rPr>
              <a:t>23 </a:t>
            </a:r>
            <a:r>
              <a:rPr lang="en-US" sz="2000" dirty="0" err="1">
                <a:latin typeface="Segoe UI Symbol" panose="020B0502040204020203" pitchFamily="34" charset="0"/>
                <a:ea typeface="Segoe UI Symbol" panose="020B0502040204020203" pitchFamily="34" charset="0"/>
              </a:rPr>
              <a:t>oktober</a:t>
            </a:r>
            <a:r>
              <a:rPr lang="en-US" sz="2000" dirty="0">
                <a:latin typeface="Segoe UI Symbol" panose="020B0502040204020203" pitchFamily="34" charset="0"/>
                <a:ea typeface="Segoe UI Symbol" panose="020B0502040204020203" pitchFamily="34" charset="0"/>
              </a:rPr>
              <a:t>: Masterclass Silvia Piraccini (Iperborea), 13-15 </a:t>
            </a:r>
            <a:r>
              <a:rPr lang="en-US" sz="2000" dirty="0" err="1">
                <a:latin typeface="Segoe UI Symbol" panose="020B0502040204020203" pitchFamily="34" charset="0"/>
                <a:ea typeface="Segoe UI Symbol" panose="020B0502040204020203" pitchFamily="34" charset="0"/>
              </a:rPr>
              <a:t>lokaal</a:t>
            </a:r>
            <a:r>
              <a:rPr lang="en-US" sz="2000" dirty="0">
                <a:latin typeface="Segoe UI Symbol" panose="020B0502040204020203" pitchFamily="34" charset="0"/>
                <a:ea typeface="Segoe UI Symbol" panose="020B0502040204020203" pitchFamily="34" charset="0"/>
              </a:rPr>
              <a:t> O5</a:t>
            </a:r>
            <a:r>
              <a:rPr lang="en-US" sz="2000" dirty="0">
                <a:highlight>
                  <a:srgbClr val="FFFF00"/>
                </a:highlight>
                <a:latin typeface="Segoe UI Symbol" panose="020B0502040204020203" pitchFamily="34" charset="0"/>
                <a:ea typeface="Segoe UI Symbol" panose="020B0502040204020203" pitchFamily="34" charset="0"/>
              </a:rPr>
              <a:t>	</a:t>
            </a:r>
          </a:p>
          <a:p>
            <a:endParaRPr lang="en-US" sz="2000" dirty="0">
              <a:latin typeface="Segoe UI Symbol" panose="020B0502040204020203" pitchFamily="34" charset="0"/>
              <a:ea typeface="Segoe UI Symbol" panose="020B0502040204020203" pitchFamily="34" charset="0"/>
            </a:endParaRPr>
          </a:p>
          <a:p>
            <a:r>
              <a:rPr lang="en-US" sz="2000" dirty="0" err="1">
                <a:latin typeface="Segoe UI Symbol" panose="020B0502040204020203" pitchFamily="34" charset="0"/>
                <a:ea typeface="Segoe UI Symbol" panose="020B0502040204020203" pitchFamily="34" charset="0"/>
              </a:rPr>
              <a:t>Volg</a:t>
            </a:r>
            <a:r>
              <a:rPr lang="en-US" sz="2000" dirty="0">
                <a:latin typeface="Segoe UI Symbol" panose="020B0502040204020203" pitchFamily="34" charset="0"/>
                <a:ea typeface="Segoe UI Symbol" panose="020B0502040204020203" pitchFamily="34" charset="0"/>
              </a:rPr>
              <a:t> </a:t>
            </a:r>
            <a:r>
              <a:rPr lang="en-US" sz="2000" dirty="0" err="1">
                <a:latin typeface="Segoe UI Symbol" panose="020B0502040204020203" pitchFamily="34" charset="0"/>
                <a:ea typeface="Segoe UI Symbol" panose="020B0502040204020203" pitchFamily="34" charset="0"/>
              </a:rPr>
              <a:t>ons</a:t>
            </a:r>
            <a:r>
              <a:rPr lang="en-US" sz="2000" dirty="0">
                <a:latin typeface="Segoe UI Symbol" panose="020B0502040204020203" pitchFamily="34" charset="0"/>
                <a:ea typeface="Segoe UI Symbol" panose="020B0502040204020203" pitchFamily="34" charset="0"/>
              </a:rPr>
              <a:t> </a:t>
            </a:r>
            <a:r>
              <a:rPr lang="en-US" sz="2000" dirty="0" err="1">
                <a:latin typeface="Segoe UI Symbol" panose="020B0502040204020203" pitchFamily="34" charset="0"/>
                <a:ea typeface="Segoe UI Symbol" panose="020B0502040204020203" pitchFamily="34" charset="0"/>
              </a:rPr>
              <a:t>voor</a:t>
            </a:r>
            <a:r>
              <a:rPr lang="en-US" sz="2000" dirty="0">
                <a:latin typeface="Segoe UI Symbol" panose="020B0502040204020203" pitchFamily="34" charset="0"/>
                <a:ea typeface="Segoe UI Symbol" panose="020B0502040204020203" pitchFamily="34" charset="0"/>
              </a:rPr>
              <a:t> updates op </a:t>
            </a:r>
            <a:r>
              <a:rPr lang="en-US" sz="2000" dirty="0" err="1">
                <a:latin typeface="Segoe UI Symbol" panose="020B0502040204020203" pitchFamily="34" charset="0"/>
                <a:ea typeface="Segoe UI Symbol" panose="020B0502040204020203" pitchFamily="34" charset="0"/>
              </a:rPr>
              <a:t>nederlands_in_triest</a:t>
            </a:r>
            <a:endParaRPr lang="en-US" sz="2000" dirty="0">
              <a:latin typeface="Segoe UI Symbol" panose="020B0502040204020203" pitchFamily="34" charset="0"/>
              <a:ea typeface="Segoe UI Symbol" panose="020B0502040204020203" pitchFamily="34" charset="0"/>
            </a:endParaRPr>
          </a:p>
          <a:p>
            <a:endParaRPr lang="en-US" sz="2000" dirty="0">
              <a:latin typeface="Segoe UI Symbol" panose="020B0502040204020203" pitchFamily="34" charset="0"/>
              <a:ea typeface="Segoe UI Symbol" panose="020B0502040204020203" pitchFamily="34" charset="0"/>
            </a:endParaRPr>
          </a:p>
        </p:txBody>
      </p:sp>
      <p:pic>
        <p:nvPicPr>
          <p:cNvPr id="5" name="Segnaposto contenuto 4" descr="Immagine che contiene aria aperta, Deciduo, autunno, erba&#10;&#10;Descrizione generata automaticamente">
            <a:extLst>
              <a:ext uri="{FF2B5EF4-FFF2-40B4-BE49-F238E27FC236}">
                <a16:creationId xmlns:a16="http://schemas.microsoft.com/office/drawing/2014/main" id="{E1DCC1A1-ECAE-AF2A-A379-DA44821AB88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l="17826" r="694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 name="Immagine 9" descr="Immagine che contiene Elementi grafici, Policromia, cerchio, schermata&#10;&#10;Descrizione generata automaticamente">
            <a:extLst>
              <a:ext uri="{FF2B5EF4-FFF2-40B4-BE49-F238E27FC236}">
                <a16:creationId xmlns:a16="http://schemas.microsoft.com/office/drawing/2014/main" id="{322DE017-5B1C-7463-FE77-F16827F87FDF}"/>
              </a:ext>
            </a:extLst>
          </p:cNvPr>
          <p:cNvPicPr>
            <a:picLocks noChangeAspect="1"/>
          </p:cNvPicPr>
          <p:nvPr/>
        </p:nvPicPr>
        <p:blipFill>
          <a:blip r:embed="rId4" cstate="hqprint">
            <a:extLst>
              <a:ext uri="{28A0092B-C50C-407E-A947-70E740481C1C}">
                <a14:useLocalDpi xmlns:a14="http://schemas.microsoft.com/office/drawing/2010/main" val="0"/>
              </a:ext>
              <a:ext uri="{837473B0-CC2E-450A-ABE3-18F120FF3D39}">
                <a1611:picAttrSrcUrl xmlns:a1611="http://schemas.microsoft.com/office/drawing/2016/11/main" xmlns="" r:id="rId5"/>
              </a:ext>
            </a:extLst>
          </a:blip>
          <a:stretch>
            <a:fillRect/>
          </a:stretch>
        </p:blipFill>
        <p:spPr>
          <a:xfrm>
            <a:off x="4236974" y="5378922"/>
            <a:ext cx="615479" cy="615479"/>
          </a:xfrm>
          <a:prstGeom prst="rect">
            <a:avLst/>
          </a:prstGeom>
        </p:spPr>
      </p:pic>
    </p:spTree>
    <p:extLst>
      <p:ext uri="{BB962C8B-B14F-4D97-AF65-F5344CB8AC3E}">
        <p14:creationId xmlns:p14="http://schemas.microsoft.com/office/powerpoint/2010/main" val="377771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B61A82-9BB2-6B60-F6DD-AF5A0119BE09}"/>
              </a:ext>
            </a:extLst>
          </p:cNvPr>
          <p:cNvSpPr>
            <a:spLocks noGrp="1"/>
          </p:cNvSpPr>
          <p:nvPr>
            <p:ph type="title"/>
          </p:nvPr>
        </p:nvSpPr>
        <p:spPr/>
        <p:txBody>
          <a:bodyPr/>
          <a:lstStyle/>
          <a:p>
            <a:r>
              <a:rPr lang="it-IT" dirty="0" err="1"/>
              <a:t>Huiswerk</a:t>
            </a:r>
            <a:endParaRPr lang="it-IT" dirty="0"/>
          </a:p>
        </p:txBody>
      </p:sp>
      <p:sp>
        <p:nvSpPr>
          <p:cNvPr id="3" name="Segnaposto contenuto 2">
            <a:extLst>
              <a:ext uri="{FF2B5EF4-FFF2-40B4-BE49-F238E27FC236}">
                <a16:creationId xmlns:a16="http://schemas.microsoft.com/office/drawing/2014/main" id="{032BEA79-69E2-514A-662B-9883B358F56C}"/>
              </a:ext>
            </a:extLst>
          </p:cNvPr>
          <p:cNvSpPr>
            <a:spLocks noGrp="1"/>
          </p:cNvSpPr>
          <p:nvPr>
            <p:ph idx="1"/>
          </p:nvPr>
        </p:nvSpPr>
        <p:spPr/>
        <p:txBody>
          <a:bodyPr/>
          <a:lstStyle/>
          <a:p>
            <a:r>
              <a:rPr lang="it-IT" dirty="0"/>
              <a:t>Voor Clara (</a:t>
            </a:r>
            <a:r>
              <a:rPr lang="it-IT" dirty="0" err="1"/>
              <a:t>lectoraat</a:t>
            </a:r>
            <a:r>
              <a:rPr lang="it-IT" dirty="0"/>
              <a:t>)</a:t>
            </a:r>
          </a:p>
          <a:p>
            <a:pPr lvl="1"/>
            <a:r>
              <a:rPr lang="it-IT" dirty="0"/>
              <a:t>Video van </a:t>
            </a:r>
            <a:r>
              <a:rPr lang="it-IT" dirty="0" err="1"/>
              <a:t>Lubach</a:t>
            </a:r>
            <a:r>
              <a:rPr lang="it-IT" dirty="0"/>
              <a:t> </a:t>
            </a:r>
            <a:r>
              <a:rPr lang="it-IT" dirty="0" err="1"/>
              <a:t>bespreken</a:t>
            </a:r>
            <a:r>
              <a:rPr lang="it-IT" dirty="0"/>
              <a:t> – </a:t>
            </a:r>
            <a:r>
              <a:rPr lang="it-IT" dirty="0" err="1"/>
              <a:t>realia</a:t>
            </a:r>
            <a:r>
              <a:rPr lang="it-IT" dirty="0"/>
              <a:t> en </a:t>
            </a:r>
            <a:r>
              <a:rPr lang="it-IT" dirty="0" err="1"/>
              <a:t>taalgebruik</a:t>
            </a:r>
            <a:r>
              <a:rPr lang="it-IT" dirty="0"/>
              <a:t>, ironie </a:t>
            </a:r>
          </a:p>
          <a:p>
            <a:pPr lvl="1"/>
            <a:r>
              <a:rPr lang="it-IT" dirty="0"/>
              <a:t>Voor- en </a:t>
            </a:r>
            <a:r>
              <a:rPr lang="it-IT" dirty="0" err="1"/>
              <a:t>nadelen</a:t>
            </a:r>
            <a:r>
              <a:rPr lang="it-IT" dirty="0"/>
              <a:t> van fast fashion </a:t>
            </a:r>
            <a:r>
              <a:rPr lang="it-IT" dirty="0" err="1"/>
              <a:t>bespreken</a:t>
            </a:r>
            <a:r>
              <a:rPr lang="it-IT" dirty="0"/>
              <a:t> </a:t>
            </a:r>
          </a:p>
          <a:p>
            <a:pPr lvl="1"/>
            <a:r>
              <a:rPr lang="it-IT" dirty="0" err="1"/>
              <a:t>Woordenlijst</a:t>
            </a:r>
            <a:r>
              <a:rPr lang="it-IT" dirty="0"/>
              <a:t> </a:t>
            </a:r>
            <a:r>
              <a:rPr lang="it-IT" dirty="0" err="1"/>
              <a:t>maken</a:t>
            </a:r>
            <a:r>
              <a:rPr lang="it-IT" dirty="0"/>
              <a:t> van de </a:t>
            </a:r>
            <a:r>
              <a:rPr lang="it-IT" dirty="0" err="1"/>
              <a:t>moeilijke</a:t>
            </a:r>
            <a:r>
              <a:rPr lang="it-IT" dirty="0"/>
              <a:t> </a:t>
            </a:r>
            <a:r>
              <a:rPr lang="it-IT" dirty="0" err="1"/>
              <a:t>woorden</a:t>
            </a:r>
            <a:r>
              <a:rPr lang="it-IT" dirty="0"/>
              <a:t> in de </a:t>
            </a:r>
            <a:r>
              <a:rPr lang="it-IT" dirty="0" err="1"/>
              <a:t>artikels</a:t>
            </a:r>
            <a:r>
              <a:rPr lang="it-IT" dirty="0"/>
              <a:t> </a:t>
            </a:r>
          </a:p>
          <a:p>
            <a:r>
              <a:rPr lang="it-IT" dirty="0"/>
              <a:t>Voor Elisabeth </a:t>
            </a:r>
          </a:p>
          <a:p>
            <a:pPr lvl="1"/>
            <a:r>
              <a:rPr lang="it-IT" dirty="0" err="1"/>
              <a:t>Vertaling</a:t>
            </a:r>
            <a:r>
              <a:rPr lang="it-IT" dirty="0"/>
              <a:t> </a:t>
            </a:r>
            <a:r>
              <a:rPr lang="it-IT" dirty="0" err="1"/>
              <a:t>naar</a:t>
            </a:r>
            <a:r>
              <a:rPr lang="it-IT" dirty="0"/>
              <a:t> </a:t>
            </a:r>
            <a:r>
              <a:rPr lang="it-IT" dirty="0" err="1"/>
              <a:t>het</a:t>
            </a:r>
            <a:r>
              <a:rPr lang="it-IT" dirty="0"/>
              <a:t> </a:t>
            </a:r>
            <a:r>
              <a:rPr lang="it-IT" dirty="0" err="1"/>
              <a:t>Nederlands</a:t>
            </a:r>
            <a:r>
              <a:rPr lang="it-IT" dirty="0"/>
              <a:t> van </a:t>
            </a:r>
            <a:r>
              <a:rPr lang="it-IT" dirty="0" err="1"/>
              <a:t>het</a:t>
            </a:r>
            <a:r>
              <a:rPr lang="it-IT" dirty="0"/>
              <a:t> </a:t>
            </a:r>
            <a:r>
              <a:rPr lang="it-IT" dirty="0" err="1"/>
              <a:t>artikel</a:t>
            </a:r>
            <a:r>
              <a:rPr lang="it-IT" dirty="0"/>
              <a:t> in </a:t>
            </a:r>
            <a:r>
              <a:rPr lang="it-IT" dirty="0" err="1"/>
              <a:t>deze</a:t>
            </a:r>
            <a:r>
              <a:rPr lang="it-IT" dirty="0"/>
              <a:t> ppt </a:t>
            </a:r>
          </a:p>
          <a:p>
            <a:r>
              <a:rPr lang="it-IT" dirty="0"/>
              <a:t>Voor P. Gentile </a:t>
            </a:r>
          </a:p>
          <a:p>
            <a:pPr lvl="1"/>
            <a:r>
              <a:rPr lang="it-IT" dirty="0" err="1"/>
              <a:t>Vertaling</a:t>
            </a:r>
            <a:r>
              <a:rPr lang="it-IT" dirty="0"/>
              <a:t> NL&gt;IT van </a:t>
            </a:r>
            <a:r>
              <a:rPr lang="it-IT" dirty="0" err="1"/>
              <a:t>het</a:t>
            </a:r>
            <a:r>
              <a:rPr lang="it-IT" dirty="0"/>
              <a:t> </a:t>
            </a:r>
            <a:r>
              <a:rPr lang="it-IT" dirty="0" err="1"/>
              <a:t>artikel</a:t>
            </a:r>
            <a:r>
              <a:rPr lang="it-IT" dirty="0"/>
              <a:t> in </a:t>
            </a:r>
            <a:r>
              <a:rPr lang="it-IT" dirty="0" err="1"/>
              <a:t>deze</a:t>
            </a:r>
            <a:r>
              <a:rPr lang="it-IT" dirty="0"/>
              <a:t> ppt </a:t>
            </a:r>
          </a:p>
        </p:txBody>
      </p:sp>
    </p:spTree>
    <p:extLst>
      <p:ext uri="{BB962C8B-B14F-4D97-AF65-F5344CB8AC3E}">
        <p14:creationId xmlns:p14="http://schemas.microsoft.com/office/powerpoint/2010/main" val="3008536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20">
            <a:extLst>
              <a:ext uri="{FF2B5EF4-FFF2-40B4-BE49-F238E27FC236}">
                <a16:creationId xmlns:a16="http://schemas.microsoft.com/office/drawing/2014/main" id="{1F9866A9-B167-4D75-8F7F-360025AD6B4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36"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 name="Graphic 6" descr="Rimuovere dizionario">
            <a:extLst>
              <a:ext uri="{FF2B5EF4-FFF2-40B4-BE49-F238E27FC236}">
                <a16:creationId xmlns:a16="http://schemas.microsoft.com/office/drawing/2014/main" id="{1F56105E-0293-1FF3-BFEC-E3D0EE8B5D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805030" y="1065276"/>
            <a:ext cx="4727448" cy="4727448"/>
          </a:xfrm>
          <a:prstGeom prst="rect">
            <a:avLst/>
          </a:prstGeom>
        </p:spPr>
      </p:pic>
      <p:grpSp>
        <p:nvGrpSpPr>
          <p:cNvPr id="25" name="Group 24">
            <a:extLst>
              <a:ext uri="{FF2B5EF4-FFF2-40B4-BE49-F238E27FC236}">
                <a16:creationId xmlns:a16="http://schemas.microsoft.com/office/drawing/2014/main" id="{E27AF472-EAE3-4572-AB69-B92BD10DBC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25">
              <a:extLst>
                <a:ext uri="{FF2B5EF4-FFF2-40B4-BE49-F238E27FC236}">
                  <a16:creationId xmlns:a16="http://schemas.microsoft.com/office/drawing/2014/main" id="{BF4DB9D2-6215-420C-874C-82EADF8C6C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1F003139-C97C-44FA-B139-32E4DFDCE9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5CE4DD6E-8CEA-45EE-B630-DBC22144D8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A4372F7F-AA3C-470B-AA61-7C35B7722C9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34B605BF-D199-43DD-9328-E99F2ADFC6F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E5D42A77-7336-4A35-8922-8098A16AA27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2" name="Freeform: Shape 31">
              <a:extLst>
                <a:ext uri="{FF2B5EF4-FFF2-40B4-BE49-F238E27FC236}">
                  <a16:creationId xmlns:a16="http://schemas.microsoft.com/office/drawing/2014/main" id="{7401EE7D-B85D-4C10-AB8C-71884EFB11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olo 1">
            <a:extLst>
              <a:ext uri="{FF2B5EF4-FFF2-40B4-BE49-F238E27FC236}">
                <a16:creationId xmlns:a16="http://schemas.microsoft.com/office/drawing/2014/main" id="{AC12B549-7571-F0A8-FE9E-F78D6FF1EAA7}"/>
              </a:ext>
            </a:extLst>
          </p:cNvPr>
          <p:cNvSpPr>
            <a:spLocks noGrp="1"/>
          </p:cNvSpPr>
          <p:nvPr>
            <p:ph type="title"/>
          </p:nvPr>
        </p:nvSpPr>
        <p:spPr>
          <a:xfrm>
            <a:off x="789708" y="1014574"/>
            <a:ext cx="5633531" cy="2226769"/>
          </a:xfrm>
        </p:spPr>
        <p:txBody>
          <a:bodyPr vert="horz" lIns="91440" tIns="45720" rIns="91440" bIns="45720" rtlCol="0" anchor="ctr">
            <a:normAutofit/>
          </a:bodyPr>
          <a:lstStyle/>
          <a:p>
            <a:r>
              <a:rPr lang="en-US" sz="4800" kern="1200">
                <a:solidFill>
                  <a:schemeClr val="bg1"/>
                </a:solidFill>
                <a:latin typeface="+mj-lt"/>
                <a:ea typeface="+mj-ea"/>
                <a:cs typeface="+mj-cs"/>
              </a:rPr>
              <a:t>Examen </a:t>
            </a:r>
          </a:p>
        </p:txBody>
      </p:sp>
      <p:sp>
        <p:nvSpPr>
          <p:cNvPr id="4" name="CasellaDiTesto 3">
            <a:extLst>
              <a:ext uri="{FF2B5EF4-FFF2-40B4-BE49-F238E27FC236}">
                <a16:creationId xmlns:a16="http://schemas.microsoft.com/office/drawing/2014/main" id="{D9C1E4B5-45D3-B20C-281C-E9294A7527C0}"/>
              </a:ext>
            </a:extLst>
          </p:cNvPr>
          <p:cNvSpPr txBox="1"/>
          <p:nvPr/>
        </p:nvSpPr>
        <p:spPr>
          <a:xfrm>
            <a:off x="184595" y="3701457"/>
            <a:ext cx="7048855" cy="2677656"/>
          </a:xfrm>
          <a:prstGeom prst="rect">
            <a:avLst/>
          </a:prstGeom>
          <a:noFill/>
        </p:spPr>
        <p:txBody>
          <a:bodyPr wrap="square" rtlCol="0">
            <a:spAutoFit/>
          </a:bodyPr>
          <a:lstStyle/>
          <a:p>
            <a:pPr marL="285750" indent="-285750">
              <a:buFont typeface="Arial" panose="020B0604020202020204" pitchFamily="34" charset="0"/>
              <a:buChar char="•"/>
            </a:pPr>
            <a:r>
              <a:rPr lang="it-IT" sz="2400" dirty="0" err="1">
                <a:latin typeface="Segoe UI Symbol" panose="020B0502040204020203" pitchFamily="34" charset="0"/>
                <a:ea typeface="Segoe UI Symbol" panose="020B0502040204020203" pitchFamily="34" charset="0"/>
              </a:rPr>
              <a:t>Twee</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vertalingen</a:t>
            </a:r>
            <a:r>
              <a:rPr lang="it-IT" sz="2400" dirty="0">
                <a:latin typeface="Segoe UI Symbol" panose="020B0502040204020203" pitchFamily="34" charset="0"/>
                <a:ea typeface="Segoe UI Symbol" panose="020B0502040204020203" pitchFamily="34" charset="0"/>
              </a:rPr>
              <a:t>: IT-NL, NL-IT </a:t>
            </a:r>
          </a:p>
          <a:p>
            <a:pPr marL="285750" indent="-285750">
              <a:buFont typeface="Arial" panose="020B0604020202020204" pitchFamily="34" charset="0"/>
              <a:buChar char="•"/>
            </a:pPr>
            <a:endParaRPr lang="it-IT" sz="2400" dirty="0">
              <a:latin typeface="Segoe UI Symbol" panose="020B0502040204020203" pitchFamily="34" charset="0"/>
              <a:ea typeface="Segoe UI Symbol" panose="020B0502040204020203" pitchFamily="34" charset="0"/>
            </a:endParaRPr>
          </a:p>
          <a:p>
            <a:pPr marL="285750" indent="-285750">
              <a:buFont typeface="Arial" panose="020B0604020202020204" pitchFamily="34" charset="0"/>
              <a:buChar char="•"/>
            </a:pPr>
            <a:r>
              <a:rPr lang="it-IT" sz="2400" dirty="0">
                <a:latin typeface="Segoe UI Symbol" panose="020B0502040204020203" pitchFamily="34" charset="0"/>
                <a:ea typeface="Segoe UI Symbol" panose="020B0502040204020203" pitchFamily="34" charset="0"/>
              </a:rPr>
              <a:t>Portfolio (CV, </a:t>
            </a:r>
            <a:r>
              <a:rPr lang="it-IT" sz="2400" dirty="0" err="1">
                <a:latin typeface="Segoe UI Symbol" panose="020B0502040204020203" pitchFamily="34" charset="0"/>
                <a:ea typeface="Segoe UI Symbol" panose="020B0502040204020203" pitchFamily="34" charset="0"/>
              </a:rPr>
              <a:t>boekverslag</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extracurriculaire</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activiteiten</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liedjes</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enz</a:t>
            </a:r>
            <a:r>
              <a:rPr lang="it-IT" sz="2400" dirty="0">
                <a:latin typeface="Segoe UI Symbol" panose="020B0502040204020203" pitchFamily="34" charset="0"/>
                <a:ea typeface="Segoe UI Symbol" panose="020B0502040204020203" pitchFamily="34" charset="0"/>
              </a:rPr>
              <a:t>.). </a:t>
            </a:r>
            <a:r>
              <a:rPr lang="it-IT" sz="2400" b="1" dirty="0">
                <a:latin typeface="Segoe UI Symbol" panose="020B0502040204020203" pitchFamily="34" charset="0"/>
                <a:ea typeface="Segoe UI Symbol" panose="020B0502040204020203" pitchFamily="34" charset="0"/>
              </a:rPr>
              <a:t>Deadline: max 15 mei</a:t>
            </a:r>
          </a:p>
          <a:p>
            <a:endParaRPr lang="it-IT" sz="2400" dirty="0">
              <a:latin typeface="Segoe UI Symbol" panose="020B0502040204020203" pitchFamily="34" charset="0"/>
              <a:ea typeface="Segoe UI Symbol" panose="020B0502040204020203" pitchFamily="34" charset="0"/>
            </a:endParaRPr>
          </a:p>
          <a:p>
            <a:pPr marL="285750" indent="-285750">
              <a:buFont typeface="Arial" panose="020B0604020202020204" pitchFamily="34" charset="0"/>
              <a:buChar char="•"/>
            </a:pPr>
            <a:r>
              <a:rPr lang="it-IT" sz="2400" dirty="0" err="1">
                <a:latin typeface="Segoe UI Symbol" panose="020B0502040204020203" pitchFamily="34" charset="0"/>
                <a:ea typeface="Segoe UI Symbol" panose="020B0502040204020203" pitchFamily="34" charset="0"/>
              </a:rPr>
              <a:t>Mondeling</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examen</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gesprekstolken</a:t>
            </a:r>
            <a:r>
              <a:rPr lang="it-IT" sz="2400" dirty="0">
                <a:latin typeface="Segoe UI Symbol" panose="020B0502040204020203" pitchFamily="34" charset="0"/>
                <a:ea typeface="Segoe UI Symbol" panose="020B0502040204020203" pitchFamily="34" charset="0"/>
              </a:rPr>
              <a:t> (prof. Nocentini </a:t>
            </a:r>
            <a:r>
              <a:rPr lang="it-IT" sz="2400" dirty="0" err="1">
                <a:latin typeface="Segoe UI Symbol" panose="020B0502040204020203" pitchFamily="34" charset="0"/>
                <a:ea typeface="Segoe UI Symbol" panose="020B0502040204020203" pitchFamily="34" charset="0"/>
              </a:rPr>
              <a:t>zal</a:t>
            </a:r>
            <a:r>
              <a:rPr lang="it-IT" sz="2400" dirty="0">
                <a:latin typeface="Segoe UI Symbol" panose="020B0502040204020203" pitchFamily="34" charset="0"/>
                <a:ea typeface="Segoe UI Symbol" panose="020B0502040204020203" pitchFamily="34" charset="0"/>
              </a:rPr>
              <a:t> in </a:t>
            </a:r>
            <a:r>
              <a:rPr lang="it-IT" sz="2400" dirty="0" err="1">
                <a:latin typeface="Segoe UI Symbol" panose="020B0502040204020203" pitchFamily="34" charset="0"/>
                <a:ea typeface="Segoe UI Symbol" panose="020B0502040204020203" pitchFamily="34" charset="0"/>
              </a:rPr>
              <a:t>januari</a:t>
            </a:r>
            <a:r>
              <a:rPr lang="it-IT" sz="2400" dirty="0">
                <a:latin typeface="Segoe UI Symbol" panose="020B0502040204020203" pitchFamily="34" charset="0"/>
                <a:ea typeface="Segoe UI Symbol" panose="020B0502040204020203" pitchFamily="34" charset="0"/>
              </a:rPr>
              <a:t> </a:t>
            </a:r>
            <a:r>
              <a:rPr lang="it-IT" sz="2400" dirty="0" err="1">
                <a:latin typeface="Segoe UI Symbol" panose="020B0502040204020203" pitchFamily="34" charset="0"/>
                <a:ea typeface="Segoe UI Symbol" panose="020B0502040204020203" pitchFamily="34" charset="0"/>
              </a:rPr>
              <a:t>beginnen</a:t>
            </a:r>
            <a:r>
              <a:rPr lang="it-IT" sz="2400" dirty="0">
                <a:latin typeface="Segoe UI Symbol" panose="020B0502040204020203" pitchFamily="34" charset="0"/>
                <a:ea typeface="Segoe UI Symbol" panose="020B0502040204020203" pitchFamily="34" charset="0"/>
              </a:rPr>
              <a:t>) </a:t>
            </a:r>
          </a:p>
        </p:txBody>
      </p:sp>
    </p:spTree>
    <p:extLst>
      <p:ext uri="{BB962C8B-B14F-4D97-AF65-F5344CB8AC3E}">
        <p14:creationId xmlns:p14="http://schemas.microsoft.com/office/powerpoint/2010/main" val="3164980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187E64-7A77-4D13-A5F4-9AEC282BBB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id="{E2B33195-5BCA-4BB7-A82D-6739522687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604789">
            <a:off x="675639" y="775849"/>
            <a:ext cx="2987899" cy="2987899"/>
          </a:xfrm>
          <a:prstGeom prst="arc">
            <a:avLst>
              <a:gd name="adj1" fmla="val 14455503"/>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9F6C96F-3DD9-DB55-35E8-695C7B02EDD3}"/>
              </a:ext>
            </a:extLst>
          </p:cNvPr>
          <p:cNvSpPr>
            <a:spLocks noGrp="1"/>
          </p:cNvSpPr>
          <p:nvPr>
            <p:ph type="title"/>
          </p:nvPr>
        </p:nvSpPr>
        <p:spPr>
          <a:xfrm>
            <a:off x="892818" y="1370171"/>
            <a:ext cx="5085580" cy="1420530"/>
          </a:xfrm>
        </p:spPr>
        <p:txBody>
          <a:bodyPr vert="horz" lIns="91440" tIns="45720" rIns="91440" bIns="45720" rtlCol="0" anchor="b">
            <a:normAutofit/>
          </a:bodyPr>
          <a:lstStyle/>
          <a:p>
            <a:r>
              <a:rPr lang="en-US" sz="6000" dirty="0"/>
              <a:t>Playlist</a:t>
            </a:r>
          </a:p>
        </p:txBody>
      </p:sp>
      <p:sp>
        <p:nvSpPr>
          <p:cNvPr id="3" name="Segnaposto contenuto 2">
            <a:extLst>
              <a:ext uri="{FF2B5EF4-FFF2-40B4-BE49-F238E27FC236}">
                <a16:creationId xmlns:a16="http://schemas.microsoft.com/office/drawing/2014/main" id="{ABEE41F4-0591-F927-4B81-C1A0DADEC390}"/>
              </a:ext>
            </a:extLst>
          </p:cNvPr>
          <p:cNvSpPr>
            <a:spLocks noGrp="1"/>
          </p:cNvSpPr>
          <p:nvPr>
            <p:ph idx="1"/>
          </p:nvPr>
        </p:nvSpPr>
        <p:spPr>
          <a:xfrm>
            <a:off x="668407" y="3028208"/>
            <a:ext cx="5696767" cy="3515095"/>
          </a:xfrm>
        </p:spPr>
        <p:txBody>
          <a:bodyPr vert="horz" lIns="91440" tIns="45720" rIns="91440" bIns="45720" rtlCol="0">
            <a:normAutofit/>
          </a:bodyPr>
          <a:lstStyle/>
          <a:p>
            <a:pPr marL="0" indent="0">
              <a:buNone/>
            </a:pPr>
            <a:r>
              <a:rPr lang="en-US" sz="1800" dirty="0">
                <a:latin typeface="Segoe UI Symbol" panose="020B0502040204020203" pitchFamily="34" charset="0"/>
                <a:ea typeface="Segoe UI Symbol" panose="020B0502040204020203" pitchFamily="34" charset="0"/>
                <a:hlinkClick r:id="rId2"/>
              </a:rPr>
              <a:t>https://open.spotify.com/playlist/7obR8WCKcTHtNnAlK87rbM?si=6be2c6705e3a43c9</a:t>
            </a:r>
            <a:r>
              <a:rPr lang="en-US" sz="1800" dirty="0">
                <a:latin typeface="Segoe UI Symbol" panose="020B0502040204020203" pitchFamily="34" charset="0"/>
                <a:ea typeface="Segoe UI Symbol" panose="020B0502040204020203" pitchFamily="34" charset="0"/>
              </a:rPr>
              <a:t> </a:t>
            </a:r>
          </a:p>
          <a:p>
            <a:pPr marL="0" indent="0">
              <a:buNone/>
            </a:pPr>
            <a:endParaRPr lang="en-US" sz="1800" dirty="0">
              <a:latin typeface="Segoe UI Symbol" panose="020B0502040204020203" pitchFamily="34" charset="0"/>
              <a:ea typeface="Segoe UI Symbol" panose="020B0502040204020203" pitchFamily="34" charset="0"/>
            </a:endParaRPr>
          </a:p>
          <a:p>
            <a:pPr marL="0" indent="0">
              <a:buNone/>
            </a:pPr>
            <a:r>
              <a:rPr lang="en-US" sz="1800" b="1" dirty="0" err="1">
                <a:latin typeface="Segoe UI Symbol" panose="020B0502040204020203" pitchFamily="34" charset="0"/>
                <a:ea typeface="Segoe UI Symbol" panose="020B0502040204020203" pitchFamily="34" charset="0"/>
              </a:rPr>
              <a:t>Aanbevolen</a:t>
            </a:r>
            <a:r>
              <a:rPr lang="en-US" sz="1800" b="1" dirty="0">
                <a:latin typeface="Segoe UI Symbol" panose="020B0502040204020203" pitchFamily="34" charset="0"/>
                <a:ea typeface="Segoe UI Symbol" panose="020B0502040204020203" pitchFamily="34" charset="0"/>
              </a:rPr>
              <a:t>: </a:t>
            </a:r>
          </a:p>
          <a:p>
            <a:pPr marL="0" indent="0">
              <a:buNone/>
            </a:pPr>
            <a:r>
              <a:rPr lang="en-US" sz="1800" dirty="0">
                <a:latin typeface="Segoe UI Symbol" panose="020B0502040204020203" pitchFamily="34" charset="0"/>
                <a:ea typeface="Segoe UI Symbol" panose="020B0502040204020203" pitchFamily="34" charset="0"/>
              </a:rPr>
              <a:t>S10 </a:t>
            </a:r>
          </a:p>
          <a:p>
            <a:pPr marL="0" indent="0">
              <a:buNone/>
            </a:pPr>
            <a:r>
              <a:rPr lang="en-US" sz="1800" dirty="0" err="1">
                <a:latin typeface="Segoe UI Symbol" panose="020B0502040204020203" pitchFamily="34" charset="0"/>
                <a:ea typeface="Segoe UI Symbol" panose="020B0502040204020203" pitchFamily="34" charset="0"/>
              </a:rPr>
              <a:t>Bazart</a:t>
            </a:r>
            <a:r>
              <a:rPr lang="en-US" sz="1800" dirty="0">
                <a:latin typeface="Segoe UI Symbol" panose="020B0502040204020203" pitchFamily="34" charset="0"/>
                <a:ea typeface="Segoe UI Symbol" panose="020B0502040204020203" pitchFamily="34" charset="0"/>
              </a:rPr>
              <a:t> </a:t>
            </a:r>
          </a:p>
          <a:p>
            <a:pPr marL="0" indent="0">
              <a:buNone/>
            </a:pPr>
            <a:r>
              <a:rPr lang="en-US" sz="1800" dirty="0">
                <a:latin typeface="Segoe UI Symbol" panose="020B0502040204020203" pitchFamily="34" charset="0"/>
                <a:ea typeface="Segoe UI Symbol" panose="020B0502040204020203" pitchFamily="34" charset="0"/>
              </a:rPr>
              <a:t>Suzan &amp; </a:t>
            </a:r>
            <a:r>
              <a:rPr lang="en-US" sz="1800" dirty="0" err="1">
                <a:latin typeface="Segoe UI Symbol" panose="020B0502040204020203" pitchFamily="34" charset="0"/>
                <a:ea typeface="Segoe UI Symbol" panose="020B0502040204020203" pitchFamily="34" charset="0"/>
              </a:rPr>
              <a:t>Freek</a:t>
            </a:r>
            <a:r>
              <a:rPr lang="en-US" sz="1800" dirty="0">
                <a:latin typeface="Segoe UI Symbol" panose="020B0502040204020203" pitchFamily="34" charset="0"/>
                <a:ea typeface="Segoe UI Symbol" panose="020B0502040204020203" pitchFamily="34" charset="0"/>
              </a:rPr>
              <a:t> </a:t>
            </a:r>
          </a:p>
          <a:p>
            <a:pPr marL="0" indent="0">
              <a:buNone/>
            </a:pPr>
            <a:r>
              <a:rPr lang="en-US" sz="1800" dirty="0" err="1">
                <a:latin typeface="Segoe UI Symbol" panose="020B0502040204020203" pitchFamily="34" charset="0"/>
                <a:ea typeface="Segoe UI Symbol" panose="020B0502040204020203" pitchFamily="34" charset="0"/>
              </a:rPr>
              <a:t>Eefje</a:t>
            </a:r>
            <a:r>
              <a:rPr lang="en-US" sz="1800" dirty="0">
                <a:latin typeface="Segoe UI Symbol" panose="020B0502040204020203" pitchFamily="34" charset="0"/>
                <a:ea typeface="Segoe UI Symbol" panose="020B0502040204020203" pitchFamily="34" charset="0"/>
              </a:rPr>
              <a:t> de Visser </a:t>
            </a:r>
          </a:p>
        </p:txBody>
      </p:sp>
      <p:sp>
        <p:nvSpPr>
          <p:cNvPr id="15" name="!!Oval">
            <a:extLst>
              <a:ext uri="{FF2B5EF4-FFF2-40B4-BE49-F238E27FC236}">
                <a16:creationId xmlns:a16="http://schemas.microsoft.com/office/drawing/2014/main" id="{CF8AD9F3-9AF6-494F-83A3-2F67756393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9802" y="832686"/>
            <a:ext cx="1104943" cy="10749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Immagine 4">
            <a:extLst>
              <a:ext uri="{FF2B5EF4-FFF2-40B4-BE49-F238E27FC236}">
                <a16:creationId xmlns:a16="http://schemas.microsoft.com/office/drawing/2014/main" id="{AD3318B9-B8E2-4923-8D52-EB10AECC637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r="-4" b="-4"/>
          <a:stretch/>
        </p:blipFill>
        <p:spPr>
          <a:xfrm>
            <a:off x="6521381" y="773723"/>
            <a:ext cx="5194998" cy="5194998"/>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17" name="!!Rectangle">
            <a:extLst>
              <a:ext uri="{FF2B5EF4-FFF2-40B4-BE49-F238E27FC236}">
                <a16:creationId xmlns:a16="http://schemas.microsoft.com/office/drawing/2014/main" id="{0DA5DB8B-7E5C-4ABC-8069-A9A8806F3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17806" y="4790720"/>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602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11BEDB-75D6-E4B7-02F2-10BC2211B4E4}"/>
              </a:ext>
            </a:extLst>
          </p:cNvPr>
          <p:cNvSpPr>
            <a:spLocks noGrp="1"/>
          </p:cNvSpPr>
          <p:nvPr>
            <p:ph type="title"/>
          </p:nvPr>
        </p:nvSpPr>
        <p:spPr>
          <a:xfrm>
            <a:off x="629301" y="955589"/>
            <a:ext cx="3494125" cy="2072283"/>
          </a:xfrm>
        </p:spPr>
        <p:txBody>
          <a:bodyPr vert="horz" lIns="91440" tIns="45720" rIns="91440" bIns="45720" rtlCol="0" anchor="ctr">
            <a:normAutofit/>
          </a:bodyPr>
          <a:lstStyle/>
          <a:p>
            <a:pPr algn="ctr"/>
            <a:r>
              <a:rPr lang="en-US" sz="3200" dirty="0" err="1">
                <a:solidFill>
                  <a:schemeClr val="tx2"/>
                </a:solidFill>
                <a:latin typeface="Segoe UI Symbol" panose="020B0502040204020203" pitchFamily="34" charset="0"/>
                <a:ea typeface="Segoe UI Symbol" panose="020B0502040204020203" pitchFamily="34" charset="0"/>
              </a:rPr>
              <a:t>Voorstellen</a:t>
            </a:r>
            <a:r>
              <a:rPr lang="en-US" sz="3200" dirty="0">
                <a:solidFill>
                  <a:schemeClr val="tx2"/>
                </a:solidFill>
                <a:latin typeface="Segoe UI Symbol" panose="020B0502040204020203" pitchFamily="34" charset="0"/>
                <a:ea typeface="Segoe UI Symbol" panose="020B0502040204020203" pitchFamily="34" charset="0"/>
              </a:rPr>
              <a:t> </a:t>
            </a:r>
            <a:r>
              <a:rPr lang="en-US" sz="3200" dirty="0" err="1">
                <a:solidFill>
                  <a:schemeClr val="tx2"/>
                </a:solidFill>
                <a:latin typeface="Segoe UI Symbol" panose="020B0502040204020203" pitchFamily="34" charset="0"/>
                <a:ea typeface="Segoe UI Symbol" panose="020B0502040204020203" pitchFamily="34" charset="0"/>
              </a:rPr>
              <a:t>voor</a:t>
            </a:r>
            <a:r>
              <a:rPr lang="en-US" sz="3200" dirty="0">
                <a:solidFill>
                  <a:schemeClr val="tx2"/>
                </a:solidFill>
                <a:latin typeface="Segoe UI Symbol" panose="020B0502040204020203" pitchFamily="34" charset="0"/>
                <a:ea typeface="Segoe UI Symbol" panose="020B0502040204020203" pitchFamily="34" charset="0"/>
              </a:rPr>
              <a:t> </a:t>
            </a:r>
            <a:r>
              <a:rPr lang="en-US" sz="3200" dirty="0" err="1">
                <a:solidFill>
                  <a:schemeClr val="tx2"/>
                </a:solidFill>
                <a:latin typeface="Segoe UI Symbol" panose="020B0502040204020203" pitchFamily="34" charset="0"/>
                <a:ea typeface="Segoe UI Symbol" panose="020B0502040204020203" pitchFamily="34" charset="0"/>
              </a:rPr>
              <a:t>deze</a:t>
            </a:r>
            <a:r>
              <a:rPr lang="en-US" sz="3200" dirty="0">
                <a:solidFill>
                  <a:schemeClr val="tx2"/>
                </a:solidFill>
                <a:latin typeface="Segoe UI Symbol" panose="020B0502040204020203" pitchFamily="34" charset="0"/>
                <a:ea typeface="Segoe UI Symbol" panose="020B0502040204020203" pitchFamily="34" charset="0"/>
              </a:rPr>
              <a:t> cursus </a:t>
            </a:r>
          </a:p>
        </p:txBody>
      </p:sp>
      <p:grpSp>
        <p:nvGrpSpPr>
          <p:cNvPr id="8" name="Group 7">
            <a:extLst>
              <a:ext uri="{FF2B5EF4-FFF2-40B4-BE49-F238E27FC236}">
                <a16:creationId xmlns:a16="http://schemas.microsoft.com/office/drawing/2014/main" id="{30483244-3FE1-5CDD-710A-F74FDBFB2F7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707" y="5350720"/>
            <a:ext cx="1952954" cy="1663853"/>
            <a:chOff x="-115707" y="5350720"/>
            <a:chExt cx="1952954" cy="1663853"/>
          </a:xfrm>
        </p:grpSpPr>
        <p:sp>
          <p:nvSpPr>
            <p:cNvPr id="28" name="Freeform: Shape 8">
              <a:extLst>
                <a:ext uri="{FF2B5EF4-FFF2-40B4-BE49-F238E27FC236}">
                  <a16:creationId xmlns:a16="http://schemas.microsoft.com/office/drawing/2014/main" id="{C19FC087-ADB8-F0CB-388D-4029C1B534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2111881">
              <a:off x="259292" y="6176131"/>
              <a:ext cx="325448" cy="313454"/>
            </a:xfrm>
            <a:custGeom>
              <a:avLst/>
              <a:gdLst>
                <a:gd name="connsiteX0" fmla="*/ 845218 w 2601267"/>
                <a:gd name="connsiteY0" fmla="*/ 6508 h 3247197"/>
                <a:gd name="connsiteX1" fmla="*/ 666313 w 2601267"/>
                <a:gd name="connsiteY1" fmla="*/ 158908 h 3247197"/>
                <a:gd name="connsiteX2" fmla="*/ 778957 w 2601267"/>
                <a:gd name="connsiteY2" fmla="*/ 3213534 h 3247197"/>
                <a:gd name="connsiteX3" fmla="*/ 1415061 w 2601267"/>
                <a:gd name="connsiteY3" fmla="*/ 3240039 h 3247197"/>
                <a:gd name="connsiteX4" fmla="*/ 1965026 w 2601267"/>
                <a:gd name="connsiteY4" fmla="*/ 2994874 h 3247197"/>
                <a:gd name="connsiteX5" fmla="*/ 2521618 w 2601267"/>
                <a:gd name="connsiteY5" fmla="*/ 2179865 h 3247197"/>
                <a:gd name="connsiteX6" fmla="*/ 2601131 w 2601267"/>
                <a:gd name="connsiteY6" fmla="*/ 1722665 h 3247197"/>
                <a:gd name="connsiteX7" fmla="*/ 2501739 w 2601267"/>
                <a:gd name="connsiteY7" fmla="*/ 1238960 h 3247197"/>
                <a:gd name="connsiteX8" fmla="*/ 2276452 w 2601267"/>
                <a:gd name="connsiteY8" fmla="*/ 801639 h 3247197"/>
                <a:gd name="connsiteX9" fmla="*/ 1627096 w 2601267"/>
                <a:gd name="connsiteY9" fmla="*/ 198665 h 3247197"/>
                <a:gd name="connsiteX10" fmla="*/ 1415061 w 2601267"/>
                <a:gd name="connsiteY10" fmla="*/ 132404 h 3247197"/>
                <a:gd name="connsiteX11" fmla="*/ 1189774 w 2601267"/>
                <a:gd name="connsiteY11" fmla="*/ 79395 h 3247197"/>
                <a:gd name="connsiteX12" fmla="*/ 1024122 w 2601267"/>
                <a:gd name="connsiteY12" fmla="*/ 46265 h 3247197"/>
                <a:gd name="connsiteX13" fmla="*/ 878348 w 2601267"/>
                <a:gd name="connsiteY13" fmla="*/ 52891 h 3247197"/>
                <a:gd name="connsiteX14" fmla="*/ 818713 w 2601267"/>
                <a:gd name="connsiteY14" fmla="*/ 26387 h 3247197"/>
                <a:gd name="connsiteX15" fmla="*/ 845218 w 2601267"/>
                <a:gd name="connsiteY15" fmla="*/ 6508 h 3247197"/>
                <a:gd name="connsiteX0" fmla="*/ 1205667 w 2961716"/>
                <a:gd name="connsiteY0" fmla="*/ 75319 h 3445468"/>
                <a:gd name="connsiteX1" fmla="*/ 72605 w 2961716"/>
                <a:gd name="connsiteY1" fmla="*/ 1175249 h 3445468"/>
                <a:gd name="connsiteX2" fmla="*/ 1139406 w 2961716"/>
                <a:gd name="connsiteY2" fmla="*/ 3282345 h 3445468"/>
                <a:gd name="connsiteX3" fmla="*/ 1775510 w 2961716"/>
                <a:gd name="connsiteY3" fmla="*/ 3308850 h 3445468"/>
                <a:gd name="connsiteX4" fmla="*/ 2325475 w 2961716"/>
                <a:gd name="connsiteY4" fmla="*/ 3063685 h 3445468"/>
                <a:gd name="connsiteX5" fmla="*/ 2882067 w 2961716"/>
                <a:gd name="connsiteY5" fmla="*/ 2248676 h 3445468"/>
                <a:gd name="connsiteX6" fmla="*/ 2961580 w 2961716"/>
                <a:gd name="connsiteY6" fmla="*/ 1791476 h 3445468"/>
                <a:gd name="connsiteX7" fmla="*/ 2862188 w 2961716"/>
                <a:gd name="connsiteY7" fmla="*/ 1307771 h 3445468"/>
                <a:gd name="connsiteX8" fmla="*/ 2636901 w 2961716"/>
                <a:gd name="connsiteY8" fmla="*/ 870450 h 3445468"/>
                <a:gd name="connsiteX9" fmla="*/ 1987545 w 2961716"/>
                <a:gd name="connsiteY9" fmla="*/ 267476 h 3445468"/>
                <a:gd name="connsiteX10" fmla="*/ 1775510 w 2961716"/>
                <a:gd name="connsiteY10" fmla="*/ 201215 h 3445468"/>
                <a:gd name="connsiteX11" fmla="*/ 1550223 w 2961716"/>
                <a:gd name="connsiteY11" fmla="*/ 148206 h 3445468"/>
                <a:gd name="connsiteX12" fmla="*/ 1384571 w 2961716"/>
                <a:gd name="connsiteY12" fmla="*/ 115076 h 3445468"/>
                <a:gd name="connsiteX13" fmla="*/ 1238797 w 2961716"/>
                <a:gd name="connsiteY13" fmla="*/ 121702 h 3445468"/>
                <a:gd name="connsiteX14" fmla="*/ 1179162 w 2961716"/>
                <a:gd name="connsiteY14" fmla="*/ 95198 h 3445468"/>
                <a:gd name="connsiteX15" fmla="*/ 1205667 w 2961716"/>
                <a:gd name="connsiteY15" fmla="*/ 75319 h 3445468"/>
                <a:gd name="connsiteX0" fmla="*/ 1237442 w 2993491"/>
                <a:gd name="connsiteY0" fmla="*/ 75319 h 3308850"/>
                <a:gd name="connsiteX1" fmla="*/ 104380 w 2993491"/>
                <a:gd name="connsiteY1" fmla="*/ 1175249 h 3308850"/>
                <a:gd name="connsiteX2" fmla="*/ 243528 w 2993491"/>
                <a:gd name="connsiteY2" fmla="*/ 2878153 h 3308850"/>
                <a:gd name="connsiteX3" fmla="*/ 1807285 w 2993491"/>
                <a:gd name="connsiteY3" fmla="*/ 3308850 h 3308850"/>
                <a:gd name="connsiteX4" fmla="*/ 2357250 w 2993491"/>
                <a:gd name="connsiteY4" fmla="*/ 3063685 h 3308850"/>
                <a:gd name="connsiteX5" fmla="*/ 2913842 w 2993491"/>
                <a:gd name="connsiteY5" fmla="*/ 2248676 h 3308850"/>
                <a:gd name="connsiteX6" fmla="*/ 2993355 w 2993491"/>
                <a:gd name="connsiteY6" fmla="*/ 1791476 h 3308850"/>
                <a:gd name="connsiteX7" fmla="*/ 2893963 w 2993491"/>
                <a:gd name="connsiteY7" fmla="*/ 1307771 h 3308850"/>
                <a:gd name="connsiteX8" fmla="*/ 2668676 w 2993491"/>
                <a:gd name="connsiteY8" fmla="*/ 870450 h 3308850"/>
                <a:gd name="connsiteX9" fmla="*/ 2019320 w 2993491"/>
                <a:gd name="connsiteY9" fmla="*/ 267476 h 3308850"/>
                <a:gd name="connsiteX10" fmla="*/ 1807285 w 2993491"/>
                <a:gd name="connsiteY10" fmla="*/ 201215 h 3308850"/>
                <a:gd name="connsiteX11" fmla="*/ 1581998 w 2993491"/>
                <a:gd name="connsiteY11" fmla="*/ 148206 h 3308850"/>
                <a:gd name="connsiteX12" fmla="*/ 1416346 w 2993491"/>
                <a:gd name="connsiteY12" fmla="*/ 115076 h 3308850"/>
                <a:gd name="connsiteX13" fmla="*/ 1270572 w 2993491"/>
                <a:gd name="connsiteY13" fmla="*/ 121702 h 3308850"/>
                <a:gd name="connsiteX14" fmla="*/ 1210937 w 2993491"/>
                <a:gd name="connsiteY14" fmla="*/ 95198 h 3308850"/>
                <a:gd name="connsiteX15" fmla="*/ 1237442 w 2993491"/>
                <a:gd name="connsiteY15" fmla="*/ 75319 h 3308850"/>
                <a:gd name="connsiteX0" fmla="*/ 1209047 w 2991601"/>
                <a:gd name="connsiteY0" fmla="*/ 0 h 3213652"/>
                <a:gd name="connsiteX1" fmla="*/ 102490 w 2991601"/>
                <a:gd name="connsiteY1" fmla="*/ 1080051 h 3213652"/>
                <a:gd name="connsiteX2" fmla="*/ 241638 w 2991601"/>
                <a:gd name="connsiteY2" fmla="*/ 2782955 h 3213652"/>
                <a:gd name="connsiteX3" fmla="*/ 1805395 w 2991601"/>
                <a:gd name="connsiteY3" fmla="*/ 3213652 h 3213652"/>
                <a:gd name="connsiteX4" fmla="*/ 2355360 w 2991601"/>
                <a:gd name="connsiteY4" fmla="*/ 2968487 h 3213652"/>
                <a:gd name="connsiteX5" fmla="*/ 2911952 w 2991601"/>
                <a:gd name="connsiteY5" fmla="*/ 2153478 h 3213652"/>
                <a:gd name="connsiteX6" fmla="*/ 2991465 w 2991601"/>
                <a:gd name="connsiteY6" fmla="*/ 1696278 h 3213652"/>
                <a:gd name="connsiteX7" fmla="*/ 2892073 w 2991601"/>
                <a:gd name="connsiteY7" fmla="*/ 1212573 h 3213652"/>
                <a:gd name="connsiteX8" fmla="*/ 2666786 w 2991601"/>
                <a:gd name="connsiteY8" fmla="*/ 775252 h 3213652"/>
                <a:gd name="connsiteX9" fmla="*/ 2017430 w 2991601"/>
                <a:gd name="connsiteY9" fmla="*/ 172278 h 3213652"/>
                <a:gd name="connsiteX10" fmla="*/ 1805395 w 2991601"/>
                <a:gd name="connsiteY10" fmla="*/ 106017 h 3213652"/>
                <a:gd name="connsiteX11" fmla="*/ 1580108 w 2991601"/>
                <a:gd name="connsiteY11" fmla="*/ 53008 h 3213652"/>
                <a:gd name="connsiteX12" fmla="*/ 1414456 w 2991601"/>
                <a:gd name="connsiteY12" fmla="*/ 19878 h 3213652"/>
                <a:gd name="connsiteX13" fmla="*/ 1268682 w 2991601"/>
                <a:gd name="connsiteY13" fmla="*/ 26504 h 3213652"/>
                <a:gd name="connsiteX14" fmla="*/ 1209047 w 2991601"/>
                <a:gd name="connsiteY14" fmla="*/ 0 h 3213652"/>
                <a:gd name="connsiteX0" fmla="*/ 564076 w 2949603"/>
                <a:gd name="connsiteY0" fmla="*/ 153160 h 3201160"/>
                <a:gd name="connsiteX1" fmla="*/ 60492 w 2949603"/>
                <a:gd name="connsiteY1" fmla="*/ 1067559 h 3201160"/>
                <a:gd name="connsiteX2" fmla="*/ 199640 w 2949603"/>
                <a:gd name="connsiteY2" fmla="*/ 2770463 h 3201160"/>
                <a:gd name="connsiteX3" fmla="*/ 1763397 w 2949603"/>
                <a:gd name="connsiteY3" fmla="*/ 3201160 h 3201160"/>
                <a:gd name="connsiteX4" fmla="*/ 2313362 w 2949603"/>
                <a:gd name="connsiteY4" fmla="*/ 2955995 h 3201160"/>
                <a:gd name="connsiteX5" fmla="*/ 2869954 w 2949603"/>
                <a:gd name="connsiteY5" fmla="*/ 2140986 h 3201160"/>
                <a:gd name="connsiteX6" fmla="*/ 2949467 w 2949603"/>
                <a:gd name="connsiteY6" fmla="*/ 1683786 h 3201160"/>
                <a:gd name="connsiteX7" fmla="*/ 2850075 w 2949603"/>
                <a:gd name="connsiteY7" fmla="*/ 1200081 h 3201160"/>
                <a:gd name="connsiteX8" fmla="*/ 2624788 w 2949603"/>
                <a:gd name="connsiteY8" fmla="*/ 762760 h 3201160"/>
                <a:gd name="connsiteX9" fmla="*/ 1975432 w 2949603"/>
                <a:gd name="connsiteY9" fmla="*/ 159786 h 3201160"/>
                <a:gd name="connsiteX10" fmla="*/ 1763397 w 2949603"/>
                <a:gd name="connsiteY10" fmla="*/ 93525 h 3201160"/>
                <a:gd name="connsiteX11" fmla="*/ 1538110 w 2949603"/>
                <a:gd name="connsiteY11" fmla="*/ 40516 h 3201160"/>
                <a:gd name="connsiteX12" fmla="*/ 1372458 w 2949603"/>
                <a:gd name="connsiteY12" fmla="*/ 7386 h 3201160"/>
                <a:gd name="connsiteX13" fmla="*/ 1226684 w 2949603"/>
                <a:gd name="connsiteY13" fmla="*/ 14012 h 3201160"/>
                <a:gd name="connsiteX14" fmla="*/ 564076 w 2949603"/>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624788 w 2949538"/>
                <a:gd name="connsiteY8" fmla="*/ 762760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53160 h 3201160"/>
                <a:gd name="connsiteX1" fmla="*/ 60492 w 2949538"/>
                <a:gd name="connsiteY1" fmla="*/ 1067559 h 3201160"/>
                <a:gd name="connsiteX2" fmla="*/ 199640 w 2949538"/>
                <a:gd name="connsiteY2" fmla="*/ 2770463 h 3201160"/>
                <a:gd name="connsiteX3" fmla="*/ 1763397 w 2949538"/>
                <a:gd name="connsiteY3" fmla="*/ 3201160 h 3201160"/>
                <a:gd name="connsiteX4" fmla="*/ 2313362 w 2949538"/>
                <a:gd name="connsiteY4" fmla="*/ 2955995 h 3201160"/>
                <a:gd name="connsiteX5" fmla="*/ 2869954 w 2949538"/>
                <a:gd name="connsiteY5" fmla="*/ 2140986 h 3201160"/>
                <a:gd name="connsiteX6" fmla="*/ 2949467 w 2949538"/>
                <a:gd name="connsiteY6" fmla="*/ 1683786 h 3201160"/>
                <a:gd name="connsiteX7" fmla="*/ 2855983 w 2949538"/>
                <a:gd name="connsiteY7" fmla="*/ 1085218 h 3201160"/>
                <a:gd name="connsiteX8" fmla="*/ 2595248 w 2949538"/>
                <a:gd name="connsiteY8" fmla="*/ 653943 h 3201160"/>
                <a:gd name="connsiteX9" fmla="*/ 1975432 w 2949538"/>
                <a:gd name="connsiteY9" fmla="*/ 159786 h 3201160"/>
                <a:gd name="connsiteX10" fmla="*/ 1763397 w 2949538"/>
                <a:gd name="connsiteY10" fmla="*/ 93525 h 3201160"/>
                <a:gd name="connsiteX11" fmla="*/ 1538110 w 2949538"/>
                <a:gd name="connsiteY11" fmla="*/ 40516 h 3201160"/>
                <a:gd name="connsiteX12" fmla="*/ 1372458 w 2949538"/>
                <a:gd name="connsiteY12" fmla="*/ 7386 h 3201160"/>
                <a:gd name="connsiteX13" fmla="*/ 1226684 w 2949538"/>
                <a:gd name="connsiteY13" fmla="*/ 14012 h 3201160"/>
                <a:gd name="connsiteX14" fmla="*/ 564076 w 2949538"/>
                <a:gd name="connsiteY14" fmla="*/ 153160 h 3201160"/>
                <a:gd name="connsiteX0" fmla="*/ 564076 w 2949538"/>
                <a:gd name="connsiteY0" fmla="*/ 144905 h 3192905"/>
                <a:gd name="connsiteX1" fmla="*/ 60492 w 2949538"/>
                <a:gd name="connsiteY1" fmla="*/ 1059304 h 3192905"/>
                <a:gd name="connsiteX2" fmla="*/ 199640 w 2949538"/>
                <a:gd name="connsiteY2" fmla="*/ 2762208 h 3192905"/>
                <a:gd name="connsiteX3" fmla="*/ 1763397 w 2949538"/>
                <a:gd name="connsiteY3" fmla="*/ 3192905 h 3192905"/>
                <a:gd name="connsiteX4" fmla="*/ 2313362 w 2949538"/>
                <a:gd name="connsiteY4" fmla="*/ 2947740 h 3192905"/>
                <a:gd name="connsiteX5" fmla="*/ 2869954 w 2949538"/>
                <a:gd name="connsiteY5" fmla="*/ 2132731 h 3192905"/>
                <a:gd name="connsiteX6" fmla="*/ 2949467 w 2949538"/>
                <a:gd name="connsiteY6" fmla="*/ 1675531 h 3192905"/>
                <a:gd name="connsiteX7" fmla="*/ 2855983 w 2949538"/>
                <a:gd name="connsiteY7" fmla="*/ 1076963 h 3192905"/>
                <a:gd name="connsiteX8" fmla="*/ 2595248 w 2949538"/>
                <a:gd name="connsiteY8" fmla="*/ 645688 h 3192905"/>
                <a:gd name="connsiteX9" fmla="*/ 1975432 w 2949538"/>
                <a:gd name="connsiteY9" fmla="*/ 151531 h 3192905"/>
                <a:gd name="connsiteX10" fmla="*/ 1763397 w 2949538"/>
                <a:gd name="connsiteY10" fmla="*/ 85270 h 3192905"/>
                <a:gd name="connsiteX11" fmla="*/ 1538110 w 2949538"/>
                <a:gd name="connsiteY11" fmla="*/ 32261 h 3192905"/>
                <a:gd name="connsiteX12" fmla="*/ 1226684 w 2949538"/>
                <a:gd name="connsiteY12" fmla="*/ 5757 h 3192905"/>
                <a:gd name="connsiteX13" fmla="*/ 564076 w 2949538"/>
                <a:gd name="connsiteY13" fmla="*/ 144905 h 3192905"/>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564076 w 2949538"/>
                <a:gd name="connsiteY0" fmla="*/ 146377 h 3194377"/>
                <a:gd name="connsiteX1" fmla="*/ 60492 w 2949538"/>
                <a:gd name="connsiteY1" fmla="*/ 1060776 h 3194377"/>
                <a:gd name="connsiteX2" fmla="*/ 199640 w 2949538"/>
                <a:gd name="connsiteY2" fmla="*/ 2763680 h 3194377"/>
                <a:gd name="connsiteX3" fmla="*/ 1763397 w 2949538"/>
                <a:gd name="connsiteY3" fmla="*/ 3194377 h 3194377"/>
                <a:gd name="connsiteX4" fmla="*/ 2313362 w 2949538"/>
                <a:gd name="connsiteY4" fmla="*/ 2949212 h 3194377"/>
                <a:gd name="connsiteX5" fmla="*/ 2869954 w 2949538"/>
                <a:gd name="connsiteY5" fmla="*/ 2134203 h 3194377"/>
                <a:gd name="connsiteX6" fmla="*/ 2949467 w 2949538"/>
                <a:gd name="connsiteY6" fmla="*/ 1677003 h 3194377"/>
                <a:gd name="connsiteX7" fmla="*/ 2855983 w 2949538"/>
                <a:gd name="connsiteY7" fmla="*/ 1078435 h 3194377"/>
                <a:gd name="connsiteX8" fmla="*/ 2595248 w 2949538"/>
                <a:gd name="connsiteY8" fmla="*/ 647160 h 3194377"/>
                <a:gd name="connsiteX9" fmla="*/ 1975432 w 2949538"/>
                <a:gd name="connsiteY9" fmla="*/ 153003 h 3194377"/>
                <a:gd name="connsiteX10" fmla="*/ 1538110 w 2949538"/>
                <a:gd name="connsiteY10" fmla="*/ 33733 h 3194377"/>
                <a:gd name="connsiteX11" fmla="*/ 1226684 w 2949538"/>
                <a:gd name="connsiteY11" fmla="*/ 7229 h 3194377"/>
                <a:gd name="connsiteX12" fmla="*/ 564076 w 2949538"/>
                <a:gd name="connsiteY12" fmla="*/ 146377 h 3194377"/>
                <a:gd name="connsiteX0" fmla="*/ 678882 w 3064344"/>
                <a:gd name="connsiteY0" fmla="*/ 146377 h 3194377"/>
                <a:gd name="connsiteX1" fmla="*/ 23660 w 3064344"/>
                <a:gd name="connsiteY1" fmla="*/ 1451714 h 3194377"/>
                <a:gd name="connsiteX2" fmla="*/ 314446 w 3064344"/>
                <a:gd name="connsiteY2" fmla="*/ 2763680 h 3194377"/>
                <a:gd name="connsiteX3" fmla="*/ 1878203 w 3064344"/>
                <a:gd name="connsiteY3" fmla="*/ 3194377 h 3194377"/>
                <a:gd name="connsiteX4" fmla="*/ 2428168 w 3064344"/>
                <a:gd name="connsiteY4" fmla="*/ 2949212 h 3194377"/>
                <a:gd name="connsiteX5" fmla="*/ 2984760 w 3064344"/>
                <a:gd name="connsiteY5" fmla="*/ 2134203 h 3194377"/>
                <a:gd name="connsiteX6" fmla="*/ 3064273 w 3064344"/>
                <a:gd name="connsiteY6" fmla="*/ 1677003 h 3194377"/>
                <a:gd name="connsiteX7" fmla="*/ 2970789 w 3064344"/>
                <a:gd name="connsiteY7" fmla="*/ 1078435 h 3194377"/>
                <a:gd name="connsiteX8" fmla="*/ 2710054 w 3064344"/>
                <a:gd name="connsiteY8" fmla="*/ 647160 h 3194377"/>
                <a:gd name="connsiteX9" fmla="*/ 2090238 w 3064344"/>
                <a:gd name="connsiteY9" fmla="*/ 153003 h 3194377"/>
                <a:gd name="connsiteX10" fmla="*/ 1652916 w 3064344"/>
                <a:gd name="connsiteY10" fmla="*/ 33733 h 3194377"/>
                <a:gd name="connsiteX11" fmla="*/ 1341490 w 3064344"/>
                <a:gd name="connsiteY11" fmla="*/ 7229 h 3194377"/>
                <a:gd name="connsiteX12" fmla="*/ 678882 w 3064344"/>
                <a:gd name="connsiteY12" fmla="*/ 146377 h 3194377"/>
                <a:gd name="connsiteX0" fmla="*/ 655721 w 3041183"/>
                <a:gd name="connsiteY0" fmla="*/ 146377 h 3194377"/>
                <a:gd name="connsiteX1" fmla="*/ 499 w 3041183"/>
                <a:gd name="connsiteY1" fmla="*/ 1451714 h 3194377"/>
                <a:gd name="connsiteX2" fmla="*/ 291285 w 3041183"/>
                <a:gd name="connsiteY2" fmla="*/ 2763680 h 3194377"/>
                <a:gd name="connsiteX3" fmla="*/ 1855042 w 3041183"/>
                <a:gd name="connsiteY3" fmla="*/ 3194377 h 3194377"/>
                <a:gd name="connsiteX4" fmla="*/ 2405007 w 3041183"/>
                <a:gd name="connsiteY4" fmla="*/ 2949212 h 3194377"/>
                <a:gd name="connsiteX5" fmla="*/ 2961599 w 3041183"/>
                <a:gd name="connsiteY5" fmla="*/ 2134203 h 3194377"/>
                <a:gd name="connsiteX6" fmla="*/ 3041112 w 3041183"/>
                <a:gd name="connsiteY6" fmla="*/ 1677003 h 3194377"/>
                <a:gd name="connsiteX7" fmla="*/ 2947628 w 3041183"/>
                <a:gd name="connsiteY7" fmla="*/ 1078435 h 3194377"/>
                <a:gd name="connsiteX8" fmla="*/ 2686893 w 3041183"/>
                <a:gd name="connsiteY8" fmla="*/ 647160 h 3194377"/>
                <a:gd name="connsiteX9" fmla="*/ 2067077 w 3041183"/>
                <a:gd name="connsiteY9" fmla="*/ 153003 h 3194377"/>
                <a:gd name="connsiteX10" fmla="*/ 1629755 w 3041183"/>
                <a:gd name="connsiteY10" fmla="*/ 33733 h 3194377"/>
                <a:gd name="connsiteX11" fmla="*/ 1318329 w 3041183"/>
                <a:gd name="connsiteY11" fmla="*/ 7229 h 3194377"/>
                <a:gd name="connsiteX12" fmla="*/ 655721 w 3041183"/>
                <a:gd name="connsiteY12" fmla="*/ 146377 h 3194377"/>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949212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62134"/>
                <a:gd name="connsiteX1" fmla="*/ 498 w 3041182"/>
                <a:gd name="connsiteY1" fmla="*/ 1451714 h 3162134"/>
                <a:gd name="connsiteX2" fmla="*/ 291284 w 3041182"/>
                <a:gd name="connsiteY2" fmla="*/ 2763680 h 3162134"/>
                <a:gd name="connsiteX3" fmla="*/ 1593121 w 3041182"/>
                <a:gd name="connsiteY3" fmla="*/ 3162134 h 3162134"/>
                <a:gd name="connsiteX4" fmla="*/ 2405006 w 3041182"/>
                <a:gd name="connsiteY4" fmla="*/ 2896817 h 3162134"/>
                <a:gd name="connsiteX5" fmla="*/ 2961598 w 3041182"/>
                <a:gd name="connsiteY5" fmla="*/ 2134203 h 3162134"/>
                <a:gd name="connsiteX6" fmla="*/ 3041111 w 3041182"/>
                <a:gd name="connsiteY6" fmla="*/ 1677003 h 3162134"/>
                <a:gd name="connsiteX7" fmla="*/ 2947627 w 3041182"/>
                <a:gd name="connsiteY7" fmla="*/ 1078435 h 3162134"/>
                <a:gd name="connsiteX8" fmla="*/ 2686892 w 3041182"/>
                <a:gd name="connsiteY8" fmla="*/ 647160 h 3162134"/>
                <a:gd name="connsiteX9" fmla="*/ 2067076 w 3041182"/>
                <a:gd name="connsiteY9" fmla="*/ 153003 h 3162134"/>
                <a:gd name="connsiteX10" fmla="*/ 1629754 w 3041182"/>
                <a:gd name="connsiteY10" fmla="*/ 33733 h 3162134"/>
                <a:gd name="connsiteX11" fmla="*/ 1318328 w 3041182"/>
                <a:gd name="connsiteY11" fmla="*/ 7229 h 3162134"/>
                <a:gd name="connsiteX12" fmla="*/ 655720 w 3041182"/>
                <a:gd name="connsiteY12" fmla="*/ 146377 h 3162134"/>
                <a:gd name="connsiteX0" fmla="*/ 655720 w 3041182"/>
                <a:gd name="connsiteY0" fmla="*/ 146377 h 3109741"/>
                <a:gd name="connsiteX1" fmla="*/ 498 w 3041182"/>
                <a:gd name="connsiteY1" fmla="*/ 1451714 h 3109741"/>
                <a:gd name="connsiteX2" fmla="*/ 291284 w 3041182"/>
                <a:gd name="connsiteY2" fmla="*/ 2763680 h 3109741"/>
                <a:gd name="connsiteX3" fmla="*/ 1518287 w 3041182"/>
                <a:gd name="connsiteY3" fmla="*/ 3109741 h 3109741"/>
                <a:gd name="connsiteX4" fmla="*/ 2405006 w 3041182"/>
                <a:gd name="connsiteY4" fmla="*/ 2896817 h 3109741"/>
                <a:gd name="connsiteX5" fmla="*/ 2961598 w 3041182"/>
                <a:gd name="connsiteY5" fmla="*/ 2134203 h 3109741"/>
                <a:gd name="connsiteX6" fmla="*/ 3041111 w 3041182"/>
                <a:gd name="connsiteY6" fmla="*/ 1677003 h 3109741"/>
                <a:gd name="connsiteX7" fmla="*/ 2947627 w 3041182"/>
                <a:gd name="connsiteY7" fmla="*/ 1078435 h 3109741"/>
                <a:gd name="connsiteX8" fmla="*/ 2686892 w 3041182"/>
                <a:gd name="connsiteY8" fmla="*/ 647160 h 3109741"/>
                <a:gd name="connsiteX9" fmla="*/ 2067076 w 3041182"/>
                <a:gd name="connsiteY9" fmla="*/ 153003 h 3109741"/>
                <a:gd name="connsiteX10" fmla="*/ 1629754 w 3041182"/>
                <a:gd name="connsiteY10" fmla="*/ 33733 h 3109741"/>
                <a:gd name="connsiteX11" fmla="*/ 1318328 w 3041182"/>
                <a:gd name="connsiteY11" fmla="*/ 7229 h 3109741"/>
                <a:gd name="connsiteX12" fmla="*/ 655720 w 3041182"/>
                <a:gd name="connsiteY12" fmla="*/ 146377 h 3109741"/>
                <a:gd name="connsiteX0" fmla="*/ 683078 w 3068540"/>
                <a:gd name="connsiteY0" fmla="*/ 146377 h 3109741"/>
                <a:gd name="connsiteX1" fmla="*/ 27856 w 3068540"/>
                <a:gd name="connsiteY1" fmla="*/ 1451714 h 3109741"/>
                <a:gd name="connsiteX2" fmla="*/ 265470 w 3068540"/>
                <a:gd name="connsiteY2" fmla="*/ 2550075 h 3109741"/>
                <a:gd name="connsiteX3" fmla="*/ 1545645 w 3068540"/>
                <a:gd name="connsiteY3" fmla="*/ 3109741 h 3109741"/>
                <a:gd name="connsiteX4" fmla="*/ 2432364 w 3068540"/>
                <a:gd name="connsiteY4" fmla="*/ 2896817 h 3109741"/>
                <a:gd name="connsiteX5" fmla="*/ 2988956 w 3068540"/>
                <a:gd name="connsiteY5" fmla="*/ 2134203 h 3109741"/>
                <a:gd name="connsiteX6" fmla="*/ 3068469 w 3068540"/>
                <a:gd name="connsiteY6" fmla="*/ 1677003 h 3109741"/>
                <a:gd name="connsiteX7" fmla="*/ 2974985 w 3068540"/>
                <a:gd name="connsiteY7" fmla="*/ 1078435 h 3109741"/>
                <a:gd name="connsiteX8" fmla="*/ 2714250 w 3068540"/>
                <a:gd name="connsiteY8" fmla="*/ 647160 h 3109741"/>
                <a:gd name="connsiteX9" fmla="*/ 2094434 w 3068540"/>
                <a:gd name="connsiteY9" fmla="*/ 153003 h 3109741"/>
                <a:gd name="connsiteX10" fmla="*/ 1657112 w 3068540"/>
                <a:gd name="connsiteY10" fmla="*/ 33733 h 3109741"/>
                <a:gd name="connsiteX11" fmla="*/ 1345686 w 3068540"/>
                <a:gd name="connsiteY11" fmla="*/ 7229 h 3109741"/>
                <a:gd name="connsiteX12" fmla="*/ 683078 w 3068540"/>
                <a:gd name="connsiteY12" fmla="*/ 146377 h 3109741"/>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6377 h 3112185"/>
                <a:gd name="connsiteX1" fmla="*/ 27856 w 3068540"/>
                <a:gd name="connsiteY1" fmla="*/ 1451714 h 3112185"/>
                <a:gd name="connsiteX2" fmla="*/ 265470 w 3068540"/>
                <a:gd name="connsiteY2" fmla="*/ 2550075 h 3112185"/>
                <a:gd name="connsiteX3" fmla="*/ 1545645 w 3068540"/>
                <a:gd name="connsiteY3" fmla="*/ 3109741 h 3112185"/>
                <a:gd name="connsiteX4" fmla="*/ 2432364 w 3068540"/>
                <a:gd name="connsiteY4" fmla="*/ 2896817 h 3112185"/>
                <a:gd name="connsiteX5" fmla="*/ 2988956 w 3068540"/>
                <a:gd name="connsiteY5" fmla="*/ 2134203 h 3112185"/>
                <a:gd name="connsiteX6" fmla="*/ 3068469 w 3068540"/>
                <a:gd name="connsiteY6" fmla="*/ 1677003 h 3112185"/>
                <a:gd name="connsiteX7" fmla="*/ 2974985 w 3068540"/>
                <a:gd name="connsiteY7" fmla="*/ 1078435 h 3112185"/>
                <a:gd name="connsiteX8" fmla="*/ 2714250 w 3068540"/>
                <a:gd name="connsiteY8" fmla="*/ 647160 h 3112185"/>
                <a:gd name="connsiteX9" fmla="*/ 2094434 w 3068540"/>
                <a:gd name="connsiteY9" fmla="*/ 153003 h 3112185"/>
                <a:gd name="connsiteX10" fmla="*/ 1657112 w 3068540"/>
                <a:gd name="connsiteY10" fmla="*/ 33733 h 3112185"/>
                <a:gd name="connsiteX11" fmla="*/ 1345686 w 3068540"/>
                <a:gd name="connsiteY11" fmla="*/ 7229 h 3112185"/>
                <a:gd name="connsiteX12" fmla="*/ 683078 w 3068540"/>
                <a:gd name="connsiteY12" fmla="*/ 146377 h 3112185"/>
                <a:gd name="connsiteX0" fmla="*/ 683078 w 3068540"/>
                <a:gd name="connsiteY0" fmla="*/ 143148 h 3108956"/>
                <a:gd name="connsiteX1" fmla="*/ 27856 w 3068540"/>
                <a:gd name="connsiteY1" fmla="*/ 1448485 h 3108956"/>
                <a:gd name="connsiteX2" fmla="*/ 265470 w 3068540"/>
                <a:gd name="connsiteY2" fmla="*/ 2546846 h 3108956"/>
                <a:gd name="connsiteX3" fmla="*/ 1545645 w 3068540"/>
                <a:gd name="connsiteY3" fmla="*/ 3106512 h 3108956"/>
                <a:gd name="connsiteX4" fmla="*/ 2432364 w 3068540"/>
                <a:gd name="connsiteY4" fmla="*/ 2893588 h 3108956"/>
                <a:gd name="connsiteX5" fmla="*/ 2988956 w 3068540"/>
                <a:gd name="connsiteY5" fmla="*/ 2130974 h 3108956"/>
                <a:gd name="connsiteX6" fmla="*/ 3068469 w 3068540"/>
                <a:gd name="connsiteY6" fmla="*/ 1673774 h 3108956"/>
                <a:gd name="connsiteX7" fmla="*/ 2974985 w 3068540"/>
                <a:gd name="connsiteY7" fmla="*/ 1075206 h 3108956"/>
                <a:gd name="connsiteX8" fmla="*/ 2714250 w 3068540"/>
                <a:gd name="connsiteY8" fmla="*/ 643931 h 3108956"/>
                <a:gd name="connsiteX9" fmla="*/ 2094434 w 3068540"/>
                <a:gd name="connsiteY9" fmla="*/ 149774 h 3108956"/>
                <a:gd name="connsiteX10" fmla="*/ 1345686 w 3068540"/>
                <a:gd name="connsiteY10" fmla="*/ 4000 h 3108956"/>
                <a:gd name="connsiteX11" fmla="*/ 683078 w 3068540"/>
                <a:gd name="connsiteY11" fmla="*/ 143148 h 3108956"/>
                <a:gd name="connsiteX0" fmla="*/ 683078 w 3082038"/>
                <a:gd name="connsiteY0" fmla="*/ 143148 h 3108956"/>
                <a:gd name="connsiteX1" fmla="*/ 27856 w 3082038"/>
                <a:gd name="connsiteY1" fmla="*/ 1448485 h 3108956"/>
                <a:gd name="connsiteX2" fmla="*/ 265470 w 3082038"/>
                <a:gd name="connsiteY2" fmla="*/ 2546846 h 3108956"/>
                <a:gd name="connsiteX3" fmla="*/ 1545645 w 3082038"/>
                <a:gd name="connsiteY3" fmla="*/ 3106512 h 3108956"/>
                <a:gd name="connsiteX4" fmla="*/ 2432364 w 3082038"/>
                <a:gd name="connsiteY4" fmla="*/ 2893588 h 3108956"/>
                <a:gd name="connsiteX5" fmla="*/ 2988956 w 3082038"/>
                <a:gd name="connsiteY5" fmla="*/ 2130974 h 3108956"/>
                <a:gd name="connsiteX6" fmla="*/ 3068469 w 3082038"/>
                <a:gd name="connsiteY6" fmla="*/ 1673774 h 3108956"/>
                <a:gd name="connsiteX7" fmla="*/ 2974985 w 3082038"/>
                <a:gd name="connsiteY7" fmla="*/ 1075206 h 3108956"/>
                <a:gd name="connsiteX8" fmla="*/ 2094434 w 3082038"/>
                <a:gd name="connsiteY8" fmla="*/ 149774 h 3108956"/>
                <a:gd name="connsiteX9" fmla="*/ 1345686 w 3082038"/>
                <a:gd name="connsiteY9" fmla="*/ 4000 h 3108956"/>
                <a:gd name="connsiteX10" fmla="*/ 683078 w 3082038"/>
                <a:gd name="connsiteY10" fmla="*/ 143148 h 3108956"/>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2988956 w 3082038"/>
                <a:gd name="connsiteY5" fmla="*/ 2125306 h 3103288"/>
                <a:gd name="connsiteX6" fmla="*/ 3068469 w 3082038"/>
                <a:gd name="connsiteY6" fmla="*/ 1668106 h 3103288"/>
                <a:gd name="connsiteX7" fmla="*/ 2974985 w 3082038"/>
                <a:gd name="connsiteY7" fmla="*/ 1069538 h 3103288"/>
                <a:gd name="connsiteX8" fmla="*/ 2094434 w 3082038"/>
                <a:gd name="connsiteY8" fmla="*/ 144106 h 3103288"/>
                <a:gd name="connsiteX9" fmla="*/ 683078 w 3082038"/>
                <a:gd name="connsiteY9" fmla="*/ 137480 h 3103288"/>
                <a:gd name="connsiteX0" fmla="*/ 683078 w 3082038"/>
                <a:gd name="connsiteY0" fmla="*/ 137480 h 3103288"/>
                <a:gd name="connsiteX1" fmla="*/ 27856 w 3082038"/>
                <a:gd name="connsiteY1" fmla="*/ 1442817 h 3103288"/>
                <a:gd name="connsiteX2" fmla="*/ 265470 w 3082038"/>
                <a:gd name="connsiteY2" fmla="*/ 2541178 h 3103288"/>
                <a:gd name="connsiteX3" fmla="*/ 1545645 w 3082038"/>
                <a:gd name="connsiteY3" fmla="*/ 3100844 h 3103288"/>
                <a:gd name="connsiteX4" fmla="*/ 2432364 w 3082038"/>
                <a:gd name="connsiteY4" fmla="*/ 2887920 h 3103288"/>
                <a:gd name="connsiteX5" fmla="*/ 3068469 w 3082038"/>
                <a:gd name="connsiteY5" fmla="*/ 1668106 h 3103288"/>
                <a:gd name="connsiteX6" fmla="*/ 2974985 w 3082038"/>
                <a:gd name="connsiteY6" fmla="*/ 1069538 h 3103288"/>
                <a:gd name="connsiteX7" fmla="*/ 2094434 w 3082038"/>
                <a:gd name="connsiteY7" fmla="*/ 144106 h 3103288"/>
                <a:gd name="connsiteX8" fmla="*/ 683078 w 3082038"/>
                <a:gd name="connsiteY8" fmla="*/ 137480 h 3103288"/>
                <a:gd name="connsiteX0" fmla="*/ 683078 w 2980867"/>
                <a:gd name="connsiteY0" fmla="*/ 137480 h 3121480"/>
                <a:gd name="connsiteX1" fmla="*/ 27856 w 2980867"/>
                <a:gd name="connsiteY1" fmla="*/ 1442817 h 3121480"/>
                <a:gd name="connsiteX2" fmla="*/ 265470 w 2980867"/>
                <a:gd name="connsiteY2" fmla="*/ 2541178 h 3121480"/>
                <a:gd name="connsiteX3" fmla="*/ 1545645 w 2980867"/>
                <a:gd name="connsiteY3" fmla="*/ 3100844 h 3121480"/>
                <a:gd name="connsiteX4" fmla="*/ 2432364 w 2980867"/>
                <a:gd name="connsiteY4" fmla="*/ 2887920 h 3121480"/>
                <a:gd name="connsiteX5" fmla="*/ 2974985 w 2980867"/>
                <a:gd name="connsiteY5" fmla="*/ 1069538 h 3121480"/>
                <a:gd name="connsiteX6" fmla="*/ 2094434 w 2980867"/>
                <a:gd name="connsiteY6" fmla="*/ 144106 h 3121480"/>
                <a:gd name="connsiteX7" fmla="*/ 683078 w 2980867"/>
                <a:gd name="connsiteY7" fmla="*/ 137480 h 3121480"/>
                <a:gd name="connsiteX0" fmla="*/ 683078 w 2992555"/>
                <a:gd name="connsiteY0" fmla="*/ 137480 h 3103288"/>
                <a:gd name="connsiteX1" fmla="*/ 27856 w 2992555"/>
                <a:gd name="connsiteY1" fmla="*/ 1442817 h 3103288"/>
                <a:gd name="connsiteX2" fmla="*/ 265470 w 2992555"/>
                <a:gd name="connsiteY2" fmla="*/ 2541178 h 3103288"/>
                <a:gd name="connsiteX3" fmla="*/ 1545645 w 2992555"/>
                <a:gd name="connsiteY3" fmla="*/ 3100844 h 3103288"/>
                <a:gd name="connsiteX4" fmla="*/ 2593572 w 2992555"/>
                <a:gd name="connsiteY4" fmla="*/ 2617316 h 3103288"/>
                <a:gd name="connsiteX5" fmla="*/ 2974985 w 2992555"/>
                <a:gd name="connsiteY5" fmla="*/ 1069538 h 3103288"/>
                <a:gd name="connsiteX6" fmla="*/ 2094434 w 2992555"/>
                <a:gd name="connsiteY6" fmla="*/ 144106 h 3103288"/>
                <a:gd name="connsiteX7" fmla="*/ 683078 w 2992555"/>
                <a:gd name="connsiteY7" fmla="*/ 137480 h 3103288"/>
                <a:gd name="connsiteX0" fmla="*/ 663919 w 2973396"/>
                <a:gd name="connsiteY0" fmla="*/ 130849 h 3096776"/>
                <a:gd name="connsiteX1" fmla="*/ 31428 w 2973396"/>
                <a:gd name="connsiteY1" fmla="*/ 1337983 h 3096776"/>
                <a:gd name="connsiteX2" fmla="*/ 246311 w 2973396"/>
                <a:gd name="connsiteY2" fmla="*/ 2534547 h 3096776"/>
                <a:gd name="connsiteX3" fmla="*/ 1526486 w 2973396"/>
                <a:gd name="connsiteY3" fmla="*/ 3094213 h 3096776"/>
                <a:gd name="connsiteX4" fmla="*/ 2574413 w 2973396"/>
                <a:gd name="connsiteY4" fmla="*/ 2610685 h 3096776"/>
                <a:gd name="connsiteX5" fmla="*/ 2955826 w 2973396"/>
                <a:gd name="connsiteY5" fmla="*/ 1062907 h 3096776"/>
                <a:gd name="connsiteX6" fmla="*/ 2075275 w 2973396"/>
                <a:gd name="connsiteY6" fmla="*/ 137475 h 3096776"/>
                <a:gd name="connsiteX7" fmla="*/ 663919 w 2973396"/>
                <a:gd name="connsiteY7" fmla="*/ 130849 h 3096776"/>
                <a:gd name="connsiteX0" fmla="*/ 711207 w 3020684"/>
                <a:gd name="connsiteY0" fmla="*/ 130849 h 2750940"/>
                <a:gd name="connsiteX1" fmla="*/ 78716 w 3020684"/>
                <a:gd name="connsiteY1" fmla="*/ 1337983 h 2750940"/>
                <a:gd name="connsiteX2" fmla="*/ 293599 w 3020684"/>
                <a:gd name="connsiteY2" fmla="*/ 2534547 h 2750940"/>
                <a:gd name="connsiteX3" fmla="*/ 2621701 w 3020684"/>
                <a:gd name="connsiteY3" fmla="*/ 2610685 h 2750940"/>
                <a:gd name="connsiteX4" fmla="*/ 3003114 w 3020684"/>
                <a:gd name="connsiteY4" fmla="*/ 1062907 h 2750940"/>
                <a:gd name="connsiteX5" fmla="*/ 2122563 w 3020684"/>
                <a:gd name="connsiteY5" fmla="*/ 137475 h 2750940"/>
                <a:gd name="connsiteX6" fmla="*/ 711207 w 3020684"/>
                <a:gd name="connsiteY6" fmla="*/ 130849 h 2750940"/>
                <a:gd name="connsiteX0" fmla="*/ 529556 w 2839033"/>
                <a:gd name="connsiteY0" fmla="*/ 130849 h 2750940"/>
                <a:gd name="connsiteX1" fmla="*/ 111948 w 2839033"/>
                <a:gd name="connsiteY1" fmla="*/ 2534547 h 2750940"/>
                <a:gd name="connsiteX2" fmla="*/ 2440050 w 2839033"/>
                <a:gd name="connsiteY2" fmla="*/ 2610685 h 2750940"/>
                <a:gd name="connsiteX3" fmla="*/ 2821463 w 2839033"/>
                <a:gd name="connsiteY3" fmla="*/ 1062907 h 2750940"/>
                <a:gd name="connsiteX4" fmla="*/ 1940912 w 2839033"/>
                <a:gd name="connsiteY4" fmla="*/ 137475 h 2750940"/>
                <a:gd name="connsiteX5" fmla="*/ 529556 w 2839033"/>
                <a:gd name="connsiteY5" fmla="*/ 130849 h 2750940"/>
                <a:gd name="connsiteX0" fmla="*/ 274338 w 2973736"/>
                <a:gd name="connsiteY0" fmla="*/ 422384 h 2697767"/>
                <a:gd name="connsiteX1" fmla="*/ 246651 w 2973736"/>
                <a:gd name="connsiteY1" fmla="*/ 2436688 h 2697767"/>
                <a:gd name="connsiteX2" fmla="*/ 2574753 w 2973736"/>
                <a:gd name="connsiteY2" fmla="*/ 2512826 h 2697767"/>
                <a:gd name="connsiteX3" fmla="*/ 2956166 w 2973736"/>
                <a:gd name="connsiteY3" fmla="*/ 965048 h 2697767"/>
                <a:gd name="connsiteX4" fmla="*/ 2075615 w 2973736"/>
                <a:gd name="connsiteY4" fmla="*/ 39616 h 2697767"/>
                <a:gd name="connsiteX5" fmla="*/ 274338 w 2973736"/>
                <a:gd name="connsiteY5" fmla="*/ 422384 h 2697767"/>
                <a:gd name="connsiteX0" fmla="*/ 100018 w 2811870"/>
                <a:gd name="connsiteY0" fmla="*/ 446539 h 2755139"/>
                <a:gd name="connsiteX1" fmla="*/ 462726 w 2811870"/>
                <a:gd name="connsiteY1" fmla="*/ 2519633 h 2755139"/>
                <a:gd name="connsiteX2" fmla="*/ 2400433 w 2811870"/>
                <a:gd name="connsiteY2" fmla="*/ 2536981 h 2755139"/>
                <a:gd name="connsiteX3" fmla="*/ 2781846 w 2811870"/>
                <a:gd name="connsiteY3" fmla="*/ 989203 h 2755139"/>
                <a:gd name="connsiteX4" fmla="*/ 1901295 w 2811870"/>
                <a:gd name="connsiteY4" fmla="*/ 63771 h 2755139"/>
                <a:gd name="connsiteX5" fmla="*/ 100018 w 2811870"/>
                <a:gd name="connsiteY5" fmla="*/ 446539 h 2755139"/>
                <a:gd name="connsiteX0" fmla="*/ 91560 w 2784878"/>
                <a:gd name="connsiteY0" fmla="*/ 446539 h 2832031"/>
                <a:gd name="connsiteX1" fmla="*/ 454268 w 2784878"/>
                <a:gd name="connsiteY1" fmla="*/ 2519633 h 2832031"/>
                <a:gd name="connsiteX2" fmla="*/ 2087171 w 2784878"/>
                <a:gd name="connsiteY2" fmla="*/ 2666122 h 2832031"/>
                <a:gd name="connsiteX3" fmla="*/ 2773388 w 2784878"/>
                <a:gd name="connsiteY3" fmla="*/ 989203 h 2832031"/>
                <a:gd name="connsiteX4" fmla="*/ 1892837 w 2784878"/>
                <a:gd name="connsiteY4" fmla="*/ 63771 h 2832031"/>
                <a:gd name="connsiteX5" fmla="*/ 91560 w 2784878"/>
                <a:gd name="connsiteY5" fmla="*/ 446539 h 283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4878" h="2832031">
                  <a:moveTo>
                    <a:pt x="91560" y="446539"/>
                  </a:moveTo>
                  <a:cubicBezTo>
                    <a:pt x="-148201" y="855849"/>
                    <a:pt x="121666" y="2149703"/>
                    <a:pt x="454268" y="2519633"/>
                  </a:cubicBezTo>
                  <a:cubicBezTo>
                    <a:pt x="786870" y="2889563"/>
                    <a:pt x="1700651" y="2921194"/>
                    <a:pt x="2087171" y="2666122"/>
                  </a:cubicBezTo>
                  <a:cubicBezTo>
                    <a:pt x="2473691" y="2411050"/>
                    <a:pt x="2856578" y="1401405"/>
                    <a:pt x="2773388" y="989203"/>
                  </a:cubicBezTo>
                  <a:cubicBezTo>
                    <a:pt x="2690198" y="577001"/>
                    <a:pt x="2164387" y="242305"/>
                    <a:pt x="1892837" y="63771"/>
                  </a:cubicBezTo>
                  <a:cubicBezTo>
                    <a:pt x="1510852" y="-91572"/>
                    <a:pt x="331321" y="37229"/>
                    <a:pt x="91560" y="446539"/>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2DCB3265-6690-DE15-57A0-D46EAD5D57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240295">
              <a:off x="-115707" y="5352001"/>
              <a:ext cx="1075445" cy="459406"/>
            </a:xfrm>
            <a:custGeom>
              <a:avLst/>
              <a:gdLst>
                <a:gd name="connsiteX0" fmla="*/ 0 w 1075445"/>
                <a:gd name="connsiteY0" fmla="*/ 0 h 459406"/>
                <a:gd name="connsiteX1" fmla="*/ 125139 w 1075445"/>
                <a:gd name="connsiteY1" fmla="*/ 34070 h 459406"/>
                <a:gd name="connsiteX2" fmla="*/ 1075445 w 1075445"/>
                <a:gd name="connsiteY2" fmla="*/ 296789 h 459406"/>
                <a:gd name="connsiteX3" fmla="*/ 1040119 w 1075445"/>
                <a:gd name="connsiteY3" fmla="*/ 459252 h 459406"/>
                <a:gd name="connsiteX4" fmla="*/ 209223 w 1075445"/>
                <a:gd name="connsiteY4" fmla="*/ 342343 h 459406"/>
                <a:gd name="connsiteX5" fmla="*/ 123893 w 1075445"/>
                <a:gd name="connsiteY5" fmla="*/ 328364 h 4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45" h="459406">
                  <a:moveTo>
                    <a:pt x="0" y="0"/>
                  </a:moveTo>
                  <a:lnTo>
                    <a:pt x="125139" y="34070"/>
                  </a:lnTo>
                  <a:cubicBezTo>
                    <a:pt x="505458" y="136618"/>
                    <a:pt x="1044653" y="276605"/>
                    <a:pt x="1075445" y="296789"/>
                  </a:cubicBezTo>
                  <a:cubicBezTo>
                    <a:pt x="1071846" y="332177"/>
                    <a:pt x="1052634" y="464544"/>
                    <a:pt x="1040119" y="459252"/>
                  </a:cubicBezTo>
                  <a:cubicBezTo>
                    <a:pt x="1010602" y="460855"/>
                    <a:pt x="384281" y="402112"/>
                    <a:pt x="209223" y="342343"/>
                  </a:cubicBezTo>
                  <a:lnTo>
                    <a:pt x="123893" y="328364"/>
                  </a:ln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10">
              <a:extLst>
                <a:ext uri="{FF2B5EF4-FFF2-40B4-BE49-F238E27FC236}">
                  <a16:creationId xmlns:a16="http://schemas.microsoft.com/office/drawing/2014/main" id="{250FBE3D-043E-DA22-353D-CC5A0EEC71A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240295">
              <a:off x="-115707" y="5350720"/>
              <a:ext cx="1075445" cy="459406"/>
            </a:xfrm>
            <a:custGeom>
              <a:avLst/>
              <a:gdLst>
                <a:gd name="connsiteX0" fmla="*/ 0 w 1075445"/>
                <a:gd name="connsiteY0" fmla="*/ 0 h 459406"/>
                <a:gd name="connsiteX1" fmla="*/ 125139 w 1075445"/>
                <a:gd name="connsiteY1" fmla="*/ 34070 h 459406"/>
                <a:gd name="connsiteX2" fmla="*/ 1075445 w 1075445"/>
                <a:gd name="connsiteY2" fmla="*/ 296789 h 459406"/>
                <a:gd name="connsiteX3" fmla="*/ 1040119 w 1075445"/>
                <a:gd name="connsiteY3" fmla="*/ 459252 h 459406"/>
                <a:gd name="connsiteX4" fmla="*/ 209223 w 1075445"/>
                <a:gd name="connsiteY4" fmla="*/ 342343 h 459406"/>
                <a:gd name="connsiteX5" fmla="*/ 123893 w 1075445"/>
                <a:gd name="connsiteY5" fmla="*/ 328364 h 45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5445" h="459406">
                  <a:moveTo>
                    <a:pt x="0" y="0"/>
                  </a:moveTo>
                  <a:lnTo>
                    <a:pt x="125139" y="34070"/>
                  </a:lnTo>
                  <a:cubicBezTo>
                    <a:pt x="505458" y="136618"/>
                    <a:pt x="1044653" y="276605"/>
                    <a:pt x="1075445" y="296789"/>
                  </a:cubicBezTo>
                  <a:cubicBezTo>
                    <a:pt x="1071846" y="332177"/>
                    <a:pt x="1052634" y="464544"/>
                    <a:pt x="1040119" y="459252"/>
                  </a:cubicBezTo>
                  <a:cubicBezTo>
                    <a:pt x="1010602" y="460855"/>
                    <a:pt x="384281" y="402112"/>
                    <a:pt x="209223" y="342343"/>
                  </a:cubicBezTo>
                  <a:lnTo>
                    <a:pt x="123893" y="328364"/>
                  </a:lnTo>
                  <a:close/>
                </a:path>
              </a:pathLst>
            </a:custGeom>
            <a:solidFill>
              <a:schemeClr val="accent3">
                <a:lumMod val="20000"/>
                <a:lumOff val="8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11">
              <a:extLst>
                <a:ext uri="{FF2B5EF4-FFF2-40B4-BE49-F238E27FC236}">
                  <a16:creationId xmlns:a16="http://schemas.microsoft.com/office/drawing/2014/main" id="{546BE822-3E2C-8A7A-8BDC-049080C181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3435277" flipH="1" flipV="1">
              <a:off x="926606" y="6033104"/>
              <a:ext cx="910640" cy="981469"/>
            </a:xfrm>
            <a:custGeom>
              <a:avLst/>
              <a:gdLst>
                <a:gd name="connsiteX0" fmla="*/ 0 w 910640"/>
                <a:gd name="connsiteY0" fmla="*/ 141849 h 981469"/>
                <a:gd name="connsiteX1" fmla="*/ 528917 w 910640"/>
                <a:gd name="connsiteY1" fmla="*/ 646629 h 981469"/>
                <a:gd name="connsiteX2" fmla="*/ 805510 w 910640"/>
                <a:gd name="connsiteY2" fmla="*/ 986 h 981469"/>
                <a:gd name="connsiteX3" fmla="*/ 895796 w 910640"/>
                <a:gd name="connsiteY3" fmla="*/ 403546 h 981469"/>
                <a:gd name="connsiteX4" fmla="*/ 910640 w 910640"/>
                <a:gd name="connsiteY4" fmla="*/ 516168 h 981469"/>
                <a:gd name="connsiteX5" fmla="*/ 427480 w 910640"/>
                <a:gd name="connsiteY5" fmla="*/ 981469 h 981469"/>
                <a:gd name="connsiteX6" fmla="*/ 346136 w 910640"/>
                <a:gd name="connsiteY6" fmla="*/ 971263 h 981469"/>
                <a:gd name="connsiteX7" fmla="*/ 271594 w 910640"/>
                <a:gd name="connsiteY7" fmla="*/ 941984 h 981469"/>
                <a:gd name="connsiteX8" fmla="*/ 109689 w 910640"/>
                <a:gd name="connsiteY8" fmla="*/ 652521 h 981469"/>
                <a:gd name="connsiteX9" fmla="*/ 0 w 910640"/>
                <a:gd name="connsiteY9" fmla="*/ 141849 h 9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640" h="981469">
                  <a:moveTo>
                    <a:pt x="0" y="141849"/>
                  </a:moveTo>
                  <a:cubicBezTo>
                    <a:pt x="129897" y="117360"/>
                    <a:pt x="365447" y="465069"/>
                    <a:pt x="528917" y="646629"/>
                  </a:cubicBezTo>
                  <a:cubicBezTo>
                    <a:pt x="621115" y="431415"/>
                    <a:pt x="793780" y="-14848"/>
                    <a:pt x="805510" y="986"/>
                  </a:cubicBezTo>
                  <a:cubicBezTo>
                    <a:pt x="811749" y="-18180"/>
                    <a:pt x="877877" y="246482"/>
                    <a:pt x="895796" y="403546"/>
                  </a:cubicBezTo>
                  <a:lnTo>
                    <a:pt x="910640" y="516168"/>
                  </a:lnTo>
                  <a:lnTo>
                    <a:pt x="427480" y="981469"/>
                  </a:lnTo>
                  <a:lnTo>
                    <a:pt x="346136" y="971263"/>
                  </a:lnTo>
                  <a:cubicBezTo>
                    <a:pt x="317946" y="964813"/>
                    <a:pt x="292334" y="955366"/>
                    <a:pt x="271594" y="941984"/>
                  </a:cubicBezTo>
                  <a:cubicBezTo>
                    <a:pt x="188637" y="888458"/>
                    <a:pt x="125212" y="719108"/>
                    <a:pt x="109689" y="652521"/>
                  </a:cubicBezTo>
                  <a:cubicBezTo>
                    <a:pt x="79978" y="541726"/>
                    <a:pt x="23903" y="300243"/>
                    <a:pt x="0" y="141849"/>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12">
              <a:extLst>
                <a:ext uri="{FF2B5EF4-FFF2-40B4-BE49-F238E27FC236}">
                  <a16:creationId xmlns:a16="http://schemas.microsoft.com/office/drawing/2014/main" id="{88315343-0191-368B-3F08-DD7E500DBE2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3435277" flipH="1" flipV="1">
              <a:off x="926607" y="6033104"/>
              <a:ext cx="910640" cy="981469"/>
            </a:xfrm>
            <a:custGeom>
              <a:avLst/>
              <a:gdLst>
                <a:gd name="connsiteX0" fmla="*/ 0 w 910640"/>
                <a:gd name="connsiteY0" fmla="*/ 141849 h 981469"/>
                <a:gd name="connsiteX1" fmla="*/ 528918 w 910640"/>
                <a:gd name="connsiteY1" fmla="*/ 646629 h 981469"/>
                <a:gd name="connsiteX2" fmla="*/ 805509 w 910640"/>
                <a:gd name="connsiteY2" fmla="*/ 986 h 981469"/>
                <a:gd name="connsiteX3" fmla="*/ 895796 w 910640"/>
                <a:gd name="connsiteY3" fmla="*/ 403546 h 981469"/>
                <a:gd name="connsiteX4" fmla="*/ 910640 w 910640"/>
                <a:gd name="connsiteY4" fmla="*/ 516168 h 981469"/>
                <a:gd name="connsiteX5" fmla="*/ 427480 w 910640"/>
                <a:gd name="connsiteY5" fmla="*/ 981469 h 981469"/>
                <a:gd name="connsiteX6" fmla="*/ 346136 w 910640"/>
                <a:gd name="connsiteY6" fmla="*/ 971263 h 981469"/>
                <a:gd name="connsiteX7" fmla="*/ 271594 w 910640"/>
                <a:gd name="connsiteY7" fmla="*/ 941984 h 981469"/>
                <a:gd name="connsiteX8" fmla="*/ 109689 w 910640"/>
                <a:gd name="connsiteY8" fmla="*/ 652521 h 981469"/>
                <a:gd name="connsiteX9" fmla="*/ 0 w 910640"/>
                <a:gd name="connsiteY9" fmla="*/ 141849 h 981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0640" h="981469">
                  <a:moveTo>
                    <a:pt x="0" y="141849"/>
                  </a:moveTo>
                  <a:cubicBezTo>
                    <a:pt x="129897" y="117360"/>
                    <a:pt x="365447" y="465069"/>
                    <a:pt x="528918" y="646629"/>
                  </a:cubicBezTo>
                  <a:cubicBezTo>
                    <a:pt x="621115" y="431415"/>
                    <a:pt x="793780" y="-14848"/>
                    <a:pt x="805509" y="986"/>
                  </a:cubicBezTo>
                  <a:cubicBezTo>
                    <a:pt x="811749" y="-18180"/>
                    <a:pt x="877878" y="246482"/>
                    <a:pt x="895796" y="403546"/>
                  </a:cubicBezTo>
                  <a:lnTo>
                    <a:pt x="910640" y="516168"/>
                  </a:lnTo>
                  <a:lnTo>
                    <a:pt x="427480" y="981469"/>
                  </a:lnTo>
                  <a:lnTo>
                    <a:pt x="346136" y="971263"/>
                  </a:lnTo>
                  <a:cubicBezTo>
                    <a:pt x="317946" y="964813"/>
                    <a:pt x="292334" y="955366"/>
                    <a:pt x="271594" y="941984"/>
                  </a:cubicBezTo>
                  <a:cubicBezTo>
                    <a:pt x="188637" y="888458"/>
                    <a:pt x="125212" y="719108"/>
                    <a:pt x="109689" y="652521"/>
                  </a:cubicBezTo>
                  <a:cubicBezTo>
                    <a:pt x="79978" y="541726"/>
                    <a:pt x="23903" y="300243"/>
                    <a:pt x="0" y="141849"/>
                  </a:cubicBezTo>
                  <a:close/>
                </a:path>
              </a:pathLst>
            </a:custGeom>
            <a:solidFill>
              <a:schemeClr val="accent4">
                <a:lumMod val="40000"/>
                <a:lumOff val="60000"/>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pic>
        <p:nvPicPr>
          <p:cNvPr id="32" name="Picture 3" descr="Golfbal in de buurt van de hole">
            <a:extLst>
              <a:ext uri="{FF2B5EF4-FFF2-40B4-BE49-F238E27FC236}">
                <a16:creationId xmlns:a16="http://schemas.microsoft.com/office/drawing/2014/main" id="{90156127-DB7F-1E18-76F2-C951485448D6}"/>
              </a:ext>
            </a:extLst>
          </p:cNvPr>
          <p:cNvPicPr>
            <a:picLocks noChangeAspect="1"/>
          </p:cNvPicPr>
          <p:nvPr/>
        </p:nvPicPr>
        <p:blipFill rotWithShape="1">
          <a:blip r:embed="rId2"/>
          <a:srcRect l="26768" r="469" b="-1"/>
          <a:stretch/>
        </p:blipFill>
        <p:spPr>
          <a:xfrm>
            <a:off x="4716326" y="10"/>
            <a:ext cx="7475674" cy="6857990"/>
          </a:xfrm>
          <a:prstGeom prst="rect">
            <a:avLst/>
          </a:prstGeom>
        </p:spPr>
      </p:pic>
      <p:sp>
        <p:nvSpPr>
          <p:cNvPr id="7" name="CasellaDiTesto 6">
            <a:extLst>
              <a:ext uri="{FF2B5EF4-FFF2-40B4-BE49-F238E27FC236}">
                <a16:creationId xmlns:a16="http://schemas.microsoft.com/office/drawing/2014/main" id="{5063E8D8-6149-27AB-AF7D-704361E36B43}"/>
              </a:ext>
            </a:extLst>
          </p:cNvPr>
          <p:cNvSpPr txBox="1"/>
          <p:nvPr/>
        </p:nvSpPr>
        <p:spPr>
          <a:xfrm>
            <a:off x="212629" y="3669022"/>
            <a:ext cx="4382219" cy="307777"/>
          </a:xfrm>
          <a:prstGeom prst="rect">
            <a:avLst/>
          </a:prstGeom>
          <a:noFill/>
        </p:spPr>
        <p:txBody>
          <a:bodyPr wrap="square">
            <a:spAutoFit/>
          </a:bodyPr>
          <a:lstStyle/>
          <a:p>
            <a:pPr algn="ctr"/>
            <a:r>
              <a:rPr lang="it-IT" sz="1400" dirty="0">
                <a:latin typeface="Segoe UI Symbol" panose="020B0502040204020203" pitchFamily="34" charset="0"/>
                <a:ea typeface="Segoe UI Symbol" panose="020B0502040204020203" pitchFamily="34" charset="0"/>
              </a:rPr>
              <a:t>https://app.wooclap.com/EHSXAT?from=event-page</a:t>
            </a:r>
          </a:p>
        </p:txBody>
      </p:sp>
    </p:spTree>
    <p:extLst>
      <p:ext uri="{BB962C8B-B14F-4D97-AF65-F5344CB8AC3E}">
        <p14:creationId xmlns:p14="http://schemas.microsoft.com/office/powerpoint/2010/main" val="2697703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choolbenodigdheden op een tafel">
            <a:extLst>
              <a:ext uri="{FF2B5EF4-FFF2-40B4-BE49-F238E27FC236}">
                <a16:creationId xmlns:a16="http://schemas.microsoft.com/office/drawing/2014/main" id="{B4ED20BF-DF1D-8BCB-B197-D86890AF9F04}"/>
              </a:ext>
            </a:extLst>
          </p:cNvPr>
          <p:cNvPicPr>
            <a:picLocks noChangeAspect="1"/>
          </p:cNvPicPr>
          <p:nvPr/>
        </p:nvPicPr>
        <p:blipFill rotWithShape="1">
          <a:blip r:embed="rId2"/>
          <a:srcRect t="15586"/>
          <a:stretch/>
        </p:blipFill>
        <p:spPr>
          <a:xfrm>
            <a:off x="20" y="-11728"/>
            <a:ext cx="12191980" cy="6869728"/>
          </a:xfrm>
          <a:prstGeom prst="rect">
            <a:avLst/>
          </a:prstGeom>
        </p:spPr>
      </p:pic>
      <p:sp>
        <p:nvSpPr>
          <p:cNvPr id="9" name="Rectangle 8">
            <a:extLst>
              <a:ext uri="{FF2B5EF4-FFF2-40B4-BE49-F238E27FC236}">
                <a16:creationId xmlns:a16="http://schemas.microsoft.com/office/drawing/2014/main" id="{53306540-870A-7346-8CFF-A1B08DE50C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027883" y="-1306117"/>
            <a:ext cx="4136235" cy="12192002"/>
          </a:xfrm>
          <a:prstGeom prst="rect">
            <a:avLst/>
          </a:prstGeom>
          <a:gradFill>
            <a:gsLst>
              <a:gs pos="0">
                <a:srgbClr val="000000">
                  <a:alpha val="0"/>
                </a:srgbClr>
              </a:gs>
              <a:gs pos="98739">
                <a:srgbClr val="000000">
                  <a:alpha val="61000"/>
                </a:srgbClr>
              </a:gs>
              <a:gs pos="72000">
                <a:srgbClr val="000000">
                  <a:alpha val="43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F630CE8-B84A-A28A-699C-2610DE5A29F3}"/>
              </a:ext>
            </a:extLst>
          </p:cNvPr>
          <p:cNvSpPr>
            <a:spLocks noGrp="1"/>
          </p:cNvSpPr>
          <p:nvPr>
            <p:ph type="title"/>
          </p:nvPr>
        </p:nvSpPr>
        <p:spPr>
          <a:xfrm>
            <a:off x="3766410" y="231933"/>
            <a:ext cx="6860628" cy="837076"/>
          </a:xfrm>
        </p:spPr>
        <p:txBody>
          <a:bodyPr vert="horz" lIns="91440" tIns="45720" rIns="91440" bIns="45720" rtlCol="0" anchor="b">
            <a:normAutofit/>
          </a:bodyPr>
          <a:lstStyle/>
          <a:p>
            <a:pPr algn="ctr"/>
            <a:r>
              <a:rPr lang="en-US" sz="3600" dirty="0" err="1">
                <a:solidFill>
                  <a:srgbClr val="FFFFFF"/>
                </a:solidFill>
                <a:latin typeface="Segoe UI Symbol" panose="020B0502040204020203" pitchFamily="34" charset="0"/>
                <a:ea typeface="Segoe UI Symbol" panose="020B0502040204020203" pitchFamily="34" charset="0"/>
              </a:rPr>
              <a:t>Onderwerpen</a:t>
            </a:r>
            <a:r>
              <a:rPr lang="en-US" sz="3600" dirty="0">
                <a:solidFill>
                  <a:srgbClr val="FFFFFF"/>
                </a:solidFill>
                <a:latin typeface="Segoe UI Symbol" panose="020B0502040204020203" pitchFamily="34" charset="0"/>
                <a:ea typeface="Segoe UI Symbol" panose="020B0502040204020203" pitchFamily="34" charset="0"/>
              </a:rPr>
              <a:t> van de cursus </a:t>
            </a:r>
          </a:p>
        </p:txBody>
      </p:sp>
      <p:sp>
        <p:nvSpPr>
          <p:cNvPr id="11" name="Freeform: Shape 10">
            <a:extLst>
              <a:ext uri="{FF2B5EF4-FFF2-40B4-BE49-F238E27FC236}">
                <a16:creationId xmlns:a16="http://schemas.microsoft.com/office/drawing/2014/main" id="{5AF78F86-0E6B-9D1E-0614-24C52C4C7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064820" flipH="1" flipV="1">
            <a:off x="10597574" y="-523720"/>
            <a:ext cx="1148337" cy="1782281"/>
          </a:xfrm>
          <a:custGeom>
            <a:avLst/>
            <a:gdLst>
              <a:gd name="connsiteX0" fmla="*/ 833523 w 1248288"/>
              <a:gd name="connsiteY0" fmla="*/ 475109 h 1937410"/>
              <a:gd name="connsiteX1" fmla="*/ 913909 w 1248288"/>
              <a:gd name="connsiteY1" fmla="*/ 627917 h 1937410"/>
              <a:gd name="connsiteX2" fmla="*/ 906234 w 1248288"/>
              <a:gd name="connsiteY2" fmla="*/ 640636 h 1937410"/>
              <a:gd name="connsiteX3" fmla="*/ 790087 w 1248288"/>
              <a:gd name="connsiteY3" fmla="*/ 785667 h 1937410"/>
              <a:gd name="connsiteX4" fmla="*/ 608179 w 1248288"/>
              <a:gd name="connsiteY4" fmla="*/ 939447 h 1937410"/>
              <a:gd name="connsiteX5" fmla="*/ 386518 w 1248288"/>
              <a:gd name="connsiteY5" fmla="*/ 1057102 h 1937410"/>
              <a:gd name="connsiteX6" fmla="*/ 496841 w 1248288"/>
              <a:gd name="connsiteY6" fmla="*/ 1070816 h 1937410"/>
              <a:gd name="connsiteX7" fmla="*/ 845020 w 1248288"/>
              <a:gd name="connsiteY7" fmla="*/ 1072000 h 1937410"/>
              <a:gd name="connsiteX8" fmla="*/ 1104134 w 1248288"/>
              <a:gd name="connsiteY8" fmla="*/ 1133245 h 1937410"/>
              <a:gd name="connsiteX9" fmla="*/ 1198727 w 1248288"/>
              <a:gd name="connsiteY9" fmla="*/ 1169337 h 1937410"/>
              <a:gd name="connsiteX10" fmla="*/ 1248288 w 1248288"/>
              <a:gd name="connsiteY10" fmla="*/ 1263548 h 1937410"/>
              <a:gd name="connsiteX11" fmla="*/ 1225446 w 1248288"/>
              <a:gd name="connsiteY11" fmla="*/ 1282327 h 1937410"/>
              <a:gd name="connsiteX12" fmla="*/ 1090000 w 1248288"/>
              <a:gd name="connsiteY12" fmla="*/ 1364093 h 1937410"/>
              <a:gd name="connsiteX13" fmla="*/ 830885 w 1248288"/>
              <a:gd name="connsiteY13" fmla="*/ 1430049 h 1937410"/>
              <a:gd name="connsiteX14" fmla="*/ 625381 w 1248288"/>
              <a:gd name="connsiteY14" fmla="*/ 1421725 h 1937410"/>
              <a:gd name="connsiteX15" fmla="*/ 394115 w 1248288"/>
              <a:gd name="connsiteY15" fmla="*/ 1353020 h 1937410"/>
              <a:gd name="connsiteX16" fmla="*/ 227806 w 1248288"/>
              <a:gd name="connsiteY16" fmla="*/ 1262594 h 1937410"/>
              <a:gd name="connsiteX17" fmla="*/ 222077 w 1248288"/>
              <a:gd name="connsiteY17" fmla="*/ 1293937 h 1937410"/>
              <a:gd name="connsiteX18" fmla="*/ 257021 w 1248288"/>
              <a:gd name="connsiteY18" fmla="*/ 1521424 h 1937410"/>
              <a:gd name="connsiteX19" fmla="*/ 329718 w 1248288"/>
              <a:gd name="connsiteY19" fmla="*/ 1788933 h 1937410"/>
              <a:gd name="connsiteX20" fmla="*/ 358171 w 1248288"/>
              <a:gd name="connsiteY20" fmla="*/ 1866809 h 1937410"/>
              <a:gd name="connsiteX21" fmla="*/ 162274 w 1248288"/>
              <a:gd name="connsiteY21" fmla="*/ 1937410 h 1937410"/>
              <a:gd name="connsiteX22" fmla="*/ 40999 w 1248288"/>
              <a:gd name="connsiteY22" fmla="*/ 1530780 h 1937410"/>
              <a:gd name="connsiteX23" fmla="*/ 130 w 1248288"/>
              <a:gd name="connsiteY23" fmla="*/ 1094880 h 1937410"/>
              <a:gd name="connsiteX24" fmla="*/ 77747 w 1248288"/>
              <a:gd name="connsiteY24" fmla="*/ 588060 h 1937410"/>
              <a:gd name="connsiteX25" fmla="*/ 199588 w 1248288"/>
              <a:gd name="connsiteY25" fmla="*/ 280522 h 1937410"/>
              <a:gd name="connsiteX26" fmla="*/ 306776 w 1248288"/>
              <a:gd name="connsiteY26" fmla="*/ 111727 h 1937410"/>
              <a:gd name="connsiteX27" fmla="*/ 416130 w 1248288"/>
              <a:gd name="connsiteY27" fmla="*/ 0 h 1937410"/>
              <a:gd name="connsiteX28" fmla="*/ 493343 w 1248288"/>
              <a:gd name="connsiteY28" fmla="*/ 215052 h 1937410"/>
              <a:gd name="connsiteX29" fmla="*/ 488736 w 1248288"/>
              <a:gd name="connsiteY29" fmla="*/ 439153 h 1937410"/>
              <a:gd name="connsiteX30" fmla="*/ 374038 w 1248288"/>
              <a:gd name="connsiteY30" fmla="*/ 651386 h 1937410"/>
              <a:gd name="connsiteX31" fmla="*/ 375640 w 1248288"/>
              <a:gd name="connsiteY31" fmla="*/ 679923 h 1937410"/>
              <a:gd name="connsiteX32" fmla="*/ 646830 w 1248288"/>
              <a:gd name="connsiteY32" fmla="*/ 526786 h 1937410"/>
              <a:gd name="connsiteX33" fmla="*/ 832246 w 1248288"/>
              <a:gd name="connsiteY33" fmla="*/ 475369 h 193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48288" h="1937410">
                <a:moveTo>
                  <a:pt x="833523" y="475109"/>
                </a:moveTo>
                <a:lnTo>
                  <a:pt x="913909" y="627917"/>
                </a:lnTo>
                <a:lnTo>
                  <a:pt x="906234" y="640636"/>
                </a:lnTo>
                <a:cubicBezTo>
                  <a:pt x="874527" y="688404"/>
                  <a:pt x="830734" y="742700"/>
                  <a:pt x="790087" y="785667"/>
                </a:cubicBezTo>
                <a:cubicBezTo>
                  <a:pt x="735893" y="842958"/>
                  <a:pt x="675440" y="894207"/>
                  <a:pt x="608179" y="939447"/>
                </a:cubicBezTo>
                <a:cubicBezTo>
                  <a:pt x="540917" y="984686"/>
                  <a:pt x="392691" y="1049620"/>
                  <a:pt x="386518" y="1057102"/>
                </a:cubicBezTo>
                <a:cubicBezTo>
                  <a:pt x="380345" y="1064584"/>
                  <a:pt x="420424" y="1068334"/>
                  <a:pt x="496841" y="1070816"/>
                </a:cubicBezTo>
                <a:cubicBezTo>
                  <a:pt x="573258" y="1073299"/>
                  <a:pt x="743804" y="1061595"/>
                  <a:pt x="845020" y="1072000"/>
                </a:cubicBezTo>
                <a:cubicBezTo>
                  <a:pt x="946235" y="1082406"/>
                  <a:pt x="1033176" y="1110476"/>
                  <a:pt x="1104134" y="1133245"/>
                </a:cubicBezTo>
                <a:lnTo>
                  <a:pt x="1198727" y="1169337"/>
                </a:lnTo>
                <a:lnTo>
                  <a:pt x="1248288" y="1263548"/>
                </a:lnTo>
                <a:lnTo>
                  <a:pt x="1225446" y="1282327"/>
                </a:lnTo>
                <a:cubicBezTo>
                  <a:pt x="1191650" y="1308851"/>
                  <a:pt x="1142870" y="1342710"/>
                  <a:pt x="1090000" y="1364093"/>
                </a:cubicBezTo>
                <a:cubicBezTo>
                  <a:pt x="1019507" y="1392604"/>
                  <a:pt x="908322" y="1420445"/>
                  <a:pt x="830885" y="1430049"/>
                </a:cubicBezTo>
                <a:cubicBezTo>
                  <a:pt x="753449" y="1439655"/>
                  <a:pt x="698175" y="1434564"/>
                  <a:pt x="625381" y="1421725"/>
                </a:cubicBezTo>
                <a:cubicBezTo>
                  <a:pt x="552586" y="1408887"/>
                  <a:pt x="460377" y="1379541"/>
                  <a:pt x="394115" y="1353020"/>
                </a:cubicBezTo>
                <a:cubicBezTo>
                  <a:pt x="327853" y="1326498"/>
                  <a:pt x="238957" y="1270352"/>
                  <a:pt x="227806" y="1262594"/>
                </a:cubicBezTo>
                <a:cubicBezTo>
                  <a:pt x="216655" y="1254838"/>
                  <a:pt x="217208" y="1250798"/>
                  <a:pt x="222077" y="1293937"/>
                </a:cubicBezTo>
                <a:cubicBezTo>
                  <a:pt x="226946" y="1337075"/>
                  <a:pt x="239081" y="1438925"/>
                  <a:pt x="257021" y="1521424"/>
                </a:cubicBezTo>
                <a:cubicBezTo>
                  <a:pt x="274961" y="1603923"/>
                  <a:pt x="302922" y="1709751"/>
                  <a:pt x="329718" y="1788933"/>
                </a:cubicBezTo>
                <a:lnTo>
                  <a:pt x="358171" y="1866809"/>
                </a:lnTo>
                <a:cubicBezTo>
                  <a:pt x="306835" y="1903849"/>
                  <a:pt x="211686" y="1922195"/>
                  <a:pt x="162274" y="1937410"/>
                </a:cubicBezTo>
                <a:cubicBezTo>
                  <a:pt x="110713" y="1802684"/>
                  <a:pt x="68023" y="1671201"/>
                  <a:pt x="40999" y="1530780"/>
                </a:cubicBezTo>
                <a:cubicBezTo>
                  <a:pt x="13975" y="1390357"/>
                  <a:pt x="-1594" y="1249608"/>
                  <a:pt x="130" y="1094880"/>
                </a:cubicBezTo>
                <a:cubicBezTo>
                  <a:pt x="1852" y="940150"/>
                  <a:pt x="44504" y="723787"/>
                  <a:pt x="77747" y="588060"/>
                </a:cubicBezTo>
                <a:cubicBezTo>
                  <a:pt x="110990" y="452334"/>
                  <a:pt x="161416" y="359912"/>
                  <a:pt x="199588" y="280522"/>
                </a:cubicBezTo>
                <a:cubicBezTo>
                  <a:pt x="237760" y="201134"/>
                  <a:pt x="268654" y="158776"/>
                  <a:pt x="306776" y="111727"/>
                </a:cubicBezTo>
                <a:cubicBezTo>
                  <a:pt x="340133" y="70560"/>
                  <a:pt x="385416" y="11405"/>
                  <a:pt x="416130" y="0"/>
                </a:cubicBezTo>
                <a:cubicBezTo>
                  <a:pt x="459534" y="74706"/>
                  <a:pt x="477949" y="136046"/>
                  <a:pt x="493343" y="215052"/>
                </a:cubicBezTo>
                <a:cubicBezTo>
                  <a:pt x="505787" y="309500"/>
                  <a:pt x="505983" y="354742"/>
                  <a:pt x="488736" y="439153"/>
                </a:cubicBezTo>
                <a:cubicBezTo>
                  <a:pt x="471154" y="525202"/>
                  <a:pt x="392886" y="611256"/>
                  <a:pt x="374038" y="651386"/>
                </a:cubicBezTo>
                <a:cubicBezTo>
                  <a:pt x="355188" y="691514"/>
                  <a:pt x="330175" y="700690"/>
                  <a:pt x="375640" y="679923"/>
                </a:cubicBezTo>
                <a:cubicBezTo>
                  <a:pt x="421105" y="659157"/>
                  <a:pt x="548483" y="564408"/>
                  <a:pt x="646830" y="526786"/>
                </a:cubicBezTo>
                <a:cubicBezTo>
                  <a:pt x="696003" y="507976"/>
                  <a:pt x="768453" y="489152"/>
                  <a:pt x="832246" y="475369"/>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ACCD657-2E92-D8C6-F623-81CEB884BD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064820" flipH="1" flipV="1">
            <a:off x="10595946" y="-527455"/>
            <a:ext cx="1155526" cy="1782281"/>
          </a:xfrm>
          <a:custGeom>
            <a:avLst/>
            <a:gdLst>
              <a:gd name="connsiteX0" fmla="*/ 843654 w 1256103"/>
              <a:gd name="connsiteY0" fmla="*/ 473044 h 1937410"/>
              <a:gd name="connsiteX1" fmla="*/ 919902 w 1256103"/>
              <a:gd name="connsiteY1" fmla="*/ 617986 h 1937410"/>
              <a:gd name="connsiteX2" fmla="*/ 906234 w 1256103"/>
              <a:gd name="connsiteY2" fmla="*/ 640636 h 1937410"/>
              <a:gd name="connsiteX3" fmla="*/ 790087 w 1256103"/>
              <a:gd name="connsiteY3" fmla="*/ 785667 h 1937410"/>
              <a:gd name="connsiteX4" fmla="*/ 608179 w 1256103"/>
              <a:gd name="connsiteY4" fmla="*/ 939447 h 1937410"/>
              <a:gd name="connsiteX5" fmla="*/ 386518 w 1256103"/>
              <a:gd name="connsiteY5" fmla="*/ 1057102 h 1937410"/>
              <a:gd name="connsiteX6" fmla="*/ 496841 w 1256103"/>
              <a:gd name="connsiteY6" fmla="*/ 1070816 h 1937410"/>
              <a:gd name="connsiteX7" fmla="*/ 845020 w 1256103"/>
              <a:gd name="connsiteY7" fmla="*/ 1072000 h 1937410"/>
              <a:gd name="connsiteX8" fmla="*/ 1104134 w 1256103"/>
              <a:gd name="connsiteY8" fmla="*/ 1133245 h 1937410"/>
              <a:gd name="connsiteX9" fmla="*/ 1204701 w 1256103"/>
              <a:gd name="connsiteY9" fmla="*/ 1171616 h 1937410"/>
              <a:gd name="connsiteX10" fmla="*/ 1213419 w 1256103"/>
              <a:gd name="connsiteY10" fmla="*/ 1175942 h 1937410"/>
              <a:gd name="connsiteX11" fmla="*/ 1256103 w 1256103"/>
              <a:gd name="connsiteY11" fmla="*/ 1257082 h 1937410"/>
              <a:gd name="connsiteX12" fmla="*/ 1253844 w 1256103"/>
              <a:gd name="connsiteY12" fmla="*/ 1258981 h 1937410"/>
              <a:gd name="connsiteX13" fmla="*/ 1090000 w 1256103"/>
              <a:gd name="connsiteY13" fmla="*/ 1364093 h 1937410"/>
              <a:gd name="connsiteX14" fmla="*/ 830886 w 1256103"/>
              <a:gd name="connsiteY14" fmla="*/ 1430049 h 1937410"/>
              <a:gd name="connsiteX15" fmla="*/ 625381 w 1256103"/>
              <a:gd name="connsiteY15" fmla="*/ 1421725 h 1937410"/>
              <a:gd name="connsiteX16" fmla="*/ 394115 w 1256103"/>
              <a:gd name="connsiteY16" fmla="*/ 1353020 h 1937410"/>
              <a:gd name="connsiteX17" fmla="*/ 227806 w 1256103"/>
              <a:gd name="connsiteY17" fmla="*/ 1262594 h 1937410"/>
              <a:gd name="connsiteX18" fmla="*/ 222077 w 1256103"/>
              <a:gd name="connsiteY18" fmla="*/ 1293937 h 1937410"/>
              <a:gd name="connsiteX19" fmla="*/ 257021 w 1256103"/>
              <a:gd name="connsiteY19" fmla="*/ 1521424 h 1937410"/>
              <a:gd name="connsiteX20" fmla="*/ 329718 w 1256103"/>
              <a:gd name="connsiteY20" fmla="*/ 1788933 h 1937410"/>
              <a:gd name="connsiteX21" fmla="*/ 358171 w 1256103"/>
              <a:gd name="connsiteY21" fmla="*/ 1866809 h 1937410"/>
              <a:gd name="connsiteX22" fmla="*/ 162274 w 1256103"/>
              <a:gd name="connsiteY22" fmla="*/ 1937410 h 1937410"/>
              <a:gd name="connsiteX23" fmla="*/ 40999 w 1256103"/>
              <a:gd name="connsiteY23" fmla="*/ 1530780 h 1937410"/>
              <a:gd name="connsiteX24" fmla="*/ 130 w 1256103"/>
              <a:gd name="connsiteY24" fmla="*/ 1094880 h 1937410"/>
              <a:gd name="connsiteX25" fmla="*/ 77747 w 1256103"/>
              <a:gd name="connsiteY25" fmla="*/ 588060 h 1937410"/>
              <a:gd name="connsiteX26" fmla="*/ 199588 w 1256103"/>
              <a:gd name="connsiteY26" fmla="*/ 280522 h 1937410"/>
              <a:gd name="connsiteX27" fmla="*/ 306776 w 1256103"/>
              <a:gd name="connsiteY27" fmla="*/ 111727 h 1937410"/>
              <a:gd name="connsiteX28" fmla="*/ 416130 w 1256103"/>
              <a:gd name="connsiteY28" fmla="*/ 0 h 1937410"/>
              <a:gd name="connsiteX29" fmla="*/ 493343 w 1256103"/>
              <a:gd name="connsiteY29" fmla="*/ 215052 h 1937410"/>
              <a:gd name="connsiteX30" fmla="*/ 488736 w 1256103"/>
              <a:gd name="connsiteY30" fmla="*/ 439153 h 1937410"/>
              <a:gd name="connsiteX31" fmla="*/ 374038 w 1256103"/>
              <a:gd name="connsiteY31" fmla="*/ 651386 h 1937410"/>
              <a:gd name="connsiteX32" fmla="*/ 375640 w 1256103"/>
              <a:gd name="connsiteY32" fmla="*/ 679923 h 1937410"/>
              <a:gd name="connsiteX33" fmla="*/ 646830 w 1256103"/>
              <a:gd name="connsiteY33" fmla="*/ 526786 h 1937410"/>
              <a:gd name="connsiteX34" fmla="*/ 832246 w 1256103"/>
              <a:gd name="connsiteY34" fmla="*/ 475369 h 193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56103" h="1937410">
                <a:moveTo>
                  <a:pt x="843654" y="473044"/>
                </a:moveTo>
                <a:lnTo>
                  <a:pt x="919902" y="617986"/>
                </a:lnTo>
                <a:lnTo>
                  <a:pt x="906234" y="640636"/>
                </a:lnTo>
                <a:cubicBezTo>
                  <a:pt x="874527" y="688404"/>
                  <a:pt x="830734" y="742700"/>
                  <a:pt x="790087" y="785667"/>
                </a:cubicBezTo>
                <a:cubicBezTo>
                  <a:pt x="735893" y="842958"/>
                  <a:pt x="675440" y="894207"/>
                  <a:pt x="608179" y="939447"/>
                </a:cubicBezTo>
                <a:cubicBezTo>
                  <a:pt x="540917" y="984686"/>
                  <a:pt x="392691" y="1049620"/>
                  <a:pt x="386518" y="1057102"/>
                </a:cubicBezTo>
                <a:cubicBezTo>
                  <a:pt x="380345" y="1064584"/>
                  <a:pt x="420424" y="1068334"/>
                  <a:pt x="496841" y="1070816"/>
                </a:cubicBezTo>
                <a:cubicBezTo>
                  <a:pt x="573258" y="1073299"/>
                  <a:pt x="743804" y="1061595"/>
                  <a:pt x="845020" y="1072000"/>
                </a:cubicBezTo>
                <a:cubicBezTo>
                  <a:pt x="946235" y="1082406"/>
                  <a:pt x="1033176" y="1110476"/>
                  <a:pt x="1104134" y="1133245"/>
                </a:cubicBezTo>
                <a:cubicBezTo>
                  <a:pt x="1139612" y="1144631"/>
                  <a:pt x="1175032" y="1158237"/>
                  <a:pt x="1204701" y="1171616"/>
                </a:cubicBezTo>
                <a:lnTo>
                  <a:pt x="1213419" y="1175942"/>
                </a:lnTo>
                <a:lnTo>
                  <a:pt x="1256103" y="1257082"/>
                </a:lnTo>
                <a:lnTo>
                  <a:pt x="1253844" y="1258981"/>
                </a:lnTo>
                <a:cubicBezTo>
                  <a:pt x="1223716" y="1284892"/>
                  <a:pt x="1160493" y="1335582"/>
                  <a:pt x="1090000" y="1364093"/>
                </a:cubicBezTo>
                <a:cubicBezTo>
                  <a:pt x="1019507" y="1392604"/>
                  <a:pt x="908322" y="1420445"/>
                  <a:pt x="830886" y="1430049"/>
                </a:cubicBezTo>
                <a:cubicBezTo>
                  <a:pt x="753449" y="1439655"/>
                  <a:pt x="698175" y="1434564"/>
                  <a:pt x="625381" y="1421725"/>
                </a:cubicBezTo>
                <a:cubicBezTo>
                  <a:pt x="552586" y="1408887"/>
                  <a:pt x="460377" y="1379541"/>
                  <a:pt x="394115" y="1353020"/>
                </a:cubicBezTo>
                <a:cubicBezTo>
                  <a:pt x="327853" y="1326498"/>
                  <a:pt x="238957" y="1270352"/>
                  <a:pt x="227806" y="1262594"/>
                </a:cubicBezTo>
                <a:cubicBezTo>
                  <a:pt x="216655" y="1254838"/>
                  <a:pt x="217208" y="1250798"/>
                  <a:pt x="222077" y="1293937"/>
                </a:cubicBezTo>
                <a:cubicBezTo>
                  <a:pt x="226946" y="1337075"/>
                  <a:pt x="239081" y="1438925"/>
                  <a:pt x="257021" y="1521424"/>
                </a:cubicBezTo>
                <a:cubicBezTo>
                  <a:pt x="274961" y="1603923"/>
                  <a:pt x="302922" y="1709751"/>
                  <a:pt x="329718" y="1788933"/>
                </a:cubicBezTo>
                <a:lnTo>
                  <a:pt x="358171" y="1866809"/>
                </a:lnTo>
                <a:cubicBezTo>
                  <a:pt x="306835" y="1903849"/>
                  <a:pt x="211686" y="1922195"/>
                  <a:pt x="162274" y="1937410"/>
                </a:cubicBezTo>
                <a:cubicBezTo>
                  <a:pt x="110713" y="1802684"/>
                  <a:pt x="68023" y="1671201"/>
                  <a:pt x="40999" y="1530780"/>
                </a:cubicBezTo>
                <a:cubicBezTo>
                  <a:pt x="13975" y="1390357"/>
                  <a:pt x="-1594" y="1249608"/>
                  <a:pt x="130" y="1094880"/>
                </a:cubicBezTo>
                <a:cubicBezTo>
                  <a:pt x="1852" y="940150"/>
                  <a:pt x="44504" y="723787"/>
                  <a:pt x="77747" y="588060"/>
                </a:cubicBezTo>
                <a:cubicBezTo>
                  <a:pt x="110990" y="452334"/>
                  <a:pt x="161416" y="359912"/>
                  <a:pt x="199588" y="280522"/>
                </a:cubicBezTo>
                <a:cubicBezTo>
                  <a:pt x="237760" y="201134"/>
                  <a:pt x="268654" y="158776"/>
                  <a:pt x="306776" y="111727"/>
                </a:cubicBezTo>
                <a:cubicBezTo>
                  <a:pt x="340133" y="70560"/>
                  <a:pt x="385416" y="11405"/>
                  <a:pt x="416130" y="0"/>
                </a:cubicBezTo>
                <a:cubicBezTo>
                  <a:pt x="459534" y="74706"/>
                  <a:pt x="477949" y="136046"/>
                  <a:pt x="493343" y="215052"/>
                </a:cubicBezTo>
                <a:cubicBezTo>
                  <a:pt x="505787" y="309500"/>
                  <a:pt x="505983" y="354742"/>
                  <a:pt x="488736" y="439153"/>
                </a:cubicBezTo>
                <a:cubicBezTo>
                  <a:pt x="471154" y="525202"/>
                  <a:pt x="392886" y="611256"/>
                  <a:pt x="374038" y="651386"/>
                </a:cubicBezTo>
                <a:cubicBezTo>
                  <a:pt x="355188" y="691514"/>
                  <a:pt x="330175" y="700690"/>
                  <a:pt x="375640" y="679923"/>
                </a:cubicBezTo>
                <a:cubicBezTo>
                  <a:pt x="421105" y="659157"/>
                  <a:pt x="548483" y="564408"/>
                  <a:pt x="646830" y="526786"/>
                </a:cubicBezTo>
                <a:cubicBezTo>
                  <a:pt x="696003" y="507976"/>
                  <a:pt x="768453" y="489152"/>
                  <a:pt x="832246" y="475369"/>
                </a:cubicBezTo>
                <a:close/>
              </a:path>
            </a:pathLst>
          </a:cu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6EB2803B-1774-CB48-D5CC-27984B76AD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262970">
            <a:off x="11125055" y="1578548"/>
            <a:ext cx="1254569" cy="445725"/>
          </a:xfrm>
          <a:custGeom>
            <a:avLst/>
            <a:gdLst>
              <a:gd name="connsiteX0" fmla="*/ 0 w 1254569"/>
              <a:gd name="connsiteY0" fmla="*/ 259156 h 445725"/>
              <a:gd name="connsiteX1" fmla="*/ 235680 w 1254569"/>
              <a:gd name="connsiteY1" fmla="*/ 0 h 445725"/>
              <a:gd name="connsiteX2" fmla="*/ 248983 w 1254569"/>
              <a:gd name="connsiteY2" fmla="*/ 3409 h 445725"/>
              <a:gd name="connsiteX3" fmla="*/ 1254569 w 1254569"/>
              <a:gd name="connsiteY3" fmla="*/ 265107 h 445725"/>
              <a:gd name="connsiteX4" fmla="*/ 1204121 w 1254569"/>
              <a:gd name="connsiteY4" fmla="*/ 445590 h 445725"/>
              <a:gd name="connsiteX5" fmla="*/ 17245 w 1254569"/>
              <a:gd name="connsiteY5" fmla="*/ 262297 h 44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569" h="445725">
                <a:moveTo>
                  <a:pt x="0" y="259156"/>
                </a:moveTo>
                <a:lnTo>
                  <a:pt x="235680" y="0"/>
                </a:lnTo>
                <a:lnTo>
                  <a:pt x="248983" y="3409"/>
                </a:lnTo>
                <a:cubicBezTo>
                  <a:pt x="651426" y="105559"/>
                  <a:pt x="1221986" y="245000"/>
                  <a:pt x="1254569" y="265107"/>
                </a:cubicBezTo>
                <a:cubicBezTo>
                  <a:pt x="1250761" y="300357"/>
                  <a:pt x="1217364" y="450861"/>
                  <a:pt x="1204121" y="445590"/>
                </a:cubicBezTo>
                <a:cubicBezTo>
                  <a:pt x="1010499" y="440462"/>
                  <a:pt x="373134" y="326980"/>
                  <a:pt x="17245" y="262297"/>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351E25D-3AB3-55EF-CA49-8AAC23A841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78977">
            <a:off x="941998" y="6269177"/>
            <a:ext cx="351312" cy="354664"/>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760044"/>
              <a:gd name="connsiteY0" fmla="*/ 300 h 4964247"/>
              <a:gd name="connsiteX1" fmla="*/ 3813909 w 4760044"/>
              <a:gd name="connsiteY1" fmla="*/ 619239 h 4964247"/>
              <a:gd name="connsiteX2" fmla="*/ 4735908 w 4760044"/>
              <a:gd name="connsiteY2" fmla="*/ 1906206 h 4964247"/>
              <a:gd name="connsiteX3" fmla="*/ 4451030 w 4760044"/>
              <a:gd name="connsiteY3" fmla="*/ 3809387 h 4964247"/>
              <a:gd name="connsiteX4" fmla="*/ 3419865 w 4760044"/>
              <a:gd name="connsiteY4" fmla="*/ 4845155 h 4964247"/>
              <a:gd name="connsiteX5" fmla="*/ 1074535 w 4760044"/>
              <a:gd name="connsiteY5" fmla="*/ 4657536 h 4964247"/>
              <a:gd name="connsiteX6" fmla="*/ 33359 w 4760044"/>
              <a:gd name="connsiteY6" fmla="*/ 2995965 h 4964247"/>
              <a:gd name="connsiteX7" fmla="*/ 592137 w 4760044"/>
              <a:gd name="connsiteY7" fmla="*/ 806156 h 4964247"/>
              <a:gd name="connsiteX8" fmla="*/ 2649000 w 4760044"/>
              <a:gd name="connsiteY8" fmla="*/ 300 h 4964247"/>
              <a:gd name="connsiteX0" fmla="*/ 2649000 w 4849477"/>
              <a:gd name="connsiteY0" fmla="*/ -2 h 4963945"/>
              <a:gd name="connsiteX1" fmla="*/ 4735908 w 4849477"/>
              <a:gd name="connsiteY1" fmla="*/ 1905904 h 4963945"/>
              <a:gd name="connsiteX2" fmla="*/ 4451030 w 4849477"/>
              <a:gd name="connsiteY2" fmla="*/ 3809085 h 4963945"/>
              <a:gd name="connsiteX3" fmla="*/ 3419865 w 4849477"/>
              <a:gd name="connsiteY3" fmla="*/ 4844853 h 4963945"/>
              <a:gd name="connsiteX4" fmla="*/ 1074535 w 4849477"/>
              <a:gd name="connsiteY4" fmla="*/ 4657234 h 4963945"/>
              <a:gd name="connsiteX5" fmla="*/ 33359 w 4849477"/>
              <a:gd name="connsiteY5" fmla="*/ 2995663 h 4963945"/>
              <a:gd name="connsiteX6" fmla="*/ 592137 w 4849477"/>
              <a:gd name="connsiteY6" fmla="*/ 805854 h 4963945"/>
              <a:gd name="connsiteX7" fmla="*/ 2649000 w 4849477"/>
              <a:gd name="connsiteY7" fmla="*/ -2 h 4963945"/>
              <a:gd name="connsiteX0" fmla="*/ 2649000 w 4859466"/>
              <a:gd name="connsiteY0" fmla="*/ -2 h 5536260"/>
              <a:gd name="connsiteX1" fmla="*/ 4735908 w 4859466"/>
              <a:gd name="connsiteY1" fmla="*/ 1905904 h 5536260"/>
              <a:gd name="connsiteX2" fmla="*/ 4451030 w 4859466"/>
              <a:gd name="connsiteY2" fmla="*/ 3809085 h 5536260"/>
              <a:gd name="connsiteX3" fmla="*/ 3067466 w 4859466"/>
              <a:gd name="connsiteY3" fmla="*/ 5491001 h 5536260"/>
              <a:gd name="connsiteX4" fmla="*/ 1074535 w 4859466"/>
              <a:gd name="connsiteY4" fmla="*/ 4657234 h 5536260"/>
              <a:gd name="connsiteX5" fmla="*/ 33359 w 4859466"/>
              <a:gd name="connsiteY5" fmla="*/ 2995663 h 5536260"/>
              <a:gd name="connsiteX6" fmla="*/ 592137 w 4859466"/>
              <a:gd name="connsiteY6" fmla="*/ 805854 h 5536260"/>
              <a:gd name="connsiteX7" fmla="*/ 2649000 w 4859466"/>
              <a:gd name="connsiteY7" fmla="*/ -2 h 5536260"/>
              <a:gd name="connsiteX0" fmla="*/ 2780481 w 4861205"/>
              <a:gd name="connsiteY0" fmla="*/ -2 h 5864449"/>
              <a:gd name="connsiteX1" fmla="*/ 4737647 w 4861205"/>
              <a:gd name="connsiteY1" fmla="*/ 2234093 h 5864449"/>
              <a:gd name="connsiteX2" fmla="*/ 4452769 w 4861205"/>
              <a:gd name="connsiteY2" fmla="*/ 4137274 h 5864449"/>
              <a:gd name="connsiteX3" fmla="*/ 3069205 w 4861205"/>
              <a:gd name="connsiteY3" fmla="*/ 5819190 h 5864449"/>
              <a:gd name="connsiteX4" fmla="*/ 1076274 w 4861205"/>
              <a:gd name="connsiteY4" fmla="*/ 4985423 h 5864449"/>
              <a:gd name="connsiteX5" fmla="*/ 35098 w 4861205"/>
              <a:gd name="connsiteY5" fmla="*/ 3323852 h 5864449"/>
              <a:gd name="connsiteX6" fmla="*/ 593876 w 4861205"/>
              <a:gd name="connsiteY6" fmla="*/ 1134043 h 5864449"/>
              <a:gd name="connsiteX7" fmla="*/ 2780481 w 4861205"/>
              <a:gd name="connsiteY7" fmla="*/ -2 h 5864449"/>
              <a:gd name="connsiteX0" fmla="*/ 2289077 w 4369801"/>
              <a:gd name="connsiteY0" fmla="*/ -2 h 5893101"/>
              <a:gd name="connsiteX1" fmla="*/ 4246243 w 4369801"/>
              <a:gd name="connsiteY1" fmla="*/ 2234093 h 5893101"/>
              <a:gd name="connsiteX2" fmla="*/ 3961365 w 4369801"/>
              <a:gd name="connsiteY2" fmla="*/ 4137274 h 5893101"/>
              <a:gd name="connsiteX3" fmla="*/ 2577801 w 4369801"/>
              <a:gd name="connsiteY3" fmla="*/ 5819190 h 5893101"/>
              <a:gd name="connsiteX4" fmla="*/ 584870 w 4369801"/>
              <a:gd name="connsiteY4" fmla="*/ 4985423 h 5893101"/>
              <a:gd name="connsiteX5" fmla="*/ 102472 w 4369801"/>
              <a:gd name="connsiteY5" fmla="*/ 1134043 h 5893101"/>
              <a:gd name="connsiteX6" fmla="*/ 2289077 w 4369801"/>
              <a:gd name="connsiteY6" fmla="*/ -2 h 5893101"/>
              <a:gd name="connsiteX0" fmla="*/ 2352777 w 4433501"/>
              <a:gd name="connsiteY0" fmla="*/ -2 h 5854124"/>
              <a:gd name="connsiteX1" fmla="*/ 4309943 w 4433501"/>
              <a:gd name="connsiteY1" fmla="*/ 2234093 h 5854124"/>
              <a:gd name="connsiteX2" fmla="*/ 4025065 w 4433501"/>
              <a:gd name="connsiteY2" fmla="*/ 4137274 h 5854124"/>
              <a:gd name="connsiteX3" fmla="*/ 2641501 w 4433501"/>
              <a:gd name="connsiteY3" fmla="*/ 5819190 h 5854124"/>
              <a:gd name="connsiteX4" fmla="*/ 430809 w 4433501"/>
              <a:gd name="connsiteY4" fmla="*/ 4389642 h 5854124"/>
              <a:gd name="connsiteX5" fmla="*/ 166172 w 4433501"/>
              <a:gd name="connsiteY5" fmla="*/ 1134043 h 5854124"/>
              <a:gd name="connsiteX6" fmla="*/ 2352777 w 4433501"/>
              <a:gd name="connsiteY6" fmla="*/ -2 h 5854124"/>
              <a:gd name="connsiteX0" fmla="*/ 2193618 w 4274342"/>
              <a:gd name="connsiteY0" fmla="*/ -2 h 5850779"/>
              <a:gd name="connsiteX1" fmla="*/ 4150784 w 4274342"/>
              <a:gd name="connsiteY1" fmla="*/ 2234093 h 5850779"/>
              <a:gd name="connsiteX2" fmla="*/ 3865906 w 4274342"/>
              <a:gd name="connsiteY2" fmla="*/ 4137274 h 5850779"/>
              <a:gd name="connsiteX3" fmla="*/ 2482342 w 4274342"/>
              <a:gd name="connsiteY3" fmla="*/ 5819190 h 5850779"/>
              <a:gd name="connsiteX4" fmla="*/ 271650 w 4274342"/>
              <a:gd name="connsiteY4" fmla="*/ 4389642 h 5850779"/>
              <a:gd name="connsiteX5" fmla="*/ 247914 w 4274342"/>
              <a:gd name="connsiteY5" fmla="*/ 1846756 h 5850779"/>
              <a:gd name="connsiteX6" fmla="*/ 2193618 w 4274342"/>
              <a:gd name="connsiteY6" fmla="*/ -2 h 5850779"/>
              <a:gd name="connsiteX0" fmla="*/ 1967294 w 4267345"/>
              <a:gd name="connsiteY0" fmla="*/ -3 h 5416782"/>
              <a:gd name="connsiteX1" fmla="*/ 4137681 w 4267345"/>
              <a:gd name="connsiteY1" fmla="*/ 1800096 h 5416782"/>
              <a:gd name="connsiteX2" fmla="*/ 3852803 w 4267345"/>
              <a:gd name="connsiteY2" fmla="*/ 3703277 h 5416782"/>
              <a:gd name="connsiteX3" fmla="*/ 2469239 w 4267345"/>
              <a:gd name="connsiteY3" fmla="*/ 5385193 h 5416782"/>
              <a:gd name="connsiteX4" fmla="*/ 258547 w 4267345"/>
              <a:gd name="connsiteY4" fmla="*/ 3955645 h 5416782"/>
              <a:gd name="connsiteX5" fmla="*/ 234811 w 4267345"/>
              <a:gd name="connsiteY5" fmla="*/ 1412759 h 5416782"/>
              <a:gd name="connsiteX6" fmla="*/ 1967294 w 4267345"/>
              <a:gd name="connsiteY6" fmla="*/ -3 h 5416782"/>
              <a:gd name="connsiteX0" fmla="*/ 1967294 w 3964997"/>
              <a:gd name="connsiteY0" fmla="*/ -3 h 5416782"/>
              <a:gd name="connsiteX1" fmla="*/ 3668011 w 3964997"/>
              <a:gd name="connsiteY1" fmla="*/ 1478862 h 5416782"/>
              <a:gd name="connsiteX2" fmla="*/ 3852803 w 3964997"/>
              <a:gd name="connsiteY2" fmla="*/ 3703277 h 5416782"/>
              <a:gd name="connsiteX3" fmla="*/ 2469239 w 3964997"/>
              <a:gd name="connsiteY3" fmla="*/ 5385193 h 5416782"/>
              <a:gd name="connsiteX4" fmla="*/ 258547 w 3964997"/>
              <a:gd name="connsiteY4" fmla="*/ 3955645 h 5416782"/>
              <a:gd name="connsiteX5" fmla="*/ 234811 w 3964997"/>
              <a:gd name="connsiteY5" fmla="*/ 1412759 h 5416782"/>
              <a:gd name="connsiteX6" fmla="*/ 1967294 w 3964997"/>
              <a:gd name="connsiteY6" fmla="*/ -3 h 541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997" h="5416782">
                <a:moveTo>
                  <a:pt x="1967294" y="-3"/>
                </a:moveTo>
                <a:cubicBezTo>
                  <a:pt x="2657922" y="183339"/>
                  <a:pt x="3353760" y="861649"/>
                  <a:pt x="3668011" y="1478862"/>
                </a:cubicBezTo>
                <a:cubicBezTo>
                  <a:pt x="3982262" y="2096075"/>
                  <a:pt x="4052598" y="3052222"/>
                  <a:pt x="3852803" y="3703277"/>
                </a:cubicBezTo>
                <a:cubicBezTo>
                  <a:pt x="3653008" y="4354332"/>
                  <a:pt x="2782065" y="5270224"/>
                  <a:pt x="2469239" y="5385193"/>
                </a:cubicBezTo>
                <a:cubicBezTo>
                  <a:pt x="1758393" y="5606258"/>
                  <a:pt x="630952" y="4617717"/>
                  <a:pt x="258547" y="3955645"/>
                </a:cubicBezTo>
                <a:cubicBezTo>
                  <a:pt x="-113858" y="3293573"/>
                  <a:pt x="-49980" y="2072034"/>
                  <a:pt x="234811" y="1412759"/>
                </a:cubicBezTo>
                <a:cubicBezTo>
                  <a:pt x="519602" y="753484"/>
                  <a:pt x="1314621" y="30745"/>
                  <a:pt x="1967294" y="-3"/>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5E4004CA-D944-9413-57E4-39A4DD96B0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232354">
            <a:off x="-247744" y="5576873"/>
            <a:ext cx="1337368" cy="708528"/>
          </a:xfrm>
          <a:custGeom>
            <a:avLst/>
            <a:gdLst>
              <a:gd name="connsiteX0" fmla="*/ 0 w 1471056"/>
              <a:gd name="connsiteY0" fmla="*/ 773980 h 779355"/>
              <a:gd name="connsiteX1" fmla="*/ 26322 w 1471056"/>
              <a:gd name="connsiteY1" fmla="*/ 506856 h 779355"/>
              <a:gd name="connsiteX2" fmla="*/ 276140 w 1471056"/>
              <a:gd name="connsiteY2" fmla="*/ 132549 h 779355"/>
              <a:gd name="connsiteX3" fmla="*/ 873345 w 1471056"/>
              <a:gd name="connsiteY3" fmla="*/ 6136 h 779355"/>
              <a:gd name="connsiteX4" fmla="*/ 1192218 w 1471056"/>
              <a:gd name="connsiteY4" fmla="*/ 133772 h 779355"/>
              <a:gd name="connsiteX5" fmla="*/ 1420330 w 1471056"/>
              <a:gd name="connsiteY5" fmla="*/ 365520 h 779355"/>
              <a:gd name="connsiteX6" fmla="*/ 1452413 w 1471056"/>
              <a:gd name="connsiteY6" fmla="*/ 443947 h 779355"/>
              <a:gd name="connsiteX7" fmla="*/ 1471056 w 1471056"/>
              <a:gd name="connsiteY7" fmla="*/ 519328 h 779355"/>
              <a:gd name="connsiteX8" fmla="*/ 1133822 w 1471056"/>
              <a:gd name="connsiteY8" fmla="*/ 718285 h 779355"/>
              <a:gd name="connsiteX9" fmla="*/ 1133742 w 1471056"/>
              <a:gd name="connsiteY9" fmla="*/ 717787 h 779355"/>
              <a:gd name="connsiteX10" fmla="*/ 1077236 w 1471056"/>
              <a:gd name="connsiteY10" fmla="*/ 468708 h 779355"/>
              <a:gd name="connsiteX11" fmla="*/ 826021 w 1471056"/>
              <a:gd name="connsiteY11" fmla="*/ 318797 h 779355"/>
              <a:gd name="connsiteX12" fmla="*/ 590888 w 1471056"/>
              <a:gd name="connsiteY12" fmla="*/ 343734 h 779355"/>
              <a:gd name="connsiteX13" fmla="*/ 393101 w 1471056"/>
              <a:gd name="connsiteY13" fmla="*/ 487989 h 779355"/>
              <a:gd name="connsiteX14" fmla="*/ 345899 w 1471056"/>
              <a:gd name="connsiteY14" fmla="*/ 760703 h 779355"/>
              <a:gd name="connsiteX15" fmla="*/ 0 w 1471056"/>
              <a:gd name="connsiteY15" fmla="*/ 773980 h 7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1056" h="779355">
                <a:moveTo>
                  <a:pt x="0" y="773980"/>
                </a:moveTo>
                <a:cubicBezTo>
                  <a:pt x="3300" y="701598"/>
                  <a:pt x="8302" y="623360"/>
                  <a:pt x="26322" y="506856"/>
                </a:cubicBezTo>
                <a:cubicBezTo>
                  <a:pt x="43601" y="429940"/>
                  <a:pt x="141652" y="217028"/>
                  <a:pt x="276140" y="132549"/>
                </a:cubicBezTo>
                <a:cubicBezTo>
                  <a:pt x="445334" y="35686"/>
                  <a:pt x="635539" y="-19128"/>
                  <a:pt x="873345" y="6136"/>
                </a:cubicBezTo>
                <a:cubicBezTo>
                  <a:pt x="1000787" y="7975"/>
                  <a:pt x="1101054" y="73875"/>
                  <a:pt x="1192218" y="133772"/>
                </a:cubicBezTo>
                <a:cubicBezTo>
                  <a:pt x="1283382" y="193669"/>
                  <a:pt x="1368797" y="268943"/>
                  <a:pt x="1420330" y="365520"/>
                </a:cubicBezTo>
                <a:cubicBezTo>
                  <a:pt x="1433213" y="389665"/>
                  <a:pt x="1443688" y="416070"/>
                  <a:pt x="1452413" y="443947"/>
                </a:cubicBezTo>
                <a:lnTo>
                  <a:pt x="1471056" y="519328"/>
                </a:lnTo>
                <a:lnTo>
                  <a:pt x="1133822" y="718285"/>
                </a:lnTo>
                <a:lnTo>
                  <a:pt x="1133742" y="717787"/>
                </a:lnTo>
                <a:cubicBezTo>
                  <a:pt x="1126339" y="656267"/>
                  <a:pt x="1122627" y="530107"/>
                  <a:pt x="1077236" y="468708"/>
                </a:cubicBezTo>
                <a:cubicBezTo>
                  <a:pt x="1025361" y="398538"/>
                  <a:pt x="907078" y="339626"/>
                  <a:pt x="826021" y="318797"/>
                </a:cubicBezTo>
                <a:cubicBezTo>
                  <a:pt x="744963" y="297968"/>
                  <a:pt x="663042" y="315535"/>
                  <a:pt x="590888" y="343734"/>
                </a:cubicBezTo>
                <a:cubicBezTo>
                  <a:pt x="518735" y="371932"/>
                  <a:pt x="433932" y="418495"/>
                  <a:pt x="393101" y="487989"/>
                </a:cubicBezTo>
                <a:cubicBezTo>
                  <a:pt x="352269" y="557484"/>
                  <a:pt x="345165" y="668573"/>
                  <a:pt x="345899" y="760703"/>
                </a:cubicBezTo>
                <a:cubicBezTo>
                  <a:pt x="238772" y="767756"/>
                  <a:pt x="38829" y="789288"/>
                  <a:pt x="0" y="773980"/>
                </a:cubicBezTo>
                <a:close/>
              </a:path>
            </a:pathLst>
          </a:cu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A049BB47-3360-D0AD-5C98-2A10527980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7232354">
            <a:off x="-247744" y="5575284"/>
            <a:ext cx="1337368" cy="708528"/>
          </a:xfrm>
          <a:custGeom>
            <a:avLst/>
            <a:gdLst>
              <a:gd name="connsiteX0" fmla="*/ 0 w 1471056"/>
              <a:gd name="connsiteY0" fmla="*/ 773980 h 779355"/>
              <a:gd name="connsiteX1" fmla="*/ 26322 w 1471056"/>
              <a:gd name="connsiteY1" fmla="*/ 506856 h 779355"/>
              <a:gd name="connsiteX2" fmla="*/ 276140 w 1471056"/>
              <a:gd name="connsiteY2" fmla="*/ 132549 h 779355"/>
              <a:gd name="connsiteX3" fmla="*/ 873345 w 1471056"/>
              <a:gd name="connsiteY3" fmla="*/ 6136 h 779355"/>
              <a:gd name="connsiteX4" fmla="*/ 1192218 w 1471056"/>
              <a:gd name="connsiteY4" fmla="*/ 133772 h 779355"/>
              <a:gd name="connsiteX5" fmla="*/ 1420330 w 1471056"/>
              <a:gd name="connsiteY5" fmla="*/ 365520 h 779355"/>
              <a:gd name="connsiteX6" fmla="*/ 1452413 w 1471056"/>
              <a:gd name="connsiteY6" fmla="*/ 443947 h 779355"/>
              <a:gd name="connsiteX7" fmla="*/ 1471056 w 1471056"/>
              <a:gd name="connsiteY7" fmla="*/ 519326 h 779355"/>
              <a:gd name="connsiteX8" fmla="*/ 1133822 w 1471056"/>
              <a:gd name="connsiteY8" fmla="*/ 718283 h 779355"/>
              <a:gd name="connsiteX9" fmla="*/ 1133742 w 1471056"/>
              <a:gd name="connsiteY9" fmla="*/ 717787 h 779355"/>
              <a:gd name="connsiteX10" fmla="*/ 1077236 w 1471056"/>
              <a:gd name="connsiteY10" fmla="*/ 468708 h 779355"/>
              <a:gd name="connsiteX11" fmla="*/ 826021 w 1471056"/>
              <a:gd name="connsiteY11" fmla="*/ 318797 h 779355"/>
              <a:gd name="connsiteX12" fmla="*/ 590888 w 1471056"/>
              <a:gd name="connsiteY12" fmla="*/ 343734 h 779355"/>
              <a:gd name="connsiteX13" fmla="*/ 393101 w 1471056"/>
              <a:gd name="connsiteY13" fmla="*/ 487989 h 779355"/>
              <a:gd name="connsiteX14" fmla="*/ 345899 w 1471056"/>
              <a:gd name="connsiteY14" fmla="*/ 760703 h 779355"/>
              <a:gd name="connsiteX15" fmla="*/ 0 w 1471056"/>
              <a:gd name="connsiteY15" fmla="*/ 773980 h 7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1056" h="779355">
                <a:moveTo>
                  <a:pt x="0" y="773980"/>
                </a:moveTo>
                <a:cubicBezTo>
                  <a:pt x="3300" y="701598"/>
                  <a:pt x="8302" y="623360"/>
                  <a:pt x="26322" y="506856"/>
                </a:cubicBezTo>
                <a:cubicBezTo>
                  <a:pt x="43601" y="429941"/>
                  <a:pt x="141652" y="217028"/>
                  <a:pt x="276140" y="132549"/>
                </a:cubicBezTo>
                <a:cubicBezTo>
                  <a:pt x="445334" y="35686"/>
                  <a:pt x="635539" y="-19127"/>
                  <a:pt x="873345" y="6136"/>
                </a:cubicBezTo>
                <a:cubicBezTo>
                  <a:pt x="1000787" y="7976"/>
                  <a:pt x="1101054" y="73875"/>
                  <a:pt x="1192218" y="133772"/>
                </a:cubicBezTo>
                <a:cubicBezTo>
                  <a:pt x="1283382" y="193670"/>
                  <a:pt x="1368797" y="268943"/>
                  <a:pt x="1420330" y="365520"/>
                </a:cubicBezTo>
                <a:cubicBezTo>
                  <a:pt x="1433213" y="389665"/>
                  <a:pt x="1443688" y="416070"/>
                  <a:pt x="1452413" y="443947"/>
                </a:cubicBezTo>
                <a:lnTo>
                  <a:pt x="1471056" y="519326"/>
                </a:lnTo>
                <a:lnTo>
                  <a:pt x="1133822" y="718283"/>
                </a:lnTo>
                <a:lnTo>
                  <a:pt x="1133742" y="717787"/>
                </a:lnTo>
                <a:cubicBezTo>
                  <a:pt x="1126339" y="656267"/>
                  <a:pt x="1122627" y="530107"/>
                  <a:pt x="1077236" y="468708"/>
                </a:cubicBezTo>
                <a:cubicBezTo>
                  <a:pt x="1025361" y="398538"/>
                  <a:pt x="907078" y="339626"/>
                  <a:pt x="826021" y="318797"/>
                </a:cubicBezTo>
                <a:cubicBezTo>
                  <a:pt x="744963" y="297968"/>
                  <a:pt x="663042" y="315535"/>
                  <a:pt x="590888" y="343734"/>
                </a:cubicBezTo>
                <a:cubicBezTo>
                  <a:pt x="518735" y="371932"/>
                  <a:pt x="433932" y="418495"/>
                  <a:pt x="393101" y="487989"/>
                </a:cubicBezTo>
                <a:cubicBezTo>
                  <a:pt x="352269" y="557484"/>
                  <a:pt x="345165" y="668573"/>
                  <a:pt x="345899" y="760703"/>
                </a:cubicBezTo>
                <a:cubicBezTo>
                  <a:pt x="238772" y="767756"/>
                  <a:pt x="38829" y="789288"/>
                  <a:pt x="0" y="773980"/>
                </a:cubicBezTo>
                <a:close/>
              </a:path>
            </a:pathLst>
          </a:custGeom>
          <a:solidFill>
            <a:schemeClr val="accent4">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CasellaDiTesto 3">
            <a:extLst>
              <a:ext uri="{FF2B5EF4-FFF2-40B4-BE49-F238E27FC236}">
                <a16:creationId xmlns:a16="http://schemas.microsoft.com/office/drawing/2014/main" id="{EC0AE47F-DCDF-2F5B-CD25-3890393E87FD}"/>
              </a:ext>
            </a:extLst>
          </p:cNvPr>
          <p:cNvSpPr txBox="1"/>
          <p:nvPr/>
        </p:nvSpPr>
        <p:spPr>
          <a:xfrm>
            <a:off x="5091478" y="1762947"/>
            <a:ext cx="5791200" cy="3970318"/>
          </a:xfrm>
          <a:prstGeom prst="rect">
            <a:avLst/>
          </a:prstGeom>
          <a:noFill/>
        </p:spPr>
        <p:txBody>
          <a:bodyPr wrap="square" rtlCol="0">
            <a:spAutoFit/>
          </a:bodyPr>
          <a:lstStyle/>
          <a:p>
            <a:r>
              <a:rPr lang="it-IT" sz="2800" dirty="0" err="1">
                <a:solidFill>
                  <a:schemeClr val="bg1"/>
                </a:solidFill>
                <a:latin typeface="Segoe UI Symbol" panose="020B0502040204020203" pitchFamily="34" charset="0"/>
                <a:ea typeface="Segoe UI Symbol" panose="020B0502040204020203" pitchFamily="34" charset="0"/>
              </a:rPr>
              <a:t>Landbouw</a:t>
            </a:r>
            <a:r>
              <a:rPr lang="it-IT" sz="2800" dirty="0">
                <a:solidFill>
                  <a:schemeClr val="bg1"/>
                </a:solidFill>
                <a:latin typeface="Segoe UI Symbol" panose="020B0502040204020203" pitchFamily="34" charset="0"/>
                <a:ea typeface="Segoe UI Symbol" panose="020B0502040204020203" pitchFamily="34" charset="0"/>
              </a:rPr>
              <a:t> / milieu</a:t>
            </a:r>
          </a:p>
          <a:p>
            <a:r>
              <a:rPr lang="it-IT" sz="2800" dirty="0" err="1">
                <a:solidFill>
                  <a:schemeClr val="bg1"/>
                </a:solidFill>
                <a:latin typeface="Segoe UI Symbol" panose="020B0502040204020203" pitchFamily="34" charset="0"/>
                <a:ea typeface="Segoe UI Symbol" panose="020B0502040204020203" pitchFamily="34" charset="0"/>
              </a:rPr>
              <a:t>Wetenschap</a:t>
            </a:r>
            <a:r>
              <a:rPr lang="it-IT" sz="2800" dirty="0">
                <a:solidFill>
                  <a:schemeClr val="bg1"/>
                </a:solidFill>
                <a:latin typeface="Segoe UI Symbol" panose="020B0502040204020203" pitchFamily="34" charset="0"/>
                <a:ea typeface="Segoe UI Symbol" panose="020B0502040204020203" pitchFamily="34" charset="0"/>
              </a:rPr>
              <a:t> </a:t>
            </a:r>
          </a:p>
          <a:p>
            <a:r>
              <a:rPr lang="it-IT" sz="2800" dirty="0">
                <a:solidFill>
                  <a:schemeClr val="bg1"/>
                </a:solidFill>
                <a:latin typeface="Segoe UI Symbol" panose="020B0502040204020203" pitchFamily="34" charset="0"/>
                <a:ea typeface="Segoe UI Symbol" panose="020B0502040204020203" pitchFamily="34" charset="0"/>
              </a:rPr>
              <a:t>Economie </a:t>
            </a:r>
          </a:p>
          <a:p>
            <a:r>
              <a:rPr lang="it-IT" sz="2800" dirty="0" err="1">
                <a:solidFill>
                  <a:schemeClr val="bg1"/>
                </a:solidFill>
                <a:latin typeface="Segoe UI Symbol" panose="020B0502040204020203" pitchFamily="34" charset="0"/>
                <a:ea typeface="Segoe UI Symbol" panose="020B0502040204020203" pitchFamily="34" charset="0"/>
              </a:rPr>
              <a:t>Politiek</a:t>
            </a:r>
            <a:r>
              <a:rPr lang="it-IT" sz="2800" dirty="0">
                <a:solidFill>
                  <a:schemeClr val="bg1"/>
                </a:solidFill>
                <a:latin typeface="Segoe UI Symbol" panose="020B0502040204020203" pitchFamily="34" charset="0"/>
                <a:ea typeface="Segoe UI Symbol" panose="020B0502040204020203" pitchFamily="34" charset="0"/>
              </a:rPr>
              <a:t> (</a:t>
            </a:r>
            <a:r>
              <a:rPr lang="it-IT" sz="2800" dirty="0" err="1">
                <a:solidFill>
                  <a:schemeClr val="bg1"/>
                </a:solidFill>
                <a:latin typeface="Segoe UI Symbol" panose="020B0502040204020203" pitchFamily="34" charset="0"/>
                <a:ea typeface="Segoe UI Symbol" panose="020B0502040204020203" pitchFamily="34" charset="0"/>
              </a:rPr>
              <a:t>verkiezingen</a:t>
            </a:r>
            <a:r>
              <a:rPr lang="it-IT" sz="2800" dirty="0">
                <a:solidFill>
                  <a:schemeClr val="bg1"/>
                </a:solidFill>
                <a:latin typeface="Segoe UI Symbol" panose="020B0502040204020203" pitchFamily="34" charset="0"/>
                <a:ea typeface="Segoe UI Symbol" panose="020B0502040204020203" pitchFamily="34" charset="0"/>
              </a:rPr>
              <a:t>) </a:t>
            </a:r>
          </a:p>
          <a:p>
            <a:r>
              <a:rPr lang="it-IT" sz="2800" dirty="0" err="1">
                <a:solidFill>
                  <a:schemeClr val="bg1"/>
                </a:solidFill>
                <a:latin typeface="Segoe UI Symbol" panose="020B0502040204020203" pitchFamily="34" charset="0"/>
                <a:ea typeface="Segoe UI Symbol" panose="020B0502040204020203" pitchFamily="34" charset="0"/>
              </a:rPr>
              <a:t>Literatuur</a:t>
            </a:r>
            <a:r>
              <a:rPr lang="it-IT" sz="2800" dirty="0">
                <a:solidFill>
                  <a:schemeClr val="bg1"/>
                </a:solidFill>
                <a:latin typeface="Segoe UI Symbol" panose="020B0502040204020203" pitchFamily="34" charset="0"/>
                <a:ea typeface="Segoe UI Symbol" panose="020B0502040204020203" pitchFamily="34" charset="0"/>
              </a:rPr>
              <a:t> &amp; </a:t>
            </a:r>
            <a:r>
              <a:rPr lang="it-IT" sz="2800" dirty="0" err="1">
                <a:solidFill>
                  <a:schemeClr val="bg1"/>
                </a:solidFill>
                <a:latin typeface="Segoe UI Symbol" panose="020B0502040204020203" pitchFamily="34" charset="0"/>
                <a:ea typeface="Segoe UI Symbol" panose="020B0502040204020203" pitchFamily="34" charset="0"/>
              </a:rPr>
              <a:t>cultuur</a:t>
            </a:r>
            <a:endParaRPr lang="it-IT" sz="2800" dirty="0">
              <a:solidFill>
                <a:schemeClr val="bg1"/>
              </a:solidFill>
              <a:latin typeface="Segoe UI Symbol" panose="020B0502040204020203" pitchFamily="34" charset="0"/>
              <a:ea typeface="Segoe UI Symbol" panose="020B0502040204020203" pitchFamily="34" charset="0"/>
            </a:endParaRPr>
          </a:p>
          <a:p>
            <a:r>
              <a:rPr lang="it-IT" sz="2800" dirty="0" err="1">
                <a:solidFill>
                  <a:schemeClr val="bg1"/>
                </a:solidFill>
                <a:latin typeface="Segoe UI Symbol" panose="020B0502040204020203" pitchFamily="34" charset="0"/>
                <a:ea typeface="Segoe UI Symbol" panose="020B0502040204020203" pitchFamily="34" charset="0"/>
              </a:rPr>
              <a:t>Medicijn</a:t>
            </a:r>
            <a:r>
              <a:rPr lang="it-IT" sz="2800" dirty="0">
                <a:solidFill>
                  <a:schemeClr val="bg1"/>
                </a:solidFill>
                <a:latin typeface="Segoe UI Symbol" panose="020B0502040204020203" pitchFamily="34" charset="0"/>
                <a:ea typeface="Segoe UI Symbol" panose="020B0502040204020203" pitchFamily="34" charset="0"/>
              </a:rPr>
              <a:t> </a:t>
            </a:r>
          </a:p>
          <a:p>
            <a:r>
              <a:rPr lang="it-IT" sz="2800" dirty="0" err="1">
                <a:solidFill>
                  <a:schemeClr val="bg1"/>
                </a:solidFill>
                <a:latin typeface="Segoe UI Symbol" panose="020B0502040204020203" pitchFamily="34" charset="0"/>
                <a:ea typeface="Segoe UI Symbol" panose="020B0502040204020203" pitchFamily="34" charset="0"/>
              </a:rPr>
              <a:t>Juridisch</a:t>
            </a:r>
            <a:r>
              <a:rPr lang="it-IT" sz="2800" dirty="0">
                <a:solidFill>
                  <a:schemeClr val="bg1"/>
                </a:solidFill>
                <a:latin typeface="Segoe UI Symbol" panose="020B0502040204020203" pitchFamily="34" charset="0"/>
                <a:ea typeface="Segoe UI Symbol" panose="020B0502040204020203" pitchFamily="34" charset="0"/>
              </a:rPr>
              <a:t> </a:t>
            </a:r>
          </a:p>
          <a:p>
            <a:r>
              <a:rPr lang="it-IT" sz="2800" dirty="0" err="1">
                <a:solidFill>
                  <a:schemeClr val="bg1"/>
                </a:solidFill>
                <a:latin typeface="Segoe UI Symbol" panose="020B0502040204020203" pitchFamily="34" charset="0"/>
                <a:ea typeface="Segoe UI Symbol" panose="020B0502040204020203" pitchFamily="34" charset="0"/>
              </a:rPr>
              <a:t>Taalkunde</a:t>
            </a:r>
            <a:r>
              <a:rPr lang="it-IT" sz="2800" dirty="0">
                <a:solidFill>
                  <a:schemeClr val="bg1"/>
                </a:solidFill>
                <a:latin typeface="Segoe UI Symbol" panose="020B0502040204020203" pitchFamily="34" charset="0"/>
                <a:ea typeface="Segoe UI Symbol" panose="020B0502040204020203" pitchFamily="34" charset="0"/>
              </a:rPr>
              <a:t> </a:t>
            </a:r>
          </a:p>
          <a:p>
            <a:endParaRPr lang="it-IT" sz="2800" dirty="0">
              <a:solidFill>
                <a:schemeClr val="bg1"/>
              </a:solidFill>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54972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egnaposto contenuto 4" descr="Immagine che contiene vestiti, persona, uomo, interno&#10;&#10;Descrizione generata automaticamente">
            <a:extLst>
              <a:ext uri="{FF2B5EF4-FFF2-40B4-BE49-F238E27FC236}">
                <a16:creationId xmlns:a16="http://schemas.microsoft.com/office/drawing/2014/main" id="{037AF6F3-7D49-4126-BF76-371DC1A28260}"/>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6440" b="96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33EAE7E6-C9EF-344E-51AA-82C7D785CE42}"/>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Wat is fast fashion?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269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748C57-E756-1CE3-C0D2-7E3CE4A58BDC}"/>
              </a:ext>
            </a:extLst>
          </p:cNvPr>
          <p:cNvSpPr>
            <a:spLocks noGrp="1"/>
          </p:cNvSpPr>
          <p:nvPr>
            <p:ph type="title"/>
          </p:nvPr>
        </p:nvSpPr>
        <p:spPr>
          <a:xfrm>
            <a:off x="5868557" y="1138036"/>
            <a:ext cx="5444382" cy="1402470"/>
          </a:xfrm>
        </p:spPr>
        <p:txBody>
          <a:bodyPr anchor="t">
            <a:normAutofit/>
          </a:bodyPr>
          <a:lstStyle/>
          <a:p>
            <a:r>
              <a:rPr lang="it-IT" sz="3200" dirty="0">
                <a:latin typeface="Segoe UI Symbol" panose="020B0502040204020203" pitchFamily="34" charset="0"/>
                <a:ea typeface="Segoe UI Symbol" panose="020B0502040204020203" pitchFamily="34" charset="0"/>
              </a:rPr>
              <a:t>Fast Fashion (NL) </a:t>
            </a:r>
          </a:p>
        </p:txBody>
      </p:sp>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F3B418A-EB14-092F-0E77-00306BAEAC44}"/>
              </a:ext>
            </a:extLst>
          </p:cNvPr>
          <p:cNvSpPr>
            <a:spLocks noGrp="1"/>
          </p:cNvSpPr>
          <p:nvPr>
            <p:ph idx="1"/>
          </p:nvPr>
        </p:nvSpPr>
        <p:spPr>
          <a:xfrm>
            <a:off x="662241" y="1943094"/>
            <a:ext cx="10867518" cy="3776870"/>
          </a:xfrm>
        </p:spPr>
        <p:txBody>
          <a:bodyPr>
            <a:normAutofit fontScale="85000" lnSpcReduction="20000"/>
          </a:bodyPr>
          <a:lstStyle/>
          <a:p>
            <a:pPr marL="0" indent="0">
              <a:buNone/>
            </a:pPr>
            <a:r>
              <a:rPr lang="nl-NL" sz="2400" b="0" i="0" dirty="0" err="1">
                <a:effectLst/>
                <a:latin typeface="DM Sans" panose="020F0502020204030204" pitchFamily="2" charset="0"/>
              </a:rPr>
              <a:t>Fast</a:t>
            </a:r>
            <a:r>
              <a:rPr lang="nl-NL" sz="2400" b="0" i="0" dirty="0">
                <a:effectLst/>
                <a:latin typeface="DM Sans" panose="020F0502020204030204" pitchFamily="2" charset="0"/>
              </a:rPr>
              <a:t> fashion is goedkope kleding van mindere kwaliteit, geproduceerd in </a:t>
            </a:r>
            <a:r>
              <a:rPr lang="nl-NL" sz="2400" b="1" i="0" dirty="0" err="1">
                <a:effectLst/>
                <a:latin typeface="DM Sans" panose="020F0502020204030204" pitchFamily="2" charset="0"/>
              </a:rPr>
              <a:t>sweatshops</a:t>
            </a:r>
            <a:r>
              <a:rPr lang="nl-NL" sz="2400" b="0" i="0" dirty="0">
                <a:effectLst/>
                <a:latin typeface="DM Sans" panose="020F0502020204030204" pitchFamily="2" charset="0"/>
              </a:rPr>
              <a:t> in </a:t>
            </a:r>
            <a:r>
              <a:rPr lang="nl-NL" sz="2400" b="1" i="0" dirty="0">
                <a:effectLst/>
                <a:latin typeface="DM Sans" panose="020F0502020204030204" pitchFamily="2" charset="0"/>
              </a:rPr>
              <a:t>ontwikkelingslanden</a:t>
            </a:r>
            <a:r>
              <a:rPr lang="nl-NL" sz="2400" b="0" i="0" dirty="0">
                <a:effectLst/>
                <a:latin typeface="DM Sans" panose="020F0502020204030204" pitchFamily="2" charset="0"/>
              </a:rPr>
              <a:t> die een productie kent waarbij gebruik wordt gemaakt van schadelijke stoffen. In deze plekken wordt kleding gemaakt door </a:t>
            </a:r>
            <a:r>
              <a:rPr lang="nl-NL" sz="2400" b="1" i="0" dirty="0">
                <a:effectLst/>
                <a:latin typeface="DM Sans" panose="020F0502020204030204" pitchFamily="2" charset="0"/>
              </a:rPr>
              <a:t>onderbetaalde</a:t>
            </a:r>
            <a:r>
              <a:rPr lang="nl-NL" sz="2400" b="0" i="0" dirty="0">
                <a:effectLst/>
                <a:latin typeface="DM Sans" panose="020F0502020204030204" pitchFamily="2" charset="0"/>
              </a:rPr>
              <a:t> (</a:t>
            </a:r>
            <a:r>
              <a:rPr lang="nl-NL" sz="2400" b="1" i="0" dirty="0">
                <a:effectLst/>
                <a:latin typeface="DM Sans" panose="020F0502020204030204" pitchFamily="2" charset="0"/>
              </a:rPr>
              <a:t>sottopagati</a:t>
            </a:r>
            <a:r>
              <a:rPr lang="nl-NL" sz="2400" b="0" i="0" dirty="0">
                <a:effectLst/>
                <a:latin typeface="DM Sans" panose="020F0502020204030204" pitchFamily="2" charset="0"/>
              </a:rPr>
              <a:t>) arbeiders, die in een slechte </a:t>
            </a:r>
            <a:r>
              <a:rPr lang="nl-NL" sz="2400" b="1" i="0" dirty="0">
                <a:effectLst/>
                <a:latin typeface="DM Sans" panose="020F0502020204030204" pitchFamily="2" charset="0"/>
              </a:rPr>
              <a:t>werkomgeving</a:t>
            </a:r>
            <a:r>
              <a:rPr lang="nl-NL" sz="2400" b="0" i="0" dirty="0">
                <a:effectLst/>
                <a:latin typeface="DM Sans" panose="020F0502020204030204" pitchFamily="2" charset="0"/>
              </a:rPr>
              <a:t>, onder </a:t>
            </a:r>
            <a:r>
              <a:rPr lang="nl-NL" sz="2400" b="1" i="0" dirty="0">
                <a:effectLst/>
                <a:latin typeface="DM Sans" panose="020F0502020204030204" pitchFamily="2" charset="0"/>
              </a:rPr>
              <a:t>erbarmelijke omstandigheden </a:t>
            </a:r>
            <a:r>
              <a:rPr lang="nl-NL" sz="2400" b="0" i="0" dirty="0">
                <a:effectLst/>
                <a:latin typeface="DM Sans" panose="020F0502020204030204" pitchFamily="2" charset="0"/>
              </a:rPr>
              <a:t>en lange werkdagen kleding moeten maken. </a:t>
            </a:r>
            <a:r>
              <a:rPr lang="nl-NL" sz="2400" b="1" i="0" dirty="0">
                <a:effectLst/>
                <a:latin typeface="DM Sans" panose="020F0502020204030204" pitchFamily="2" charset="0"/>
              </a:rPr>
              <a:t>Veruit</a:t>
            </a:r>
            <a:r>
              <a:rPr lang="nl-NL" sz="2400" b="0" i="0" dirty="0">
                <a:effectLst/>
                <a:latin typeface="DM Sans" panose="020F0502020204030204" pitchFamily="2" charset="0"/>
              </a:rPr>
              <a:t> het grootste deel van de conventionele kledingindustrie bestaat uit </a:t>
            </a:r>
            <a:r>
              <a:rPr lang="nl-NL" sz="2400" b="1" i="0" dirty="0">
                <a:effectLst/>
                <a:latin typeface="DM Sans" panose="020F0502020204030204" pitchFamily="2" charset="0"/>
              </a:rPr>
              <a:t>zogenaamde</a:t>
            </a:r>
            <a:r>
              <a:rPr lang="nl-NL" sz="2400" b="0" i="0" dirty="0">
                <a:effectLst/>
                <a:latin typeface="DM Sans" panose="020F0502020204030204" pitchFamily="2" charset="0"/>
              </a:rPr>
              <a:t> </a:t>
            </a:r>
            <a:r>
              <a:rPr lang="nl-NL" sz="2400" b="0" i="0" dirty="0" err="1">
                <a:effectLst/>
                <a:latin typeface="DM Sans" panose="020F0502020204030204" pitchFamily="2" charset="0"/>
              </a:rPr>
              <a:t>fast</a:t>
            </a:r>
            <a:r>
              <a:rPr lang="nl-NL" sz="2400" b="0" i="0" dirty="0">
                <a:effectLst/>
                <a:latin typeface="DM Sans" panose="020F0502020204030204" pitchFamily="2" charset="0"/>
              </a:rPr>
              <a:t> fashion. </a:t>
            </a:r>
          </a:p>
          <a:p>
            <a:pPr marL="0" indent="0">
              <a:buNone/>
            </a:pPr>
            <a:r>
              <a:rPr lang="nl-NL" sz="2400" dirty="0">
                <a:latin typeface="DM Sans" panose="020F0502020204030204" pitchFamily="2" charset="0"/>
                <a:ea typeface="Segoe UI Symbol" panose="020B0502040204020203" pitchFamily="34" charset="0"/>
              </a:rPr>
              <a:t>In Nederland dragen we een shirt gemiddeld 9 keer. Dankzij de continue reclame van de mode-industrie zijn we allemaal steeds meer gaan kopen, zelfs als we eigenlijk helemaal geen nieuw item nodig hadden. Dit heeft enorme invloed op de mode-industrie. Niet alleen is de mode-industrie dankzij ons geld gegroeid, ook zijn er </a:t>
            </a:r>
            <a:r>
              <a:rPr lang="nl-NL" sz="2400" b="1" dirty="0">
                <a:latin typeface="DM Sans" panose="020F0502020204030204" pitchFamily="2" charset="0"/>
                <a:ea typeface="Segoe UI Symbol" panose="020B0502040204020203" pitchFamily="34" charset="0"/>
              </a:rPr>
              <a:t>daardoor</a:t>
            </a:r>
            <a:r>
              <a:rPr lang="nl-NL" sz="2400" dirty="0">
                <a:latin typeface="DM Sans" panose="020F0502020204030204" pitchFamily="2" charset="0"/>
                <a:ea typeface="Segoe UI Symbol" panose="020B0502040204020203" pitchFamily="34" charset="0"/>
              </a:rPr>
              <a:t> steeds meer </a:t>
            </a:r>
            <a:r>
              <a:rPr lang="nl-NL" sz="2400" b="1" dirty="0">
                <a:latin typeface="DM Sans" panose="020F0502020204030204" pitchFamily="2" charset="0"/>
                <a:ea typeface="Segoe UI Symbol" panose="020B0502040204020203" pitchFamily="34" charset="0"/>
              </a:rPr>
              <a:t>grondstoffen, water en chemicaliën </a:t>
            </a:r>
            <a:r>
              <a:rPr lang="nl-NL" sz="2400" dirty="0">
                <a:latin typeface="DM Sans" panose="020F0502020204030204" pitchFamily="2" charset="0"/>
                <a:ea typeface="Segoe UI Symbol" panose="020B0502040204020203" pitchFamily="34" charset="0"/>
              </a:rPr>
              <a:t>nodig. Wist je dat het zo’n 2700 liter water kost om een shirt te maken?! </a:t>
            </a:r>
          </a:p>
          <a:p>
            <a:pPr marL="0" indent="0">
              <a:buNone/>
            </a:pPr>
            <a:endParaRPr lang="nl-NL" sz="2400" dirty="0">
              <a:latin typeface="DM Sans" panose="020F0502020204030204" pitchFamily="2" charset="0"/>
              <a:ea typeface="Segoe UI Symbol" panose="020B0502040204020203" pitchFamily="34" charset="0"/>
            </a:endParaRPr>
          </a:p>
          <a:p>
            <a:pPr marL="0" indent="0">
              <a:buNone/>
            </a:pPr>
            <a:r>
              <a:rPr lang="nl-NL" sz="2400" dirty="0">
                <a:latin typeface="DM Sans" panose="020F0502020204030204" pitchFamily="2" charset="0"/>
                <a:ea typeface="Segoe UI Symbol" panose="020B0502040204020203" pitchFamily="34" charset="0"/>
              </a:rPr>
              <a:t>UITBUITEN, exploiteren = SFRUTTARE</a:t>
            </a:r>
          </a:p>
          <a:p>
            <a:pPr marL="0" indent="0">
              <a:buNone/>
            </a:pPr>
            <a:r>
              <a:rPr lang="nl-NL" sz="2400" dirty="0">
                <a:latin typeface="DM Sans" panose="020F0502020204030204" pitchFamily="2" charset="0"/>
                <a:ea typeface="Segoe UI Symbol" panose="020B0502040204020203" pitchFamily="34" charset="0"/>
              </a:rPr>
              <a:t>IN NL sfruttare si può rendere in positivo con gebruik maken van, profiteren van, benutten</a:t>
            </a:r>
          </a:p>
          <a:p>
            <a:pPr marL="0" indent="0">
              <a:buNone/>
            </a:pPr>
            <a:r>
              <a:rPr lang="nl-NL" sz="2400" dirty="0">
                <a:latin typeface="DM Sans" panose="020F0502020204030204" pitchFamily="2" charset="0"/>
                <a:ea typeface="Segoe UI Symbol" panose="020B0502040204020203" pitchFamily="34" charset="0"/>
              </a:rPr>
              <a:t>VERUIT = DI GRAN LUNGA </a:t>
            </a:r>
            <a:endParaRPr lang="en-US" sz="2400" dirty="0">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1982558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748C57-E756-1CE3-C0D2-7E3CE4A58BDC}"/>
              </a:ext>
            </a:extLst>
          </p:cNvPr>
          <p:cNvSpPr>
            <a:spLocks noGrp="1"/>
          </p:cNvSpPr>
          <p:nvPr>
            <p:ph type="title"/>
          </p:nvPr>
        </p:nvSpPr>
        <p:spPr>
          <a:xfrm>
            <a:off x="5868557" y="1138036"/>
            <a:ext cx="5444382" cy="1402470"/>
          </a:xfrm>
        </p:spPr>
        <p:txBody>
          <a:bodyPr anchor="t">
            <a:normAutofit/>
          </a:bodyPr>
          <a:lstStyle/>
          <a:p>
            <a:r>
              <a:rPr lang="it-IT" sz="3200" dirty="0">
                <a:latin typeface="Segoe UI Symbol" panose="020B0502040204020203" pitchFamily="34" charset="0"/>
                <a:ea typeface="Segoe UI Symbol" panose="020B0502040204020203" pitchFamily="34" charset="0"/>
              </a:rPr>
              <a:t>Fast Fashion (IT) </a:t>
            </a:r>
          </a:p>
        </p:txBody>
      </p:sp>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CF3B418A-EB14-092F-0E77-00306BAEAC44}"/>
              </a:ext>
            </a:extLst>
          </p:cNvPr>
          <p:cNvSpPr>
            <a:spLocks noGrp="1"/>
          </p:cNvSpPr>
          <p:nvPr>
            <p:ph idx="1"/>
          </p:nvPr>
        </p:nvSpPr>
        <p:spPr>
          <a:xfrm>
            <a:off x="135467" y="2143671"/>
            <a:ext cx="11682159" cy="4147798"/>
          </a:xfrm>
        </p:spPr>
        <p:txBody>
          <a:bodyPr>
            <a:normAutofit fontScale="85000" lnSpcReduction="20000"/>
          </a:bodyPr>
          <a:lstStyle/>
          <a:p>
            <a:pPr marL="0" indent="0">
              <a:buNone/>
            </a:pPr>
            <a:r>
              <a:rPr lang="it-IT" sz="2400" b="0" i="0" dirty="0">
                <a:effectLst/>
                <a:latin typeface="DM Sans" panose="020F0502020204030204" pitchFamily="2" charset="0"/>
              </a:rPr>
              <a:t>Con Fast Fashion si intende un settore dell’abbigliamento che realizza abiti di bassa qualità a prezzi ridotti e che lancia nuove collezioni continuamente e in tempi brevissimi. </a:t>
            </a:r>
            <a:r>
              <a:rPr lang="it-IT" sz="2400" b="1" dirty="0">
                <a:latin typeface="DM Sans" panose="020F0502020204030204" pitchFamily="2" charset="0"/>
              </a:rPr>
              <a:t>S</a:t>
            </a:r>
            <a:r>
              <a:rPr lang="it-IT" sz="2400" b="1" i="0" dirty="0">
                <a:effectLst/>
                <a:latin typeface="DM Sans" panose="020F0502020204030204" pitchFamily="2" charset="0"/>
              </a:rPr>
              <a:t>tiamo parlando (</a:t>
            </a:r>
            <a:r>
              <a:rPr lang="it-IT" sz="2400" b="1" i="0" dirty="0" err="1">
                <a:effectLst/>
                <a:latin typeface="DM Sans" panose="020F0502020204030204" pitchFamily="2" charset="0"/>
              </a:rPr>
              <a:t>we</a:t>
            </a:r>
            <a:r>
              <a:rPr lang="it-IT" sz="2400" b="1" i="0" dirty="0">
                <a:effectLst/>
                <a:latin typeface="DM Sans" panose="020F0502020204030204" pitchFamily="2" charset="0"/>
              </a:rPr>
              <a:t> </a:t>
            </a:r>
            <a:r>
              <a:rPr lang="it-IT" sz="2400" b="1" i="0" dirty="0" err="1">
                <a:effectLst/>
                <a:latin typeface="DM Sans" panose="020F0502020204030204" pitchFamily="2" charset="0"/>
              </a:rPr>
              <a:t>hebben</a:t>
            </a:r>
            <a:r>
              <a:rPr lang="it-IT" sz="2400" b="1" i="0" dirty="0">
                <a:effectLst/>
                <a:latin typeface="DM Sans" panose="020F0502020204030204" pitchFamily="2" charset="0"/>
              </a:rPr>
              <a:t> </a:t>
            </a:r>
            <a:r>
              <a:rPr lang="it-IT" sz="2400" b="1" i="0" dirty="0" err="1">
                <a:effectLst/>
                <a:latin typeface="DM Sans" panose="020F0502020204030204" pitchFamily="2" charset="0"/>
              </a:rPr>
              <a:t>het</a:t>
            </a:r>
            <a:r>
              <a:rPr lang="it-IT" sz="2400" b="1" i="0" dirty="0">
                <a:effectLst/>
                <a:latin typeface="DM Sans" panose="020F0502020204030204" pitchFamily="2" charset="0"/>
              </a:rPr>
              <a:t> over….) </a:t>
            </a:r>
            <a:r>
              <a:rPr lang="it-IT" sz="2400" b="0" i="0" dirty="0">
                <a:effectLst/>
                <a:latin typeface="DM Sans" panose="020F0502020204030204" pitchFamily="2" charset="0"/>
              </a:rPr>
              <a:t>delle grandi catene (</a:t>
            </a:r>
            <a:r>
              <a:rPr lang="it-IT" sz="2400" b="0" i="0" dirty="0" err="1">
                <a:effectLst/>
                <a:latin typeface="DM Sans" panose="020F0502020204030204" pitchFamily="2" charset="0"/>
              </a:rPr>
              <a:t>ketens</a:t>
            </a:r>
            <a:r>
              <a:rPr lang="it-IT" sz="2400" b="0" i="0" dirty="0">
                <a:effectLst/>
                <a:latin typeface="DM Sans" panose="020F0502020204030204" pitchFamily="2" charset="0"/>
              </a:rPr>
              <a:t>) che si trovano ormai in ogni città e in qualsiasi centro commerciale (</a:t>
            </a:r>
            <a:r>
              <a:rPr lang="it-IT" sz="2400" b="0" i="0" dirty="0" err="1">
                <a:effectLst/>
                <a:latin typeface="DM Sans" panose="020F0502020204030204" pitchFamily="2" charset="0"/>
              </a:rPr>
              <a:t>winkelcentrum</a:t>
            </a:r>
            <a:r>
              <a:rPr lang="it-IT" sz="2400" b="0" i="0" dirty="0">
                <a:effectLst/>
                <a:latin typeface="DM Sans" panose="020F0502020204030204" pitchFamily="2" charset="0"/>
              </a:rPr>
              <a:t>). Queste aziende hanno come prima (e probabilmente unica) priorità (</a:t>
            </a:r>
            <a:r>
              <a:rPr lang="it-IT" sz="2400" b="1" i="0" dirty="0" err="1">
                <a:effectLst/>
                <a:latin typeface="DM Sans" panose="020F0502020204030204" pitchFamily="2" charset="0"/>
              </a:rPr>
              <a:t>hoofddoel</a:t>
            </a:r>
            <a:r>
              <a:rPr lang="it-IT" sz="2400" b="0" i="0" dirty="0">
                <a:effectLst/>
                <a:latin typeface="DM Sans" panose="020F0502020204030204" pitchFamily="2" charset="0"/>
              </a:rPr>
              <a:t>), quella di </a:t>
            </a:r>
            <a:r>
              <a:rPr lang="it-IT" sz="2400" b="1" i="0" dirty="0">
                <a:effectLst/>
                <a:latin typeface="DM Sans" panose="020F0502020204030204" pitchFamily="2" charset="0"/>
              </a:rPr>
              <a:t>fare profitto (</a:t>
            </a:r>
            <a:r>
              <a:rPr lang="it-IT" sz="2400" b="1" i="0" dirty="0" err="1">
                <a:effectLst/>
                <a:latin typeface="DM Sans" panose="020F0502020204030204" pitchFamily="2" charset="0"/>
              </a:rPr>
              <a:t>winst</a:t>
            </a:r>
            <a:r>
              <a:rPr lang="it-IT" sz="2400" b="1" i="0" dirty="0">
                <a:effectLst/>
                <a:latin typeface="DM Sans" panose="020F0502020204030204" pitchFamily="2" charset="0"/>
              </a:rPr>
              <a:t> </a:t>
            </a:r>
            <a:r>
              <a:rPr lang="it-IT" sz="2400" b="1" i="0" dirty="0" err="1">
                <a:effectLst/>
                <a:latin typeface="DM Sans" panose="020F0502020204030204" pitchFamily="2" charset="0"/>
              </a:rPr>
              <a:t>maken</a:t>
            </a:r>
            <a:r>
              <a:rPr lang="it-IT" sz="2400" b="0" i="0" dirty="0">
                <a:effectLst/>
                <a:latin typeface="DM Sans" panose="020F0502020204030204" pitchFamily="2" charset="0"/>
              </a:rPr>
              <a:t>). Si parla di un fatturato di 26,15 miliardi di euro con un utile netto di 3,44 miliardi di euro</a:t>
            </a:r>
            <a:r>
              <a:rPr lang="it-IT" sz="2400" dirty="0">
                <a:latin typeface="DM Sans" panose="020F0502020204030204" pitchFamily="2" charset="0"/>
              </a:rPr>
              <a:t>.</a:t>
            </a:r>
            <a:r>
              <a:rPr lang="it-IT" sz="2400" b="0" i="0" dirty="0">
                <a:effectLst/>
                <a:latin typeface="DM Sans" panose="020F0502020204030204" pitchFamily="2" charset="0"/>
              </a:rPr>
              <a:t> </a:t>
            </a:r>
            <a:r>
              <a:rPr lang="it-IT" sz="2400" dirty="0">
                <a:latin typeface="DM Sans" panose="020F0502020204030204" pitchFamily="2" charset="0"/>
              </a:rPr>
              <a:t>P</a:t>
            </a:r>
            <a:r>
              <a:rPr lang="it-IT" sz="2400" b="0" i="0" dirty="0">
                <a:effectLst/>
                <a:latin typeface="DM Sans" panose="020F0502020204030204" pitchFamily="2" charset="0"/>
              </a:rPr>
              <a:t>er riuscire a guadagnare così tanto vendendo prodotti a prezzi così bassi, da qualche parte c’è qualcosa a cui queste aziende non prestano attenzione. (</a:t>
            </a:r>
            <a:r>
              <a:rPr lang="it-IT" sz="2400" b="0" i="0" dirty="0" err="1">
                <a:effectLst/>
                <a:latin typeface="DM Sans" panose="020F0502020204030204" pitchFamily="2" charset="0"/>
              </a:rPr>
              <a:t>aandacht</a:t>
            </a:r>
            <a:r>
              <a:rPr lang="it-IT" sz="2400" b="0" i="0" dirty="0">
                <a:effectLst/>
                <a:latin typeface="DM Sans" panose="020F0502020204030204" pitchFamily="2" charset="0"/>
              </a:rPr>
              <a:t> </a:t>
            </a:r>
            <a:r>
              <a:rPr lang="it-IT" sz="2400" b="0" i="0" dirty="0" err="1">
                <a:effectLst/>
                <a:latin typeface="DM Sans" panose="020F0502020204030204" pitchFamily="2" charset="0"/>
              </a:rPr>
              <a:t>besteden</a:t>
            </a:r>
            <a:r>
              <a:rPr lang="it-IT" sz="2400" b="0" i="0" dirty="0">
                <a:effectLst/>
                <a:latin typeface="DM Sans" panose="020F0502020204030204" pitchFamily="2" charset="0"/>
              </a:rPr>
              <a:t>). </a:t>
            </a:r>
          </a:p>
          <a:p>
            <a:pPr marL="0" indent="0">
              <a:buNone/>
            </a:pPr>
            <a:endParaRPr lang="it-IT" sz="2400" dirty="0">
              <a:latin typeface="DM Sans" panose="020F0502020204030204" pitchFamily="2" charset="0"/>
              <a:ea typeface="Segoe UI Symbol" panose="020B0502040204020203" pitchFamily="34" charset="0"/>
            </a:endParaRPr>
          </a:p>
          <a:p>
            <a:pPr marL="0" indent="0">
              <a:buNone/>
            </a:pPr>
            <a:r>
              <a:rPr lang="it-IT" sz="2400" dirty="0">
                <a:latin typeface="DM Sans" panose="020F0502020204030204" pitchFamily="2" charset="0"/>
                <a:ea typeface="Segoe UI Symbol" panose="020B0502040204020203" pitchFamily="34" charset="0"/>
              </a:rPr>
              <a:t>Queste aziende non si preoccupano dell’impatto della loro produzione sull’ambiente (</a:t>
            </a:r>
            <a:r>
              <a:rPr lang="it-IT" sz="2400" dirty="0" err="1">
                <a:latin typeface="DM Sans" panose="020F0502020204030204" pitchFamily="2" charset="0"/>
                <a:ea typeface="Segoe UI Symbol" panose="020B0502040204020203" pitchFamily="34" charset="0"/>
              </a:rPr>
              <a:t>het</a:t>
            </a:r>
            <a:r>
              <a:rPr lang="it-IT" sz="2400" dirty="0">
                <a:latin typeface="DM Sans" panose="020F0502020204030204" pitchFamily="2" charset="0"/>
                <a:ea typeface="Segoe UI Symbol" panose="020B0502040204020203" pitchFamily="34" charset="0"/>
              </a:rPr>
              <a:t> </a:t>
            </a:r>
            <a:r>
              <a:rPr lang="it-IT" sz="2400" b="1" dirty="0">
                <a:latin typeface="DM Sans" panose="020F0502020204030204" pitchFamily="2" charset="0"/>
                <a:ea typeface="Segoe UI Symbol" panose="020B0502040204020203" pitchFamily="34" charset="0"/>
              </a:rPr>
              <a:t>milieu</a:t>
            </a:r>
            <a:r>
              <a:rPr lang="it-IT" sz="2400" dirty="0">
                <a:latin typeface="DM Sans" panose="020F0502020204030204" pitchFamily="2" charset="0"/>
                <a:ea typeface="Segoe UI Symbol" panose="020B0502040204020203" pitchFamily="34" charset="0"/>
              </a:rPr>
              <a:t>). Non c’è attenzione per i tessuti (</a:t>
            </a:r>
            <a:r>
              <a:rPr lang="it-IT" sz="2400" dirty="0" err="1">
                <a:latin typeface="DM Sans" panose="020F0502020204030204" pitchFamily="2" charset="0"/>
                <a:ea typeface="Segoe UI Symbol" panose="020B0502040204020203" pitchFamily="34" charset="0"/>
              </a:rPr>
              <a:t>stoffen</a:t>
            </a:r>
            <a:r>
              <a:rPr lang="it-IT" sz="2400" dirty="0">
                <a:latin typeface="DM Sans" panose="020F0502020204030204" pitchFamily="2" charset="0"/>
                <a:ea typeface="Segoe UI Symbol" panose="020B0502040204020203" pitchFamily="34" charset="0"/>
              </a:rPr>
              <a:t>) scelti, per le tecniche di produzione. L’utilizzo di </a:t>
            </a:r>
            <a:r>
              <a:rPr lang="it-IT" sz="2400" b="1" dirty="0">
                <a:latin typeface="DM Sans" panose="020F0502020204030204" pitchFamily="2" charset="0"/>
                <a:ea typeface="Segoe UI Symbol" panose="020B0502040204020203" pitchFamily="34" charset="0"/>
              </a:rPr>
              <a:t>pesticidi</a:t>
            </a:r>
            <a:r>
              <a:rPr lang="it-IT" sz="2400" dirty="0">
                <a:latin typeface="DM Sans" panose="020F0502020204030204" pitchFamily="2" charset="0"/>
                <a:ea typeface="Segoe UI Symbol" panose="020B0502040204020203" pitchFamily="34" charset="0"/>
              </a:rPr>
              <a:t> o sostanze chimiche aggressive, non è affatto un problema per loro. La poca attenzione per questi dettagli rende l’industria della moda la seconda industria più inquinante (</a:t>
            </a:r>
            <a:r>
              <a:rPr lang="it-IT" sz="2400" dirty="0" err="1">
                <a:latin typeface="DM Sans" panose="020F0502020204030204" pitchFamily="2" charset="0"/>
                <a:ea typeface="Segoe UI Symbol" panose="020B0502040204020203" pitchFamily="34" charset="0"/>
              </a:rPr>
              <a:t>meest</a:t>
            </a:r>
            <a:r>
              <a:rPr lang="it-IT" sz="2400" dirty="0">
                <a:latin typeface="DM Sans" panose="020F0502020204030204" pitchFamily="2" charset="0"/>
                <a:ea typeface="Segoe UI Symbol" panose="020B0502040204020203" pitchFamily="34" charset="0"/>
              </a:rPr>
              <a:t> </a:t>
            </a:r>
            <a:r>
              <a:rPr lang="it-IT" sz="2400" dirty="0" err="1">
                <a:latin typeface="DM Sans" panose="020F0502020204030204" pitchFamily="2" charset="0"/>
                <a:ea typeface="Segoe UI Symbol" panose="020B0502040204020203" pitchFamily="34" charset="0"/>
              </a:rPr>
              <a:t>vervuilende</a:t>
            </a:r>
            <a:r>
              <a:rPr lang="it-IT" sz="2400" dirty="0">
                <a:latin typeface="DM Sans" panose="020F0502020204030204" pitchFamily="2" charset="0"/>
                <a:ea typeface="Segoe UI Symbol" panose="020B0502040204020203" pitchFamily="34" charset="0"/>
              </a:rPr>
              <a:t> industrie), subito dopo il petrolio. (op de </a:t>
            </a:r>
            <a:r>
              <a:rPr lang="it-IT" sz="2400" dirty="0" err="1">
                <a:latin typeface="DM Sans" panose="020F0502020204030204" pitchFamily="2" charset="0"/>
                <a:ea typeface="Segoe UI Symbol" panose="020B0502040204020203" pitchFamily="34" charset="0"/>
              </a:rPr>
              <a:t>olieindustrie</a:t>
            </a:r>
            <a:r>
              <a:rPr lang="it-IT" sz="2400" dirty="0">
                <a:latin typeface="DM Sans" panose="020F0502020204030204" pitchFamily="2" charset="0"/>
                <a:ea typeface="Segoe UI Symbol" panose="020B0502040204020203" pitchFamily="34" charset="0"/>
              </a:rPr>
              <a:t> </a:t>
            </a:r>
            <a:r>
              <a:rPr lang="it-IT" sz="2400" dirty="0" err="1">
                <a:latin typeface="DM Sans" panose="020F0502020204030204" pitchFamily="2" charset="0"/>
                <a:ea typeface="Segoe UI Symbol" panose="020B0502040204020203" pitchFamily="34" charset="0"/>
              </a:rPr>
              <a:t>na</a:t>
            </a:r>
            <a:r>
              <a:rPr lang="it-IT" sz="2400" dirty="0">
                <a:latin typeface="DM Sans" panose="020F0502020204030204" pitchFamily="2" charset="0"/>
                <a:ea typeface="Segoe UI Symbol" panose="020B0502040204020203" pitchFamily="34" charset="0"/>
              </a:rPr>
              <a:t>). </a:t>
            </a:r>
          </a:p>
          <a:p>
            <a:pPr marL="0" indent="0">
              <a:buNone/>
            </a:pPr>
            <a:endParaRPr lang="it-IT" sz="2400" dirty="0">
              <a:latin typeface="DM Sans" panose="020F0502020204030204" pitchFamily="2" charset="0"/>
              <a:ea typeface="Segoe UI Symbol" panose="020B0502040204020203" pitchFamily="34" charset="0"/>
            </a:endParaRPr>
          </a:p>
          <a:p>
            <a:pPr marL="0" indent="0">
              <a:buNone/>
            </a:pPr>
            <a:r>
              <a:rPr lang="it-IT" sz="2400" dirty="0" err="1">
                <a:latin typeface="DM Sans" panose="020F0502020204030204" pitchFamily="2" charset="0"/>
                <a:ea typeface="Segoe UI Symbol" panose="020B0502040204020203" pitchFamily="34" charset="0"/>
              </a:rPr>
              <a:t>Ketting</a:t>
            </a:r>
            <a:r>
              <a:rPr lang="it-IT" sz="2400" dirty="0">
                <a:latin typeface="DM Sans" panose="020F0502020204030204" pitchFamily="2" charset="0"/>
                <a:ea typeface="Segoe UI Symbol" panose="020B0502040204020203" pitchFamily="34" charset="0"/>
              </a:rPr>
              <a:t> = catena </a:t>
            </a:r>
          </a:p>
          <a:p>
            <a:pPr marL="0" indent="0">
              <a:buNone/>
            </a:pPr>
            <a:endParaRPr lang="en-US" sz="2400" dirty="0">
              <a:latin typeface="Segoe UI Symbol" panose="020B0502040204020203" pitchFamily="34" charset="0"/>
              <a:ea typeface="Segoe UI Symbol" panose="020B0502040204020203" pitchFamily="34" charset="0"/>
            </a:endParaRPr>
          </a:p>
        </p:txBody>
      </p:sp>
    </p:spTree>
    <p:extLst>
      <p:ext uri="{BB962C8B-B14F-4D97-AF65-F5344CB8AC3E}">
        <p14:creationId xmlns:p14="http://schemas.microsoft.com/office/powerpoint/2010/main" val="241121626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TotalTime>
  <Words>2809</Words>
  <Application>Microsoft Office PowerPoint</Application>
  <PresentationFormat>Widescreen</PresentationFormat>
  <Paragraphs>157</Paragraphs>
  <Slides>20</Slides>
  <Notes>3</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20</vt:i4>
      </vt:variant>
    </vt:vector>
  </HeadingPairs>
  <TitlesOfParts>
    <vt:vector size="32" baseType="lpstr">
      <vt:lpstr>Arial</vt:lpstr>
      <vt:lpstr>Calibri</vt:lpstr>
      <vt:lpstr>Calibri Light</vt:lpstr>
      <vt:lpstr>DM Sans</vt:lpstr>
      <vt:lpstr>inherit</vt:lpstr>
      <vt:lpstr>main-condensed_bold</vt:lpstr>
      <vt:lpstr>Roboto</vt:lpstr>
      <vt:lpstr>Segoe UI Symbol</vt:lpstr>
      <vt:lpstr>SolferinoText-Light</vt:lpstr>
      <vt:lpstr>Times New Roman</vt:lpstr>
      <vt:lpstr>title-regular</vt:lpstr>
      <vt:lpstr>Tema di Office</vt:lpstr>
      <vt:lpstr>Les 1  </vt:lpstr>
      <vt:lpstr>Mededelingen </vt:lpstr>
      <vt:lpstr>Examen </vt:lpstr>
      <vt:lpstr>Playlist</vt:lpstr>
      <vt:lpstr>Voorstellen voor deze cursus </vt:lpstr>
      <vt:lpstr>Onderwerpen van de cursus </vt:lpstr>
      <vt:lpstr>Wat is fast fashion? </vt:lpstr>
      <vt:lpstr>Fast Fashion (NL) </vt:lpstr>
      <vt:lpstr>Fast Fashion (IT) </vt:lpstr>
      <vt:lpstr>Zoek de woorden op! (in groepjes)</vt:lpstr>
      <vt:lpstr> De Avondshow met Arjen Lubach</vt:lpstr>
      <vt:lpstr>Voordelen en nadelen van fast fashion</vt:lpstr>
      <vt:lpstr>Podcasts     NL: https://fashionunited.nl/nieuws/podcast/podcast-wat-is-de-invloed-van-fast-fashion/2022061053774   IT: https://www.abitipuliti.org/what-the-fashion/ </vt:lpstr>
      <vt:lpstr>Presentazione standard di PowerPoint</vt:lpstr>
      <vt:lpstr>Huiswerk </vt:lpstr>
      <vt:lpstr>Huiswerk </vt:lpstr>
      <vt:lpstr> Shein, il lato oscuro del re del fast fashion: lavoratori schiavizzati, tessuti tossici e inquinamento  </vt:lpstr>
      <vt:lpstr>Presentazione standard di PowerPoint</vt:lpstr>
      <vt:lpstr>Presentazione standard di PowerPoint</vt:lpstr>
      <vt:lpstr>Huiswerk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1  </dc:title>
  <dc:creator>Paola Gentile</dc:creator>
  <cp:lastModifiedBy>GENTILE PAOLA</cp:lastModifiedBy>
  <cp:revision>63</cp:revision>
  <dcterms:created xsi:type="dcterms:W3CDTF">2023-10-18T13:51:58Z</dcterms:created>
  <dcterms:modified xsi:type="dcterms:W3CDTF">2023-10-19T11:39:33Z</dcterms:modified>
</cp:coreProperties>
</file>