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75" r:id="rId10"/>
    <p:sldId id="262" r:id="rId11"/>
    <p:sldId id="264" r:id="rId12"/>
    <p:sldId id="263" r:id="rId13"/>
    <p:sldId id="276" r:id="rId14"/>
    <p:sldId id="265" r:id="rId15"/>
    <p:sldId id="266" r:id="rId16"/>
    <p:sldId id="277" r:id="rId17"/>
    <p:sldId id="267" r:id="rId18"/>
    <p:sldId id="268" r:id="rId19"/>
    <p:sldId id="269" r:id="rId20"/>
    <p:sldId id="278" r:id="rId21"/>
    <p:sldId id="270" r:id="rId22"/>
    <p:sldId id="279" r:id="rId23"/>
    <p:sldId id="271" r:id="rId24"/>
    <p:sldId id="272" r:id="rId25"/>
    <p:sldId id="280" r:id="rId26"/>
    <p:sldId id="28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0C45E2-D40B-71DF-4AE8-A1C338B67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89B88EC-C02D-C3AB-0FD4-369C9BBD1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AA63677-6C0A-E7B6-DE0F-2C36DA45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113F1EE-0F8F-8685-433C-C3D6F81A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EE6522A-B410-36FD-CD43-E0CD5D5D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592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7CF288-6788-08C1-555F-C90F3D08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997BAEC-9242-4EE3-EE32-9E67C2CDF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23A397F-9EF5-9E8D-B876-AE7F8AB6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EF97327-515A-A130-6C3B-D887F8A6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AFB62C-6189-4795-E064-B0CF1BA4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646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C42F805-F57D-3B70-1067-C1D998714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2601696-0366-7024-5FDA-1FA9C7ADA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4C0B74D-E60B-911E-C386-B7C436A7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8177F04-29A3-36A7-BFB0-B7591898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9557217-55A5-5AEC-981D-D05FDEBD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703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D0A5398-0D59-BD6F-27EA-461A8432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42376ED-F3BD-19B1-9F10-63AA44A1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0A12B90-52E6-781B-3956-9E315301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8FF891-B908-26E7-EECE-40C19943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296B980-056E-BD2E-E7D3-0F43917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896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A676DC-2F51-F545-B254-36DA13F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CA8433D-1A4A-8992-0952-20435D98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34EAE28-01CD-0FA4-BA1B-2FD6555A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19A7482-6C9D-C370-D7B4-CD5BBF2C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BB11EB3-B5BB-EAF0-4546-22283DD8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900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7DAF20-9A7E-16A4-DB22-7E8E7288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6544137-AAD3-D8A4-1456-093DBB57F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4854DB1-E6DA-EDFB-2C71-BFCF9C1AD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FEB9247-AEAB-B5E9-318A-7EDFCB3F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BA112A9-09F8-D806-9809-7BC8407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8C3F0BC-2BF8-A76C-35C5-8E81EE4C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011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6AF120-FB8C-E2F0-E06D-36FEEF5B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C0D7945-5DC2-FC9B-C6A7-F680F1EC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B500372-A46A-3407-82CE-A62A2056B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2C8F7BE-21DB-3026-5D01-94BA017FC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1CF93C9E-179F-1017-F8FE-6A491ED41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CCE705F-99EC-4BAD-8163-C4912FFE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20FCD67-3526-41BB-B5F4-D5C6D04C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271BB228-3746-77DB-B4D6-A52581E8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808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26DBE2-C05E-CF87-C7AF-BE104985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EEB6B45-4605-A9AB-2F0C-F2F36799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FA1733B-FD2A-0160-6667-DF48794F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0B51D11-7104-2E6E-008B-0C942BD6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757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6AF06AA-3C67-32DA-7572-FAA230C2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9C2C11B-62B9-E9E4-8839-A762D2B2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415A360-E195-0570-E654-E3754EFB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137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3C06078-E99C-BAC1-054C-CE7A70E6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34FF078-C9FA-8623-4B14-F1E19B21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CE0614C-5B8F-41AB-D400-BC8008845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29403CA-7D4B-62D4-F289-E3145AC2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9E0516C-A791-1198-036F-CC0A83A9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0019B4E-1C49-CEC7-2AED-2C45CFB2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7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4650AB-78DE-B96E-98F0-256895FA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742A72CE-DCA3-9489-4215-A981D3FA6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18C1E25-42F4-12A7-C304-E143B415D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889A240-6E35-B42B-8248-2691E3D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8EF9648-AEFC-7866-DB21-7D541E53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FC010E0-F453-F617-4CF8-A36811C2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15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586997B2-948B-34ED-9699-B45EC2FA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7BDB505-E2D1-3B3D-7B42-F9417C872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3F2EF9-96BA-61D8-3AC3-393D6F762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7208-86E7-4149-AD89-DC4BB1D495CE}" type="datetimeFigureOut">
              <a:rPr lang="it-IT" smtClean="0"/>
              <a:pPr/>
              <a:t>19/10/2023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F6A4366-3B40-EF77-8778-BBC085E8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4F158D0-31C1-3439-3E1D-F36BD6C5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82C9-D5CC-3D49-8AEA-76CE4EF3FF9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22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NULL"/><Relationship Id="rId5" Type="http://schemas.microsoft.com/office/2007/relationships/media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NULL"/><Relationship Id="rId5" Type="http://schemas.microsoft.com/office/2007/relationships/media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AE174F2-6C89-7674-767C-F397B748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37403" y="0"/>
            <a:ext cx="12329403" cy="689859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80BCC6-3E2E-8B10-6733-08ACBF2D7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L’ORTHOGRAPHE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40DE2EA-FD4A-D78A-3D4C-8267B60B1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Claire Blanche-</a:t>
            </a:r>
            <a:r>
              <a:rPr lang="it-IT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Benveniste</a:t>
            </a:r>
            <a:endParaRPr lang="it-IT" sz="3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55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BD3EF4-D8DD-4CDD-9DF5-6014CC64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matériau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 deficit en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F9A0D0-56AF-01F7-9E14-E624A65CC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53" y="2037596"/>
            <a:ext cx="10555893" cy="44552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l’alphabet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encontre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principe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phonographique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L’une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celle de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occlusives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[k] et [g]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car,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cor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cure – gare,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gobe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gugusse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clap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clé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crac, cri –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glas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glisse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gras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gris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finale de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arc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gag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96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F6B45EE-A937-C8D8-DB26-4987CC04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5" y="525145"/>
            <a:ext cx="11096626" cy="1030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et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xmlns="" id="{81E96EC2-C92B-0009-37FB-CD46206F6D8B}"/>
              </a:ext>
            </a:extLst>
          </p:cNvPr>
          <p:cNvSpPr/>
          <p:nvPr/>
        </p:nvSpPr>
        <p:spPr>
          <a:xfrm>
            <a:off x="2077585" y="1555728"/>
            <a:ext cx="694544" cy="80318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709A2BA-F763-8BB2-FD96-35B937B412AF}"/>
              </a:ext>
            </a:extLst>
          </p:cNvPr>
          <p:cNvSpPr txBox="1"/>
          <p:nvPr/>
        </p:nvSpPr>
        <p:spPr>
          <a:xfrm>
            <a:off x="547685" y="2499841"/>
            <a:ext cx="11096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 servir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et g pour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transcrire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occlusive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suite [gi]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simplement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+ 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5C0B716-8791-279E-4E83-F8CFF8E9C183}"/>
              </a:ext>
            </a:extLst>
          </p:cNvPr>
          <p:cNvSpPr txBox="1"/>
          <p:nvPr/>
        </p:nvSpPr>
        <p:spPr>
          <a:xfrm>
            <a:off x="547685" y="4086086"/>
            <a:ext cx="110966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occlusive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langues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choisi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(ex.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italiens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décidé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tâche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en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prenant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diacritique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francais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s’est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créé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série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supplémentaires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6868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E1AA268-3D42-CC27-A19C-E1109E02F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1165"/>
            <a:ext cx="10744200" cy="4645655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Autre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difficulté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manquait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pour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graphéme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h est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assez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francais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Malhereusement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savante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(lettre «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grecque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qui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vaut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[k], si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hésiter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et [k]: 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9CEF9D0-25F9-65AF-C077-9AD891EA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30" y="3429000"/>
            <a:ext cx="4408539" cy="20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31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54FE869-9E27-941E-E98B-35D5B288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matériau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 deficit en </a:t>
            </a:r>
            <a:r>
              <a:rPr lang="it-IT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F8E9D55-C806-91E8-337E-FF4417FD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un, bon, vin,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blanc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l'alphabet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recours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accents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25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583D5EE-00FF-5394-7B24-C4D8EAC64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semi-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[y] et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s’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écrivent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façon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régulière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«l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mouillé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devenu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actuelment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aurait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+ h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façon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provençal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ancien dont il reste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toponymes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anthroponymes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Marcilhac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Paulhac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Meilhac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etc…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francaises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À la fin d’un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bétail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paille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etc…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F688D6BA-94CA-0EE8-FBA0-8BAAB643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matériau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 deficit en semi-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04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55373B5-6E90-C5C9-0D20-3395825F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3" y="379482"/>
            <a:ext cx="6252148" cy="4351338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«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mouillé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devenu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actuellement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310A40D-636D-34FB-689F-7DEDE314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21" y="452490"/>
            <a:ext cx="5083956" cy="11263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EB07C8D-BDB5-9D84-E85B-3F4236ED1430}"/>
              </a:ext>
            </a:extLst>
          </p:cNvPr>
          <p:cNvSpPr txBox="1"/>
          <p:nvPr/>
        </p:nvSpPr>
        <p:spPr>
          <a:xfrm>
            <a:off x="587323" y="1971366"/>
            <a:ext cx="1120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oign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déteint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sur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 qui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legitimité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onj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wanj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qui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bonne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réputation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aigne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carrément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Montaigne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Champaigne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84F3025-09EF-C9A3-094D-41BAE0D7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441" y="4143342"/>
            <a:ext cx="6743700" cy="13589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BCF4F0A-3F1D-BFDD-4927-9AFF91C73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441" y="5732081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84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B1CD80-D8F5-AFFA-B1B9-37A3AA6B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Inconvénients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sonnette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sonore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431617E-948F-A745-82AD-F17FA029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3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l'on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redonner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indipéndance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chacune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dégrouper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dégrouper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tréma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h. 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suffixes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savant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-ore,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-al,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alité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tendance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s'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accoler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suffixes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populaire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-eresse, 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tendance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s'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attacher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un radical à double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61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B0724C-149F-5906-06EB-384F3E8E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Ambiguïtés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82E220C-37BB-AB6D-0AD2-57F64DB7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compliqué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répartition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diacritiques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entrant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groupement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vocalique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Gueule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Orgueil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économisation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notation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compiquée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[i]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attendrait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l’un pour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fi-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fi-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fi-je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79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30BC6FC-A302-409A-7CAE-E435DE07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41" y="931465"/>
            <a:ext cx="10922669" cy="5357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une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supplémentaire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suite un [g], un [i] et un [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anguille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[g] et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confondre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celle de </a:t>
            </a:r>
            <a:r>
              <a:rPr lang="it-IT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aiguille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d’une semi-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[y]: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 n’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 sortir de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confusion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et c’est un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points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l’on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voit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ne va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officiellement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d’une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Pagaïe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pagaille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pagaye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iguille">
            <a:hlinkClick r:id="" action="ppaction://media"/>
            <a:extLst>
              <a:ext uri="{FF2B5EF4-FFF2-40B4-BE49-F238E27FC236}">
                <a16:creationId xmlns:a16="http://schemas.microsoft.com/office/drawing/2014/main" xmlns="" id="{5EC0E886-3862-F1D9-CBD0-7B4868FDC29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52" y="2921511"/>
            <a:ext cx="507489" cy="507489"/>
          </a:xfrm>
          <a:prstGeom prst="rect">
            <a:avLst/>
          </a:prstGeom>
        </p:spPr>
      </p:pic>
      <p:pic>
        <p:nvPicPr>
          <p:cNvPr id="4" name="anguille">
            <a:hlinkClick r:id="" action="ppaction://media"/>
            <a:extLst>
              <a:ext uri="{FF2B5EF4-FFF2-40B4-BE49-F238E27FC236}">
                <a16:creationId xmlns:a16="http://schemas.microsoft.com/office/drawing/2014/main" xmlns="" id="{EB085357-7D4F-FF65-4F28-82061CCF64F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451" y="2120733"/>
            <a:ext cx="507489" cy="5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3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0BC13D-70FA-7B6B-C412-3211516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position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BF777CF-F86F-D194-AB5D-AA824840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position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installées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celle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it-IT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  <a:r>
              <a:rPr lang="it-IT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≠</a:t>
            </a:r>
            <a:r>
              <a:rPr lang="it-IT" i="1" u="none" strike="noStrike" dirty="0">
                <a:solidFill>
                  <a:srgbClr val="202124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poisson</a:t>
            </a:r>
            <a:r>
              <a:rPr lang="it-IT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contrecarrée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considérations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lexicales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 conserve 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préfixes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sauvegarder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forme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radical: </a:t>
            </a: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para-sol,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vrai-semblance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dé-solidariser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a-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891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1983C24-A20D-87E9-AC88-D7684A3B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-ce </a:t>
            </a:r>
            <a:r>
              <a:rPr lang="it-IT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AE49D39-B9C9-9C1B-0A10-D6F00CEC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77" y="1840590"/>
            <a:ext cx="10791045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strict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bonne façon d’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officiellement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bonne.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politiques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décrets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ministériels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publiés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par le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Journal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officiel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 la République Française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en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en font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connaître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éventuels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qui en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assurent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ORTHOGRAPHE ≠ ÉCRITURE: </a:t>
            </a:r>
          </a:p>
          <a:p>
            <a:pPr marL="0" indent="0">
              <a:buNone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Écriture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elle est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alphabetique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fondée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sur 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utilisation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d’un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alphabet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et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phonographique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(elle est plus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moins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proche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prononciation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Orthographe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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designe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un surplus. </a:t>
            </a:r>
          </a:p>
        </p:txBody>
      </p:sp>
    </p:spTree>
    <p:extLst>
      <p:ext uri="{BB962C8B-B14F-4D97-AF65-F5344CB8AC3E}">
        <p14:creationId xmlns:p14="http://schemas.microsoft.com/office/powerpoint/2010/main" xmlns="" val="298293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37210F-2879-88AA-FA58-D3CFE8EB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Unifier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8288E3-ED3A-663C-DCD8-E0CC41308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recours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"u"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appoint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"g"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qu'un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meme radical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termine par "g"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"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divulger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divulgation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finale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participe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ortographe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distingue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verbale, qui s'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vs.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s'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"g". </a:t>
            </a: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fatiguant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entourage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fatigante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39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B85679-488C-0259-3CA1-92B6DD07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F6822F5-8FA8-DF17-73EB-713E8182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788"/>
            <a:ext cx="10824411" cy="48799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Cela n’est </a:t>
            </a:r>
            <a:r>
              <a:rPr lang="it-IT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guère</a:t>
            </a:r>
            <a:r>
              <a:rPr lang="it-IT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assez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francais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ajouter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tiennent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aux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différences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Nord et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Sud de la France: </a:t>
            </a:r>
          </a:p>
          <a:p>
            <a:r>
              <a:rPr lang="it-IT" sz="3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3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Nord de la </a:t>
            </a:r>
            <a:r>
              <a:rPr lang="it-IT" sz="3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Loire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timbres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vocaliques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syllabe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fin de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fermé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ouvert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[e] 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fée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né,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endParaRPr lang="it-IT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est, c’est,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dais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laid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mais, raie, </a:t>
            </a:r>
            <a:r>
              <a:rPr lang="it-IT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sait</a:t>
            </a:r>
            <a:r>
              <a:rPr lang="it-IT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tait</a:t>
            </a:r>
          </a:p>
          <a:p>
            <a:r>
              <a:rPr lang="it-IT" sz="3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sz="3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Sud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timbres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indistincts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position. </a:t>
            </a:r>
          </a:p>
        </p:txBody>
      </p:sp>
      <p:pic>
        <p:nvPicPr>
          <p:cNvPr id="4" name="ouvert">
            <a:hlinkClick r:id="" action="ppaction://media"/>
            <a:extLst>
              <a:ext uri="{FF2B5EF4-FFF2-40B4-BE49-F238E27FC236}">
                <a16:creationId xmlns:a16="http://schemas.microsoft.com/office/drawing/2014/main" xmlns="" id="{67205420-D0B2-E0B0-0216-8DF2104C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532" y="5149517"/>
            <a:ext cx="589714" cy="589714"/>
          </a:xfrm>
          <a:prstGeom prst="rect">
            <a:avLst/>
          </a:prstGeom>
        </p:spPr>
      </p:pic>
      <p:pic>
        <p:nvPicPr>
          <p:cNvPr id="5" name="fermé">
            <a:hlinkClick r:id="" action="ppaction://media"/>
            <a:extLst>
              <a:ext uri="{FF2B5EF4-FFF2-40B4-BE49-F238E27FC236}">
                <a16:creationId xmlns:a16="http://schemas.microsoft.com/office/drawing/2014/main" xmlns="" id="{792D20C3-C63F-22CD-00DE-846816E7883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509" y="4559803"/>
            <a:ext cx="589714" cy="5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2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B096C7-61B5-8040-33F7-AA899C3E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réformes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4ABD437-36AF-5A95-90FA-81C60D23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réforme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ortographe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premières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grammaires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1530.</a:t>
            </a:r>
          </a:p>
          <a:p>
            <a:pPr marL="514350" indent="-514350">
              <a:buAutoNum type="arabicPeriod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Supprimer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grecques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Supprimer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doubles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(ex.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honorer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Uniformiser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écriture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familles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buAutoNum type="arabicPeriod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l'application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tout se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61982AF-D884-8446-BE88-7393E63E363A}"/>
              </a:ext>
            </a:extLst>
          </p:cNvPr>
          <p:cNvSpPr/>
          <p:nvPr/>
        </p:nvSpPr>
        <p:spPr>
          <a:xfrm>
            <a:off x="449179" y="365125"/>
            <a:ext cx="11293642" cy="6127750"/>
          </a:xfrm>
          <a:prstGeom prst="rect">
            <a:avLst/>
          </a:pr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2866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145213-41B0-6827-7D31-4EAB1E90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réformes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1826680-255C-1DFC-B9C0-8458A526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15" y="1825625"/>
            <a:ext cx="5112895" cy="160337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Rationaliser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pluriels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ne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placant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deuxième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25614B8-2337-9EA4-05CB-7F1B2E37C021}"/>
              </a:ext>
            </a:extLst>
          </p:cNvPr>
          <p:cNvSpPr txBox="1"/>
          <p:nvPr/>
        </p:nvSpPr>
        <p:spPr>
          <a:xfrm>
            <a:off x="6925456" y="1930556"/>
            <a:ext cx="4961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timbre-poste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timbre-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postes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pèse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-lettre =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pèse-lettres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DD238877-E7C7-0AF7-F624-9C83A3B65D58}"/>
              </a:ext>
            </a:extLst>
          </p:cNvPr>
          <p:cNvSpPr txBox="1">
            <a:spLocks/>
          </p:cNvSpPr>
          <p:nvPr/>
        </p:nvSpPr>
        <p:spPr>
          <a:xfrm>
            <a:off x="508414" y="3395298"/>
            <a:ext cx="5112895" cy="67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6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Rationaliser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accents</a:t>
            </a:r>
            <a:endParaRPr lang="it-IT" sz="24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6877509-42BD-1A5D-0498-E0A302EA733C}"/>
              </a:ext>
            </a:extLst>
          </p:cNvPr>
          <p:cNvSpPr txBox="1"/>
          <p:nvPr/>
        </p:nvSpPr>
        <p:spPr>
          <a:xfrm>
            <a:off x="6925456" y="3001421"/>
            <a:ext cx="4278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événement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l’accent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deuxième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syllabe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régulièrement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 en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procès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0FBB01B3-52CE-3251-0AB4-40D3D4C14876}"/>
              </a:ext>
            </a:extLst>
          </p:cNvPr>
          <p:cNvSpPr txBox="1">
            <a:spLocks/>
          </p:cNvSpPr>
          <p:nvPr/>
        </p:nvSpPr>
        <p:spPr>
          <a:xfrm>
            <a:off x="508414" y="4889500"/>
            <a:ext cx="511289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7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Rationaliser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l’accord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participes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passés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0A52A3F-F70E-26D5-603B-5E2A9485843D}"/>
              </a:ext>
            </a:extLst>
          </p:cNvPr>
          <p:cNvSpPr txBox="1"/>
          <p:nvPr/>
        </p:nvSpPr>
        <p:spPr>
          <a:xfrm>
            <a:off x="6925456" y="4637847"/>
            <a:ext cx="4278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dont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complément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pronominaux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ceux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infinitif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invariables</a:t>
            </a:r>
            <a:r>
              <a:rPr lang="it-IT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5AC002A4-BF0B-3378-EB43-945BF1F5C94A}"/>
              </a:ext>
            </a:extLst>
          </p:cNvPr>
          <p:cNvSpPr/>
          <p:nvPr/>
        </p:nvSpPr>
        <p:spPr>
          <a:xfrm>
            <a:off x="449179" y="365125"/>
            <a:ext cx="11293642" cy="6127750"/>
          </a:xfrm>
          <a:prstGeom prst="rect">
            <a:avLst/>
          </a:pr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6915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FC7B4D-7F1E-BED9-8453-53943A7D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réforme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Rocard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5E74EBD-4329-E676-C2C4-D05DF620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aménagement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engagées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ministère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Michel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Rocard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publiées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1990. Elles «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aménagent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accents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trémas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réforme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l'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1990, l'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évènement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est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admise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l'Académie française)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marques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pluriel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traits d’union 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63A8928-363D-9F28-9F66-AB8FEF6C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496" y="3698875"/>
            <a:ext cx="6057900" cy="2794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908A2B6-DC70-0408-CD0A-69006F22289F}"/>
              </a:ext>
            </a:extLst>
          </p:cNvPr>
          <p:cNvSpPr txBox="1"/>
          <p:nvPr/>
        </p:nvSpPr>
        <p:spPr>
          <a:xfrm>
            <a:off x="1276428" y="4357210"/>
            <a:ext cx="2623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Avertissement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2001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éditeurs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Boeck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Larcier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xmlns="" id="{378AAA10-79BD-670F-8304-4C5C4D71E015}"/>
              </a:ext>
            </a:extLst>
          </p:cNvPr>
          <p:cNvSpPr/>
          <p:nvPr/>
        </p:nvSpPr>
        <p:spPr>
          <a:xfrm>
            <a:off x="4156803" y="4886012"/>
            <a:ext cx="764498" cy="41972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E915CE23-E279-D40B-37D6-25E5060C0C47}"/>
              </a:ext>
            </a:extLst>
          </p:cNvPr>
          <p:cNvSpPr/>
          <p:nvPr/>
        </p:nvSpPr>
        <p:spPr>
          <a:xfrm>
            <a:off x="449179" y="365125"/>
            <a:ext cx="11293642" cy="6127750"/>
          </a:xfrm>
          <a:prstGeom prst="rect">
            <a:avLst/>
          </a:pr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96244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EF056B-98BB-36D1-E828-F674FE57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lexicale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EB4B86C-0B4D-5B8B-6160-2F8E2906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totalement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autonome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fournissant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représentation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langue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place fondamentale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lecteurs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lexicale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qu'offre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marquer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rapprochements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équivalences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sang-sanglant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cent –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centaine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d'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systématique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76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63A5B1-1658-EE19-8290-4484DEF0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089" y="2766218"/>
            <a:ext cx="6027821" cy="1325563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C160692-BE40-4473-86B1-5CC8E033E2CD}"/>
              </a:ext>
            </a:extLst>
          </p:cNvPr>
          <p:cNvSpPr txBox="1"/>
          <p:nvPr/>
        </p:nvSpPr>
        <p:spPr>
          <a:xfrm>
            <a:off x="2053388" y="6488668"/>
            <a:ext cx="808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Point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realisée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Misciagna Rosangela et Bertolucci Francesco  </a:t>
            </a:r>
          </a:p>
        </p:txBody>
      </p:sp>
    </p:spTree>
    <p:extLst>
      <p:ext uri="{BB962C8B-B14F-4D97-AF65-F5344CB8AC3E}">
        <p14:creationId xmlns:p14="http://schemas.microsoft.com/office/powerpoint/2010/main" xmlns="" val="395061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101ED9-28EF-91D4-B55D-4A8452F8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L'alphabet </a:t>
            </a:r>
            <a:r>
              <a:rPr lang="de-DE" sz="4000" dirty="0" err="1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comme</a:t>
            </a:r>
            <a:r>
              <a:rPr lang="de-DE" sz="40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matérial</a:t>
            </a:r>
            <a:r>
              <a:rPr lang="de-DE" sz="40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graphique</a:t>
            </a:r>
            <a:r>
              <a:rPr lang="de-DE" sz="40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 </a:t>
            </a:r>
            <a:r>
              <a:rPr lang="de-DE" sz="4000" dirty="0" err="1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organisé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6E3F20D-236A-5854-DFB7-2F64CD14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de-DE" sz="2800" dirty="0">
                <a:highlight>
                  <a:srgbClr val="00FFFF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L'alphabet latin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matériau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base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commun à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différentes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langues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langue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française 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restée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très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fidèle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à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l‘héritage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</a:t>
            </a:r>
            <a:r>
              <a:rPr lang="de-DE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l'alphabet</a:t>
            </a:r>
            <a:r>
              <a:rPr lang="de-DE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latin </a:t>
            </a:r>
            <a:endParaRPr lang="de-DE" sz="2800" dirty="0">
              <a:solidFill>
                <a:srgbClr val="FFFFFF">
                  <a:alpha val="7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l">
              <a:lnSpc>
                <a:spcPct val="114999"/>
              </a:lnSpc>
              <a:buNone/>
            </a:pPr>
            <a:endParaRPr lang="de-DE" dirty="0">
              <a:solidFill>
                <a:srgbClr val="FFFFFF">
                  <a:alpha val="7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l">
              <a:lnSpc>
                <a:spcPct val="114999"/>
              </a:lnSpc>
              <a:buNone/>
            </a:pPr>
            <a:endParaRPr lang="de-DE" sz="2800" dirty="0">
              <a:solidFill>
                <a:schemeClr val="tx1">
                  <a:alpha val="7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8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Difficulté à </a:t>
            </a:r>
            <a:r>
              <a:rPr lang="de-DE" sz="2800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transcrire</a:t>
            </a:r>
            <a:r>
              <a:rPr lang="de-DE" sz="28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fidèlement</a:t>
            </a:r>
            <a:r>
              <a:rPr lang="de-DE" sz="28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les</a:t>
            </a:r>
            <a:r>
              <a:rPr lang="de-DE" sz="28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sons</a:t>
            </a:r>
            <a:r>
              <a:rPr lang="de-DE" sz="28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du </a:t>
            </a:r>
            <a:r>
              <a:rPr lang="de-DE" sz="2800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français</a:t>
            </a:r>
            <a:r>
              <a:rPr lang="de-DE" sz="28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8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de-DE" sz="2800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modification</a:t>
            </a:r>
            <a:r>
              <a:rPr lang="de-DE" sz="28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de-DE" sz="2800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les</a:t>
            </a:r>
            <a:r>
              <a:rPr lang="de-DE" sz="28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accents</a:t>
            </a:r>
            <a:r>
              <a:rPr lang="de-DE" sz="28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xmlns="" id="{02EE399C-84B4-7D8A-87B4-7D0B6C808D57}"/>
              </a:ext>
            </a:extLst>
          </p:cNvPr>
          <p:cNvSpPr/>
          <p:nvPr/>
        </p:nvSpPr>
        <p:spPr>
          <a:xfrm>
            <a:off x="5498123" y="3625545"/>
            <a:ext cx="597877" cy="69166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9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61357E-4BEF-2FD3-291B-7155F4A4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l'alphabet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à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l'alphabet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déficit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FEB8662-1AD8-0575-F312-C11B2682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Origine: 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d, e,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g, h, i, l, m,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t, v,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Après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a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ajouté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k,y,z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et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(&lt; 1%)</a:t>
            </a:r>
          </a:p>
          <a:p>
            <a:pPr marL="0" indent="0">
              <a:buNone/>
            </a:pPr>
            <a:endParaRPr lang="it-IT" dirty="0">
              <a:solidFill>
                <a:schemeClr val="tx1">
                  <a:alpha val="7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Trois 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procédés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étaient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disponibles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compléter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l'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inventaire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Créer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nouvelles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514350">
              <a:buAutoNum type="arabicPeriod"/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Enrichir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existantes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l'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emploi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diacritiques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accents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trémas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nasalisation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cédilles</a:t>
            </a:r>
            <a:endParaRPr lang="it-IT" dirty="0">
              <a:solidFill>
                <a:schemeClr val="tx1">
                  <a:alpha val="7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groupements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de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prenant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h pour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donner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 nouvelle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groupements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"h"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d'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apportée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lettre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précedente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</a:t>
            </a:r>
          </a:p>
        </p:txBody>
      </p:sp>
    </p:spTree>
    <p:extLst>
      <p:ext uri="{BB962C8B-B14F-4D97-AF65-F5344CB8AC3E}">
        <p14:creationId xmlns:p14="http://schemas.microsoft.com/office/powerpoint/2010/main" xmlns="" val="386265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09631E-EA1A-6CAD-0B6E-969628CA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CF96C7C-8B24-8BF4-B745-D2527F15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locuteurs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fin de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2592D7F-C170-3B2F-CC83-8BA1CC935986}"/>
              </a:ext>
            </a:extLst>
          </p:cNvPr>
          <p:cNvSpPr txBox="1"/>
          <p:nvPr/>
        </p:nvSpPr>
        <p:spPr>
          <a:xfrm>
            <a:off x="838200" y="3815219"/>
            <a:ext cx="5921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consonnes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muettes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Âge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mais une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évolution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récente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A3E9263-5DFA-FAB8-58EF-D2D01AB7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6" y="2834295"/>
            <a:ext cx="3200400" cy="283845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D6894F8-3557-0B57-DCA9-EE30244FB3C2}"/>
              </a:ext>
            </a:extLst>
          </p:cNvPr>
          <p:cNvSpPr/>
          <p:nvPr/>
        </p:nvSpPr>
        <p:spPr>
          <a:xfrm>
            <a:off x="449179" y="365125"/>
            <a:ext cx="11293642" cy="6127750"/>
          </a:xfrm>
          <a:prstGeom prst="rect">
            <a:avLst/>
          </a:pr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6450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72EFF65-E59B-FAFD-315E-193550FB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571499"/>
            <a:ext cx="10659226" cy="6286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diacritique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après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remplacée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l’accent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circonflexe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mais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nombreux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esprit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festoyer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admonester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forestier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et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étymologiques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façon 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entend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introduites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souligner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étymologiques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dompter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sculpteur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indemne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oign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aign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oign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i est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diachritique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plupart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oignon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poigne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donne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pwaɲ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la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considérée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vulgaire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aign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sort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 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diachritique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supprimé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 non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prononciation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actuelle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Montaigne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Champaigne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devraient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coïncider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Montagne 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Champagne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188E27D7-B1CD-F505-7E86-222D86CC475A}"/>
              </a:ext>
            </a:extLst>
          </p:cNvPr>
          <p:cNvSpPr/>
          <p:nvPr/>
        </p:nvSpPr>
        <p:spPr>
          <a:xfrm>
            <a:off x="449179" y="365125"/>
            <a:ext cx="11293642" cy="6127750"/>
          </a:xfrm>
          <a:prstGeom prst="rect">
            <a:avLst/>
          </a:pr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5063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1698369-7A3B-9745-BB48-415B8EBB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29" y="2472869"/>
            <a:ext cx="10665940" cy="2143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rimer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ville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Pour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locuteurs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font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nombreuses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fautes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122C8D3-6256-C91D-689B-CE0F9C323DA1}"/>
              </a:ext>
            </a:extLst>
          </p:cNvPr>
          <p:cNvSpPr txBox="1"/>
          <p:nvPr/>
        </p:nvSpPr>
        <p:spPr>
          <a:xfrm>
            <a:off x="763031" y="644247"/>
            <a:ext cx="54112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diacritique</a:t>
            </a:r>
            <a:r>
              <a:rPr lang="it-I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usagers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francais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parfois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difficultés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distinguer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diacritiques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voyelles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prononcées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26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voisinage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2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6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93DD8A6-ED64-012B-EEE5-20237264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245" y="644247"/>
            <a:ext cx="5254726" cy="21433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9998B44-28BB-F825-6ED3-566F51708F74}"/>
              </a:ext>
            </a:extLst>
          </p:cNvPr>
          <p:cNvSpPr txBox="1"/>
          <p:nvPr/>
        </p:nvSpPr>
        <p:spPr>
          <a:xfrm>
            <a:off x="1858918" y="4616244"/>
            <a:ext cx="863065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prononce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mots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suivants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(il)?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Codicille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pupille,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Jonquille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manzanille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anguillidé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B0916454-2DC7-4AB3-1C5B-88DF1F4346D2}"/>
              </a:ext>
            </a:extLst>
          </p:cNvPr>
          <p:cNvSpPr/>
          <p:nvPr/>
        </p:nvSpPr>
        <p:spPr>
          <a:xfrm>
            <a:off x="449179" y="365125"/>
            <a:ext cx="11293642" cy="6127750"/>
          </a:xfrm>
          <a:prstGeom prst="rect">
            <a:avLst/>
          </a:prstGeom>
          <a:noFill/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4202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43A066-A776-D281-69B9-B8F40744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fréquence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59F3917-A820-21B0-A764-FAC740474070}"/>
              </a:ext>
            </a:extLst>
          </p:cNvPr>
          <p:cNvSpPr txBox="1"/>
          <p:nvPr/>
        </p:nvSpPr>
        <p:spPr>
          <a:xfrm>
            <a:off x="693821" y="1542441"/>
            <a:ext cx="4866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assez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déchiffrer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secrets en se fondant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fréquence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graphiques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la lettre la plus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fréquemment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sa fréquence est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presque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double de celle de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lettres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suivantes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a, i, 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dernières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représentent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0,20 %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DA54B3E-0B01-72D2-542F-7C19943D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2441"/>
            <a:ext cx="5649420" cy="35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0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0764FF-D6D3-3179-81FB-64FD2F8C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Principe 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phonographique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90616FD-A8AA-B803-713D-9E7A866C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langues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diffèrent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beaucoup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façon de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répartir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alphabétiques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nous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connaissons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orthographe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nous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savons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qu'un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français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conforme à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règles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sauf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"y" et "a", n'est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constitué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d'une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lettre sans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diacritique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commence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 +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endParaRPr lang="it-IT" dirty="0">
              <a:solidFill>
                <a:schemeClr val="tx1">
                  <a:alpha val="7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voyelle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l'accent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circonflexe</a:t>
            </a:r>
            <a:endParaRPr lang="it-IT" dirty="0">
              <a:solidFill>
                <a:schemeClr val="tx1">
                  <a:alpha val="7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è.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 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phonographique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idéal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à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lettre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corréspond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son de la langue et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qu'un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de la langue s'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écrit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meme lettre. </a:t>
            </a:r>
          </a:p>
        </p:txBody>
      </p:sp>
    </p:spTree>
    <p:extLst>
      <p:ext uri="{BB962C8B-B14F-4D97-AF65-F5344CB8AC3E}">
        <p14:creationId xmlns:p14="http://schemas.microsoft.com/office/powerpoint/2010/main" xmlns="" val="2851479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Microsoft Office PowerPoint</Application>
  <PresentationFormat>Personalizzato</PresentationFormat>
  <Paragraphs>147</Paragraphs>
  <Slides>26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L’ORTHOGRAPHE</vt:lpstr>
      <vt:lpstr>Qu’est-ce que l’orthographe?</vt:lpstr>
      <vt:lpstr>L'alphabet comme matérial graphique organisé</vt:lpstr>
      <vt:lpstr>De l'alphabet latin à l'alphabet français: le déficit </vt:lpstr>
      <vt:lpstr>L’influence de l’orthographe sur la prononciation</vt:lpstr>
      <vt:lpstr>Diapositiva 6</vt:lpstr>
      <vt:lpstr>Diapositiva 7</vt:lpstr>
      <vt:lpstr>La fréquence</vt:lpstr>
      <vt:lpstr>La répartition  Principe phonographique</vt:lpstr>
      <vt:lpstr>L’orthographe en question: les obstacles du matériau graphique 1. Le deficit en consonnes </vt:lpstr>
      <vt:lpstr>Diapositiva 11</vt:lpstr>
      <vt:lpstr>Diapositiva 12</vt:lpstr>
      <vt:lpstr>L’orthographe en question: les obstacles du matériau graphique 2. Le deficit en voyelles</vt:lpstr>
      <vt:lpstr>L’orthographe en question: les obstacles du matériau graphique 3. Le deficit en semi-voyelles</vt:lpstr>
      <vt:lpstr>Diapositiva 15</vt:lpstr>
      <vt:lpstr>Inconvénients des solutions par groupements  Une sonnette trop sonore</vt:lpstr>
      <vt:lpstr>Ambiguïtés de lecture</vt:lpstr>
      <vt:lpstr>Diapositiva 18</vt:lpstr>
      <vt:lpstr>Les règles de position </vt:lpstr>
      <vt:lpstr>Unifier un paradigme </vt:lpstr>
      <vt:lpstr>Peut-on écrire comme on prononce?</vt:lpstr>
      <vt:lpstr>Les réformes de l’orthographe</vt:lpstr>
      <vt:lpstr>Les réformes de l’orthographe </vt:lpstr>
      <vt:lpstr>La réforme Rocard (1990)</vt:lpstr>
      <vt:lpstr>L’orthographe lexicale </vt:lpstr>
      <vt:lpstr>Merci de votre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L’ORTHOGRAPHE</dc:title>
  <dc:creator>utente</dc:creator>
  <cp:lastModifiedBy>Utente Windows</cp:lastModifiedBy>
  <cp:revision>1</cp:revision>
  <dcterms:modified xsi:type="dcterms:W3CDTF">2023-10-19T14:37:05Z</dcterms:modified>
</cp:coreProperties>
</file>