
<file path=[Content_Types].xml><?xml version="1.0" encoding="utf-8"?>
<Types xmlns="http://schemas.openxmlformats.org/package/2006/content-types">
  <Default Extension="bin" ContentType="image/unknown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9"/>
  </p:notesMasterIdLst>
  <p:sldIdLst>
    <p:sldId id="328" r:id="rId2"/>
    <p:sldId id="916" r:id="rId3"/>
    <p:sldId id="709" r:id="rId4"/>
    <p:sldId id="427" r:id="rId5"/>
    <p:sldId id="411" r:id="rId6"/>
    <p:sldId id="404" r:id="rId7"/>
    <p:sldId id="402" r:id="rId8"/>
    <p:sldId id="917" r:id="rId9"/>
    <p:sldId id="430" r:id="rId10"/>
    <p:sldId id="921" r:id="rId11"/>
    <p:sldId id="330" r:id="rId12"/>
    <p:sldId id="256" r:id="rId13"/>
    <p:sldId id="922" r:id="rId14"/>
    <p:sldId id="259" r:id="rId15"/>
    <p:sldId id="915" r:id="rId16"/>
    <p:sldId id="375" r:id="rId17"/>
    <p:sldId id="407" r:id="rId18"/>
    <p:sldId id="926" r:id="rId19"/>
    <p:sldId id="258" r:id="rId20"/>
    <p:sldId id="260" r:id="rId21"/>
    <p:sldId id="332" r:id="rId22"/>
    <p:sldId id="928" r:id="rId23"/>
    <p:sldId id="923" r:id="rId24"/>
    <p:sldId id="261" r:id="rId25"/>
    <p:sldId id="262" r:id="rId26"/>
    <p:sldId id="263" r:id="rId27"/>
    <p:sldId id="391" r:id="rId28"/>
    <p:sldId id="924" r:id="rId29"/>
    <p:sldId id="266" r:id="rId30"/>
    <p:sldId id="267" r:id="rId31"/>
    <p:sldId id="269" r:id="rId32"/>
    <p:sldId id="268" r:id="rId33"/>
    <p:sldId id="636" r:id="rId34"/>
    <p:sldId id="913" r:id="rId35"/>
    <p:sldId id="417" r:id="rId36"/>
    <p:sldId id="270" r:id="rId37"/>
    <p:sldId id="419" r:id="rId38"/>
    <p:sldId id="418" r:id="rId39"/>
    <p:sldId id="336" r:id="rId40"/>
    <p:sldId id="362" r:id="rId41"/>
    <p:sldId id="408" r:id="rId42"/>
    <p:sldId id="778" r:id="rId43"/>
    <p:sldId id="382" r:id="rId44"/>
    <p:sldId id="383" r:id="rId45"/>
    <p:sldId id="409" r:id="rId46"/>
    <p:sldId id="380" r:id="rId47"/>
    <p:sldId id="379" r:id="rId48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4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10" autoAdjust="0"/>
    <p:restoredTop sz="96261" autoAdjust="0"/>
  </p:normalViewPr>
  <p:slideViewPr>
    <p:cSldViewPr>
      <p:cViewPr varScale="1">
        <p:scale>
          <a:sx n="107" d="100"/>
          <a:sy n="107" d="100"/>
        </p:scale>
        <p:origin x="936" y="102"/>
      </p:cViewPr>
      <p:guideLst>
        <p:guide orient="horz" pos="2160"/>
        <p:guide pos="28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7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EF01C8C3-D620-4F6F-8A18-81A7DADBFD1D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710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4710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36AF41A-8702-46CB-9DA6-99C445C3EEE2}" type="slidenum">
              <a:rPr lang="it-IT" altLang="it-IT"/>
              <a:t>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722C1E-C799-4A99-AF39-96B9C430B1BF}" type="slidenum">
              <a:rPr lang="it-IT" altLang="it-IT"/>
              <a:t>22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543702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553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554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DFE0456-5F17-4022-B2EA-F0AA4A45B4F6}" type="slidenum">
              <a:rPr lang="it-IT" altLang="it-IT"/>
              <a:t>24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656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656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C728F6E-8356-416D-96FF-31EDED21B70B}" type="slidenum">
              <a:rPr lang="it-IT" altLang="it-IT"/>
              <a:t>26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758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758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6AE0C05-DB84-4538-8AD1-FF218855253C}" type="slidenum">
              <a:rPr lang="it-IT" altLang="it-IT"/>
              <a:t>27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861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861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154F416-42B2-4766-8642-77501F0DFDC8}" type="slidenum">
              <a:rPr lang="it-IT" altLang="it-IT"/>
              <a:t>30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963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963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6A0D963-34E0-4235-90B2-3BCFD144E653}" type="slidenum">
              <a:rPr lang="it-IT" altLang="it-IT"/>
              <a:t>31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065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066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AEAD4B8-7308-4614-84A1-90E64E0DC212}" type="slidenum">
              <a:rPr lang="it-IT" altLang="it-IT"/>
              <a:t>32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475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475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CCA8CD-374E-4E72-A26F-7F7EECB74F48}" type="slidenum">
              <a:rPr lang="it-IT" altLang="it-IT"/>
              <a:t>39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577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578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75AE278-DC70-49B3-9068-8615796C1969}" type="slidenum">
              <a:rPr lang="it-IT" altLang="it-IT"/>
              <a:t>40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68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68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F2CD0E1-1351-4637-8A15-7C460D739B79}" type="slidenum">
              <a:rPr lang="it-IT" altLang="it-IT"/>
              <a:t>43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782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782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6A00CCE-C821-41A5-B49A-54ED59E9412D}" type="slidenum">
              <a:rPr lang="it-IT" altLang="it-IT"/>
              <a:t>44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885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885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C885F30-E92A-497B-A5B4-7DBEB7E3AA19}" type="slidenum">
              <a:rPr lang="it-IT" altLang="it-IT"/>
              <a:t>46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79875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79876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CF6DDE0-A7EB-4172-BF93-2439D979E2CF}" type="slidenum">
              <a:rPr lang="it-IT" altLang="it-IT"/>
              <a:t>47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0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120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CC22B2C-FCC6-4627-A184-ACE80C9EFBF0}" type="slidenum">
              <a:rPr lang="it-IT" altLang="it-IT"/>
              <a:t>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632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5632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347503-1986-45E4-9B23-0D85238ACE0F}" type="slidenum">
              <a:rPr lang="it-IT" altLang="it-IT"/>
              <a:t>11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37891" name="Segnaposto note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it-IT" altLang="it-IT" dirty="0"/>
          </a:p>
        </p:txBody>
      </p:sp>
      <p:sp>
        <p:nvSpPr>
          <p:cNvPr id="37892" name="Segnaposto numero diapositiva 3"/>
          <p:cNvSpPr txBox="1">
            <a:spLocks noGrp="1"/>
          </p:cNvSpPr>
          <p:nvPr>
            <p:ph type="sldNum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rtlCol="0" anchor="b" anchorCtr="0" compatLnSpc="1"/>
          <a:lstStyle/>
          <a:p>
            <a:pPr lvl="0" algn="r" eaLnBrk="1" hangingPunct="1"/>
            <a:fld id="{9A0DB2DC-4C9A-4742-B13C-FB6460FD3503}" type="slidenum">
              <a:rPr lang="it-IT" altLang="it-IT" sz="1200" dirty="0"/>
              <a:t>12</a:t>
            </a:fld>
            <a:endParaRPr lang="it-IT" altLang="it-IT" sz="1200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0419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0420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59AFC15-6A82-4509-A8F7-03BD11E97ED4}" type="slidenum">
              <a:rPr lang="it-IT" altLang="it-IT"/>
              <a:t>16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144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144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B347AA1-FF1A-44A3-8483-5D19386A1B60}" type="slidenum">
              <a:rPr lang="it-IT" altLang="it-IT"/>
              <a:t>19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3491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3492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C722C1E-C799-4A99-AF39-96B9C430B1BF}" type="slidenum">
              <a:rPr lang="it-IT" altLang="it-IT"/>
              <a:t>20</a:t>
            </a:fld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egnaposto immagine diapositiva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62467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</a:endParaRPr>
          </a:p>
        </p:txBody>
      </p:sp>
      <p:sp>
        <p:nvSpPr>
          <p:cNvPr id="62468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FEDA27E-B4BF-4528-A4B7-151F39BA9789}" type="slidenum">
              <a:rPr lang="it-IT" altLang="it-IT"/>
              <a:t>21</a:t>
            </a:fld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83C01-999D-4CA8-8D17-D91807F80123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06C3ACB-DFDA-4284-8F37-7C0F559C7264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DC7352-253F-42D4-94D3-B18CAD656E5C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57200"/>
          </a:xfrm>
          <a:prstGeom prst="rect">
            <a:avLst/>
          </a:prstGeom>
          <a:solidFill>
            <a:srgbClr val="314480"/>
          </a:solidFill>
        </p:spPr>
        <p:txBody>
          <a:bodyPr rtlCol="0">
            <a:normAutofit/>
          </a:bodyPr>
          <a:lstStyle>
            <a:lvl1pPr algn="l"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21073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B7A53-02E8-4679-80F2-BAD7875AD338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C301EE-7030-4611-8D74-3F85337C0F70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 hasCustomPrompt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DDD648-24AE-4D88-BEC3-C499ED61BCE9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 hasCustomPrompt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 hasCustomPrompt="1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 hasCustomPrompt="1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B5D2A-A0E7-4F64-921C-EEF110CCCD8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D2E7EE-DB4F-4ABE-AD80-21B2713E464B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32053-3BCA-45BD-B219-39606B188ADA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5B17D2-7842-4A49-8A86-E47DB1CBED85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4C1D35-BF0D-437E-805C-4D074287AAB1}" type="slidenum">
              <a:rPr lang="it-IT" altLang="it-IT"/>
              <a:t>‹N›</a:t>
            </a:fld>
            <a:endParaRPr lang="it-IT" alt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1DA52F0C-C443-4C2B-81CA-00A0B45346F2}" type="slidenum">
              <a:rPr lang="it-IT" altLang="it-IT"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dsblattero@med.unipmn.it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34.e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file:///C:\Users\sblat\AppData\Local\Temp\wps\INetCache\f74dfb1ed0ce3aeab7eb3d65b9f60d7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bin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jpeg"/><Relationship Id="rId4" Type="http://schemas.openxmlformats.org/officeDocument/2006/relationships/image" Target="../media/image7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 Box 4"/>
          <p:cNvSpPr txBox="1">
            <a:spLocks noChangeArrowheads="1"/>
          </p:cNvSpPr>
          <p:nvPr/>
        </p:nvSpPr>
        <p:spPr bwMode="auto">
          <a:xfrm>
            <a:off x="1115616" y="1484784"/>
            <a:ext cx="7632848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000" dirty="0">
                <a:cs typeface="Arial" panose="020B0604020202020204" pitchFamily="34" charset="0"/>
              </a:rPr>
              <a:t>Per ogni dubbio</a:t>
            </a:r>
          </a:p>
          <a:p>
            <a:pPr eaLnBrk="1" hangingPunct="1"/>
            <a:endParaRPr lang="it-IT" altLang="it-IT" sz="2000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dirty="0">
                <a:cs typeface="Arial" panose="020B0604020202020204" pitchFamily="34" charset="0"/>
              </a:rPr>
              <a:t>Prof. </a:t>
            </a:r>
            <a:r>
              <a:rPr lang="it-IT" altLang="it-IT" sz="2000" b="1" dirty="0">
                <a:cs typeface="Arial" panose="020B0604020202020204" pitchFamily="34" charset="0"/>
              </a:rPr>
              <a:t>Daniele Sblattero</a:t>
            </a:r>
          </a:p>
          <a:p>
            <a:pPr eaLnBrk="1" hangingPunct="1"/>
            <a:r>
              <a:rPr lang="it-IT" altLang="it-IT" sz="2000" dirty="0" err="1">
                <a:cs typeface="Arial" panose="020B0604020202020204" pitchFamily="34" charset="0"/>
              </a:rPr>
              <a:t>Dip</a:t>
            </a:r>
            <a:r>
              <a:rPr lang="it-IT" altLang="it-IT" sz="2000" dirty="0">
                <a:cs typeface="Arial" panose="020B0604020202020204" pitchFamily="34" charset="0"/>
              </a:rPr>
              <a:t>  Scienze Della Vita</a:t>
            </a:r>
          </a:p>
          <a:p>
            <a:pPr eaLnBrk="1" hangingPunct="1"/>
            <a:r>
              <a:rPr lang="it-IT" altLang="it-IT" sz="2000" dirty="0">
                <a:cs typeface="Arial" panose="020B0604020202020204" pitchFamily="34" charset="0"/>
              </a:rPr>
              <a:t>Via L. </a:t>
            </a:r>
            <a:r>
              <a:rPr lang="it-IT" altLang="it-IT" sz="2000" dirty="0" err="1">
                <a:cs typeface="Arial" panose="020B0604020202020204" pitchFamily="34" charset="0"/>
              </a:rPr>
              <a:t>Giorgieri</a:t>
            </a:r>
            <a:r>
              <a:rPr lang="it-IT" altLang="it-IT" sz="2000" dirty="0">
                <a:cs typeface="Arial" panose="020B0604020202020204" pitchFamily="34" charset="0"/>
              </a:rPr>
              <a:t> 5    Edificio Q    III° piano</a:t>
            </a:r>
          </a:p>
          <a:p>
            <a:pPr eaLnBrk="1" hangingPunct="1"/>
            <a:endParaRPr lang="it-IT" altLang="it-IT" sz="2000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dirty="0">
                <a:cs typeface="Arial" panose="020B0604020202020204" pitchFamily="34" charset="0"/>
              </a:rPr>
              <a:t>E-mail   </a:t>
            </a:r>
            <a:r>
              <a:rPr lang="it-IT" altLang="it-IT" sz="2000" dirty="0">
                <a:cs typeface="Arial" panose="020B0604020202020204" pitchFamily="34" charset="0"/>
                <a:hlinkClick r:id="rId3"/>
              </a:rPr>
              <a:t>dsblattero@units.it</a:t>
            </a:r>
            <a:endParaRPr lang="it-IT" altLang="it-IT" sz="2000" dirty="0">
              <a:cs typeface="Arial" panose="020B0604020202020204" pitchFamily="34" charset="0"/>
            </a:endParaRPr>
          </a:p>
          <a:p>
            <a:pPr eaLnBrk="1" hangingPunct="1"/>
            <a:endParaRPr lang="it-IT" altLang="it-IT" sz="2000" dirty="0">
              <a:cs typeface="Arial" panose="020B0604020202020204" pitchFamily="34" charset="0"/>
            </a:endParaRPr>
          </a:p>
        </p:txBody>
      </p:sp>
      <p:sp>
        <p:nvSpPr>
          <p:cNvPr id="2" name="Freccia a destra 1"/>
          <p:cNvSpPr/>
          <p:nvPr/>
        </p:nvSpPr>
        <p:spPr>
          <a:xfrm rot="10800000">
            <a:off x="5292080" y="3573860"/>
            <a:ext cx="1152128" cy="3600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A2344452-A237-C01B-8ADC-0F71229867D0}"/>
              </a:ext>
            </a:extLst>
          </p:cNvPr>
          <p:cNvSpPr txBox="1"/>
          <p:nvPr/>
        </p:nvSpPr>
        <p:spPr>
          <a:xfrm>
            <a:off x="1264690" y="4797152"/>
            <a:ext cx="4010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SSD  BIO/13  BIOLOGIA APPLICATA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it 3 Cell structure Diagram | Quizlet">
            <a:extLst>
              <a:ext uri="{FF2B5EF4-FFF2-40B4-BE49-F238E27FC236}">
                <a16:creationId xmlns:a16="http://schemas.microsoft.com/office/drawing/2014/main" id="{2F2EE0EB-9F5F-8375-5533-652B35574D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76672"/>
            <a:ext cx="7987487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173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233772" y="373079"/>
            <a:ext cx="867645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it-IT" altLang="it-IT" sz="2000" dirty="0">
                <a:cs typeface="Arial" panose="020B0604020202020204" pitchFamily="34" charset="0"/>
              </a:rPr>
              <a:t>La </a:t>
            </a:r>
            <a:r>
              <a:rPr lang="it-IT" altLang="it-IT" sz="2000" dirty="0">
                <a:solidFill>
                  <a:srgbClr val="FF3300"/>
                </a:solidFill>
                <a:cs typeface="Arial" panose="020B0604020202020204" pitchFamily="34" charset="0"/>
              </a:rPr>
              <a:t>cellula </a:t>
            </a:r>
            <a:r>
              <a:rPr lang="it-IT" altLang="it-IT" sz="2000" dirty="0">
                <a:cs typeface="Arial" panose="020B0604020202020204" pitchFamily="34" charset="0"/>
              </a:rPr>
              <a:t>è l’unità </a:t>
            </a:r>
            <a:r>
              <a:rPr lang="it-IT" altLang="it-IT" sz="2000" b="1" dirty="0">
                <a:cs typeface="Arial" panose="020B0604020202020204" pitchFamily="34" charset="0"/>
              </a:rPr>
              <a:t>strutturale</a:t>
            </a:r>
            <a:r>
              <a:rPr lang="it-IT" altLang="it-IT" sz="2000" dirty="0">
                <a:cs typeface="Arial" panose="020B0604020202020204" pitchFamily="34" charset="0"/>
              </a:rPr>
              <a:t> e </a:t>
            </a:r>
            <a:r>
              <a:rPr lang="it-IT" altLang="it-IT" sz="2000" b="1" dirty="0">
                <a:cs typeface="Arial" panose="020B0604020202020204" pitchFamily="34" charset="0"/>
              </a:rPr>
              <a:t>funzionale</a:t>
            </a:r>
            <a:r>
              <a:rPr lang="it-IT" altLang="it-IT" sz="2000" dirty="0">
                <a:cs typeface="Arial" panose="020B0604020202020204" pitchFamily="34" charset="0"/>
              </a:rPr>
              <a:t> di qualsiasi organismo vivente. </a:t>
            </a:r>
          </a:p>
        </p:txBody>
      </p:sp>
      <p:sp>
        <p:nvSpPr>
          <p:cNvPr id="15366" name="Text Box 6"/>
          <p:cNvSpPr txBox="1">
            <a:spLocks noChangeArrowheads="1"/>
          </p:cNvSpPr>
          <p:nvPr/>
        </p:nvSpPr>
        <p:spPr bwMode="auto">
          <a:xfrm>
            <a:off x="2833688" y="1843088"/>
            <a:ext cx="592931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endParaRPr lang="it-IT" altLang="it-IT" sz="2000">
              <a:latin typeface="+mn-lt"/>
            </a:endParaRPr>
          </a:p>
        </p:txBody>
      </p:sp>
      <p:sp>
        <p:nvSpPr>
          <p:cNvPr id="15367" name="Text Box 7"/>
          <p:cNvSpPr txBox="1">
            <a:spLocks noChangeArrowheads="1"/>
          </p:cNvSpPr>
          <p:nvPr/>
        </p:nvSpPr>
        <p:spPr bwMode="auto">
          <a:xfrm>
            <a:off x="233772" y="3232855"/>
            <a:ext cx="860444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 dirty="0" err="1">
                <a:cs typeface="Arial" panose="020B0604020202020204" pitchFamily="34" charset="0"/>
              </a:rPr>
              <a:t>L’organizzazione</a:t>
            </a:r>
            <a:r>
              <a:rPr lang="en-US" altLang="it-IT" sz="2000" dirty="0">
                <a:cs typeface="Arial" panose="020B0604020202020204" pitchFamily="34" charset="0"/>
              </a:rPr>
              <a:t> di </a:t>
            </a:r>
            <a:r>
              <a:rPr lang="en-US" altLang="it-IT" sz="2000" dirty="0" err="1">
                <a:cs typeface="Arial" panose="020B0604020202020204" pitchFamily="34" charset="0"/>
              </a:rPr>
              <a:t>più</a:t>
            </a:r>
            <a:r>
              <a:rPr lang="en-US" altLang="it-IT" sz="2000" dirty="0">
                <a:cs typeface="Arial" panose="020B0604020202020204" pitchFamily="34" charset="0"/>
              </a:rPr>
              <a:t> cellule </a:t>
            </a:r>
            <a:r>
              <a:rPr lang="en-US" altLang="it-IT" sz="2000" dirty="0" err="1">
                <a:cs typeface="Arial" panose="020B0604020202020204" pitchFamily="34" charset="0"/>
              </a:rPr>
              <a:t>tra</a:t>
            </a:r>
            <a:r>
              <a:rPr lang="en-US" altLang="it-IT" sz="2000" dirty="0"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cs typeface="Arial" panose="020B0604020202020204" pitchFamily="34" charset="0"/>
              </a:rPr>
              <a:t>loro</a:t>
            </a:r>
            <a:r>
              <a:rPr lang="en-US" altLang="it-IT" sz="2000" dirty="0">
                <a:cs typeface="Arial" panose="020B0604020202020204" pitchFamily="34" charset="0"/>
              </a:rPr>
              <a:t> e con la </a:t>
            </a:r>
            <a:r>
              <a:rPr lang="en-US" altLang="it-IT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matrice</a:t>
            </a:r>
            <a:r>
              <a:rPr lang="en-US" altLang="it-IT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2000" b="1" dirty="0" err="1">
                <a:solidFill>
                  <a:srgbClr val="FF0000"/>
                </a:solidFill>
                <a:cs typeface="Arial" panose="020B0604020202020204" pitchFamily="34" charset="0"/>
              </a:rPr>
              <a:t>extracellulare</a:t>
            </a:r>
            <a:r>
              <a:rPr lang="en-US" altLang="it-IT" sz="20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altLang="it-IT" sz="2000" dirty="0">
                <a:cs typeface="Arial" panose="020B0604020202020204" pitchFamily="34" charset="0"/>
              </a:rPr>
              <a:t>conduce </a:t>
            </a:r>
            <a:r>
              <a:rPr lang="en-US" altLang="it-IT" sz="2000" dirty="0" err="1">
                <a:cs typeface="Arial" panose="020B0604020202020204" pitchFamily="34" charset="0"/>
              </a:rPr>
              <a:t>alla</a:t>
            </a:r>
            <a:r>
              <a:rPr lang="en-US" altLang="it-IT" sz="2000" dirty="0">
                <a:cs typeface="Arial" panose="020B0604020202020204" pitchFamily="34" charset="0"/>
              </a:rPr>
              <a:t> </a:t>
            </a:r>
            <a:r>
              <a:rPr lang="en-US" altLang="it-IT" sz="2000" dirty="0" err="1">
                <a:cs typeface="Arial" panose="020B0604020202020204" pitchFamily="34" charset="0"/>
              </a:rPr>
              <a:t>formazione</a:t>
            </a:r>
            <a:r>
              <a:rPr lang="en-US" altLang="it-IT" sz="2000" dirty="0">
                <a:cs typeface="Arial" panose="020B0604020202020204" pitchFamily="34" charset="0"/>
              </a:rPr>
              <a:t> di </a:t>
            </a:r>
            <a:r>
              <a:rPr lang="en-US" altLang="it-IT" sz="2000" u="sng" dirty="0" err="1">
                <a:solidFill>
                  <a:srgbClr val="00B0F0"/>
                </a:solidFill>
                <a:cs typeface="Arial" panose="020B0604020202020204" pitchFamily="34" charset="0"/>
              </a:rPr>
              <a:t>tessuti</a:t>
            </a:r>
            <a:r>
              <a:rPr lang="en-US" altLang="it-IT" sz="2000" u="sng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it-IT" sz="2000" u="sng" dirty="0" err="1">
                <a:solidFill>
                  <a:srgbClr val="00B0F0"/>
                </a:solidFill>
                <a:cs typeface="Arial" panose="020B0604020202020204" pitchFamily="34" charset="0"/>
              </a:rPr>
              <a:t>ed</a:t>
            </a:r>
            <a:r>
              <a:rPr lang="en-US" altLang="it-IT" sz="2000" u="sng" dirty="0">
                <a:solidFill>
                  <a:srgbClr val="00B0F0"/>
                </a:solidFill>
                <a:cs typeface="Arial" panose="020B0604020202020204" pitchFamily="34" charset="0"/>
              </a:rPr>
              <a:t> </a:t>
            </a:r>
            <a:r>
              <a:rPr lang="en-US" altLang="it-IT" sz="2000" u="sng" dirty="0" err="1">
                <a:solidFill>
                  <a:srgbClr val="00B0F0"/>
                </a:solidFill>
                <a:cs typeface="Arial" panose="020B0604020202020204" pitchFamily="34" charset="0"/>
              </a:rPr>
              <a:t>organi</a:t>
            </a:r>
            <a:r>
              <a:rPr lang="en-US" altLang="it-IT" sz="2000" u="sng" dirty="0">
                <a:solidFill>
                  <a:srgbClr val="00B0F0"/>
                </a:solidFill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2" descr="The race to map the human body — one cell at a time">
            <a:extLst>
              <a:ext uri="{FF2B5EF4-FFF2-40B4-BE49-F238E27FC236}">
                <a16:creationId xmlns:a16="http://schemas.microsoft.com/office/drawing/2014/main" id="{9CE7A4F8-FAF8-ABE8-D08B-1E3BE675F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8" y="1081675"/>
            <a:ext cx="2727159" cy="181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A759560-1986-A8C2-6033-CAA8C9D1B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208" y="4057690"/>
            <a:ext cx="3267739" cy="245080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F529C6AF-E5DE-D7E9-63E2-1546A0397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4133816"/>
            <a:ext cx="2414225" cy="2438611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EC5DF8C-E010-D3E7-8A01-3BCD352CC9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0969" y="1130094"/>
            <a:ext cx="2194750" cy="18228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404664"/>
            <a:ext cx="8175369" cy="49685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CasellaDiTesto 2"/>
          <p:cNvSpPr txBox="1"/>
          <p:nvPr/>
        </p:nvSpPr>
        <p:spPr>
          <a:xfrm>
            <a:off x="63500" y="5906189"/>
            <a:ext cx="9017000" cy="280846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fontAlgn="ctr" hangingPunct="1">
              <a:lnSpc>
                <a:spcPts val="1400"/>
              </a:lnSpc>
              <a:spcBef>
                <a:spcPts val="1200"/>
              </a:spcBef>
              <a:buFontTx/>
              <a:buNone/>
            </a:pPr>
            <a:r>
              <a:rPr lang="it-IT" altLang="it-IT" sz="1400" dirty="0">
                <a:solidFill>
                  <a:srgbClr val="000000"/>
                </a:solidFill>
                <a:cs typeface="Calibri" panose="020F0502020204030204" pitchFamily="34" charset="0"/>
              </a:rPr>
              <a:t>L’Albero della Vita è suddiviso in tre raggruppamenti principali: Eucarioti, Batteri e Archeobatteri. </a:t>
            </a:r>
            <a:endParaRPr lang="it-IT" altLang="it-IT" sz="1400" dirty="0">
              <a:ea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72F1FF3D-E31E-2AA8-A0DC-E3CD44484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0688"/>
            <a:ext cx="9063864" cy="5710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2058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figure_01_0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124744"/>
            <a:ext cx="8534400" cy="48577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42" name="Title 2"/>
          <p:cNvSpPr>
            <a:spLocks noGrp="1"/>
          </p:cNvSpPr>
          <p:nvPr>
            <p:ph type="title"/>
          </p:nvPr>
        </p:nvSpPr>
        <p:spPr>
          <a:solidFill>
            <a:srgbClr val="314480">
              <a:alpha val="100000"/>
            </a:srgbClr>
          </a:solidFill>
          <a:ln/>
        </p:spPr>
        <p:txBody>
          <a:bodyPr vert="horz" wrap="square" lIns="91440" tIns="45720" rIns="91440" bIns="45720" anchor="ctr" anchorCtr="0"/>
          <a:lstStyle/>
          <a:p>
            <a:pPr defTabSz="457200" eaLnBrk="1" hangingPunct="1"/>
            <a:r>
              <a:rPr kern="1200" dirty="0">
                <a:latin typeface="Verdana" panose="020B0604030504040204"/>
                <a:ea typeface="MS PGothic" panose="020B0600070205080204" pitchFamily="-84" charset="-128"/>
                <a:cs typeface="Verdana" panose="020B0604030504040204"/>
              </a:rPr>
              <a:t>Introduction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the best explanation for why cells are so small? - Quora">
            <a:extLst>
              <a:ext uri="{FF2B5EF4-FFF2-40B4-BE49-F238E27FC236}">
                <a16:creationId xmlns:a16="http://schemas.microsoft.com/office/drawing/2014/main" id="{B20B901A-AF46-DEC5-19B7-BE2E79FDA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2733" y="1637873"/>
            <a:ext cx="5040560" cy="314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058D45C3-196D-DE7F-B256-3F1ADEAE2DA4}"/>
              </a:ext>
            </a:extLst>
          </p:cNvPr>
          <p:cNvSpPr txBox="1"/>
          <p:nvPr/>
        </p:nvSpPr>
        <p:spPr>
          <a:xfrm>
            <a:off x="2483768" y="472192"/>
            <a:ext cx="6380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dirty="0"/>
              <a:t>Perché le cellule sono «piccole» ?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956C258-40C6-00D4-8007-EB8826612B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338"/>
          <a:stretch/>
        </p:blipFill>
        <p:spPr>
          <a:xfrm>
            <a:off x="381662" y="1227539"/>
            <a:ext cx="1800200" cy="173895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7E78CACC-8AFA-2DF9-A615-CFF03799B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489" r="8364" b="9539"/>
          <a:stretch/>
        </p:blipFill>
        <p:spPr bwMode="auto">
          <a:xfrm>
            <a:off x="770017" y="5013176"/>
            <a:ext cx="7488832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51C0483-9E0E-76D1-7A33-78F482062464}"/>
              </a:ext>
            </a:extLst>
          </p:cNvPr>
          <p:cNvSpPr/>
          <p:nvPr/>
        </p:nvSpPr>
        <p:spPr>
          <a:xfrm>
            <a:off x="6804248" y="5840809"/>
            <a:ext cx="1656184" cy="5084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E959749A-22C6-DBF8-73E3-58D3D6B72D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72" y="3212002"/>
            <a:ext cx="1838043" cy="1224137"/>
          </a:xfrm>
          <a:prstGeom prst="rect">
            <a:avLst/>
          </a:prstGeom>
        </p:spPr>
      </p:pic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7CEED75D-B02A-E003-FD68-CF9A0398D701}"/>
              </a:ext>
            </a:extLst>
          </p:cNvPr>
          <p:cNvCxnSpPr/>
          <p:nvPr/>
        </p:nvCxnSpPr>
        <p:spPr>
          <a:xfrm>
            <a:off x="770017" y="6093296"/>
            <a:ext cx="424847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34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335360" y="237416"/>
            <a:ext cx="8569325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3200" dirty="0">
                <a:latin typeface="Arial Narrow" panose="020B0606020202030204" pitchFamily="34" charset="0"/>
              </a:rPr>
              <a:t>         </a:t>
            </a:r>
            <a:r>
              <a:rPr lang="it-IT" altLang="it-IT" sz="3200" u="sng" dirty="0">
                <a:latin typeface="Arial Narrow" panose="020B0606020202030204" pitchFamily="34" charset="0"/>
              </a:rPr>
              <a:t>Dimensioni </a:t>
            </a:r>
            <a:r>
              <a:rPr lang="it-IT" altLang="it-IT" sz="3200" b="1" u="sng" dirty="0">
                <a:latin typeface="Arial Narrow" panose="020B0606020202030204" pitchFamily="34" charset="0"/>
              </a:rPr>
              <a:t>medie</a:t>
            </a:r>
            <a:r>
              <a:rPr lang="it-IT" altLang="it-IT" sz="3200" u="sng" dirty="0">
                <a:latin typeface="Arial Narrow" panose="020B0606020202030204" pitchFamily="34" charset="0"/>
              </a:rPr>
              <a:t> di una cellula</a:t>
            </a:r>
          </a:p>
          <a:p>
            <a:pPr eaLnBrk="1" hangingPunct="1"/>
            <a:endParaRPr lang="it-IT" altLang="it-IT" dirty="0">
              <a:latin typeface="Arial Narrow" panose="020B0606020202030204" pitchFamily="34" charset="0"/>
            </a:endParaRPr>
          </a:p>
          <a:p>
            <a:pPr eaLnBrk="1" hangingPunct="1"/>
            <a:r>
              <a:rPr lang="it-IT" altLang="it-IT" sz="2400" dirty="0">
                <a:latin typeface="Arial Narrow" panose="020B0606020202030204" pitchFamily="34" charset="0"/>
              </a:rPr>
              <a:t> </a:t>
            </a:r>
            <a:r>
              <a:rPr lang="it-IT" altLang="it-IT" sz="2400" b="1" dirty="0">
                <a:solidFill>
                  <a:srgbClr val="FF3300"/>
                </a:solidFill>
                <a:latin typeface="Arial Narrow" panose="020B0606020202030204" pitchFamily="34" charset="0"/>
              </a:rPr>
              <a:t>Lunghezza</a:t>
            </a:r>
            <a:r>
              <a:rPr lang="it-IT" altLang="it-IT" sz="2400" dirty="0">
                <a:solidFill>
                  <a:srgbClr val="FF3300"/>
                </a:solidFill>
                <a:latin typeface="Arial Narrow" panose="020B0606020202030204" pitchFamily="34" charset="0"/>
              </a:rPr>
              <a:t> </a:t>
            </a:r>
            <a:r>
              <a:rPr lang="it-IT" altLang="it-IT" sz="2400" dirty="0">
                <a:latin typeface="Arial Narrow" panose="020B0606020202030204" pitchFamily="34" charset="0"/>
              </a:rPr>
              <a:t>    </a:t>
            </a:r>
          </a:p>
          <a:p>
            <a:pPr eaLnBrk="1" hangingPunct="1"/>
            <a:r>
              <a:rPr lang="it-IT" altLang="it-IT" sz="2800" b="1" dirty="0">
                <a:latin typeface="Arial Narrow" panose="020B0606020202030204" pitchFamily="34" charset="0"/>
              </a:rPr>
              <a:t>10-20 micrometri  =  10-20 </a:t>
            </a:r>
            <a:r>
              <a:rPr lang="it-IT" altLang="it-IT" sz="2800" b="1" dirty="0">
                <a:latin typeface="Symbol" panose="05050102010706020507" pitchFamily="18" charset="2"/>
              </a:rPr>
              <a:t>m</a:t>
            </a:r>
            <a:r>
              <a:rPr lang="it-IT" altLang="it-IT" sz="2800" b="1" dirty="0">
                <a:latin typeface="Arial Narrow" panose="020B0606020202030204" pitchFamily="34" charset="0"/>
              </a:rPr>
              <a:t>m </a:t>
            </a:r>
          </a:p>
          <a:p>
            <a:pPr eaLnBrk="1" hangingPunct="1"/>
            <a:endParaRPr lang="it-IT" altLang="it-IT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it-IT" altLang="it-IT" sz="2400" b="1" dirty="0">
                <a:solidFill>
                  <a:srgbClr val="00B0F0"/>
                </a:solidFill>
                <a:latin typeface="Arial Narrow" panose="020B0606020202030204" pitchFamily="34" charset="0"/>
              </a:rPr>
              <a:t>Spessore delle membrana</a:t>
            </a:r>
            <a:r>
              <a:rPr lang="it-IT" altLang="it-IT" sz="2400" dirty="0">
                <a:solidFill>
                  <a:srgbClr val="00B0F0"/>
                </a:solidFill>
                <a:latin typeface="Arial Narrow" panose="020B0606020202030204" pitchFamily="34" charset="0"/>
              </a:rPr>
              <a:t>        </a:t>
            </a:r>
          </a:p>
          <a:p>
            <a:pPr eaLnBrk="1" hangingPunct="1"/>
            <a:r>
              <a:rPr lang="it-IT" altLang="it-IT" sz="2400" b="1" dirty="0">
                <a:latin typeface="Arial Narrow" panose="020B0606020202030204" pitchFamily="34" charset="0"/>
              </a:rPr>
              <a:t> </a:t>
            </a:r>
            <a:r>
              <a:rPr lang="it-IT" altLang="it-IT" sz="2800" b="1" dirty="0">
                <a:latin typeface="Arial Narrow" panose="020B0606020202030204" pitchFamily="34" charset="0"/>
              </a:rPr>
              <a:t>5 nanometri = 5 nm</a:t>
            </a:r>
            <a:r>
              <a:rPr lang="it-IT" altLang="it-IT" sz="2800" dirty="0"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129030" name="Text Box 6"/>
          <p:cNvSpPr txBox="1">
            <a:spLocks noChangeArrowheads="1"/>
          </p:cNvSpPr>
          <p:nvPr/>
        </p:nvSpPr>
        <p:spPr bwMode="auto">
          <a:xfrm>
            <a:off x="323528" y="3789040"/>
            <a:ext cx="6840760" cy="2646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200" dirty="0">
                <a:latin typeface="Arial Narrow" panose="020B0606020202030204" pitchFamily="34" charset="0"/>
              </a:rPr>
              <a:t>Riportiamo questi numeri a misure “note”  </a:t>
            </a:r>
          </a:p>
          <a:p>
            <a:pPr eaLnBrk="1" hangingPunct="1"/>
            <a:r>
              <a:rPr lang="it-IT" altLang="it-IT" sz="2200" dirty="0">
                <a:latin typeface="Arial Narrow" panose="020B0606020202030204" pitchFamily="34" charset="0"/>
              </a:rPr>
              <a:t>moltiplichiamo x </a:t>
            </a:r>
            <a:r>
              <a:rPr lang="it-IT" altLang="it-IT" sz="2200" b="1" dirty="0">
                <a:latin typeface="Arial Narrow" panose="020B0606020202030204" pitchFamily="34" charset="0"/>
              </a:rPr>
              <a:t>10</a:t>
            </a:r>
            <a:r>
              <a:rPr lang="it-IT" altLang="it-IT" sz="2200" b="1" baseline="30000" dirty="0">
                <a:latin typeface="Arial Narrow" panose="020B0606020202030204" pitchFamily="34" charset="0"/>
              </a:rPr>
              <a:t>6</a:t>
            </a:r>
          </a:p>
          <a:p>
            <a:pPr eaLnBrk="1" hangingPunct="1"/>
            <a:endParaRPr lang="it-IT" altLang="it-IT" sz="2200" dirty="0">
              <a:latin typeface="Arial Narrow" panose="020B0606020202030204" pitchFamily="34" charset="0"/>
            </a:endParaRPr>
          </a:p>
          <a:p>
            <a:pPr eaLnBrk="1" hangingPunct="1"/>
            <a:endParaRPr lang="it-IT" altLang="it-IT" sz="2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it-IT" altLang="it-IT" sz="2200" b="1" dirty="0">
                <a:latin typeface="Arial Narrow" panose="020B0606020202030204" pitchFamily="34" charset="0"/>
              </a:rPr>
              <a:t>10 </a:t>
            </a:r>
            <a:r>
              <a:rPr lang="it-IT" altLang="it-IT" sz="2200" b="1" dirty="0">
                <a:latin typeface="Symbol" panose="05050102010706020507" pitchFamily="18" charset="2"/>
              </a:rPr>
              <a:t>m</a:t>
            </a:r>
            <a:r>
              <a:rPr lang="it-IT" altLang="it-IT" sz="2200" b="1" dirty="0">
                <a:latin typeface="Arial Narrow" panose="020B0606020202030204" pitchFamily="34" charset="0"/>
              </a:rPr>
              <a:t>m  </a:t>
            </a:r>
            <a:r>
              <a:rPr lang="it-IT" altLang="it-IT" sz="2200" dirty="0">
                <a:latin typeface="Arial Narrow" panose="020B0606020202030204" pitchFamily="34" charset="0"/>
              </a:rPr>
              <a:t>x </a:t>
            </a:r>
            <a:r>
              <a:rPr lang="it-IT" altLang="it-IT" sz="2200" dirty="0">
                <a:solidFill>
                  <a:srgbClr val="00B0F0"/>
                </a:solidFill>
                <a:latin typeface="Arial Narrow" panose="020B0606020202030204" pitchFamily="34" charset="0"/>
              </a:rPr>
              <a:t>1.000</a:t>
            </a:r>
            <a:r>
              <a:rPr lang="it-IT" altLang="it-IT" sz="2200" dirty="0">
                <a:latin typeface="Arial Narrow" panose="020B0606020202030204" pitchFamily="34" charset="0"/>
              </a:rPr>
              <a:t>  =</a:t>
            </a:r>
            <a:r>
              <a:rPr lang="it-IT" altLang="it-IT" sz="2200" b="1" dirty="0">
                <a:latin typeface="Arial Narrow" panose="020B0606020202030204" pitchFamily="34" charset="0"/>
              </a:rPr>
              <a:t>10mm</a:t>
            </a:r>
            <a:r>
              <a:rPr lang="it-IT" altLang="it-IT" sz="2200" dirty="0">
                <a:latin typeface="Arial Narrow" panose="020B0606020202030204" pitchFamily="34" charset="0"/>
              </a:rPr>
              <a:t>        10 mm  x </a:t>
            </a:r>
            <a:r>
              <a:rPr lang="it-IT" altLang="it-IT" sz="2200" dirty="0">
                <a:solidFill>
                  <a:srgbClr val="00B0F0"/>
                </a:solidFill>
                <a:latin typeface="Arial Narrow" panose="020B0606020202030204" pitchFamily="34" charset="0"/>
              </a:rPr>
              <a:t>1.000</a:t>
            </a:r>
            <a:r>
              <a:rPr lang="it-IT" altLang="it-IT" sz="2200" dirty="0">
                <a:latin typeface="Arial Narrow" panose="020B0606020202030204" pitchFamily="34" charset="0"/>
              </a:rPr>
              <a:t>=  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10 metri</a:t>
            </a:r>
          </a:p>
          <a:p>
            <a:pPr eaLnBrk="1" hangingPunct="1"/>
            <a:endParaRPr lang="it-IT" altLang="it-IT" sz="2200" dirty="0">
              <a:latin typeface="Arial Narrow" panose="020B0606020202030204" pitchFamily="34" charset="0"/>
            </a:endParaRPr>
          </a:p>
          <a:p>
            <a:pPr eaLnBrk="1" hangingPunct="1"/>
            <a:r>
              <a:rPr lang="it-IT" altLang="it-IT" sz="2200" b="1" dirty="0">
                <a:latin typeface="Arial Narrow" panose="020B0606020202030204" pitchFamily="34" charset="0"/>
              </a:rPr>
              <a:t>5 nm </a:t>
            </a:r>
            <a:r>
              <a:rPr lang="it-IT" altLang="it-IT" sz="2200" dirty="0">
                <a:latin typeface="Arial Narrow" panose="020B0606020202030204" pitchFamily="34" charset="0"/>
              </a:rPr>
              <a:t>x </a:t>
            </a:r>
            <a:r>
              <a:rPr lang="it-IT" altLang="it-IT" sz="2200" dirty="0">
                <a:solidFill>
                  <a:srgbClr val="00B0F0"/>
                </a:solidFill>
                <a:latin typeface="Arial Narrow" panose="020B0606020202030204" pitchFamily="34" charset="0"/>
              </a:rPr>
              <a:t>1.000</a:t>
            </a:r>
            <a:r>
              <a:rPr lang="it-IT" altLang="it-IT" sz="2200" dirty="0">
                <a:latin typeface="Arial Narrow" panose="020B0606020202030204" pitchFamily="34" charset="0"/>
              </a:rPr>
              <a:t>  = </a:t>
            </a:r>
            <a:r>
              <a:rPr lang="it-IT" altLang="it-IT" sz="2200" b="1" dirty="0">
                <a:latin typeface="Arial Narrow" panose="020B0606020202030204" pitchFamily="34" charset="0"/>
              </a:rPr>
              <a:t>5 </a:t>
            </a:r>
            <a:r>
              <a:rPr lang="it-IT" altLang="it-IT" sz="2200" b="1" dirty="0">
                <a:latin typeface="Symbol" panose="05050102010706020507" pitchFamily="18" charset="2"/>
              </a:rPr>
              <a:t>m</a:t>
            </a:r>
            <a:r>
              <a:rPr lang="it-IT" altLang="it-IT" sz="2200" b="1" dirty="0">
                <a:latin typeface="Arial Narrow" panose="020B0606020202030204" pitchFamily="34" charset="0"/>
              </a:rPr>
              <a:t>m</a:t>
            </a:r>
            <a:r>
              <a:rPr lang="it-IT" altLang="it-IT" sz="2200" dirty="0">
                <a:latin typeface="Arial Narrow" panose="020B0606020202030204" pitchFamily="34" charset="0"/>
              </a:rPr>
              <a:t>                5mm X </a:t>
            </a:r>
            <a:r>
              <a:rPr lang="it-IT" altLang="it-IT" sz="2200" dirty="0">
                <a:solidFill>
                  <a:srgbClr val="00B0F0"/>
                </a:solidFill>
                <a:latin typeface="Arial Narrow" panose="020B0606020202030204" pitchFamily="34" charset="0"/>
              </a:rPr>
              <a:t>1.000</a:t>
            </a:r>
            <a:r>
              <a:rPr lang="it-IT" altLang="it-IT" sz="2200" dirty="0">
                <a:latin typeface="Arial Narrow" panose="020B0606020202030204" pitchFamily="34" charset="0"/>
              </a:rPr>
              <a:t>  = </a:t>
            </a:r>
            <a:r>
              <a:rPr lang="it-IT" altLang="it-IT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5 mm</a:t>
            </a:r>
          </a:p>
        </p:txBody>
      </p:sp>
      <p:pic>
        <p:nvPicPr>
          <p:cNvPr id="19460" name="Picture 7" descr="f013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196752"/>
            <a:ext cx="3317777" cy="2117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6" descr="piscina-fuoriterra-laghetto-dolcevita-gold-alma-srl_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463" y="4373315"/>
            <a:ext cx="2592537" cy="2062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29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30" grpId="0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179512" y="242914"/>
            <a:ext cx="9307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/>
              <a:t>La  molecola maggiormente presente nel nostro corpo ?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CA7DA076-B498-1B17-ADA4-DB69B29E3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9128" y="1196752"/>
            <a:ext cx="7385743" cy="5253725"/>
          </a:xfrm>
          <a:prstGeom prst="rect">
            <a:avLst/>
          </a:prstGeom>
        </p:spPr>
      </p:pic>
      <p:sp>
        <p:nvSpPr>
          <p:cNvPr id="4" name="Rettangolo 3"/>
          <p:cNvSpPr/>
          <p:nvPr/>
        </p:nvSpPr>
        <p:spPr>
          <a:xfrm>
            <a:off x="89755" y="1627370"/>
            <a:ext cx="8964488" cy="49877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5F64AD5C-E5B2-66D5-4DBC-63F6BBA508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77" y="1201825"/>
            <a:ext cx="8352845" cy="44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471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4" name="Text Box 13"/>
          <p:cNvSpPr txBox="1">
            <a:spLocks noChangeArrowheads="1"/>
          </p:cNvSpPr>
          <p:nvPr/>
        </p:nvSpPr>
        <p:spPr bwMode="auto">
          <a:xfrm>
            <a:off x="1187624" y="113347"/>
            <a:ext cx="1616075" cy="3968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it-IT" sz="2000" dirty="0" err="1">
                <a:latin typeface="Helvetica" panose="020B0504020202030204" pitchFamily="34" charset="0"/>
              </a:rPr>
              <a:t>Acqua</a:t>
            </a:r>
            <a:r>
              <a:rPr lang="en-US" altLang="it-IT" sz="2000" dirty="0">
                <a:latin typeface="Helvetica" panose="020B0504020202030204" pitchFamily="34" charset="0"/>
              </a:rPr>
              <a:t> (H</a:t>
            </a:r>
            <a:r>
              <a:rPr lang="en-US" altLang="it-IT" sz="2000" b="1" baseline="-25000" dirty="0">
                <a:latin typeface="Helvetica" panose="020B0504020202030204" pitchFamily="34" charset="0"/>
              </a:rPr>
              <a:t>2</a:t>
            </a:r>
            <a:r>
              <a:rPr lang="en-US" altLang="it-IT" sz="2000" dirty="0">
                <a:latin typeface="Helvetica" panose="020B0504020202030204" pitchFamily="34" charset="0"/>
              </a:rPr>
              <a:t>O)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8187" y="4005064"/>
            <a:ext cx="5179568" cy="2664296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0A24A6EE-E244-3FB6-4E0B-A9BF25C288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908720"/>
            <a:ext cx="5864631" cy="28083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93412F4-489D-E372-1949-6ECAC0D65B7D}"/>
              </a:ext>
            </a:extLst>
          </p:cNvPr>
          <p:cNvSpPr txBox="1"/>
          <p:nvPr/>
        </p:nvSpPr>
        <p:spPr>
          <a:xfrm>
            <a:off x="500136" y="4134450"/>
            <a:ext cx="818737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sng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BIOLOGIA APPLICATA AGLI STUDI MEDICI (786ME-1 – 2023)  ----   </a:t>
            </a:r>
            <a:r>
              <a:rPr lang="it-IT" b="1" i="0" u="sng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6 CFU</a:t>
            </a:r>
            <a:endParaRPr lang="it-IT" b="1" dirty="0">
              <a:solidFill>
                <a:srgbClr val="7030A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681BE15-A8AA-906A-FCFE-6072F90F603C}"/>
              </a:ext>
            </a:extLst>
          </p:cNvPr>
          <p:cNvSpPr txBox="1"/>
          <p:nvPr/>
        </p:nvSpPr>
        <p:spPr>
          <a:xfrm>
            <a:off x="500136" y="5541459"/>
            <a:ext cx="75148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u="sng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BIOLOGIA APPLICATA (969ME-1 – 2023)  ---</a:t>
            </a:r>
            <a:r>
              <a:rPr lang="it-IT" u="sng" dirty="0">
                <a:solidFill>
                  <a:srgbClr val="00B0F0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- </a:t>
            </a:r>
            <a:r>
              <a:rPr lang="it-IT" b="1" u="sng" dirty="0">
                <a:solidFill>
                  <a:srgbClr val="00B0F0"/>
                </a:solidFill>
                <a:latin typeface="Open Sans" panose="020B0606030504020204" pitchFamily="34" charset="0"/>
                <a:sym typeface="Wingdings" panose="05000000000000000000" pitchFamily="2" charset="2"/>
              </a:rPr>
              <a:t>6 CFU</a:t>
            </a:r>
            <a:endParaRPr lang="it-IT" b="1" dirty="0">
              <a:solidFill>
                <a:srgbClr val="00B0F0"/>
              </a:solidFill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BD53569F-E6C0-8F82-874D-E3EC393A5478}"/>
              </a:ext>
            </a:extLst>
          </p:cNvPr>
          <p:cNvSpPr txBox="1"/>
          <p:nvPr/>
        </p:nvSpPr>
        <p:spPr>
          <a:xfrm>
            <a:off x="500136" y="37270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7030A0"/>
                </a:solidFill>
                <a:effectLst/>
                <a:latin typeface="Open Sans" panose="020B0606030504020204" pitchFamily="34" charset="0"/>
              </a:rPr>
              <a:t>MEDICINA E CHIRURGIA (ME03)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6449CF5-E628-6224-6198-C2197B7F81F1}"/>
              </a:ext>
            </a:extLst>
          </p:cNvPr>
          <p:cNvSpPr txBox="1"/>
          <p:nvPr/>
        </p:nvSpPr>
        <p:spPr>
          <a:xfrm>
            <a:off x="500136" y="5157192"/>
            <a:ext cx="7326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00B0F0"/>
                </a:solidFill>
                <a:effectLst/>
                <a:latin typeface="Open Sans" panose="020B0606030504020204" pitchFamily="34" charset="0"/>
              </a:rPr>
              <a:t>ODONTOIATRIA E PROTESI DENTARIA (ME04)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F6B83D2-8784-3DCE-74D1-CDB0708402C3}"/>
              </a:ext>
            </a:extLst>
          </p:cNvPr>
          <p:cNvSpPr txBox="1"/>
          <p:nvPr/>
        </p:nvSpPr>
        <p:spPr>
          <a:xfrm>
            <a:off x="500136" y="395607"/>
            <a:ext cx="7326560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215580"/>
                </a:solidFill>
                <a:effectLst/>
                <a:latin typeface="Open Sans" panose="020B0606030504020204" pitchFamily="34" charset="0"/>
              </a:rPr>
              <a:t>CORSO </a:t>
            </a:r>
          </a:p>
          <a:p>
            <a:pPr algn="l"/>
            <a:endParaRPr lang="it-IT" b="1" dirty="0">
              <a:solidFill>
                <a:srgbClr val="215580"/>
              </a:solidFill>
              <a:latin typeface="Open Sans" panose="020B0606030504020204" pitchFamily="34" charset="0"/>
            </a:endParaRPr>
          </a:p>
          <a:p>
            <a:pPr algn="l"/>
            <a:r>
              <a:rPr lang="it-IT" sz="2800" b="1" i="0" dirty="0">
                <a:solidFill>
                  <a:srgbClr val="00B050"/>
                </a:solidFill>
                <a:effectLst/>
                <a:latin typeface="Open Sans" panose="020B0606030504020204" pitchFamily="34" charset="0"/>
              </a:rPr>
              <a:t>BIOLOGIA E GENETICA         -----  13 CFU</a:t>
            </a:r>
          </a:p>
          <a:p>
            <a:pPr algn="l"/>
            <a:endParaRPr lang="it-IT" b="1" dirty="0">
              <a:solidFill>
                <a:srgbClr val="215580"/>
              </a:solidFill>
              <a:latin typeface="Open Sans" panose="020B0606030504020204" pitchFamily="34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A477294-D9A1-0A80-9F7A-569C066C589D}"/>
              </a:ext>
            </a:extLst>
          </p:cNvPr>
          <p:cNvSpPr txBox="1"/>
          <p:nvPr/>
        </p:nvSpPr>
        <p:spPr>
          <a:xfrm>
            <a:off x="500136" y="2950258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b="1" i="0" dirty="0">
                <a:solidFill>
                  <a:srgbClr val="215580"/>
                </a:solidFill>
                <a:effectLst/>
                <a:latin typeface="Open Sans" panose="020B0606030504020204" pitchFamily="34" charset="0"/>
              </a:rPr>
              <a:t>MODULO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1DF6C3-9A34-C316-7BF9-D04E89EAB1BD}"/>
              </a:ext>
            </a:extLst>
          </p:cNvPr>
          <p:cNvSpPr txBox="1"/>
          <p:nvPr/>
        </p:nvSpPr>
        <p:spPr>
          <a:xfrm>
            <a:off x="417076" y="1588270"/>
            <a:ext cx="830984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- Biologia Applicata, prof. Daniele Sblattero</a:t>
            </a:r>
            <a:endParaRPr lang="it-IT" sz="1600" dirty="0">
              <a:effectLst/>
              <a:latin typeface="Cambria" panose="02040503050406030204" pitchFamily="18" charset="0"/>
              <a:cs typeface="Times New Roman" panose="02020603050405020304" pitchFamily="18" charset="0"/>
            </a:endParaRP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- Biologia Molecolare, prof.ssa Chiara Collesi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it-IT" sz="1600" dirty="0">
                <a:effectLst/>
                <a:latin typeface="Arial" panose="020B0604020202020204" pitchFamily="34" charset="0"/>
                <a:cs typeface="Times New Roman" panose="02020603050405020304" pitchFamily="18" charset="0"/>
              </a:rPr>
              <a:t>- Genetica Medica, prof.ssa Giorgia Girotto</a:t>
            </a:r>
            <a:endParaRPr lang="it-IT" sz="1600" dirty="0">
              <a:effectLst/>
              <a:latin typeface="Cambria" panose="0204050305040603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42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D11CB6-0FB6-4874-582D-43CDA5C8F2F3}"/>
              </a:ext>
            </a:extLst>
          </p:cNvPr>
          <p:cNvSpPr txBox="1"/>
          <p:nvPr/>
        </p:nvSpPr>
        <p:spPr>
          <a:xfrm>
            <a:off x="251520" y="332656"/>
            <a:ext cx="55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L’importanza biologica del legame idrogeno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898B7404-ED52-9FD2-3F3C-52CE5435BA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1098" y="998483"/>
            <a:ext cx="2129348" cy="1422405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380AE964-E702-8C81-2BB7-A66F2E3E7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9215" y="1006994"/>
            <a:ext cx="1868653" cy="19805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3517852D-069F-3873-D957-8BE010D12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8224" y="2618044"/>
            <a:ext cx="2429216" cy="974511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4F1F80D-A4B7-FED5-70F9-FB15D403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77" y="1124744"/>
            <a:ext cx="263762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3" descr="020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" r="2718" b="15244"/>
          <a:stretch>
            <a:fillRect/>
          </a:stretch>
        </p:blipFill>
        <p:spPr bwMode="auto">
          <a:xfrm>
            <a:off x="2483485" y="2708910"/>
            <a:ext cx="4015105" cy="407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0" name="Picture 4" descr="f0215_ISBN88-08-07891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202"/>
          <a:stretch>
            <a:fillRect/>
          </a:stretch>
        </p:blipFill>
        <p:spPr bwMode="auto">
          <a:xfrm>
            <a:off x="382677" y="689870"/>
            <a:ext cx="2758521" cy="1542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23665" y="505460"/>
            <a:ext cx="4855210" cy="1727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ED11CB6-0FB6-4874-582D-43CDA5C8F2F3}"/>
              </a:ext>
            </a:extLst>
          </p:cNvPr>
          <p:cNvSpPr txBox="1"/>
          <p:nvPr/>
        </p:nvSpPr>
        <p:spPr>
          <a:xfrm>
            <a:off x="251520" y="332656"/>
            <a:ext cx="55204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L’importanza biologica del legame idrogeno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CF3F548-EB92-D85D-B540-A68CB90E4F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616" y="4437112"/>
            <a:ext cx="4967939" cy="216276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4C7658D-C3A8-CE1F-6D20-DCAC66B5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1308767"/>
            <a:ext cx="3816424" cy="2521566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4F1F80D-A4B7-FED5-70F9-FB15D403C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97" y="1592796"/>
            <a:ext cx="2637626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121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D497254E-287C-E93F-716C-43BBBBC2B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9" y="764704"/>
            <a:ext cx="9119300" cy="5983033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3D696AA-329F-474A-4524-3D1FE9AC9E2B}"/>
              </a:ext>
            </a:extLst>
          </p:cNvPr>
          <p:cNvSpPr txBox="1"/>
          <p:nvPr/>
        </p:nvSpPr>
        <p:spPr>
          <a:xfrm>
            <a:off x="1789404" y="260648"/>
            <a:ext cx="56348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/>
              <a:t>Gruppi funzionali biologicamente importanti </a:t>
            </a:r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A1B999AC-5397-7601-A7EA-AA8D9F6B7936}"/>
              </a:ext>
            </a:extLst>
          </p:cNvPr>
          <p:cNvCxnSpPr>
            <a:cxnSpLocks/>
          </p:cNvCxnSpPr>
          <p:nvPr/>
        </p:nvCxnSpPr>
        <p:spPr>
          <a:xfrm flipV="1">
            <a:off x="713078" y="4289270"/>
            <a:ext cx="0" cy="8713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15018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/>
          <p:cNvSpPr>
            <a:spLocks noChangeArrowheads="1"/>
          </p:cNvSpPr>
          <p:nvPr/>
        </p:nvSpPr>
        <p:spPr bwMode="auto">
          <a:xfrm>
            <a:off x="6400800" y="4648200"/>
            <a:ext cx="2514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25603" name="Text Box 7"/>
          <p:cNvSpPr txBox="1">
            <a:spLocks noChangeArrowheads="1"/>
          </p:cNvSpPr>
          <p:nvPr/>
        </p:nvSpPr>
        <p:spPr bwMode="auto">
          <a:xfrm>
            <a:off x="1042988" y="765175"/>
            <a:ext cx="2416046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 err="1">
                <a:cs typeface="Arial" panose="020B0604020202020204" pitchFamily="34" charset="0"/>
              </a:rPr>
              <a:t>monomeri</a:t>
            </a:r>
            <a:endParaRPr lang="en-US" altLang="en-US" sz="3600" b="1" dirty="0">
              <a:cs typeface="Arial" panose="020B0604020202020204" pitchFamily="34" charset="0"/>
            </a:endParaRPr>
          </a:p>
        </p:txBody>
      </p:sp>
      <p:sp>
        <p:nvSpPr>
          <p:cNvPr id="25604" name="Text Box 8"/>
          <p:cNvSpPr txBox="1">
            <a:spLocks noChangeArrowheads="1"/>
          </p:cNvSpPr>
          <p:nvPr/>
        </p:nvSpPr>
        <p:spPr bwMode="auto">
          <a:xfrm>
            <a:off x="5867400" y="787400"/>
            <a:ext cx="198002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>
                <a:cs typeface="Arial" panose="020B0604020202020204" pitchFamily="34" charset="0"/>
              </a:rPr>
              <a:t>polimeri</a:t>
            </a:r>
          </a:p>
        </p:txBody>
      </p:sp>
      <p:pic>
        <p:nvPicPr>
          <p:cNvPr id="25605" name="Picture 12" descr="f0217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89296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Rectangle 13"/>
          <p:cNvSpPr>
            <a:spLocks noChangeArrowheads="1"/>
          </p:cNvSpPr>
          <p:nvPr/>
        </p:nvSpPr>
        <p:spPr bwMode="auto">
          <a:xfrm>
            <a:off x="179388" y="2565400"/>
            <a:ext cx="8713787" cy="6477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30"/>
          <p:cNvSpPr>
            <a:spLocks noChangeArrowheads="1"/>
          </p:cNvSpPr>
          <p:nvPr/>
        </p:nvSpPr>
        <p:spPr bwMode="auto">
          <a:xfrm>
            <a:off x="478246" y="5066568"/>
            <a:ext cx="7343775" cy="13668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>
              <a:cs typeface="Arial" panose="020B0604020202020204" pitchFamily="34" charset="0"/>
            </a:endParaRPr>
          </a:p>
        </p:txBody>
      </p:sp>
      <p:grpSp>
        <p:nvGrpSpPr>
          <p:cNvPr id="26627" name="Group 5"/>
          <p:cNvGrpSpPr/>
          <p:nvPr/>
        </p:nvGrpSpPr>
        <p:grpSpPr bwMode="auto">
          <a:xfrm>
            <a:off x="914400" y="2127250"/>
            <a:ext cx="3767138" cy="990600"/>
            <a:chOff x="866" y="1340"/>
            <a:chExt cx="2373" cy="624"/>
          </a:xfrm>
        </p:grpSpPr>
        <p:sp>
          <p:nvSpPr>
            <p:cNvPr id="26649" name="Rectangle 6"/>
            <p:cNvSpPr>
              <a:spLocks noChangeArrowheads="1"/>
            </p:cNvSpPr>
            <p:nvPr/>
          </p:nvSpPr>
          <p:spPr bwMode="auto">
            <a:xfrm>
              <a:off x="866" y="1340"/>
              <a:ext cx="1104" cy="624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FF00"/>
              </a:solidFill>
              <a:miter lim="800000"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it-IT" altLang="it-IT">
                <a:cs typeface="Arial" panose="020B0604020202020204" pitchFamily="34" charset="0"/>
              </a:endParaRPr>
            </a:p>
          </p:txBody>
        </p:sp>
        <p:sp>
          <p:nvSpPr>
            <p:cNvPr id="26650" name="Text Box 7"/>
            <p:cNvSpPr txBox="1">
              <a:spLocks noChangeArrowheads="1"/>
            </p:cNvSpPr>
            <p:nvPr/>
          </p:nvSpPr>
          <p:spPr bwMode="auto">
            <a:xfrm>
              <a:off x="2261" y="1511"/>
              <a:ext cx="97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>
                  <a:cs typeface="Arial" panose="020B0604020202020204" pitchFamily="34" charset="0"/>
                </a:rPr>
                <a:t>Aldeide</a:t>
              </a:r>
            </a:p>
          </p:txBody>
        </p:sp>
      </p:grpSp>
      <p:grpSp>
        <p:nvGrpSpPr>
          <p:cNvPr id="26628" name="Group 8"/>
          <p:cNvGrpSpPr/>
          <p:nvPr/>
        </p:nvGrpSpPr>
        <p:grpSpPr bwMode="auto">
          <a:xfrm>
            <a:off x="938213" y="2109788"/>
            <a:ext cx="1670051" cy="2600325"/>
            <a:chOff x="881" y="1329"/>
            <a:chExt cx="1052" cy="1638"/>
          </a:xfrm>
        </p:grpSpPr>
        <p:sp>
          <p:nvSpPr>
            <p:cNvPr id="26635" name="Text Box 9"/>
            <p:cNvSpPr txBox="1">
              <a:spLocks noChangeArrowheads="1"/>
            </p:cNvSpPr>
            <p:nvPr/>
          </p:nvSpPr>
          <p:spPr bwMode="auto">
            <a:xfrm>
              <a:off x="1250" y="2588"/>
              <a:ext cx="2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636" name="Text Box 10"/>
            <p:cNvSpPr txBox="1">
              <a:spLocks noChangeArrowheads="1"/>
            </p:cNvSpPr>
            <p:nvPr/>
          </p:nvSpPr>
          <p:spPr bwMode="auto">
            <a:xfrm>
              <a:off x="1250" y="2060"/>
              <a:ext cx="2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637" name="Text Box 11"/>
            <p:cNvSpPr txBox="1">
              <a:spLocks noChangeArrowheads="1"/>
            </p:cNvSpPr>
            <p:nvPr/>
          </p:nvSpPr>
          <p:spPr bwMode="auto">
            <a:xfrm>
              <a:off x="1250" y="1580"/>
              <a:ext cx="2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C</a:t>
              </a:r>
            </a:p>
          </p:txBody>
        </p:sp>
        <p:sp>
          <p:nvSpPr>
            <p:cNvPr id="26638" name="Text Box 12"/>
            <p:cNvSpPr txBox="1">
              <a:spLocks noChangeArrowheads="1"/>
            </p:cNvSpPr>
            <p:nvPr/>
          </p:nvSpPr>
          <p:spPr bwMode="auto">
            <a:xfrm>
              <a:off x="1641" y="1329"/>
              <a:ext cx="292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O</a:t>
              </a:r>
            </a:p>
          </p:txBody>
        </p:sp>
        <p:sp>
          <p:nvSpPr>
            <p:cNvPr id="26639" name="Text Box 13"/>
            <p:cNvSpPr txBox="1">
              <a:spLocks noChangeArrowheads="1"/>
            </p:cNvSpPr>
            <p:nvPr/>
          </p:nvSpPr>
          <p:spPr bwMode="auto">
            <a:xfrm>
              <a:off x="1421" y="2060"/>
              <a:ext cx="4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26640" name="Text Box 14"/>
            <p:cNvSpPr txBox="1">
              <a:spLocks noChangeArrowheads="1"/>
            </p:cNvSpPr>
            <p:nvPr/>
          </p:nvSpPr>
          <p:spPr bwMode="auto">
            <a:xfrm>
              <a:off x="881" y="1391"/>
              <a:ext cx="2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6641" name="Text Box 15"/>
            <p:cNvSpPr txBox="1">
              <a:spLocks noChangeArrowheads="1"/>
            </p:cNvSpPr>
            <p:nvPr/>
          </p:nvSpPr>
          <p:spPr bwMode="auto">
            <a:xfrm>
              <a:off x="1440" y="2592"/>
              <a:ext cx="45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OH</a:t>
              </a:r>
            </a:p>
          </p:txBody>
        </p:sp>
        <p:sp>
          <p:nvSpPr>
            <p:cNvPr id="26642" name="Text Box 16"/>
            <p:cNvSpPr txBox="1">
              <a:spLocks noChangeArrowheads="1"/>
            </p:cNvSpPr>
            <p:nvPr/>
          </p:nvSpPr>
          <p:spPr bwMode="auto">
            <a:xfrm>
              <a:off x="995" y="2599"/>
              <a:ext cx="376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H</a:t>
              </a:r>
              <a:r>
                <a:rPr lang="en-US" altLang="en-US" sz="3200" b="1" baseline="-28000">
                  <a:cs typeface="Arial" panose="020B0604020202020204" pitchFamily="34" charset="0"/>
                </a:rPr>
                <a:t>2</a:t>
              </a:r>
              <a:endParaRPr lang="en-US" altLang="en-US" sz="2800" b="1">
                <a:cs typeface="Arial" panose="020B0604020202020204" pitchFamily="34" charset="0"/>
              </a:endParaRPr>
            </a:p>
          </p:txBody>
        </p:sp>
        <p:sp>
          <p:nvSpPr>
            <p:cNvPr id="26643" name="Text Box 17"/>
            <p:cNvSpPr txBox="1">
              <a:spLocks noChangeArrowheads="1"/>
            </p:cNvSpPr>
            <p:nvPr/>
          </p:nvSpPr>
          <p:spPr bwMode="auto">
            <a:xfrm>
              <a:off x="1053" y="2067"/>
              <a:ext cx="280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 b="1">
                  <a:cs typeface="Arial" panose="020B0604020202020204" pitchFamily="34" charset="0"/>
                </a:rPr>
                <a:t>H</a:t>
              </a:r>
            </a:p>
          </p:txBody>
        </p:sp>
        <p:sp>
          <p:nvSpPr>
            <p:cNvPr id="26644" name="Line 18"/>
            <p:cNvSpPr>
              <a:spLocks noChangeShapeType="1"/>
            </p:cNvSpPr>
            <p:nvPr/>
          </p:nvSpPr>
          <p:spPr bwMode="auto">
            <a:xfrm>
              <a:off x="1383" y="1842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645" name="Line 19"/>
            <p:cNvSpPr>
              <a:spLocks noChangeShapeType="1"/>
            </p:cNvSpPr>
            <p:nvPr/>
          </p:nvSpPr>
          <p:spPr bwMode="auto">
            <a:xfrm>
              <a:off x="1394" y="2348"/>
              <a:ext cx="0" cy="24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646" name="Line 20"/>
            <p:cNvSpPr>
              <a:spLocks noChangeShapeType="1"/>
            </p:cNvSpPr>
            <p:nvPr/>
          </p:nvSpPr>
          <p:spPr bwMode="auto">
            <a:xfrm flipV="1">
              <a:off x="1490" y="1532"/>
              <a:ext cx="144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647" name="Line 21"/>
            <p:cNvSpPr>
              <a:spLocks noChangeShapeType="1"/>
            </p:cNvSpPr>
            <p:nvPr/>
          </p:nvSpPr>
          <p:spPr bwMode="auto">
            <a:xfrm flipV="1">
              <a:off x="1538" y="1580"/>
              <a:ext cx="144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  <p:sp>
          <p:nvSpPr>
            <p:cNvPr id="26648" name="Line 22"/>
            <p:cNvSpPr>
              <a:spLocks noChangeShapeType="1"/>
            </p:cNvSpPr>
            <p:nvPr/>
          </p:nvSpPr>
          <p:spPr bwMode="auto">
            <a:xfrm>
              <a:off x="1143" y="1558"/>
              <a:ext cx="144" cy="96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>
                <a:cs typeface="Arial" panose="020B0604020202020204" pitchFamily="34" charset="0"/>
              </a:endParaRPr>
            </a:p>
          </p:txBody>
        </p:sp>
      </p:grpSp>
      <p:sp>
        <p:nvSpPr>
          <p:cNvPr id="26629" name="Text Box 23"/>
          <p:cNvSpPr txBox="1">
            <a:spLocks noChangeArrowheads="1"/>
          </p:cNvSpPr>
          <p:nvPr/>
        </p:nvSpPr>
        <p:spPr bwMode="auto">
          <a:xfrm>
            <a:off x="478245" y="712700"/>
            <a:ext cx="695254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 b="1" dirty="0" err="1">
                <a:cs typeface="Arial" panose="020B0604020202020204" pitchFamily="34" charset="0"/>
              </a:rPr>
              <a:t>Gliceraldeide</a:t>
            </a:r>
            <a:r>
              <a:rPr lang="en-US" altLang="en-US" sz="2800" b="1" dirty="0">
                <a:cs typeface="Arial" panose="020B0604020202020204" pitchFamily="34" charset="0"/>
              </a:rPr>
              <a:t>  -  lo </a:t>
            </a:r>
            <a:r>
              <a:rPr lang="en-US" altLang="en-US" sz="2800" b="1" dirty="0" err="1">
                <a:cs typeface="Arial" panose="020B0604020202020204" pitchFamily="34" charset="0"/>
              </a:rPr>
              <a:t>zucchero</a:t>
            </a:r>
            <a:r>
              <a:rPr lang="en-US" altLang="en-US" sz="2800" b="1" dirty="0">
                <a:cs typeface="Arial" panose="020B0604020202020204" pitchFamily="34" charset="0"/>
              </a:rPr>
              <a:t> </a:t>
            </a:r>
            <a:r>
              <a:rPr lang="en-US" altLang="en-US" sz="2800" b="1" dirty="0" err="1">
                <a:cs typeface="Arial" panose="020B0604020202020204" pitchFamily="34" charset="0"/>
              </a:rPr>
              <a:t>più</a:t>
            </a:r>
            <a:r>
              <a:rPr lang="en-US" altLang="en-US" sz="2800" b="1" dirty="0">
                <a:cs typeface="Arial" panose="020B0604020202020204" pitchFamily="34" charset="0"/>
              </a:rPr>
              <a:t> piccolo</a:t>
            </a:r>
          </a:p>
        </p:txBody>
      </p:sp>
      <p:sp>
        <p:nvSpPr>
          <p:cNvPr id="26630" name="Text Box 24"/>
          <p:cNvSpPr txBox="1">
            <a:spLocks noChangeArrowheads="1"/>
          </p:cNvSpPr>
          <p:nvPr/>
        </p:nvSpPr>
        <p:spPr bwMode="auto">
          <a:xfrm>
            <a:off x="3636963" y="3786188"/>
            <a:ext cx="1582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cs typeface="Arial" panose="020B0604020202020204" pitchFamily="34" charset="0"/>
              </a:rPr>
              <a:t>(C</a:t>
            </a:r>
            <a:r>
              <a:rPr lang="en-US" altLang="en-US" sz="3200" b="1">
                <a:solidFill>
                  <a:srgbClr val="0070C0"/>
                </a:solidFill>
                <a:cs typeface="Arial" panose="020B0604020202020204" pitchFamily="34" charset="0"/>
              </a:rPr>
              <a:t>H</a:t>
            </a:r>
            <a:r>
              <a:rPr lang="en-US" altLang="en-US" sz="3200" b="1" baseline="-25000">
                <a:solidFill>
                  <a:srgbClr val="0070C0"/>
                </a:solidFill>
                <a:cs typeface="Arial" panose="020B0604020202020204" pitchFamily="34" charset="0"/>
              </a:rPr>
              <a:t>2</a:t>
            </a:r>
            <a:r>
              <a:rPr lang="en-US" altLang="en-US" sz="3200" b="1">
                <a:solidFill>
                  <a:srgbClr val="0070C0"/>
                </a:solidFill>
                <a:cs typeface="Arial" panose="020B0604020202020204" pitchFamily="34" charset="0"/>
              </a:rPr>
              <a:t>0</a:t>
            </a:r>
            <a:r>
              <a:rPr lang="en-US" altLang="en-US" sz="3200" b="1">
                <a:cs typeface="Arial" panose="020B0604020202020204" pitchFamily="34" charset="0"/>
              </a:rPr>
              <a:t>)</a:t>
            </a:r>
            <a:r>
              <a:rPr lang="en-US" altLang="en-US" sz="3200" b="1" baseline="-25000">
                <a:cs typeface="Arial" panose="020B0604020202020204" pitchFamily="34" charset="0"/>
              </a:rPr>
              <a:t>3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6631" name="Text Box 25"/>
          <p:cNvSpPr txBox="1">
            <a:spLocks noChangeArrowheads="1"/>
          </p:cNvSpPr>
          <p:nvPr/>
        </p:nvSpPr>
        <p:spPr bwMode="auto">
          <a:xfrm>
            <a:off x="5830888" y="3763963"/>
            <a:ext cx="28712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cs typeface="Arial" panose="020B0604020202020204" pitchFamily="34" charset="0"/>
              </a:rPr>
              <a:t>Carbo - </a:t>
            </a:r>
            <a:r>
              <a:rPr lang="en-US" altLang="en-US" sz="3200" b="1">
                <a:solidFill>
                  <a:srgbClr val="0070C0"/>
                </a:solidFill>
                <a:cs typeface="Arial" panose="020B0604020202020204" pitchFamily="34" charset="0"/>
              </a:rPr>
              <a:t>idrato</a:t>
            </a:r>
          </a:p>
        </p:txBody>
      </p:sp>
      <p:sp>
        <p:nvSpPr>
          <p:cNvPr id="26632" name="Text Box 26"/>
          <p:cNvSpPr txBox="1">
            <a:spLocks noChangeArrowheads="1"/>
          </p:cNvSpPr>
          <p:nvPr/>
        </p:nvSpPr>
        <p:spPr bwMode="auto">
          <a:xfrm>
            <a:off x="5297488" y="3773488"/>
            <a:ext cx="42511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cs typeface="Arial" panose="020B0604020202020204" pitchFamily="34" charset="0"/>
              </a:rPr>
              <a:t>=</a:t>
            </a:r>
            <a:endParaRPr lang="en-US" altLang="en-US" sz="2400">
              <a:cs typeface="Arial" panose="020B0604020202020204" pitchFamily="34" charset="0"/>
            </a:endParaRPr>
          </a:p>
        </p:txBody>
      </p:sp>
      <p:sp>
        <p:nvSpPr>
          <p:cNvPr id="26633" name="Text Box 28"/>
          <p:cNvSpPr txBox="1">
            <a:spLocks noChangeArrowheads="1"/>
          </p:cNvSpPr>
          <p:nvPr/>
        </p:nvSpPr>
        <p:spPr bwMode="auto">
          <a:xfrm>
            <a:off x="1027170" y="5393243"/>
            <a:ext cx="15969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cs typeface="Arial" panose="020B0604020202020204" pitchFamily="34" charset="0"/>
              </a:rPr>
              <a:t>(CH</a:t>
            </a:r>
            <a:r>
              <a:rPr lang="en-US" altLang="en-US" sz="3200" b="1" baseline="-25000" dirty="0">
                <a:cs typeface="Arial" panose="020B0604020202020204" pitchFamily="34" charset="0"/>
              </a:rPr>
              <a:t>2</a:t>
            </a:r>
            <a:r>
              <a:rPr lang="en-US" altLang="en-US" sz="3200" b="1" dirty="0">
                <a:cs typeface="Arial" panose="020B0604020202020204" pitchFamily="34" charset="0"/>
              </a:rPr>
              <a:t>0)</a:t>
            </a:r>
            <a:r>
              <a:rPr lang="en-US" altLang="en-US" sz="3200" b="1" baseline="-25000" dirty="0">
                <a:cs typeface="Arial" panose="020B0604020202020204" pitchFamily="34" charset="0"/>
              </a:rPr>
              <a:t>n</a:t>
            </a:r>
            <a:endParaRPr lang="en-US" altLang="en-US" sz="2400" dirty="0">
              <a:cs typeface="Arial" panose="020B0604020202020204" pitchFamily="34" charset="0"/>
            </a:endParaRPr>
          </a:p>
        </p:txBody>
      </p:sp>
      <p:sp>
        <p:nvSpPr>
          <p:cNvPr id="26634" name="Text Box 29"/>
          <p:cNvSpPr txBox="1">
            <a:spLocks noChangeArrowheads="1"/>
          </p:cNvSpPr>
          <p:nvPr/>
        </p:nvSpPr>
        <p:spPr bwMode="auto">
          <a:xfrm>
            <a:off x="3631365" y="5208576"/>
            <a:ext cx="4857955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n </a:t>
            </a:r>
            <a:r>
              <a:rPr lang="it-IT" altLang="it-IT" sz="2800" dirty="0">
                <a:cs typeface="Arial" panose="020B0604020202020204" pitchFamily="34" charset="0"/>
              </a:rPr>
              <a:t>generalmente</a:t>
            </a:r>
            <a:r>
              <a:rPr lang="it-IT" altLang="it-IT" sz="2800" b="1" dirty="0"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it-IT" altLang="it-IT" sz="2800" dirty="0">
                <a:cs typeface="Arial" panose="020B0604020202020204" pitchFamily="34" charset="0"/>
              </a:rPr>
              <a:t>compreso tra </a:t>
            </a:r>
            <a:r>
              <a:rPr lang="it-IT" altLang="it-IT" sz="2800" b="1" dirty="0">
                <a:cs typeface="Arial" panose="020B0604020202020204" pitchFamily="34" charset="0"/>
              </a:rPr>
              <a:t>3</a:t>
            </a:r>
            <a:r>
              <a:rPr lang="it-IT" altLang="it-IT" sz="2800" dirty="0">
                <a:cs typeface="Arial" panose="020B0604020202020204" pitchFamily="34" charset="0"/>
              </a:rPr>
              <a:t> e </a:t>
            </a:r>
            <a:r>
              <a:rPr lang="it-IT" altLang="it-IT" sz="2800" b="1" dirty="0">
                <a:cs typeface="Arial" panose="020B0604020202020204" pitchFamily="34" charset="0"/>
              </a:rPr>
              <a:t>6 (8)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1800" y="1452563"/>
            <a:ext cx="1371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1963" y="4595813"/>
            <a:ext cx="1371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654050"/>
            <a:ext cx="1244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9088" y="3792538"/>
            <a:ext cx="12446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525" y="341313"/>
            <a:ext cx="1409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475" y="3514725"/>
            <a:ext cx="14097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1439863" y="3119438"/>
            <a:ext cx="19002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gliceraldeide</a:t>
            </a:r>
          </a:p>
        </p:txBody>
      </p:sp>
      <p:sp>
        <p:nvSpPr>
          <p:cNvPr id="27657" name="Text Box 9"/>
          <p:cNvSpPr txBox="1">
            <a:spLocks noChangeArrowheads="1"/>
          </p:cNvSpPr>
          <p:nvPr/>
        </p:nvSpPr>
        <p:spPr bwMode="auto">
          <a:xfrm>
            <a:off x="4194175" y="3119438"/>
            <a:ext cx="1109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ribosio</a:t>
            </a:r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6478588" y="3119438"/>
            <a:ext cx="1304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glucosio</a:t>
            </a:r>
          </a:p>
        </p:txBody>
      </p:sp>
      <p:sp>
        <p:nvSpPr>
          <p:cNvPr id="27659" name="Text Box 11"/>
          <p:cNvSpPr txBox="1">
            <a:spLocks noChangeArrowheads="1"/>
          </p:cNvSpPr>
          <p:nvPr/>
        </p:nvSpPr>
        <p:spPr bwMode="auto">
          <a:xfrm>
            <a:off x="4095750" y="6302375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ribulosio</a:t>
            </a:r>
          </a:p>
        </p:txBody>
      </p:sp>
      <p:sp>
        <p:nvSpPr>
          <p:cNvPr id="27660" name="Text Box 12"/>
          <p:cNvSpPr txBox="1">
            <a:spLocks noChangeArrowheads="1"/>
          </p:cNvSpPr>
          <p:nvPr/>
        </p:nvSpPr>
        <p:spPr bwMode="auto">
          <a:xfrm>
            <a:off x="6465888" y="6302375"/>
            <a:ext cx="13255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fruttosio</a:t>
            </a:r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1300163" y="6302375"/>
            <a:ext cx="23907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cs typeface="Arial" panose="020B0604020202020204" pitchFamily="34" charset="0"/>
              </a:rPr>
              <a:t>diidrossiacetone</a:t>
            </a:r>
          </a:p>
        </p:txBody>
      </p:sp>
      <p:sp>
        <p:nvSpPr>
          <p:cNvPr id="27662" name="Text Box 14"/>
          <p:cNvSpPr txBox="1">
            <a:spLocks noChangeArrowheads="1"/>
          </p:cNvSpPr>
          <p:nvPr/>
        </p:nvSpPr>
        <p:spPr bwMode="auto">
          <a:xfrm>
            <a:off x="1957388" y="87313"/>
            <a:ext cx="947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3300"/>
                </a:solidFill>
                <a:cs typeface="Arial" panose="020B0604020202020204" pitchFamily="34" charset="0"/>
              </a:rPr>
              <a:t>triosi</a:t>
            </a:r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4075113" y="92075"/>
            <a:ext cx="12668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3300"/>
                </a:solidFill>
                <a:cs typeface="Arial" panose="020B0604020202020204" pitchFamily="34" charset="0"/>
              </a:rPr>
              <a:t>pentosi</a:t>
            </a: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6492875" y="-22225"/>
            <a:ext cx="97174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3300"/>
                </a:solidFill>
                <a:cs typeface="Arial" panose="020B0604020202020204" pitchFamily="34" charset="0"/>
              </a:rPr>
              <a:t>esosi</a:t>
            </a:r>
          </a:p>
        </p:txBody>
      </p:sp>
      <p:sp>
        <p:nvSpPr>
          <p:cNvPr id="27665" name="Text Box 17"/>
          <p:cNvSpPr txBox="1">
            <a:spLocks noChangeArrowheads="1"/>
          </p:cNvSpPr>
          <p:nvPr/>
        </p:nvSpPr>
        <p:spPr bwMode="auto">
          <a:xfrm>
            <a:off x="212725" y="2035175"/>
            <a:ext cx="10636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3300"/>
                </a:solidFill>
                <a:cs typeface="Arial" panose="020B0604020202020204" pitchFamily="34" charset="0"/>
              </a:rPr>
              <a:t>aldosi</a:t>
            </a:r>
          </a:p>
        </p:txBody>
      </p:sp>
      <p:sp>
        <p:nvSpPr>
          <p:cNvPr id="27666" name="Text Box 18"/>
          <p:cNvSpPr txBox="1">
            <a:spLocks noChangeArrowheads="1"/>
          </p:cNvSpPr>
          <p:nvPr/>
        </p:nvSpPr>
        <p:spPr bwMode="auto">
          <a:xfrm>
            <a:off x="212725" y="5083175"/>
            <a:ext cx="126188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3300"/>
                </a:solidFill>
                <a:cs typeface="Arial" panose="020B0604020202020204" pitchFamily="34" charset="0"/>
              </a:rPr>
              <a:t>chetosi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02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13"/>
          <a:stretch>
            <a:fillRect/>
          </a:stretch>
        </p:blipFill>
        <p:spPr bwMode="auto">
          <a:xfrm>
            <a:off x="179512" y="188640"/>
            <a:ext cx="8342492" cy="4627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1" name="Picture 100"/>
          <p:cNvPicPr/>
          <p:nvPr/>
        </p:nvPicPr>
        <p:blipFill rotWithShape="1">
          <a:blip r:embed="rId4"/>
          <a:srcRect b="75758"/>
          <a:stretch/>
        </p:blipFill>
        <p:spPr>
          <a:xfrm>
            <a:off x="539552" y="5229200"/>
            <a:ext cx="2631916" cy="11521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00">
            <a:extLst>
              <a:ext uri="{FF2B5EF4-FFF2-40B4-BE49-F238E27FC236}">
                <a16:creationId xmlns:a16="http://schemas.microsoft.com/office/drawing/2014/main" id="{E858004C-6BDC-9666-6ADB-ED12F065C4C1}"/>
              </a:ext>
            </a:extLst>
          </p:cNvPr>
          <p:cNvPicPr/>
          <p:nvPr/>
        </p:nvPicPr>
        <p:blipFill rotWithShape="1">
          <a:blip r:embed="rId4"/>
          <a:srcRect t="21212" b="34849"/>
          <a:stretch/>
        </p:blipFill>
        <p:spPr>
          <a:xfrm>
            <a:off x="3519802" y="4902582"/>
            <a:ext cx="2452732" cy="18053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100">
            <a:extLst>
              <a:ext uri="{FF2B5EF4-FFF2-40B4-BE49-F238E27FC236}">
                <a16:creationId xmlns:a16="http://schemas.microsoft.com/office/drawing/2014/main" id="{C86F9757-4484-CDAB-FD8F-41B287D50CBC}"/>
              </a:ext>
            </a:extLst>
          </p:cNvPr>
          <p:cNvPicPr/>
          <p:nvPr/>
        </p:nvPicPr>
        <p:blipFill rotWithShape="1">
          <a:blip r:embed="rId4"/>
          <a:srcRect t="65728"/>
          <a:stretch/>
        </p:blipFill>
        <p:spPr>
          <a:xfrm>
            <a:off x="6156176" y="5079145"/>
            <a:ext cx="2631916" cy="16288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1: A schematic of the cyclic form of the ribose sugar molecule. The... |  Download Scientific Diagram">
            <a:extLst>
              <a:ext uri="{FF2B5EF4-FFF2-40B4-BE49-F238E27FC236}">
                <a16:creationId xmlns:a16="http://schemas.microsoft.com/office/drawing/2014/main" id="{85F1A78F-4E00-438D-E308-8509685A5F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202" y="5003034"/>
            <a:ext cx="2999632" cy="161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3">
            <a:extLst>
              <a:ext uri="{FF2B5EF4-FFF2-40B4-BE49-F238E27FC236}">
                <a16:creationId xmlns:a16="http://schemas.microsoft.com/office/drawing/2014/main" id="{A62DA358-52E1-DB5C-78ED-DCC95B2AA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968" y="1454466"/>
            <a:ext cx="2736850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 Box 70">
            <a:extLst>
              <a:ext uri="{FF2B5EF4-FFF2-40B4-BE49-F238E27FC236}">
                <a16:creationId xmlns:a16="http://schemas.microsoft.com/office/drawing/2014/main" id="{E1DDBD65-AEB7-455E-97F7-10BD0506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2415" y="2606911"/>
            <a:ext cx="295117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4</a:t>
            </a:r>
          </a:p>
        </p:txBody>
      </p:sp>
      <p:sp>
        <p:nvSpPr>
          <p:cNvPr id="33" name="Text Box 71">
            <a:extLst>
              <a:ext uri="{FF2B5EF4-FFF2-40B4-BE49-F238E27FC236}">
                <a16:creationId xmlns:a16="http://schemas.microsoft.com/office/drawing/2014/main" id="{4CC80C3C-5E33-1687-8B0F-367F460CE4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4173" y="2603736"/>
            <a:ext cx="268287" cy="2746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1</a:t>
            </a:r>
          </a:p>
        </p:txBody>
      </p:sp>
      <p:sp>
        <p:nvSpPr>
          <p:cNvPr id="34" name="Text Box 75">
            <a:extLst>
              <a:ext uri="{FF2B5EF4-FFF2-40B4-BE49-F238E27FC236}">
                <a16:creationId xmlns:a16="http://schemas.microsoft.com/office/drawing/2014/main" id="{2DD5AE97-881A-6E81-640A-EC234066A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033" y="3156429"/>
            <a:ext cx="268287" cy="24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 dirty="0">
                <a:solidFill>
                  <a:srgbClr val="FF0000"/>
                </a:solidFill>
                <a:cs typeface="Arial" panose="020B0604020202020204" pitchFamily="34" charset="0"/>
              </a:rPr>
              <a:t>2</a:t>
            </a:r>
          </a:p>
        </p:txBody>
      </p:sp>
      <p:sp>
        <p:nvSpPr>
          <p:cNvPr id="35" name="Text Box 76">
            <a:extLst>
              <a:ext uri="{FF2B5EF4-FFF2-40B4-BE49-F238E27FC236}">
                <a16:creationId xmlns:a16="http://schemas.microsoft.com/office/drawing/2014/main" id="{84A6833F-19FF-AEEC-3B88-A5AD821965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074" y="3229246"/>
            <a:ext cx="221725" cy="2496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FF0000"/>
                </a:solidFill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Text Box 78">
            <a:extLst>
              <a:ext uri="{FF2B5EF4-FFF2-40B4-BE49-F238E27FC236}">
                <a16:creationId xmlns:a16="http://schemas.microsoft.com/office/drawing/2014/main" id="{445B4D1F-FC59-4634-B423-4EEBDB31AC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7768" y="1927480"/>
            <a:ext cx="268288" cy="2269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200" b="1">
                <a:solidFill>
                  <a:srgbClr val="FF0000"/>
                </a:solidFill>
                <a:cs typeface="Arial" panose="020B0604020202020204" pitchFamily="34" charset="0"/>
              </a:rPr>
              <a:t>5</a:t>
            </a:r>
          </a:p>
        </p:txBody>
      </p:sp>
      <p:sp>
        <p:nvSpPr>
          <p:cNvPr id="37" name="Text Box 80">
            <a:extLst>
              <a:ext uri="{FF2B5EF4-FFF2-40B4-BE49-F238E27FC236}">
                <a16:creationId xmlns:a16="http://schemas.microsoft.com/office/drawing/2014/main" id="{B0040732-DF10-36A2-7CA3-36C31ADCD7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0817" y="1351497"/>
            <a:ext cx="10842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dirty="0" err="1">
                <a:solidFill>
                  <a:srgbClr val="FF0000"/>
                </a:solidFill>
                <a:cs typeface="Arial" panose="020B0604020202020204" pitchFamily="34" charset="0"/>
              </a:rPr>
              <a:t>ribosio</a:t>
            </a: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id="{C7F79935-597F-9055-31DB-8BDC9311E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63" y="1820719"/>
            <a:ext cx="1515613" cy="2880917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91104F85-F1FB-B1FF-3027-011477E4F776}"/>
              </a:ext>
            </a:extLst>
          </p:cNvPr>
          <p:cNvSpPr txBox="1"/>
          <p:nvPr/>
        </p:nvSpPr>
        <p:spPr>
          <a:xfrm>
            <a:off x="306626" y="236990"/>
            <a:ext cx="85307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0" i="0" dirty="0">
                <a:solidFill>
                  <a:srgbClr val="161616"/>
                </a:solidFill>
                <a:effectLst/>
                <a:latin typeface="Helvetica" panose="020B0604020202020204" pitchFamily="34" charset="0"/>
              </a:rPr>
              <a:t>La nomenclatura dei carboidrati prevede che gli atomi di carbonio vengano numerati in modo da attribuire il numero più basso possibile al carbonio carbonilico</a:t>
            </a:r>
            <a:endParaRPr lang="it-IT" dirty="0"/>
          </a:p>
        </p:txBody>
      </p:sp>
      <p:sp>
        <p:nvSpPr>
          <p:cNvPr id="41" name="Freccia a destra 40">
            <a:extLst>
              <a:ext uri="{FF2B5EF4-FFF2-40B4-BE49-F238E27FC236}">
                <a16:creationId xmlns:a16="http://schemas.microsoft.com/office/drawing/2014/main" id="{32849D2E-844B-320E-95F2-B474645CFED8}"/>
              </a:ext>
            </a:extLst>
          </p:cNvPr>
          <p:cNvSpPr/>
          <p:nvPr/>
        </p:nvSpPr>
        <p:spPr>
          <a:xfrm rot="2388855">
            <a:off x="4154002" y="162867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>
            <a:extLst>
              <a:ext uri="{FF2B5EF4-FFF2-40B4-BE49-F238E27FC236}">
                <a16:creationId xmlns:a16="http://schemas.microsoft.com/office/drawing/2014/main" id="{204BE440-24CD-6E60-FA41-462398770C5E}"/>
              </a:ext>
            </a:extLst>
          </p:cNvPr>
          <p:cNvSpPr/>
          <p:nvPr/>
        </p:nvSpPr>
        <p:spPr>
          <a:xfrm rot="18986226">
            <a:off x="4877032" y="3824167"/>
            <a:ext cx="648072" cy="36004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82F88DFA-267B-1178-8D65-5E99BB3EBD02}"/>
              </a:ext>
            </a:extLst>
          </p:cNvPr>
          <p:cNvSpPr txBox="1"/>
          <p:nvPr/>
        </p:nvSpPr>
        <p:spPr>
          <a:xfrm>
            <a:off x="3615803" y="1162078"/>
            <a:ext cx="69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5’</a:t>
            </a:r>
          </a:p>
        </p:txBody>
      </p:sp>
      <p:sp>
        <p:nvSpPr>
          <p:cNvPr id="44" name="CasellaDiTesto 43">
            <a:extLst>
              <a:ext uri="{FF2B5EF4-FFF2-40B4-BE49-F238E27FC236}">
                <a16:creationId xmlns:a16="http://schemas.microsoft.com/office/drawing/2014/main" id="{1305120D-BA05-B667-60B0-EC480A978085}"/>
              </a:ext>
            </a:extLst>
          </p:cNvPr>
          <p:cNvSpPr txBox="1"/>
          <p:nvPr/>
        </p:nvSpPr>
        <p:spPr>
          <a:xfrm>
            <a:off x="4214857" y="3915307"/>
            <a:ext cx="6902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</a:rPr>
              <a:t>3’</a:t>
            </a:r>
          </a:p>
        </p:txBody>
      </p:sp>
    </p:spTree>
    <p:extLst>
      <p:ext uri="{BB962C8B-B14F-4D97-AF65-F5344CB8AC3E}">
        <p14:creationId xmlns:p14="http://schemas.microsoft.com/office/powerpoint/2010/main" val="26988539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"/>
          <p:cNvGrpSpPr/>
          <p:nvPr/>
        </p:nvGrpSpPr>
        <p:grpSpPr bwMode="auto">
          <a:xfrm>
            <a:off x="757238" y="720725"/>
            <a:ext cx="2295525" cy="5829300"/>
            <a:chOff x="477" y="320"/>
            <a:chExt cx="1446" cy="3672"/>
          </a:xfrm>
        </p:grpSpPr>
        <p:grpSp>
          <p:nvGrpSpPr>
            <p:cNvPr id="30766" name="Group 5"/>
            <p:cNvGrpSpPr/>
            <p:nvPr/>
          </p:nvGrpSpPr>
          <p:grpSpPr bwMode="auto">
            <a:xfrm>
              <a:off x="477" y="320"/>
              <a:ext cx="1446" cy="3555"/>
              <a:chOff x="477" y="320"/>
              <a:chExt cx="1446" cy="3555"/>
            </a:xfrm>
          </p:grpSpPr>
          <p:pic>
            <p:nvPicPr>
              <p:cNvPr id="30768" name="Picture 6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2480"/>
                <a:ext cx="1446" cy="139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30769" name="Group 7"/>
              <p:cNvGrpSpPr/>
              <p:nvPr/>
            </p:nvGrpSpPr>
            <p:grpSpPr bwMode="auto">
              <a:xfrm>
                <a:off x="755" y="320"/>
                <a:ext cx="1044" cy="1631"/>
                <a:chOff x="2216" y="213"/>
                <a:chExt cx="1044" cy="1631"/>
              </a:xfrm>
            </p:grpSpPr>
            <p:grpSp>
              <p:nvGrpSpPr>
                <p:cNvPr id="30770" name="Group 8"/>
                <p:cNvGrpSpPr/>
                <p:nvPr/>
              </p:nvGrpSpPr>
              <p:grpSpPr bwMode="auto">
                <a:xfrm>
                  <a:off x="2416" y="560"/>
                  <a:ext cx="556" cy="1284"/>
                  <a:chOff x="1579" y="974"/>
                  <a:chExt cx="556" cy="1284"/>
                </a:xfrm>
              </p:grpSpPr>
              <p:grpSp>
                <p:nvGrpSpPr>
                  <p:cNvPr id="30772" name="Group 9"/>
                  <p:cNvGrpSpPr/>
                  <p:nvPr/>
                </p:nvGrpSpPr>
                <p:grpSpPr bwMode="auto">
                  <a:xfrm>
                    <a:off x="1579" y="1082"/>
                    <a:ext cx="488" cy="960"/>
                    <a:chOff x="1579" y="1082"/>
                    <a:chExt cx="488" cy="960"/>
                  </a:xfrm>
                </p:grpSpPr>
                <p:sp>
                  <p:nvSpPr>
                    <p:cNvPr id="30783" name="Line 1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11" y="1082"/>
                      <a:ext cx="1" cy="960"/>
                    </a:xfrm>
                    <a:prstGeom prst="line">
                      <a:avLst/>
                    </a:prstGeom>
                    <a:noFill/>
                    <a:ln w="508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784" name="Line 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7" y="1258"/>
                      <a:ext cx="232" cy="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785" name="Line 1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79" y="1474"/>
                      <a:ext cx="232" cy="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786" name="Line 1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27" y="1690"/>
                      <a:ext cx="232" cy="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30787" name="Line 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35" y="1890"/>
                      <a:ext cx="232" cy="1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000000"/>
                      </a:solidFill>
                      <a:rou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it-IT">
                        <a:cs typeface="Arial" panose="020B0604020202020204" pitchFamily="34" charset="0"/>
                      </a:endParaRPr>
                    </a:p>
                  </p:txBody>
                </p:sp>
              </p:grpSp>
              <p:sp>
                <p:nvSpPr>
                  <p:cNvPr id="30773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1791" y="982"/>
                    <a:ext cx="70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C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4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1860" y="982"/>
                    <a:ext cx="70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H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5" name="Rectangle 17"/>
                  <p:cNvSpPr>
                    <a:spLocks noChangeArrowheads="1"/>
                  </p:cNvSpPr>
                  <p:nvPr/>
                </p:nvSpPr>
                <p:spPr bwMode="auto">
                  <a:xfrm>
                    <a:off x="1929" y="982"/>
                    <a:ext cx="76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O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6" name="Rectangle 18"/>
                  <p:cNvSpPr>
                    <a:spLocks noChangeArrowheads="1"/>
                  </p:cNvSpPr>
                  <p:nvPr/>
                </p:nvSpPr>
                <p:spPr bwMode="auto">
                  <a:xfrm>
                    <a:off x="1799" y="2110"/>
                    <a:ext cx="70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C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7" name="Rectangle 19"/>
                  <p:cNvSpPr>
                    <a:spLocks noChangeArrowheads="1"/>
                  </p:cNvSpPr>
                  <p:nvPr/>
                </p:nvSpPr>
                <p:spPr bwMode="auto">
                  <a:xfrm>
                    <a:off x="1868" y="2110"/>
                    <a:ext cx="70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H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8" name="Rectangle 20"/>
                  <p:cNvSpPr>
                    <a:spLocks noChangeArrowheads="1"/>
                  </p:cNvSpPr>
                  <p:nvPr/>
                </p:nvSpPr>
                <p:spPr bwMode="auto">
                  <a:xfrm>
                    <a:off x="1937" y="2142"/>
                    <a:ext cx="54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2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79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1991" y="2110"/>
                    <a:ext cx="76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O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80" name="Rectangle 22"/>
                  <p:cNvSpPr>
                    <a:spLocks noChangeArrowheads="1"/>
                  </p:cNvSpPr>
                  <p:nvPr/>
                </p:nvSpPr>
                <p:spPr bwMode="auto">
                  <a:xfrm>
                    <a:off x="2065" y="2110"/>
                    <a:ext cx="70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 b="1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H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81" name="Rectangle 23"/>
                  <p:cNvSpPr>
                    <a:spLocks noChangeArrowheads="1"/>
                  </p:cNvSpPr>
                  <p:nvPr/>
                </p:nvSpPr>
                <p:spPr bwMode="auto">
                  <a:xfrm>
                    <a:off x="1695" y="974"/>
                    <a:ext cx="54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1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0782" name="Rectangle 24"/>
                  <p:cNvSpPr>
                    <a:spLocks noChangeArrowheads="1"/>
                  </p:cNvSpPr>
                  <p:nvPr/>
                </p:nvSpPr>
                <p:spPr bwMode="auto">
                  <a:xfrm>
                    <a:off x="1695" y="2110"/>
                    <a:ext cx="54" cy="11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r>
                      <a:rPr lang="en-US" altLang="en-US" sz="1200">
                        <a:solidFill>
                          <a:srgbClr val="000000"/>
                        </a:solidFill>
                        <a:cs typeface="Arial" panose="020B0604020202020204" pitchFamily="34" charset="0"/>
                      </a:rPr>
                      <a:t>6</a:t>
                    </a:r>
                    <a:endParaRPr lang="en-US" altLang="en-US" sz="2400"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30771" name="Text Box 25"/>
                <p:cNvSpPr txBox="1">
                  <a:spLocks noChangeArrowheads="1"/>
                </p:cNvSpPr>
                <p:nvPr/>
              </p:nvSpPr>
              <p:spPr bwMode="auto">
                <a:xfrm>
                  <a:off x="2216" y="213"/>
                  <a:ext cx="1044" cy="29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2400">
                      <a:solidFill>
                        <a:srgbClr val="FF0000"/>
                      </a:solidFill>
                      <a:cs typeface="Arial" panose="020B0604020202020204" pitchFamily="34" charset="0"/>
                    </a:rPr>
                    <a:t>D -glucose</a:t>
                  </a:r>
                  <a:endParaRPr lang="en-US" altLang="en-US" b="1">
                    <a:cs typeface="Arial" panose="020B0604020202020204" pitchFamily="34" charset="0"/>
                  </a:endParaRPr>
                </a:p>
              </p:txBody>
            </p:sp>
          </p:grpSp>
        </p:grpSp>
        <p:sp>
          <p:nvSpPr>
            <p:cNvPr id="30767" name="Text Box 26"/>
            <p:cNvSpPr txBox="1">
              <a:spLocks noChangeArrowheads="1"/>
            </p:cNvSpPr>
            <p:nvPr/>
          </p:nvSpPr>
          <p:spPr bwMode="auto">
            <a:xfrm>
              <a:off x="800" y="3704"/>
              <a:ext cx="822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solidFill>
                    <a:srgbClr val="FF0000"/>
                  </a:solidFill>
                  <a:cs typeface="Arial" panose="020B0604020202020204" pitchFamily="34" charset="0"/>
                </a:rPr>
                <a:t>glucosio</a:t>
              </a:r>
            </a:p>
          </p:txBody>
        </p:sp>
      </p:grpSp>
      <p:grpSp>
        <p:nvGrpSpPr>
          <p:cNvPr id="7" name="Group 27"/>
          <p:cNvGrpSpPr/>
          <p:nvPr/>
        </p:nvGrpSpPr>
        <p:grpSpPr bwMode="auto">
          <a:xfrm>
            <a:off x="3492500" y="644525"/>
            <a:ext cx="2408238" cy="5829300"/>
            <a:chOff x="2200" y="406"/>
            <a:chExt cx="1517" cy="3672"/>
          </a:xfrm>
        </p:grpSpPr>
        <p:pic>
          <p:nvPicPr>
            <p:cNvPr id="30746" name="Picture 2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16" b="24702"/>
            <a:stretch>
              <a:fillRect/>
            </a:stretch>
          </p:blipFill>
          <p:spPr bwMode="auto">
            <a:xfrm>
              <a:off x="2200" y="2555"/>
              <a:ext cx="1517" cy="1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47" name="Group 29"/>
            <p:cNvGrpSpPr/>
            <p:nvPr/>
          </p:nvGrpSpPr>
          <p:grpSpPr bwMode="auto">
            <a:xfrm>
              <a:off x="2364" y="406"/>
              <a:ext cx="1206" cy="1631"/>
              <a:chOff x="3336" y="1130"/>
              <a:chExt cx="1206" cy="1631"/>
            </a:xfrm>
          </p:grpSpPr>
          <p:grpSp>
            <p:nvGrpSpPr>
              <p:cNvPr id="30749" name="Group 30"/>
              <p:cNvGrpSpPr/>
              <p:nvPr/>
            </p:nvGrpSpPr>
            <p:grpSpPr bwMode="auto">
              <a:xfrm>
                <a:off x="3536" y="1477"/>
                <a:ext cx="556" cy="1284"/>
                <a:chOff x="3536" y="1477"/>
                <a:chExt cx="556" cy="1284"/>
              </a:xfrm>
            </p:grpSpPr>
            <p:sp>
              <p:nvSpPr>
                <p:cNvPr id="30751" name="Line 31"/>
                <p:cNvSpPr>
                  <a:spLocks noChangeShapeType="1"/>
                </p:cNvSpPr>
                <p:nvPr/>
              </p:nvSpPr>
              <p:spPr bwMode="auto">
                <a:xfrm>
                  <a:off x="3768" y="1585"/>
                  <a:ext cx="1" cy="960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2" name="Line 32"/>
                <p:cNvSpPr>
                  <a:spLocks noChangeShapeType="1"/>
                </p:cNvSpPr>
                <p:nvPr/>
              </p:nvSpPr>
              <p:spPr bwMode="auto">
                <a:xfrm>
                  <a:off x="3784" y="1761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3" name="Line 33"/>
                <p:cNvSpPr>
                  <a:spLocks noChangeShapeType="1"/>
                </p:cNvSpPr>
                <p:nvPr/>
              </p:nvSpPr>
              <p:spPr bwMode="auto">
                <a:xfrm>
                  <a:off x="3536" y="1977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4" name="Line 34"/>
                <p:cNvSpPr>
                  <a:spLocks noChangeShapeType="1"/>
                </p:cNvSpPr>
                <p:nvPr/>
              </p:nvSpPr>
              <p:spPr bwMode="auto">
                <a:xfrm>
                  <a:off x="3542" y="2193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5" name="Line 35"/>
                <p:cNvSpPr>
                  <a:spLocks noChangeShapeType="1"/>
                </p:cNvSpPr>
                <p:nvPr/>
              </p:nvSpPr>
              <p:spPr bwMode="auto">
                <a:xfrm>
                  <a:off x="3792" y="2393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6" name="Rectangle 36"/>
                <p:cNvSpPr>
                  <a:spLocks noChangeArrowheads="1"/>
                </p:cNvSpPr>
                <p:nvPr/>
              </p:nvSpPr>
              <p:spPr bwMode="auto">
                <a:xfrm>
                  <a:off x="3748" y="1485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7" name="Rectangle 37"/>
                <p:cNvSpPr>
                  <a:spLocks noChangeArrowheads="1"/>
                </p:cNvSpPr>
                <p:nvPr/>
              </p:nvSpPr>
              <p:spPr bwMode="auto">
                <a:xfrm>
                  <a:off x="3817" y="1485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8" name="Rectangle 38"/>
                <p:cNvSpPr>
                  <a:spLocks noChangeArrowheads="1"/>
                </p:cNvSpPr>
                <p:nvPr/>
              </p:nvSpPr>
              <p:spPr bwMode="auto">
                <a:xfrm>
                  <a:off x="3886" y="1485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O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59" name="Rectangle 39"/>
                <p:cNvSpPr>
                  <a:spLocks noChangeArrowheads="1"/>
                </p:cNvSpPr>
                <p:nvPr/>
              </p:nvSpPr>
              <p:spPr bwMode="auto">
                <a:xfrm>
                  <a:off x="3756" y="2613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0" name="Rectangle 40"/>
                <p:cNvSpPr>
                  <a:spLocks noChangeArrowheads="1"/>
                </p:cNvSpPr>
                <p:nvPr/>
              </p:nvSpPr>
              <p:spPr bwMode="auto">
                <a:xfrm>
                  <a:off x="3825" y="2613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1" name="Rectangle 41"/>
                <p:cNvSpPr>
                  <a:spLocks noChangeArrowheads="1"/>
                </p:cNvSpPr>
                <p:nvPr/>
              </p:nvSpPr>
              <p:spPr bwMode="auto">
                <a:xfrm>
                  <a:off x="3894" y="2645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2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2" name="Rectangle 42"/>
                <p:cNvSpPr>
                  <a:spLocks noChangeArrowheads="1"/>
                </p:cNvSpPr>
                <p:nvPr/>
              </p:nvSpPr>
              <p:spPr bwMode="auto">
                <a:xfrm>
                  <a:off x="3948" y="2613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O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3" name="Rectangle 43"/>
                <p:cNvSpPr>
                  <a:spLocks noChangeArrowheads="1"/>
                </p:cNvSpPr>
                <p:nvPr/>
              </p:nvSpPr>
              <p:spPr bwMode="auto">
                <a:xfrm>
                  <a:off x="4022" y="2613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4" name="Rectangle 44"/>
                <p:cNvSpPr>
                  <a:spLocks noChangeArrowheads="1"/>
                </p:cNvSpPr>
                <p:nvPr/>
              </p:nvSpPr>
              <p:spPr bwMode="auto">
                <a:xfrm>
                  <a:off x="3652" y="1477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1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65" name="Rectangle 45"/>
                <p:cNvSpPr>
                  <a:spLocks noChangeArrowheads="1"/>
                </p:cNvSpPr>
                <p:nvPr/>
              </p:nvSpPr>
              <p:spPr bwMode="auto">
                <a:xfrm>
                  <a:off x="3652" y="2613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6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750" name="Text Box 46"/>
              <p:cNvSpPr txBox="1">
                <a:spLocks noChangeArrowheads="1"/>
              </p:cNvSpPr>
              <p:nvPr/>
            </p:nvSpPr>
            <p:spPr bwMode="auto">
              <a:xfrm>
                <a:off x="3336" y="1130"/>
                <a:ext cx="1206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FF0000"/>
                    </a:solidFill>
                    <a:cs typeface="Arial" panose="020B0604020202020204" pitchFamily="34" charset="0"/>
                  </a:rPr>
                  <a:t>D -galactose</a:t>
                </a:r>
                <a:endParaRPr lang="en-US" altLang="en-US" b="1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748" name="Text Box 47"/>
            <p:cNvSpPr txBox="1">
              <a:spLocks noChangeArrowheads="1"/>
            </p:cNvSpPr>
            <p:nvPr/>
          </p:nvSpPr>
          <p:spPr bwMode="auto">
            <a:xfrm>
              <a:off x="2493" y="3790"/>
              <a:ext cx="939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solidFill>
                    <a:srgbClr val="FF0000"/>
                  </a:solidFill>
                  <a:cs typeface="Arial" panose="020B0604020202020204" pitchFamily="34" charset="0"/>
                </a:rPr>
                <a:t>galattosio</a:t>
              </a:r>
            </a:p>
          </p:txBody>
        </p:sp>
      </p:grpSp>
      <p:grpSp>
        <p:nvGrpSpPr>
          <p:cNvPr id="10" name="Group 48"/>
          <p:cNvGrpSpPr/>
          <p:nvPr/>
        </p:nvGrpSpPr>
        <p:grpSpPr bwMode="auto">
          <a:xfrm>
            <a:off x="6227763" y="720725"/>
            <a:ext cx="2305050" cy="5829300"/>
            <a:chOff x="3923" y="454"/>
            <a:chExt cx="1452" cy="3672"/>
          </a:xfrm>
        </p:grpSpPr>
        <p:pic>
          <p:nvPicPr>
            <p:cNvPr id="30726" name="Picture 4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238" t="8612" r="5505" b="11728"/>
            <a:stretch>
              <a:fillRect/>
            </a:stretch>
          </p:blipFill>
          <p:spPr bwMode="auto">
            <a:xfrm>
              <a:off x="3923" y="2568"/>
              <a:ext cx="1452" cy="1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0727" name="Group 50"/>
            <p:cNvGrpSpPr/>
            <p:nvPr/>
          </p:nvGrpSpPr>
          <p:grpSpPr bwMode="auto">
            <a:xfrm>
              <a:off x="4061" y="454"/>
              <a:ext cx="1174" cy="1631"/>
              <a:chOff x="4456" y="2047"/>
              <a:chExt cx="1174" cy="1631"/>
            </a:xfrm>
          </p:grpSpPr>
          <p:grpSp>
            <p:nvGrpSpPr>
              <p:cNvPr id="30729" name="Group 51"/>
              <p:cNvGrpSpPr/>
              <p:nvPr/>
            </p:nvGrpSpPr>
            <p:grpSpPr bwMode="auto">
              <a:xfrm>
                <a:off x="4651" y="2394"/>
                <a:ext cx="561" cy="1284"/>
                <a:chOff x="4651" y="2394"/>
                <a:chExt cx="561" cy="1284"/>
              </a:xfrm>
            </p:grpSpPr>
            <p:sp>
              <p:nvSpPr>
                <p:cNvPr id="30731" name="Line 52"/>
                <p:cNvSpPr>
                  <a:spLocks noChangeShapeType="1"/>
                </p:cNvSpPr>
                <p:nvPr/>
              </p:nvSpPr>
              <p:spPr bwMode="auto">
                <a:xfrm>
                  <a:off x="4888" y="2502"/>
                  <a:ext cx="1" cy="960"/>
                </a:xfrm>
                <a:prstGeom prst="line">
                  <a:avLst/>
                </a:prstGeom>
                <a:noFill/>
                <a:ln w="508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2" name="Line 53"/>
                <p:cNvSpPr>
                  <a:spLocks noChangeShapeType="1"/>
                </p:cNvSpPr>
                <p:nvPr/>
              </p:nvSpPr>
              <p:spPr bwMode="auto">
                <a:xfrm>
                  <a:off x="4651" y="2678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3" name="Line 54"/>
                <p:cNvSpPr>
                  <a:spLocks noChangeShapeType="1"/>
                </p:cNvSpPr>
                <p:nvPr/>
              </p:nvSpPr>
              <p:spPr bwMode="auto">
                <a:xfrm>
                  <a:off x="4656" y="2894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4" name="Line 55"/>
                <p:cNvSpPr>
                  <a:spLocks noChangeShapeType="1"/>
                </p:cNvSpPr>
                <p:nvPr/>
              </p:nvSpPr>
              <p:spPr bwMode="auto">
                <a:xfrm>
                  <a:off x="4904" y="3110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5" name="Line 56"/>
                <p:cNvSpPr>
                  <a:spLocks noChangeShapeType="1"/>
                </p:cNvSpPr>
                <p:nvPr/>
              </p:nvSpPr>
              <p:spPr bwMode="auto">
                <a:xfrm>
                  <a:off x="4912" y="3310"/>
                  <a:ext cx="232" cy="1"/>
                </a:xfrm>
                <a:prstGeom prst="line">
                  <a:avLst/>
                </a:prstGeom>
                <a:noFill/>
                <a:ln w="25400">
                  <a:solidFill>
                    <a:srgbClr val="000000"/>
                  </a:solidFill>
                  <a:rou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it-IT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6" name="Rectangle 57"/>
                <p:cNvSpPr>
                  <a:spLocks noChangeArrowheads="1"/>
                </p:cNvSpPr>
                <p:nvPr/>
              </p:nvSpPr>
              <p:spPr bwMode="auto">
                <a:xfrm>
                  <a:off x="4868" y="2402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7" name="Rectangle 58"/>
                <p:cNvSpPr>
                  <a:spLocks noChangeArrowheads="1"/>
                </p:cNvSpPr>
                <p:nvPr/>
              </p:nvSpPr>
              <p:spPr bwMode="auto">
                <a:xfrm>
                  <a:off x="4937" y="2402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8" name="Rectangle 59"/>
                <p:cNvSpPr>
                  <a:spLocks noChangeArrowheads="1"/>
                </p:cNvSpPr>
                <p:nvPr/>
              </p:nvSpPr>
              <p:spPr bwMode="auto">
                <a:xfrm>
                  <a:off x="5006" y="2402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O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39" name="Rectangle 60"/>
                <p:cNvSpPr>
                  <a:spLocks noChangeArrowheads="1"/>
                </p:cNvSpPr>
                <p:nvPr/>
              </p:nvSpPr>
              <p:spPr bwMode="auto">
                <a:xfrm>
                  <a:off x="4876" y="3530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C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0" name="Rectangle 61"/>
                <p:cNvSpPr>
                  <a:spLocks noChangeArrowheads="1"/>
                </p:cNvSpPr>
                <p:nvPr/>
              </p:nvSpPr>
              <p:spPr bwMode="auto">
                <a:xfrm>
                  <a:off x="4945" y="3530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1" name="Rectangle 62"/>
                <p:cNvSpPr>
                  <a:spLocks noChangeArrowheads="1"/>
                </p:cNvSpPr>
                <p:nvPr/>
              </p:nvSpPr>
              <p:spPr bwMode="auto">
                <a:xfrm>
                  <a:off x="5014" y="3562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2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2" name="Rectangle 63"/>
                <p:cNvSpPr>
                  <a:spLocks noChangeArrowheads="1"/>
                </p:cNvSpPr>
                <p:nvPr/>
              </p:nvSpPr>
              <p:spPr bwMode="auto">
                <a:xfrm>
                  <a:off x="5068" y="3530"/>
                  <a:ext cx="76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O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3" name="Rectangle 64"/>
                <p:cNvSpPr>
                  <a:spLocks noChangeArrowheads="1"/>
                </p:cNvSpPr>
                <p:nvPr/>
              </p:nvSpPr>
              <p:spPr bwMode="auto">
                <a:xfrm>
                  <a:off x="5142" y="3530"/>
                  <a:ext cx="70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 b="1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H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4" name="Rectangle 65"/>
                <p:cNvSpPr>
                  <a:spLocks noChangeArrowheads="1"/>
                </p:cNvSpPr>
                <p:nvPr/>
              </p:nvSpPr>
              <p:spPr bwMode="auto">
                <a:xfrm>
                  <a:off x="4772" y="2394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1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30745" name="Rectangle 66"/>
                <p:cNvSpPr>
                  <a:spLocks noChangeArrowheads="1"/>
                </p:cNvSpPr>
                <p:nvPr/>
              </p:nvSpPr>
              <p:spPr bwMode="auto">
                <a:xfrm>
                  <a:off x="4772" y="3530"/>
                  <a:ext cx="54" cy="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r>
                    <a:rPr lang="en-US" altLang="en-US" sz="1200">
                      <a:solidFill>
                        <a:srgbClr val="000000"/>
                      </a:solidFill>
                      <a:cs typeface="Arial" panose="020B0604020202020204" pitchFamily="34" charset="0"/>
                    </a:rPr>
                    <a:t>6</a:t>
                  </a:r>
                  <a:endParaRPr lang="en-US" altLang="en-US" sz="2400"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0730" name="Text Box 67"/>
              <p:cNvSpPr txBox="1">
                <a:spLocks noChangeArrowheads="1"/>
              </p:cNvSpPr>
              <p:nvPr/>
            </p:nvSpPr>
            <p:spPr bwMode="auto">
              <a:xfrm>
                <a:off x="4456" y="2047"/>
                <a:ext cx="1174" cy="2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FF0000"/>
                    </a:solidFill>
                    <a:cs typeface="Arial" panose="020B0604020202020204" pitchFamily="34" charset="0"/>
                  </a:rPr>
                  <a:t>D -mannose</a:t>
                </a:r>
                <a:endParaRPr lang="en-US" altLang="en-US" b="1"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0728" name="Text Box 68"/>
            <p:cNvSpPr txBox="1">
              <a:spLocks noChangeArrowheads="1"/>
            </p:cNvSpPr>
            <p:nvPr/>
          </p:nvSpPr>
          <p:spPr bwMode="auto">
            <a:xfrm>
              <a:off x="4229" y="3838"/>
              <a:ext cx="950" cy="2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solidFill>
                    <a:srgbClr val="FF0000"/>
                  </a:solidFill>
                  <a:cs typeface="Arial" panose="020B0604020202020204" pitchFamily="34" charset="0"/>
                </a:rPr>
                <a:t>mannosio</a:t>
              </a:r>
            </a:p>
          </p:txBody>
        </p:sp>
      </p:grpSp>
      <p:sp>
        <p:nvSpPr>
          <p:cNvPr id="30725" name="Text Box 69"/>
          <p:cNvSpPr txBox="1">
            <a:spLocks noChangeArrowheads="1"/>
          </p:cNvSpPr>
          <p:nvPr/>
        </p:nvSpPr>
        <p:spPr bwMode="auto">
          <a:xfrm>
            <a:off x="3348038" y="0"/>
            <a:ext cx="14830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ISOMERI</a:t>
            </a:r>
            <a:endParaRPr lang="en-US" altLang="en-US" sz="2400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F4FD7B5-46D1-5612-4B1B-FC8C76B74E80}"/>
              </a:ext>
            </a:extLst>
          </p:cNvPr>
          <p:cNvSpPr/>
          <p:nvPr/>
        </p:nvSpPr>
        <p:spPr>
          <a:xfrm>
            <a:off x="83020" y="2383433"/>
            <a:ext cx="2469297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ext Box 2"/>
          <p:cNvSpPr txBox="1"/>
          <p:nvPr/>
        </p:nvSpPr>
        <p:spPr>
          <a:xfrm>
            <a:off x="234315" y="116205"/>
            <a:ext cx="570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altLang="en-US" dirty="0"/>
              <a:t>IL CORSO DI BIOLOGIA APPLICATA E’ UN CORSO </a:t>
            </a:r>
            <a:endParaRPr lang="it-IT" altLang="en-US" sz="3600" dirty="0"/>
          </a:p>
        </p:txBody>
      </p:sp>
      <p:sp>
        <p:nvSpPr>
          <p:cNvPr id="4" name="Text Box 3"/>
          <p:cNvSpPr txBox="1"/>
          <p:nvPr/>
        </p:nvSpPr>
        <p:spPr>
          <a:xfrm>
            <a:off x="212725" y="2708920"/>
            <a:ext cx="2339593" cy="107721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sz="1600" dirty="0">
                <a:sym typeface="+mn-ea"/>
              </a:rPr>
              <a:t>CODICE   TEAM </a:t>
            </a:r>
            <a:r>
              <a:rPr lang="it-IT" sz="4800" b="0" i="0" dirty="0">
                <a:solidFill>
                  <a:srgbClr val="00B050"/>
                </a:solidFill>
                <a:effectLst/>
                <a:latin typeface="Menlo"/>
              </a:rPr>
              <a:t>rwl318d</a:t>
            </a:r>
            <a:r>
              <a:rPr lang="it-IT" altLang="en-US" sz="4800" b="1" dirty="0">
                <a:solidFill>
                  <a:srgbClr val="0070C0"/>
                </a:solidFill>
                <a:sym typeface="+mn-ea"/>
              </a:rPr>
              <a:t> </a:t>
            </a:r>
            <a:r>
              <a:rPr lang="it-IT" altLang="en-US" sz="4800" dirty="0">
                <a:sym typeface="+mn-ea"/>
              </a:rPr>
              <a:t>  </a:t>
            </a:r>
            <a:endParaRPr lang="en-US" sz="4800" dirty="0"/>
          </a:p>
        </p:txBody>
      </p:sp>
      <p:sp>
        <p:nvSpPr>
          <p:cNvPr id="6" name="Text Box 5"/>
          <p:cNvSpPr txBox="1"/>
          <p:nvPr/>
        </p:nvSpPr>
        <p:spPr>
          <a:xfrm>
            <a:off x="269740" y="4752978"/>
            <a:ext cx="8039735" cy="178510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dirty="0"/>
              <a:t>La </a:t>
            </a:r>
            <a:r>
              <a:rPr lang="en-US" dirty="0" err="1"/>
              <a:t>procedura</a:t>
            </a:r>
            <a:r>
              <a:rPr lang="en-US" dirty="0"/>
              <a:t> è la </a:t>
            </a:r>
            <a:r>
              <a:rPr lang="en-US" dirty="0" err="1"/>
              <a:t>seguente</a:t>
            </a:r>
            <a:r>
              <a:rPr lang="en-US" dirty="0"/>
              <a:t>:</a:t>
            </a:r>
          </a:p>
          <a:p>
            <a:r>
              <a:rPr lang="en-US" dirty="0"/>
              <a:t>    </a:t>
            </a:r>
            <a:endParaRPr lang="it-IT" alt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altLang="en-US" dirty="0"/>
              <a:t>Identificare il Team  </a:t>
            </a:r>
            <a:r>
              <a:rPr lang="it-IT" altLang="en-US" sz="2000" dirty="0">
                <a:solidFill>
                  <a:srgbClr val="0070C0"/>
                </a:solidFill>
              </a:rPr>
              <a:t>CD2023 786ME BIOLOGIA E GENETICA</a:t>
            </a:r>
            <a:r>
              <a:rPr lang="en-US" sz="2000" dirty="0">
                <a:solidFill>
                  <a:srgbClr val="0070C0"/>
                </a:solidFill>
              </a:rPr>
              <a:t>    </a:t>
            </a:r>
          </a:p>
          <a:p>
            <a:endParaRPr lang="en-US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“</a:t>
            </a:r>
            <a:r>
              <a:rPr lang="en-US" b="1" dirty="0" err="1"/>
              <a:t>Unisciti</a:t>
            </a:r>
            <a:r>
              <a:rPr lang="en-US" b="1" dirty="0"/>
              <a:t> a un team o </a:t>
            </a:r>
            <a:r>
              <a:rPr lang="en-US" b="1" dirty="0" err="1"/>
              <a:t>creane</a:t>
            </a:r>
            <a:r>
              <a:rPr lang="en-US" b="1" dirty="0"/>
              <a:t> uno</a:t>
            </a:r>
            <a:r>
              <a:rPr lang="en-US" dirty="0"/>
              <a:t>”</a:t>
            </a:r>
            <a:r>
              <a:rPr lang="it-IT" altLang="en-US" dirty="0"/>
              <a:t> </a:t>
            </a:r>
            <a:r>
              <a:rPr lang="en-US" dirty="0"/>
              <a:t>   </a:t>
            </a:r>
            <a:r>
              <a:rPr lang="en-US" dirty="0" err="1"/>
              <a:t>selezionare</a:t>
            </a:r>
            <a:r>
              <a:rPr lang="en-US" dirty="0"/>
              <a:t> la </a:t>
            </a:r>
            <a:r>
              <a:rPr lang="en-US" dirty="0" err="1"/>
              <a:t>casella</a:t>
            </a:r>
            <a:r>
              <a:rPr lang="en-US" dirty="0"/>
              <a:t> </a:t>
            </a:r>
            <a:r>
              <a:rPr lang="en-US" b="1" dirty="0" err="1"/>
              <a:t>Partecipa</a:t>
            </a:r>
            <a:r>
              <a:rPr lang="en-US" b="1" dirty="0"/>
              <a:t> a un team con un </a:t>
            </a:r>
            <a:r>
              <a:rPr lang="en-US" b="1" dirty="0" err="1"/>
              <a:t>codice</a:t>
            </a:r>
            <a:r>
              <a:rPr lang="en-US" dirty="0"/>
              <a:t> e </a:t>
            </a:r>
            <a:r>
              <a:rPr lang="en-US" dirty="0" err="1"/>
              <a:t>inserire</a:t>
            </a:r>
            <a:r>
              <a:rPr lang="en-US" dirty="0"/>
              <a:t> il </a:t>
            </a:r>
            <a:r>
              <a:rPr lang="en-US" dirty="0" err="1"/>
              <a:t>codice</a:t>
            </a:r>
            <a:r>
              <a:rPr lang="en-US" dirty="0"/>
              <a:t>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5868144" y="300990"/>
            <a:ext cx="2305050" cy="46037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it-IT" altLang="en-US" sz="2400" b="1" dirty="0">
                <a:solidFill>
                  <a:srgbClr val="FF0000"/>
                </a:solidFill>
                <a:sym typeface="+mn-ea"/>
              </a:rPr>
              <a:t>IN PRESENZA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212725" y="949960"/>
            <a:ext cx="871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en-US" sz="1600" b="1" dirty="0"/>
              <a:t>NON</a:t>
            </a:r>
            <a:r>
              <a:rPr lang="it-IT" altLang="en-US" sz="1600" dirty="0"/>
              <a:t> </a:t>
            </a:r>
            <a:r>
              <a:rPr lang="it-IT" altLang="en-US" sz="1600" dirty="0" err="1"/>
              <a:t>e’</a:t>
            </a:r>
            <a:r>
              <a:rPr lang="it-IT" altLang="en-US" sz="1600" dirty="0"/>
              <a:t> previsto i collegamento simultaneo su </a:t>
            </a:r>
            <a:r>
              <a:rPr lang="it-IT" altLang="en-US" sz="1600" dirty="0" err="1"/>
              <a:t>TEAMs</a:t>
            </a:r>
            <a:r>
              <a:rPr lang="it-IT" altLang="en-US" sz="1600" dirty="0"/>
              <a:t> ma (se funziona) è prevista la registrazione delle lezioni (disponibili per </a:t>
            </a:r>
            <a:r>
              <a:rPr lang="it-IT" altLang="en-US" sz="1600" dirty="0">
                <a:highlight>
                  <a:srgbClr val="FFFF00"/>
                </a:highlight>
              </a:rPr>
              <a:t>XX</a:t>
            </a:r>
            <a:r>
              <a:rPr lang="it-IT" altLang="en-US" sz="1600" dirty="0"/>
              <a:t> mesi)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32448724-B773-FE52-9897-F957075BF8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26" t="19201" r="16926" b="17210"/>
          <a:stretch/>
        </p:blipFill>
        <p:spPr>
          <a:xfrm>
            <a:off x="3275856" y="1832836"/>
            <a:ext cx="5785123" cy="256265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63" y="2565400"/>
            <a:ext cx="3238500" cy="196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7"/>
          <p:cNvSpPr>
            <a:spLocks noChangeArrowheads="1"/>
          </p:cNvSpPr>
          <p:nvPr/>
        </p:nvSpPr>
        <p:spPr bwMode="auto">
          <a:xfrm>
            <a:off x="6858000" y="4419600"/>
            <a:ext cx="1676400" cy="228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31748" name="Picture 20" descr="f0219_ISBN88-08-07891-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620713"/>
            <a:ext cx="384968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40"/>
          <a:stretch>
            <a:fillRect/>
          </a:stretch>
        </p:blipFill>
        <p:spPr bwMode="auto">
          <a:xfrm>
            <a:off x="35560" y="405130"/>
            <a:ext cx="7402830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107315" y="548640"/>
            <a:ext cx="1488440" cy="39878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000">
                <a:solidFill>
                  <a:srgbClr val="FF0000"/>
                </a:solidFill>
                <a:latin typeface="Symbol" panose="05050102010706020507" pitchFamily="18" charset="2"/>
              </a:rPr>
              <a:t>a</a:t>
            </a:r>
            <a:r>
              <a:rPr lang="en-US" altLang="en-US" sz="2000">
                <a:solidFill>
                  <a:srgbClr val="FF0000"/>
                </a:solidFill>
                <a:latin typeface="Helvetica" panose="020B0504020202030204" pitchFamily="34" charset="0"/>
              </a:rPr>
              <a:t> glucose</a:t>
            </a:r>
          </a:p>
        </p:txBody>
      </p:sp>
      <p:sp>
        <p:nvSpPr>
          <p:cNvPr id="32773" name="Text Box 7"/>
          <p:cNvSpPr txBox="1">
            <a:spLocks noChangeArrowheads="1"/>
          </p:cNvSpPr>
          <p:nvPr/>
        </p:nvSpPr>
        <p:spPr bwMode="auto">
          <a:xfrm>
            <a:off x="6156325" y="548640"/>
            <a:ext cx="1744663" cy="5191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800">
                <a:solidFill>
                  <a:srgbClr val="FF0000"/>
                </a:solidFill>
                <a:latin typeface="Symbol" panose="05050102010706020507" pitchFamily="18" charset="2"/>
              </a:rPr>
              <a:t>b</a:t>
            </a:r>
            <a:r>
              <a:rPr lang="en-US" altLang="en-US" sz="2800">
                <a:solidFill>
                  <a:srgbClr val="FF0000"/>
                </a:solidFill>
                <a:latin typeface="Helvetica" panose="020B0504020202030204" pitchFamily="34" charset="0"/>
              </a:rPr>
              <a:t> fructose</a:t>
            </a:r>
          </a:p>
        </p:txBody>
      </p:sp>
      <p:grpSp>
        <p:nvGrpSpPr>
          <p:cNvPr id="2" name="Group 8"/>
          <p:cNvGrpSpPr/>
          <p:nvPr/>
        </p:nvGrpSpPr>
        <p:grpSpPr bwMode="auto">
          <a:xfrm>
            <a:off x="611505" y="2997200"/>
            <a:ext cx="6646545" cy="3042087"/>
            <a:chOff x="695" y="2319"/>
            <a:chExt cx="5009" cy="2506"/>
          </a:xfrm>
        </p:grpSpPr>
        <p:pic>
          <p:nvPicPr>
            <p:cNvPr id="32778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5" y="2319"/>
              <a:ext cx="5009" cy="18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2779" name="Text Box 10"/>
            <p:cNvSpPr txBox="1">
              <a:spLocks noChangeArrowheads="1"/>
            </p:cNvSpPr>
            <p:nvPr/>
          </p:nvSpPr>
          <p:spPr bwMode="auto">
            <a:xfrm>
              <a:off x="2486" y="4395"/>
              <a:ext cx="1350" cy="4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800">
                  <a:solidFill>
                    <a:srgbClr val="FF0000"/>
                  </a:solidFill>
                  <a:latin typeface="Helvetica" panose="020B0504020202030204" pitchFamily="34" charset="0"/>
                </a:rPr>
                <a:t>sucrose</a:t>
              </a:r>
            </a:p>
          </p:txBody>
        </p:sp>
      </p:grpSp>
      <p:sp>
        <p:nvSpPr>
          <p:cNvPr id="32775" name="Rectangle 11"/>
          <p:cNvSpPr>
            <a:spLocks noChangeArrowheads="1"/>
          </p:cNvSpPr>
          <p:nvPr/>
        </p:nvSpPr>
        <p:spPr bwMode="auto">
          <a:xfrm>
            <a:off x="4500563" y="2276475"/>
            <a:ext cx="1158875" cy="3746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pic>
        <p:nvPicPr>
          <p:cNvPr id="1537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25"/>
          <a:stretch>
            <a:fillRect/>
          </a:stretch>
        </p:blipFill>
        <p:spPr bwMode="auto">
          <a:xfrm>
            <a:off x="3131820" y="2277745"/>
            <a:ext cx="2008188" cy="118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" name="Picture 101"/>
          <p:cNvPicPr/>
          <p:nvPr/>
        </p:nvPicPr>
        <p:blipFill>
          <a:blip r:embed="rId6"/>
          <a:stretch>
            <a:fillRect/>
          </a:stretch>
        </p:blipFill>
        <p:spPr>
          <a:xfrm>
            <a:off x="6083935" y="4941570"/>
            <a:ext cx="2717165" cy="16611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6518"/>
            <a:ext cx="6207125" cy="668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14198F8-ADA1-4A7A-8750-0E7C7E9E1836}" type="slidenum">
              <a:rPr lang="it-IT" altLang="it-IT"/>
              <a:t>33</a:t>
            </a:fld>
            <a:endParaRPr lang="it-IT" altLang="it-IT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05" y="116840"/>
            <a:ext cx="3655695" cy="3938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4108450" y="2277110"/>
            <a:ext cx="471424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/>
              <a:t>Isomaltose</a:t>
            </a:r>
            <a:r>
              <a:rPr lang="en-US" sz="1400"/>
              <a:t> is a disaccharide similar to maltose, but with a </a:t>
            </a:r>
            <a:r>
              <a:rPr lang="en-US" sz="1400" b="1"/>
              <a:t>α-(1-6)-linkage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4140200" y="3375025"/>
            <a:ext cx="4930140" cy="737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/>
              <a:t>Sophorose</a:t>
            </a:r>
            <a:r>
              <a:rPr lang="en-US" sz="1400"/>
              <a:t> is a disaccharide, a dimer of glucose. It differs from other glucose dimers such as maltose in having an unusual</a:t>
            </a:r>
            <a:r>
              <a:rPr lang="en-US" sz="1400" b="1"/>
              <a:t> β-1,2 bond</a:t>
            </a:r>
            <a:r>
              <a:rPr lang="en-US" sz="1400"/>
              <a:t>.</a:t>
            </a:r>
          </a:p>
        </p:txBody>
      </p:sp>
      <p:sp>
        <p:nvSpPr>
          <p:cNvPr id="6" name="Text Box 5"/>
          <p:cNvSpPr txBox="1"/>
          <p:nvPr/>
        </p:nvSpPr>
        <p:spPr>
          <a:xfrm>
            <a:off x="4083685" y="476885"/>
            <a:ext cx="4779010" cy="8299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600" b="1"/>
              <a:t>maltose</a:t>
            </a:r>
            <a:r>
              <a:rPr lang="en-US" sz="1600"/>
              <a:t>	</a:t>
            </a:r>
            <a:r>
              <a:rPr lang="it-IT" altLang="en-US" sz="1600"/>
              <a:t>	</a:t>
            </a:r>
            <a:r>
              <a:rPr lang="en-US" sz="1600"/>
              <a:t>glucose	glucose	α(1→4)</a:t>
            </a:r>
          </a:p>
          <a:p>
            <a:r>
              <a:rPr lang="en-US" sz="1600" b="1"/>
              <a:t>trehalose</a:t>
            </a:r>
            <a:r>
              <a:rPr lang="en-US" sz="1600"/>
              <a:t>	</a:t>
            </a:r>
            <a:r>
              <a:rPr lang="it-IT" altLang="en-US" sz="1600"/>
              <a:t>	</a:t>
            </a:r>
            <a:r>
              <a:rPr lang="en-US" sz="1600"/>
              <a:t>glucose	glucose	α(1→1)α</a:t>
            </a:r>
          </a:p>
          <a:p>
            <a:r>
              <a:rPr lang="en-US" sz="1600" b="1"/>
              <a:t>cellobiose	</a:t>
            </a:r>
            <a:r>
              <a:rPr lang="en-US" sz="1600"/>
              <a:t>glucose	glucose	β(1→4)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4140200" y="2853055"/>
            <a:ext cx="460311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/>
              <a:t>Gentiobiose </a:t>
            </a:r>
            <a:r>
              <a:rPr lang="en-US" sz="1400"/>
              <a:t>is a disaccharide composed of two units of D-glucose joined with a </a:t>
            </a:r>
            <a:r>
              <a:rPr lang="en-US" sz="1400" b="1"/>
              <a:t>β(1-&gt;6) </a:t>
            </a:r>
            <a:r>
              <a:rPr lang="en-US" sz="1400"/>
              <a:t>linkage</a:t>
            </a:r>
          </a:p>
        </p:txBody>
      </p:sp>
      <p:sp>
        <p:nvSpPr>
          <p:cNvPr id="8" name="Rectangles 7"/>
          <p:cNvSpPr/>
          <p:nvPr/>
        </p:nvSpPr>
        <p:spPr>
          <a:xfrm>
            <a:off x="3275965" y="2348865"/>
            <a:ext cx="431800" cy="28765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s 8"/>
          <p:cNvSpPr/>
          <p:nvPr/>
        </p:nvSpPr>
        <p:spPr>
          <a:xfrm>
            <a:off x="3275965" y="476885"/>
            <a:ext cx="473710" cy="2730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s 9"/>
          <p:cNvSpPr/>
          <p:nvPr/>
        </p:nvSpPr>
        <p:spPr>
          <a:xfrm>
            <a:off x="1475740" y="1052830"/>
            <a:ext cx="473710" cy="27305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s 10"/>
          <p:cNvSpPr/>
          <p:nvPr/>
        </p:nvSpPr>
        <p:spPr>
          <a:xfrm>
            <a:off x="1443990" y="462280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s 11"/>
          <p:cNvSpPr/>
          <p:nvPr/>
        </p:nvSpPr>
        <p:spPr>
          <a:xfrm>
            <a:off x="3244215" y="2924810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s 12"/>
          <p:cNvSpPr/>
          <p:nvPr/>
        </p:nvSpPr>
        <p:spPr>
          <a:xfrm>
            <a:off x="1443990" y="2348865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s 14"/>
          <p:cNvSpPr/>
          <p:nvPr/>
        </p:nvSpPr>
        <p:spPr>
          <a:xfrm>
            <a:off x="4068445" y="404495"/>
            <a:ext cx="4871720" cy="98044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s 15"/>
          <p:cNvSpPr/>
          <p:nvPr/>
        </p:nvSpPr>
        <p:spPr>
          <a:xfrm>
            <a:off x="4036695" y="2132965"/>
            <a:ext cx="5001260" cy="4147820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s 17"/>
          <p:cNvSpPr/>
          <p:nvPr/>
        </p:nvSpPr>
        <p:spPr>
          <a:xfrm>
            <a:off x="1443990" y="1701165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 Box 18"/>
          <p:cNvSpPr txBox="1"/>
          <p:nvPr/>
        </p:nvSpPr>
        <p:spPr>
          <a:xfrm>
            <a:off x="4140200" y="4184015"/>
            <a:ext cx="472884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b="1"/>
              <a:t>Callose</a:t>
            </a:r>
            <a:r>
              <a:rPr lang="en-US" sz="1400"/>
              <a:t> is composed of glucose residues linked together through </a:t>
            </a:r>
            <a:r>
              <a:rPr lang="en-US" sz="1400" b="1"/>
              <a:t>β-1,3-linkages</a:t>
            </a:r>
            <a:r>
              <a:rPr lang="en-US" sz="1400"/>
              <a:t>,</a:t>
            </a:r>
          </a:p>
        </p:txBody>
      </p:sp>
      <p:sp>
        <p:nvSpPr>
          <p:cNvPr id="20" name="Rectangles 19"/>
          <p:cNvSpPr/>
          <p:nvPr/>
        </p:nvSpPr>
        <p:spPr>
          <a:xfrm>
            <a:off x="3223260" y="1693545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s 20"/>
          <p:cNvSpPr/>
          <p:nvPr/>
        </p:nvSpPr>
        <p:spPr>
          <a:xfrm>
            <a:off x="3244215" y="1078230"/>
            <a:ext cx="473710" cy="287655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Box 21"/>
          <p:cNvSpPr txBox="1"/>
          <p:nvPr/>
        </p:nvSpPr>
        <p:spPr>
          <a:xfrm>
            <a:off x="4171950" y="4797425"/>
            <a:ext cx="437578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400" dirty="0"/>
              <a:t>Formation of alpha-(1--&gt;6), alpha-(1--&gt;3), and alpha-(1--&gt;2) glycosidic linkages by </a:t>
            </a:r>
            <a:r>
              <a:rPr lang="en-US" sz="1400" b="1" dirty="0"/>
              <a:t>dextransucrase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7" grpId="0"/>
      <p:bldP spid="7" grpId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6" grpId="0" animBg="1"/>
      <p:bldP spid="16" grpId="1" animBg="1"/>
      <p:bldP spid="18" grpId="0" animBg="1"/>
      <p:bldP spid="18" grpId="1" animBg="1"/>
      <p:bldP spid="19" grpId="0"/>
      <p:bldP spid="19" grpId="1"/>
      <p:bldP spid="20" grpId="0" animBg="1"/>
      <p:bldP spid="20" grpId="1" animBg="1"/>
      <p:bldP spid="21" grpId="0" animBg="1"/>
      <p:bldP spid="21" grpId="1" animBg="1"/>
      <p:bldP spid="22" grpId="0"/>
      <p:bldP spid="22" grpId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link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450" y="188595"/>
            <a:ext cx="6924675" cy="4533900"/>
          </a:xfrm>
          <a:prstGeom prst="rect">
            <a:avLst/>
          </a:prstGeom>
        </p:spPr>
      </p:pic>
      <p:pic>
        <p:nvPicPr>
          <p:cNvPr id="103" name="Picture 102"/>
          <p:cNvPicPr/>
          <p:nvPr/>
        </p:nvPicPr>
        <p:blipFill>
          <a:blip r:link="rId2"/>
          <a:stretch>
            <a:fillRect/>
          </a:stretch>
        </p:blipFill>
        <p:spPr>
          <a:xfrm>
            <a:off x="4572000" y="3429000"/>
            <a:ext cx="0" cy="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4640" y="4869180"/>
            <a:ext cx="6015355" cy="1896745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173" y="237644"/>
            <a:ext cx="6937375" cy="284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970" y="3193415"/>
            <a:ext cx="6099810" cy="3470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" y="190500"/>
            <a:ext cx="4165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4"/>
          <p:cNvSpPr txBox="1">
            <a:spLocks noChangeArrowheads="1"/>
          </p:cNvSpPr>
          <p:nvPr/>
        </p:nvSpPr>
        <p:spPr bwMode="auto">
          <a:xfrm>
            <a:off x="4479925" y="511175"/>
            <a:ext cx="2438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  <a:latin typeface="Helvetica" panose="020B0504020202030204" pitchFamily="34" charset="0"/>
              </a:rPr>
              <a:t> Epatociti  umani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4479925" y="1217613"/>
            <a:ext cx="27416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i="1">
                <a:latin typeface="Comic Sans MS" panose="030F0702030302020204" pitchFamily="66" charset="0"/>
              </a:rPr>
              <a:t>hepatikos</a:t>
            </a:r>
            <a:r>
              <a:rPr lang="en-US" altLang="en-US" sz="2400">
                <a:latin typeface="Helvetica" panose="020B0504020202030204" pitchFamily="34" charset="0"/>
              </a:rPr>
              <a:t> = fegato</a:t>
            </a:r>
          </a:p>
        </p:txBody>
      </p:sp>
      <p:grpSp>
        <p:nvGrpSpPr>
          <p:cNvPr id="2" name="Group 6"/>
          <p:cNvGrpSpPr/>
          <p:nvPr/>
        </p:nvGrpSpPr>
        <p:grpSpPr bwMode="auto">
          <a:xfrm>
            <a:off x="3835400" y="2681288"/>
            <a:ext cx="5105400" cy="4160837"/>
            <a:chOff x="2416" y="1689"/>
            <a:chExt cx="3216" cy="2621"/>
          </a:xfrm>
        </p:grpSpPr>
        <p:grpSp>
          <p:nvGrpSpPr>
            <p:cNvPr id="34822" name="Group 7"/>
            <p:cNvGrpSpPr/>
            <p:nvPr/>
          </p:nvGrpSpPr>
          <p:grpSpPr bwMode="auto">
            <a:xfrm>
              <a:off x="2416" y="1689"/>
              <a:ext cx="3216" cy="2621"/>
              <a:chOff x="2416" y="1689"/>
              <a:chExt cx="3216" cy="2621"/>
            </a:xfrm>
          </p:grpSpPr>
          <p:pic>
            <p:nvPicPr>
              <p:cNvPr id="34824" name="Picture 8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16" y="1689"/>
                <a:ext cx="3216" cy="25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4825" name="Text Box 9"/>
              <p:cNvSpPr txBox="1">
                <a:spLocks noChangeArrowheads="1"/>
              </p:cNvSpPr>
              <p:nvPr/>
            </p:nvSpPr>
            <p:spPr bwMode="auto">
              <a:xfrm>
                <a:off x="2496" y="4022"/>
                <a:ext cx="1774" cy="28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r>
                  <a:rPr lang="en-US" altLang="en-US" sz="2400">
                    <a:solidFill>
                      <a:srgbClr val="FF0000"/>
                    </a:solidFill>
                    <a:latin typeface="Geneva" panose="020B0503030404040204" pitchFamily="34" charset="0"/>
                  </a:rPr>
                  <a:t>granuli di glicogeno</a:t>
                </a:r>
              </a:p>
            </p:txBody>
          </p:sp>
        </p:grpSp>
        <p:sp>
          <p:nvSpPr>
            <p:cNvPr id="34823" name="Line 10"/>
            <p:cNvSpPr>
              <a:spLocks noChangeShapeType="1"/>
            </p:cNvSpPr>
            <p:nvPr/>
          </p:nvSpPr>
          <p:spPr bwMode="auto">
            <a:xfrm flipH="1">
              <a:off x="3576" y="3488"/>
              <a:ext cx="288" cy="60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9" grpId="0" autoUpdateAnimBg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Risultati immagini per amido strut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2928" cy="6271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Risultati immagini per amido struttu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784976" cy="658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ChangeArrowheads="1"/>
          </p:cNvSpPr>
          <p:nvPr/>
        </p:nvSpPr>
        <p:spPr bwMode="auto">
          <a:xfrm>
            <a:off x="6400800" y="4648200"/>
            <a:ext cx="25146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1042988" y="765175"/>
            <a:ext cx="22161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>
                <a:latin typeface="Helvetica" panose="020B0504020202030204" pitchFamily="34" charset="0"/>
              </a:rPr>
              <a:t>monomeri</a:t>
            </a:r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5867400" y="787400"/>
            <a:ext cx="1784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>
                <a:latin typeface="Helvetica" panose="020B0504020202030204" pitchFamily="34" charset="0"/>
              </a:rPr>
              <a:t>polimeri</a:t>
            </a:r>
          </a:p>
        </p:txBody>
      </p:sp>
      <p:pic>
        <p:nvPicPr>
          <p:cNvPr id="38917" name="Picture 6" descr="f0217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44675"/>
            <a:ext cx="892968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Rectangle 7"/>
          <p:cNvSpPr>
            <a:spLocks noChangeArrowheads="1"/>
          </p:cNvSpPr>
          <p:nvPr/>
        </p:nvSpPr>
        <p:spPr bwMode="auto">
          <a:xfrm>
            <a:off x="106363" y="3141663"/>
            <a:ext cx="8713787" cy="647700"/>
          </a:xfrm>
          <a:prstGeom prst="rect">
            <a:avLst/>
          </a:prstGeom>
          <a:noFill/>
          <a:ln w="57150">
            <a:solidFill>
              <a:srgbClr val="FF33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it-IT" alt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251520" y="0"/>
            <a:ext cx="7389139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/>
              <a:t>Tutte le diapositive e i video si trovano su </a:t>
            </a:r>
          </a:p>
          <a:p>
            <a:endParaRPr lang="it-IT" sz="2800" b="1" dirty="0">
              <a:solidFill>
                <a:srgbClr val="FF0000"/>
              </a:solidFill>
            </a:endParaRPr>
          </a:p>
          <a:p>
            <a:r>
              <a:rPr lang="it-IT" sz="2800" b="1" dirty="0" err="1">
                <a:solidFill>
                  <a:srgbClr val="FF0000"/>
                </a:solidFill>
              </a:rPr>
              <a:t>Moodle</a:t>
            </a:r>
            <a:r>
              <a:rPr lang="it-IT" sz="2800" b="1" dirty="0">
                <a:solidFill>
                  <a:srgbClr val="FF0000"/>
                </a:solidFill>
              </a:rPr>
              <a:t> 2</a:t>
            </a:r>
          </a:p>
          <a:p>
            <a:endParaRPr lang="it-IT" sz="2800" b="1" dirty="0" err="1">
              <a:solidFill>
                <a:srgbClr val="FF0000"/>
              </a:solidFill>
            </a:endParaRPr>
          </a:p>
          <a:p>
            <a:endParaRPr lang="it-IT" sz="2800" b="1" dirty="0" err="1">
              <a:solidFill>
                <a:srgbClr val="FF0000"/>
              </a:solidFill>
            </a:endParaRPr>
          </a:p>
          <a:p>
            <a:endParaRPr lang="it-IT" sz="2800" b="1" dirty="0" err="1">
              <a:solidFill>
                <a:srgbClr val="FF0000"/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84D088EC-090F-E9BB-7E31-5B348EFEB138}"/>
              </a:ext>
            </a:extLst>
          </p:cNvPr>
          <p:cNvSpPr/>
          <p:nvPr/>
        </p:nvSpPr>
        <p:spPr>
          <a:xfrm>
            <a:off x="107504" y="2564904"/>
            <a:ext cx="2304256" cy="17281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Text Box 3"/>
          <p:cNvSpPr txBox="1"/>
          <p:nvPr/>
        </p:nvSpPr>
        <p:spPr>
          <a:xfrm>
            <a:off x="752792" y="5229200"/>
            <a:ext cx="7638415" cy="9233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it-IT" altLang="en-US" dirty="0"/>
              <a:t>CODICE PER </a:t>
            </a:r>
            <a:r>
              <a:rPr lang="it-IT" altLang="en-US" dirty="0">
                <a:solidFill>
                  <a:srgbClr val="FF0000"/>
                </a:solidFill>
              </a:rPr>
              <a:t>ISCRIZIONE MOODLE</a:t>
            </a:r>
            <a:endParaRPr lang="it-IT" altLang="en-US" dirty="0"/>
          </a:p>
          <a:p>
            <a:endParaRPr lang="it-IT" altLang="en-US" dirty="0"/>
          </a:p>
          <a:p>
            <a:r>
              <a:rPr lang="it-IT" altLang="en-US" b="1" dirty="0"/>
              <a:t>786ME-1</a:t>
            </a:r>
            <a:r>
              <a:rPr lang="it-IT" altLang="en-US" dirty="0"/>
              <a:t> - Biologia applicata agli studi medici 2023 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648D643-D452-0512-B83D-778BFAD33BE9}"/>
              </a:ext>
            </a:extLst>
          </p:cNvPr>
          <p:cNvSpPr txBox="1"/>
          <p:nvPr/>
        </p:nvSpPr>
        <p:spPr>
          <a:xfrm>
            <a:off x="323528" y="2693120"/>
            <a:ext cx="197295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altLang="en-US" sz="2400" dirty="0">
                <a:sym typeface="+mn-ea"/>
              </a:rPr>
              <a:t>CODICE </a:t>
            </a:r>
          </a:p>
          <a:p>
            <a:endParaRPr lang="it-IT" sz="2400" b="0" i="0" dirty="0">
              <a:solidFill>
                <a:srgbClr val="00B050"/>
              </a:solidFill>
              <a:effectLst/>
              <a:latin typeface="Menlo"/>
              <a:sym typeface="+mn-ea"/>
            </a:endParaRPr>
          </a:p>
          <a:p>
            <a:r>
              <a:rPr lang="it-IT" sz="4000" b="0" i="0" dirty="0">
                <a:solidFill>
                  <a:srgbClr val="00B050"/>
                </a:solidFill>
                <a:effectLst/>
                <a:latin typeface="Menlo"/>
              </a:rPr>
              <a:t>rwl318d</a:t>
            </a:r>
            <a:endParaRPr lang="it-IT" sz="4000" dirty="0"/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8DC17874-80A5-61EF-B276-186FD1CADE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40" y="1556792"/>
            <a:ext cx="6154467" cy="3143815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f022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" b="7674"/>
          <a:stretch>
            <a:fillRect/>
          </a:stretch>
        </p:blipFill>
        <p:spPr bwMode="auto">
          <a:xfrm>
            <a:off x="1115060" y="836930"/>
            <a:ext cx="3531870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Left Arrow 1"/>
          <p:cNvSpPr/>
          <p:nvPr/>
        </p:nvSpPr>
        <p:spPr>
          <a:xfrm>
            <a:off x="5147945" y="548640"/>
            <a:ext cx="1584325" cy="791845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Left Arrow 3"/>
          <p:cNvSpPr/>
          <p:nvPr/>
        </p:nvSpPr>
        <p:spPr>
          <a:xfrm>
            <a:off x="5147945" y="4149090"/>
            <a:ext cx="1584325" cy="791845"/>
          </a:xfrm>
          <a:prstGeom prst="leftArrow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f022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5" t="-11" r="6842" b="95187"/>
          <a:stretch>
            <a:fillRect/>
          </a:stretch>
        </p:blipFill>
        <p:spPr bwMode="auto">
          <a:xfrm>
            <a:off x="394970" y="236220"/>
            <a:ext cx="4022090" cy="600710"/>
          </a:xfrm>
          <a:prstGeom prst="octagon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0221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0" t="92168" r="-3973" b="3050"/>
          <a:stretch>
            <a:fillRect/>
          </a:stretch>
        </p:blipFill>
        <p:spPr bwMode="auto">
          <a:xfrm>
            <a:off x="394970" y="6237605"/>
            <a:ext cx="4908550" cy="490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s 2"/>
          <p:cNvSpPr/>
          <p:nvPr/>
        </p:nvSpPr>
        <p:spPr>
          <a:xfrm>
            <a:off x="394970" y="6165215"/>
            <a:ext cx="2372995" cy="483870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72045" y="5268253"/>
            <a:ext cx="2016224" cy="151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48064" y="5238746"/>
            <a:ext cx="2395758" cy="134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568849D2-7850-E5A1-26F4-8C6368EDF933}"/>
              </a:ext>
            </a:extLst>
          </p:cNvPr>
          <p:cNvSpPr txBox="1"/>
          <p:nvPr/>
        </p:nvSpPr>
        <p:spPr>
          <a:xfrm>
            <a:off x="215516" y="3890060"/>
            <a:ext cx="38884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pt-BR" sz="1600" b="1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Acido Oleico</a:t>
            </a:r>
            <a:r>
              <a:rPr lang="pt-BR" sz="16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: </a:t>
            </a:r>
            <a:r>
              <a:rPr lang="pt-BR" sz="1600" b="0" i="0" u="none" strike="noStrike" dirty="0">
                <a:solidFill>
                  <a:srgbClr val="0645AD"/>
                </a:solidFill>
                <a:effectLst/>
                <a:cs typeface="Arial" panose="020B0604020202020204" pitchFamily="34" charset="0"/>
              </a:rPr>
              <a:t>acido carbossilico</a:t>
            </a:r>
            <a:r>
              <a:rPr lang="pt-BR" sz="16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pt-BR" sz="1600" b="0" i="0" u="none" strike="noStrike" dirty="0">
                <a:solidFill>
                  <a:srgbClr val="0645AD"/>
                </a:solidFill>
                <a:effectLst/>
                <a:cs typeface="Arial" panose="020B0604020202020204" pitchFamily="34" charset="0"/>
              </a:rPr>
              <a:t>monoinsaturo</a:t>
            </a:r>
            <a:r>
              <a:rPr lang="pt-BR" sz="16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a 18 atomi </a:t>
            </a:r>
            <a:r>
              <a:rPr lang="it-IT" sz="16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con formula </a:t>
            </a:r>
            <a:r>
              <a:rPr lang="pt-BR" sz="1600" b="0" i="0" dirty="0">
                <a:solidFill>
                  <a:srgbClr val="202122"/>
                </a:solidFill>
                <a:effectLst/>
                <a:cs typeface="Arial" panose="020B0604020202020204" pitchFamily="34" charset="0"/>
              </a:rPr>
              <a:t> </a:t>
            </a:r>
            <a:r>
              <a:rPr lang="it-IT" sz="1600" b="0" i="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C</a:t>
            </a:r>
            <a:r>
              <a:rPr lang="it-IT" sz="1600" b="0" i="0" baseline="-2500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18</a:t>
            </a:r>
            <a:r>
              <a:rPr lang="it-IT" sz="1600" b="0" i="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H</a:t>
            </a:r>
            <a:r>
              <a:rPr lang="it-IT" sz="1600" b="0" i="0" baseline="-2500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34</a:t>
            </a:r>
            <a:r>
              <a:rPr lang="it-IT" sz="1600" b="0" i="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0</a:t>
            </a:r>
            <a:r>
              <a:rPr lang="it-IT" sz="1600" b="0" i="0" baseline="-25000" dirty="0">
                <a:solidFill>
                  <a:srgbClr val="040C28"/>
                </a:solidFill>
                <a:effectLst/>
                <a:cs typeface="Arial" panose="020B0604020202020204" pitchFamily="34" charset="0"/>
              </a:rPr>
              <a:t>2</a:t>
            </a:r>
            <a:endParaRPr lang="it-IT" sz="1600" dirty="0"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676ECDA-6AD0-67C3-635D-27BC97EDEFE0}"/>
              </a:ext>
            </a:extLst>
          </p:cNvPr>
          <p:cNvSpPr txBox="1"/>
          <p:nvPr/>
        </p:nvSpPr>
        <p:spPr>
          <a:xfrm>
            <a:off x="4274948" y="3890061"/>
            <a:ext cx="486905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L'</a:t>
            </a:r>
            <a:r>
              <a:rPr lang="it-IT" sz="1600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acido stearico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è un</a:t>
            </a:r>
            <a:r>
              <a:rPr lang="it-IT" sz="1600" b="0" i="0" dirty="0">
                <a:effectLst/>
                <a:latin typeface="Arial" panose="020B0604020202020204" pitchFamily="34" charset="0"/>
              </a:rPr>
              <a:t> </a:t>
            </a:r>
            <a:r>
              <a:rPr lang="it-IT" sz="1600" b="0" i="0" u="none" strike="noStrike" dirty="0">
                <a:effectLst/>
                <a:latin typeface="Arial" panose="020B0604020202020204" pitchFamily="34" charset="0"/>
              </a:rPr>
              <a:t>acido carbossilico</a:t>
            </a:r>
            <a:r>
              <a:rPr lang="it-IT" sz="1600" b="0" i="0" dirty="0">
                <a:effectLst/>
                <a:latin typeface="Arial" panose="020B0604020202020204" pitchFamily="34" charset="0"/>
              </a:rPr>
              <a:t> (facente 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parte della famiglia degli </a:t>
            </a:r>
            <a:r>
              <a:rPr lang="it-IT" sz="1600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acidi grassi saturi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 con formula C</a:t>
            </a:r>
            <a:r>
              <a:rPr lang="it-IT" sz="16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18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H</a:t>
            </a:r>
            <a:r>
              <a:rPr lang="it-IT" sz="16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36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O</a:t>
            </a:r>
            <a:r>
              <a:rPr lang="it-IT" sz="1600" b="0" i="0" baseline="-2500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it-IT" sz="1600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endParaRPr lang="it-IT" sz="16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19508DBC-0A85-74B4-3B62-3B17AAD9B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80" y="271640"/>
            <a:ext cx="5524994" cy="3496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/>
          <p:cNvPicPr/>
          <p:nvPr/>
        </p:nvPicPr>
        <p:blipFill>
          <a:blip r:embed="rId2"/>
          <a:stretch>
            <a:fillRect/>
          </a:stretch>
        </p:blipFill>
        <p:spPr>
          <a:xfrm>
            <a:off x="5652135" y="1412875"/>
            <a:ext cx="3138170" cy="21259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Picture 104"/>
          <p:cNvPicPr/>
          <p:nvPr/>
        </p:nvPicPr>
        <p:blipFill>
          <a:blip r:embed="rId3"/>
          <a:stretch>
            <a:fillRect/>
          </a:stretch>
        </p:blipFill>
        <p:spPr>
          <a:xfrm>
            <a:off x="2555875" y="188595"/>
            <a:ext cx="2736850" cy="15805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rcRect l="2085" t="10948" r="59885" b="1233"/>
          <a:stretch>
            <a:fillRect/>
          </a:stretch>
        </p:blipFill>
        <p:spPr>
          <a:xfrm>
            <a:off x="36195" y="548640"/>
            <a:ext cx="2225675" cy="3256280"/>
          </a:xfrm>
          <a:prstGeom prst="rect">
            <a:avLst/>
          </a:prstGeom>
        </p:spPr>
      </p:pic>
      <p:pic>
        <p:nvPicPr>
          <p:cNvPr id="106" name="Picture 105"/>
          <p:cNvPicPr/>
          <p:nvPr/>
        </p:nvPicPr>
        <p:blipFill>
          <a:blip r:embed="rId5"/>
          <a:stretch>
            <a:fillRect/>
          </a:stretch>
        </p:blipFill>
        <p:spPr>
          <a:xfrm>
            <a:off x="2078519" y="4340115"/>
            <a:ext cx="2939415" cy="23895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57706529-64AD-3243-254F-23128886D2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6096" y="4236724"/>
            <a:ext cx="1599007" cy="24928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4" descr="bubb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052736"/>
            <a:ext cx="4643757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5" descr="02_2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93"/>
          <a:stretch>
            <a:fillRect/>
          </a:stretch>
        </p:blipFill>
        <p:spPr bwMode="auto">
          <a:xfrm>
            <a:off x="85378" y="619919"/>
            <a:ext cx="4076700" cy="561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>
          <a:xfrm>
            <a:off x="4139952" y="512676"/>
            <a:ext cx="4918670" cy="5832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02_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314"/>
          <a:stretch>
            <a:fillRect/>
          </a:stretch>
        </p:blipFill>
        <p:spPr bwMode="auto">
          <a:xfrm>
            <a:off x="611560" y="260350"/>
            <a:ext cx="3700463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566809" y="2238569"/>
            <a:ext cx="6235769" cy="2641211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624" y="332656"/>
            <a:ext cx="6912768" cy="6261524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f0222_ISBN88-08-07891-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1268413"/>
            <a:ext cx="6911975" cy="405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02_2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38"/>
          <a:stretch>
            <a:fillRect/>
          </a:stretch>
        </p:blipFill>
        <p:spPr bwMode="auto">
          <a:xfrm>
            <a:off x="467544" y="548680"/>
            <a:ext cx="4392488" cy="608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 descr="Struttura molecolare di colesterolo su bianc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3967" y="1412776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24140" b="28599"/>
          <a:stretch/>
        </p:blipFill>
        <p:spPr>
          <a:xfrm>
            <a:off x="46337" y="188640"/>
            <a:ext cx="8156570" cy="28082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rcRect l="1568" t="16398" r="5109" b="34250"/>
          <a:stretch>
            <a:fillRect/>
          </a:stretch>
        </p:blipFill>
        <p:spPr>
          <a:xfrm>
            <a:off x="107412" y="3940618"/>
            <a:ext cx="8422005" cy="2505710"/>
          </a:xfrm>
          <a:prstGeom prst="rect">
            <a:avLst/>
          </a:prstGeom>
        </p:spPr>
      </p:pic>
      <p:sp>
        <p:nvSpPr>
          <p:cNvPr id="8" name="Ovale 1"/>
          <p:cNvSpPr/>
          <p:nvPr/>
        </p:nvSpPr>
        <p:spPr>
          <a:xfrm>
            <a:off x="1979667" y="4437666"/>
            <a:ext cx="1944216" cy="15121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A1874C4-9222-B92D-D9F1-4A832F768D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7637" t="27600" r="19289" b="27600"/>
          <a:stretch/>
        </p:blipFill>
        <p:spPr>
          <a:xfrm>
            <a:off x="2269743" y="764704"/>
            <a:ext cx="3685701" cy="280822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2E7AB7E-C76A-FC2A-3BC9-53609F812F26}"/>
              </a:ext>
            </a:extLst>
          </p:cNvPr>
          <p:cNvSpPr/>
          <p:nvPr/>
        </p:nvSpPr>
        <p:spPr>
          <a:xfrm>
            <a:off x="5412746" y="1736810"/>
            <a:ext cx="2327606" cy="11521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Ovale 1"/>
          <p:cNvSpPr/>
          <p:nvPr/>
        </p:nvSpPr>
        <p:spPr>
          <a:xfrm>
            <a:off x="2335681" y="1851971"/>
            <a:ext cx="2197802" cy="115212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35FF1C18-3591-73E0-ABCD-D3B265D8C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404664"/>
            <a:ext cx="8416836" cy="583264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13630" t="10377" r="11242" b="8708"/>
          <a:stretch>
            <a:fillRect/>
          </a:stretch>
        </p:blipFill>
        <p:spPr>
          <a:xfrm>
            <a:off x="536892" y="260648"/>
            <a:ext cx="8070215" cy="568198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EBA89E49-7023-D87A-AAF9-851ED44C4142}"/>
              </a:ext>
            </a:extLst>
          </p:cNvPr>
          <p:cNvSpPr/>
          <p:nvPr/>
        </p:nvSpPr>
        <p:spPr>
          <a:xfrm>
            <a:off x="323528" y="1196752"/>
            <a:ext cx="4311650" cy="19168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74C19C45-AD1B-36A2-C327-691EC0CBB2C0}"/>
              </a:ext>
            </a:extLst>
          </p:cNvPr>
          <p:cNvSpPr/>
          <p:nvPr/>
        </p:nvSpPr>
        <p:spPr>
          <a:xfrm>
            <a:off x="539585" y="1261363"/>
            <a:ext cx="387953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altLang="it-IT" sz="2000" b="1" dirty="0">
                <a:cs typeface="Arial" panose="020B0604020202020204" pitchFamily="34" charset="0"/>
              </a:rPr>
              <a:t>2 appelli a gennaio/febbraio</a:t>
            </a:r>
          </a:p>
          <a:p>
            <a:pPr eaLnBrk="1" hangingPunct="1"/>
            <a:endParaRPr lang="it-IT" altLang="it-IT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b="1" dirty="0">
                <a:cs typeface="Arial" panose="020B0604020202020204" pitchFamily="34" charset="0"/>
              </a:rPr>
              <a:t>2 appelli a giugno/luglio</a:t>
            </a:r>
          </a:p>
          <a:p>
            <a:pPr eaLnBrk="1" hangingPunct="1"/>
            <a:endParaRPr lang="it-IT" altLang="it-IT" sz="20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000" b="1" dirty="0">
                <a:cs typeface="Arial" panose="020B0604020202020204" pitchFamily="34" charset="0"/>
              </a:rPr>
              <a:t>2 appelli a settembre</a:t>
            </a:r>
          </a:p>
        </p:txBody>
      </p:sp>
      <p:sp>
        <p:nvSpPr>
          <p:cNvPr id="5" name="CasellaDiTesto 3">
            <a:extLst>
              <a:ext uri="{FF2B5EF4-FFF2-40B4-BE49-F238E27FC236}">
                <a16:creationId xmlns:a16="http://schemas.microsoft.com/office/drawing/2014/main" id="{BD58CD04-7E83-D2AD-76CB-2BF386EACE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90" y="3730389"/>
            <a:ext cx="8784976" cy="2030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dirty="0">
                <a:latin typeface="Arial Narrow" panose="020B0606020202030204" pitchFamily="34" charset="0"/>
              </a:rPr>
              <a:t>E’ possibile partecipare a </a:t>
            </a:r>
            <a:r>
              <a:rPr lang="it-IT" altLang="it-IT" sz="2400" b="1" dirty="0">
                <a:latin typeface="Arial Narrow" panose="020B0606020202030204" pitchFamily="34" charset="0"/>
              </a:rPr>
              <a:t>TUTTI</a:t>
            </a:r>
            <a:r>
              <a:rPr lang="it-IT" altLang="it-IT" sz="2400" dirty="0">
                <a:latin typeface="Arial Narrow" panose="020B0606020202030204" pitchFamily="34" charset="0"/>
              </a:rPr>
              <a:t> e </a:t>
            </a:r>
            <a:r>
              <a:rPr lang="it-IT" altLang="it-IT" sz="2400" b="1" dirty="0">
                <a:latin typeface="Arial Narrow" panose="020B0606020202030204" pitchFamily="34" charset="0"/>
              </a:rPr>
              <a:t>6</a:t>
            </a:r>
            <a:r>
              <a:rPr lang="it-IT" altLang="it-IT" sz="2400" dirty="0">
                <a:latin typeface="Arial Narrow" panose="020B0606020202030204" pitchFamily="34" charset="0"/>
              </a:rPr>
              <a:t> gli appelli.</a:t>
            </a:r>
          </a:p>
          <a:p>
            <a:pPr eaLnBrk="1" hangingPunct="1"/>
            <a:endParaRPr lang="it-IT" altLang="it-IT" sz="2400" dirty="0">
              <a:latin typeface="Arial Narrow" panose="020B0606020202030204" pitchFamily="34" charset="0"/>
            </a:endParaRPr>
          </a:p>
          <a:p>
            <a:pPr eaLnBrk="1" hangingPunct="1"/>
            <a:r>
              <a:rPr lang="it-IT" dirty="0"/>
              <a:t>Per la registrazione del </a:t>
            </a:r>
            <a:r>
              <a:rPr lang="it-IT" b="1" dirty="0"/>
              <a:t>CORSO INTEGRATO</a:t>
            </a:r>
            <a:r>
              <a:rPr lang="it-IT" dirty="0"/>
              <a:t> (Genetica + Biologia molecolare+ Biologia) </a:t>
            </a:r>
          </a:p>
          <a:p>
            <a:pPr eaLnBrk="1" hangingPunct="1"/>
            <a:endParaRPr lang="it-IT" dirty="0"/>
          </a:p>
          <a:p>
            <a:pPr eaLnBrk="1" hangingPunct="1"/>
            <a:r>
              <a:rPr lang="it-IT" dirty="0"/>
              <a:t>i tre moduli devono essere superati </a:t>
            </a:r>
            <a:r>
              <a:rPr lang="it-IT" u="sng" dirty="0"/>
              <a:t> </a:t>
            </a:r>
            <a:r>
              <a:rPr lang="it-IT" sz="2400" b="1" u="sng" dirty="0">
                <a:solidFill>
                  <a:srgbClr val="FF0000"/>
                </a:solidFill>
              </a:rPr>
              <a:t>nella stessa giornata</a:t>
            </a:r>
            <a:r>
              <a:rPr lang="it-IT" sz="2400" u="sng" dirty="0">
                <a:solidFill>
                  <a:srgbClr val="FF0000"/>
                </a:solidFill>
              </a:rPr>
              <a:t>.</a:t>
            </a:r>
            <a:r>
              <a:rPr lang="it-IT" sz="2400" dirty="0"/>
              <a:t> </a:t>
            </a:r>
            <a:endParaRPr lang="it-IT" altLang="it-IT" sz="2400" b="1" dirty="0">
              <a:latin typeface="Arial Narrow" panose="020B0606020202030204" pitchFamily="34" charset="0"/>
            </a:endParaRPr>
          </a:p>
        </p:txBody>
      </p:sp>
      <p:sp>
        <p:nvSpPr>
          <p:cNvPr id="6" name="Freccia a destra 5">
            <a:extLst>
              <a:ext uri="{FF2B5EF4-FFF2-40B4-BE49-F238E27FC236}">
                <a16:creationId xmlns:a16="http://schemas.microsoft.com/office/drawing/2014/main" id="{CCB38C06-24FE-CF64-2CDC-9FFDD73BB1A6}"/>
              </a:ext>
            </a:extLst>
          </p:cNvPr>
          <p:cNvSpPr/>
          <p:nvPr/>
        </p:nvSpPr>
        <p:spPr>
          <a:xfrm rot="14298186">
            <a:off x="6087896" y="5943203"/>
            <a:ext cx="1008112" cy="591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471DC15B-49EA-1936-5936-36B194E7E0B5}"/>
              </a:ext>
            </a:extLst>
          </p:cNvPr>
          <p:cNvSpPr/>
          <p:nvPr/>
        </p:nvSpPr>
        <p:spPr>
          <a:xfrm rot="17528929">
            <a:off x="4227250" y="5948858"/>
            <a:ext cx="1008112" cy="591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8" name="Freccia a destra 5">
            <a:extLst>
              <a:ext uri="{FF2B5EF4-FFF2-40B4-BE49-F238E27FC236}">
                <a16:creationId xmlns:a16="http://schemas.microsoft.com/office/drawing/2014/main" id="{D00F8CD8-C15C-C2D2-B901-4249F1874632}"/>
              </a:ext>
            </a:extLst>
          </p:cNvPr>
          <p:cNvSpPr/>
          <p:nvPr/>
        </p:nvSpPr>
        <p:spPr>
          <a:xfrm rot="11083203">
            <a:off x="7178108" y="5380930"/>
            <a:ext cx="1008112" cy="5918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atin typeface="Arial Narrow" panose="020B060602020203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0B1AB355-688A-776E-47B9-704C6168B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7931" y="349114"/>
            <a:ext cx="725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 Narrow" panose="020B0606020202030204" pitchFamily="34" charset="0"/>
              </a:rPr>
              <a:t>		MODALITA’  ESAME CORSO INTEGRATO </a:t>
            </a:r>
          </a:p>
        </p:txBody>
      </p:sp>
    </p:spTree>
    <p:extLst>
      <p:ext uri="{BB962C8B-B14F-4D97-AF65-F5344CB8AC3E}">
        <p14:creationId xmlns:p14="http://schemas.microsoft.com/office/powerpoint/2010/main" val="21765363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251520" y="394730"/>
            <a:ext cx="725011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latin typeface="Arial Narrow" panose="020B0606020202030204" pitchFamily="34" charset="0"/>
              </a:rPr>
              <a:t>		MODALITA’  ESAME CORSO INTEGRATO </a:t>
            </a:r>
          </a:p>
        </p:txBody>
      </p:sp>
      <p:sp>
        <p:nvSpPr>
          <p:cNvPr id="6150" name="Rettangolo 5"/>
          <p:cNvSpPr>
            <a:spLocks noChangeArrowheads="1"/>
          </p:cNvSpPr>
          <p:nvPr/>
        </p:nvSpPr>
        <p:spPr bwMode="auto">
          <a:xfrm>
            <a:off x="716561" y="1412776"/>
            <a:ext cx="7710878" cy="4431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it-IT" altLang="it-IT" sz="2400" b="1" dirty="0">
                <a:cs typeface="Arial" panose="020B0604020202020204" pitchFamily="34" charset="0"/>
              </a:rPr>
              <a:t>ESAME  - Biologia Applicata          </a:t>
            </a:r>
          </a:p>
          <a:p>
            <a:pPr eaLnBrk="1" hangingPunct="1"/>
            <a:endParaRPr lang="it-IT" altLang="it-IT" sz="2400" b="1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400" b="1" dirty="0">
                <a:cs typeface="Arial" panose="020B0604020202020204" pitchFamily="34" charset="0"/>
              </a:rPr>
              <a:t>30 domande</a:t>
            </a:r>
          </a:p>
          <a:p>
            <a:pPr eaLnBrk="1" hangingPunct="1"/>
            <a:endParaRPr lang="it-IT" altLang="it-IT" sz="2400" b="1" dirty="0">
              <a:cs typeface="Arial" panose="020B0604020202020204" pitchFamily="34" charset="0"/>
            </a:endParaRPr>
          </a:p>
          <a:p>
            <a:pPr eaLnBrk="1" hangingPunct="1"/>
            <a:endParaRPr lang="it-IT" altLang="it-IT" dirty="0">
              <a:cs typeface="Arial" panose="020B060402020202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it-IT" altLang="it-IT" dirty="0">
                <a:cs typeface="Arial" panose="020B0604020202020204" pitchFamily="34" charset="0"/>
              </a:rPr>
              <a:t>A RISPOSTA MULTIPLA     </a:t>
            </a:r>
            <a:r>
              <a:rPr lang="it-IT" altLang="it-IT" b="1" dirty="0">
                <a:cs typeface="Arial" panose="020B0604020202020204" pitchFamily="34" charset="0"/>
              </a:rPr>
              <a:t>1 SOLA E’ QUELLA CORRETTA              </a:t>
            </a:r>
          </a:p>
          <a:p>
            <a:pPr marL="285750" indent="-285750" eaLnBrk="1" hangingPunct="1">
              <a:buFontTx/>
              <a:buChar char="-"/>
            </a:pPr>
            <a:endParaRPr lang="it-IT" altLang="it-IT" dirty="0">
              <a:cs typeface="Arial" panose="020B0604020202020204" pitchFamily="34" charset="0"/>
            </a:endParaRPr>
          </a:p>
          <a:p>
            <a:pPr marL="285750" indent="-285750" eaLnBrk="1" hangingPunct="1">
              <a:buFontTx/>
              <a:buChar char="-"/>
            </a:pPr>
            <a:endParaRPr lang="it-IT" altLang="it-IT" dirty="0">
              <a:cs typeface="Arial" panose="020B0604020202020204" pitchFamily="34" charset="0"/>
            </a:endParaRPr>
          </a:p>
          <a:p>
            <a:pPr marL="285750" indent="-285750" eaLnBrk="1" hangingPunct="1">
              <a:buFontTx/>
              <a:buChar char="-"/>
            </a:pPr>
            <a:endParaRPr lang="it-IT" altLang="it-IT" dirty="0">
              <a:cs typeface="Arial" panose="020B0604020202020204" pitchFamily="34" charset="0"/>
            </a:endParaRPr>
          </a:p>
          <a:p>
            <a:pPr marL="285750" indent="-285750" eaLnBrk="1" hangingPunct="1">
              <a:buFontTx/>
              <a:buChar char="-"/>
            </a:pPr>
            <a:r>
              <a:rPr lang="it-IT" altLang="it-IT" dirty="0">
                <a:cs typeface="Arial" panose="020B0604020202020204" pitchFamily="34" charset="0"/>
              </a:rPr>
              <a:t>RISPOSTE APERTE   </a:t>
            </a:r>
          </a:p>
          <a:p>
            <a:pPr eaLnBrk="1" hangingPunct="1"/>
            <a:endParaRPr lang="it-IT" altLang="it-IT" dirty="0">
              <a:cs typeface="Arial" panose="020B0604020202020204" pitchFamily="34" charset="0"/>
            </a:endParaRPr>
          </a:p>
          <a:p>
            <a:pPr eaLnBrk="1" hangingPunct="1"/>
            <a:endParaRPr lang="it-IT" altLang="it-IT" dirty="0">
              <a:cs typeface="Arial" panose="020B0604020202020204" pitchFamily="34" charset="0"/>
            </a:endParaRPr>
          </a:p>
          <a:p>
            <a:pPr eaLnBrk="1" hangingPunct="1"/>
            <a:endParaRPr lang="it-IT" altLang="it-IT" dirty="0">
              <a:cs typeface="Arial" panose="020B0604020202020204" pitchFamily="34" charset="0"/>
            </a:endParaRPr>
          </a:p>
          <a:p>
            <a:pPr eaLnBrk="1" hangingPunct="1"/>
            <a:r>
              <a:rPr lang="it-IT" altLang="it-IT" sz="2400" b="1" dirty="0">
                <a:cs typeface="Arial" panose="020B0604020202020204" pitchFamily="34" charset="0"/>
              </a:rPr>
              <a:t>                  positivo  da  </a:t>
            </a:r>
            <a:r>
              <a:rPr lang="it-IT" alt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18</a:t>
            </a:r>
            <a:r>
              <a:rPr lang="it-IT" altLang="it-IT" sz="2400" b="1" dirty="0">
                <a:cs typeface="Arial" panose="020B0604020202020204" pitchFamily="34" charset="0"/>
              </a:rPr>
              <a:t>   a  </a:t>
            </a:r>
            <a:r>
              <a:rPr lang="it-IT" altLang="it-IT" sz="2400" b="1" dirty="0">
                <a:solidFill>
                  <a:srgbClr val="FF0000"/>
                </a:solidFill>
                <a:cs typeface="Arial" panose="020B0604020202020204" pitchFamily="34" charset="0"/>
              </a:rPr>
              <a:t>30 e LODE</a:t>
            </a:r>
            <a:endParaRPr lang="it-IT" altLang="it-IT" sz="2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771</Words>
  <Application>Microsoft Office PowerPoint</Application>
  <PresentationFormat>Presentazione su schermo (4:3)</PresentationFormat>
  <Paragraphs>204</Paragraphs>
  <Slides>47</Slides>
  <Notes>22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8" baseType="lpstr">
      <vt:lpstr>Arial</vt:lpstr>
      <vt:lpstr>Arial Narrow</vt:lpstr>
      <vt:lpstr>Cambria</vt:lpstr>
      <vt:lpstr>Comic Sans MS</vt:lpstr>
      <vt:lpstr>Geneva</vt:lpstr>
      <vt:lpstr>Helvetica</vt:lpstr>
      <vt:lpstr>Menlo</vt:lpstr>
      <vt:lpstr>Open Sans</vt:lpstr>
      <vt:lpstr>Symbol</vt:lpstr>
      <vt:lpstr>Verdana</vt:lpstr>
      <vt:lpstr>Struttura predefinita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Introduction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DIP BIO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Daniele Sblattero</dc:creator>
  <cp:lastModifiedBy>daniele sblattero</cp:lastModifiedBy>
  <cp:revision>290</cp:revision>
  <dcterms:created xsi:type="dcterms:W3CDTF">2005-09-28T11:13:00Z</dcterms:created>
  <dcterms:modified xsi:type="dcterms:W3CDTF">2023-10-19T15:56:30Z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1033-11.2.0.11373</vt:lpwstr>
  </property>
  <property fmtid="{D5CDD505-2E9C-101B-9397-08002B2CF9AE}" pid="3" name="ICV">
    <vt:lpwstr>1914743023314EC59868F5490B446A1E</vt:lpwstr>
  </property>
</Properties>
</file>